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64" r:id="rId2"/>
    <p:sldId id="665" r:id="rId3"/>
    <p:sldId id="421" r:id="rId4"/>
    <p:sldId id="422" r:id="rId5"/>
    <p:sldId id="423"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59" r:id="rId42"/>
    <p:sldId id="464" r:id="rId43"/>
    <p:sldId id="465" r:id="rId44"/>
    <p:sldId id="463" r:id="rId45"/>
    <p:sldId id="461" r:id="rId46"/>
    <p:sldId id="466" r:id="rId47"/>
    <p:sldId id="462" r:id="rId48"/>
    <p:sldId id="467" r:id="rId49"/>
    <p:sldId id="468" r:id="rId50"/>
    <p:sldId id="469" r:id="rId51"/>
    <p:sldId id="470" r:id="rId52"/>
    <p:sldId id="471" r:id="rId53"/>
    <p:sldId id="472" r:id="rId54"/>
    <p:sldId id="473" r:id="rId55"/>
    <p:sldId id="474" r:id="rId56"/>
    <p:sldId id="475" r:id="rId57"/>
    <p:sldId id="476" r:id="rId58"/>
    <p:sldId id="477" r:id="rId59"/>
    <p:sldId id="478" r:id="rId60"/>
    <p:sldId id="481" r:id="rId61"/>
    <p:sldId id="479" r:id="rId62"/>
    <p:sldId id="480" r:id="rId63"/>
    <p:sldId id="482" r:id="rId64"/>
    <p:sldId id="483" r:id="rId65"/>
    <p:sldId id="484" r:id="rId66"/>
    <p:sldId id="485" r:id="rId67"/>
    <p:sldId id="486" r:id="rId68"/>
    <p:sldId id="487" r:id="rId69"/>
    <p:sldId id="488" r:id="rId70"/>
    <p:sldId id="489" r:id="rId71"/>
    <p:sldId id="490" r:id="rId72"/>
    <p:sldId id="491" r:id="rId73"/>
    <p:sldId id="492" r:id="rId74"/>
    <p:sldId id="493" r:id="rId75"/>
    <p:sldId id="494" r:id="rId76"/>
    <p:sldId id="495" r:id="rId77"/>
    <p:sldId id="496" r:id="rId78"/>
    <p:sldId id="497" r:id="rId79"/>
    <p:sldId id="498" r:id="rId80"/>
    <p:sldId id="499" r:id="rId81"/>
    <p:sldId id="500" r:id="rId82"/>
    <p:sldId id="501" r:id="rId83"/>
    <p:sldId id="502" r:id="rId84"/>
    <p:sldId id="503" r:id="rId85"/>
    <p:sldId id="504" r:id="rId86"/>
    <p:sldId id="506" r:id="rId87"/>
    <p:sldId id="505" r:id="rId88"/>
    <p:sldId id="507" r:id="rId89"/>
    <p:sldId id="508" r:id="rId90"/>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5">
          <p15:clr>
            <a:srgbClr val="A4A3A4"/>
          </p15:clr>
        </p15:guide>
        <p15:guide id="2" pos="43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660" autoAdjust="0"/>
  </p:normalViewPr>
  <p:slideViewPr>
    <p:cSldViewPr>
      <p:cViewPr>
        <p:scale>
          <a:sx n="300" d="100"/>
          <a:sy n="300" d="100"/>
        </p:scale>
        <p:origin x="-7014" y="-6888"/>
      </p:cViewPr>
      <p:guideLst>
        <p:guide orient="horz" pos="2325"/>
        <p:guide pos="43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6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21" name="Picture 5"/>
          <p:cNvPicPr>
            <a:picLocks noChangeAspect="1" noChangeArrowheads="1"/>
          </p:cNvPicPr>
          <p:nvPr userDrawn="1"/>
        </p:nvPicPr>
        <p:blipFill>
          <a:blip r:embed="rId2" cstate="print"/>
          <a:srcRect/>
          <a:stretch>
            <a:fillRect/>
          </a:stretch>
        </p:blipFill>
        <p:spPr bwMode="auto">
          <a:xfrm>
            <a:off x="2096628" y="71657"/>
            <a:ext cx="1584176" cy="598284"/>
          </a:xfrm>
          <a:prstGeom prst="rect">
            <a:avLst/>
          </a:prstGeom>
          <a:noFill/>
          <a:ln w="9525">
            <a:noFill/>
            <a:miter lim="800000"/>
            <a:headEnd/>
            <a:tailEnd/>
          </a:ln>
          <a:effec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a:solidFill>
                  <a:schemeClr val="bg1">
                    <a:lumMod val="50000"/>
                  </a:schemeClr>
                </a:solidFill>
              </a:rPr>
              <a:t>-</a:t>
            </a:r>
          </a:p>
        </p:txBody>
      </p:sp>
      <p:pic>
        <p:nvPicPr>
          <p:cNvPr id="102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7573" t="89354" r="13598"/>
          <a:stretch/>
        </p:blipFill>
        <p:spPr bwMode="auto">
          <a:xfrm>
            <a:off x="1007889" y="6486471"/>
            <a:ext cx="10873208" cy="89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a:solidFill>
                  <a:schemeClr val="bg1">
                    <a:lumMod val="50000"/>
                  </a:schemeClr>
                </a:solidFill>
              </a:rPr>
              <a:t>-</a:t>
            </a: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a:t>© </a:t>
            </a:r>
            <a:r>
              <a:rPr lang="es-ES" sz="1400" dirty="0" err="1"/>
              <a:t>GreenPC</a:t>
            </a:r>
            <a:r>
              <a:rPr lang="es-ES" sz="1400" dirty="0"/>
              <a:t>, S.L. Todos los derechos reservados.</a:t>
            </a:r>
          </a:p>
        </p:txBody>
      </p:sp>
    </p:spTree>
    <p:extLst>
      <p:ext uri="{BB962C8B-B14F-4D97-AF65-F5344CB8AC3E}">
        <p14:creationId xmlns:p14="http://schemas.microsoft.com/office/powerpoint/2010/main" val="231280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01/03/2019</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01/03/2019</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7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excel.greenpc.es\www\cursosv2\images\fijasweb\main\portada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723"/>
            <a:ext cx="13680000" cy="626792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a:solidFill>
                  <a:schemeClr val="bg1"/>
                </a:solidFill>
                <a:latin typeface="Arial" panose="020B0604020202020204" pitchFamily="34" charset="0"/>
                <a:cs typeface="Arial" panose="020B0604020202020204" pitchFamily="34" charset="0"/>
              </a:rPr>
              <a:t>Curso:</a:t>
            </a:r>
          </a:p>
          <a:p>
            <a:endParaRPr lang="es-ES" sz="4400" b="1" dirty="0">
              <a:solidFill>
                <a:schemeClr val="bg1"/>
              </a:solidFill>
              <a:latin typeface="Arial" panose="020B0604020202020204" pitchFamily="34" charset="0"/>
              <a:cs typeface="Arial" panose="020B0604020202020204" pitchFamily="34" charset="0"/>
            </a:endParaRPr>
          </a:p>
          <a:p>
            <a:r>
              <a:rPr lang="es-ES" sz="4400" b="1" dirty="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p>
          <a:p>
            <a:pPr lvl="0"/>
            <a:r>
              <a:rPr lang="es-ES" sz="3200" dirty="0">
                <a:solidFill>
                  <a:schemeClr val="bg1"/>
                </a:solidFill>
              </a:rPr>
              <a:t>Programación básica.</a:t>
            </a: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Diezma</a:t>
            </a:r>
          </a:p>
        </p:txBody>
      </p:sp>
    </p:spTree>
    <p:extLst>
      <p:ext uri="{BB962C8B-B14F-4D97-AF65-F5344CB8AC3E}">
        <p14:creationId xmlns:p14="http://schemas.microsoft.com/office/powerpoint/2010/main" val="153498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2308324"/>
          </a:xfrm>
          <a:prstGeom prst="rect">
            <a:avLst/>
          </a:prstGeom>
        </p:spPr>
        <p:txBody>
          <a:bodyPr wrap="square">
            <a:spAutoFit/>
          </a:bodyPr>
          <a:lstStyle/>
          <a:p>
            <a:pPr algn="just"/>
            <a:r>
              <a:rPr lang="es-ES" sz="1600" dirty="0">
                <a:latin typeface="Arial" pitchFamily="34" charset="0"/>
                <a:cs typeface="Arial" pitchFamily="34" charset="0"/>
              </a:rPr>
              <a:t>No obstante, a veces las cadenas de texto contienen tanto comillas simples como dobles. Además, existen otros caracteres que son difíciles de incluir en una variable de texto (tabulador, </a:t>
            </a:r>
            <a:r>
              <a:rPr lang="es-ES" sz="1600" dirty="0" err="1">
                <a:latin typeface="Arial" pitchFamily="34" charset="0"/>
                <a:cs typeface="Arial" pitchFamily="34" charset="0"/>
              </a:rPr>
              <a:t>Intro</a:t>
            </a:r>
            <a:r>
              <a:rPr lang="es-ES" sz="1600" dirty="0">
                <a:latin typeface="Arial" pitchFamily="34" charset="0"/>
                <a:cs typeface="Arial" pitchFamily="34" charset="0"/>
              </a:rPr>
              <a:t>, etc.) Para resolver estos problemas, JavaScript define un mecanismo para incluir de forma sencilla caracteres especiales y problemáticos dentro de una cadena de texto.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mecanismo consiste en sustituir el carácter problemático por una combinación simple de caracteres. </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Los caracteres más usuales son:</a:t>
            </a:r>
          </a:p>
        </p:txBody>
      </p:sp>
      <p:graphicFrame>
        <p:nvGraphicFramePr>
          <p:cNvPr id="5" name="4 Tabla"/>
          <p:cNvGraphicFramePr>
            <a:graphicFrameLocks noGrp="1"/>
          </p:cNvGraphicFramePr>
          <p:nvPr>
            <p:extLst>
              <p:ext uri="{D42A27DB-BD31-4B8C-83A1-F6EECF244321}">
                <p14:modId xmlns:p14="http://schemas.microsoft.com/office/powerpoint/2010/main" val="3401580192"/>
              </p:ext>
            </p:extLst>
          </p:nvPr>
        </p:nvGraphicFramePr>
        <p:xfrm>
          <a:off x="4222563" y="4702800"/>
          <a:ext cx="5235948" cy="2011680"/>
        </p:xfrm>
        <a:graphic>
          <a:graphicData uri="http://schemas.openxmlformats.org/drawingml/2006/table">
            <a:tbl>
              <a:tblPr firstRow="1" bandRow="1">
                <a:tableStyleId>{073A0DAA-6AF3-43AB-8588-CEC1D06C72B9}</a:tableStyleId>
              </a:tblPr>
              <a:tblGrid>
                <a:gridCol w="3015996">
                  <a:extLst>
                    <a:ext uri="{9D8B030D-6E8A-4147-A177-3AD203B41FA5}">
                      <a16:colId xmlns:a16="http://schemas.microsoft.com/office/drawing/2014/main" val="20000"/>
                    </a:ext>
                  </a:extLst>
                </a:gridCol>
                <a:gridCol w="2219952">
                  <a:extLst>
                    <a:ext uri="{9D8B030D-6E8A-4147-A177-3AD203B41FA5}">
                      <a16:colId xmlns:a16="http://schemas.microsoft.com/office/drawing/2014/main" val="20001"/>
                    </a:ext>
                  </a:extLst>
                </a:gridCol>
              </a:tblGrid>
              <a:tr h="0">
                <a:tc>
                  <a:txBody>
                    <a:bodyPr/>
                    <a:lstStyle/>
                    <a:p>
                      <a:r>
                        <a:rPr lang="es-ES" sz="1600" dirty="0"/>
                        <a:t>Si se quiere incluir...</a:t>
                      </a:r>
                      <a:endParaRPr lang="es-ES" sz="1600" dirty="0">
                        <a:latin typeface="Arial" pitchFamily="34" charset="0"/>
                        <a:cs typeface="Arial" pitchFamily="34" charset="0"/>
                      </a:endParaRPr>
                    </a:p>
                  </a:txBody>
                  <a:tcPr anchor="ctr"/>
                </a:tc>
                <a:tc>
                  <a:txBody>
                    <a:bodyPr/>
                    <a:lstStyle/>
                    <a:p>
                      <a:r>
                        <a:rPr lang="es-ES" sz="1600"/>
                        <a:t>Se debe incluir...</a:t>
                      </a:r>
                      <a:endParaRPr lang="es-ES" sz="1600">
                        <a:latin typeface="Arial" pitchFamily="34" charset="0"/>
                        <a:cs typeface="Arial" pitchFamily="34" charset="0"/>
                      </a:endParaRPr>
                    </a:p>
                  </a:txBody>
                  <a:tcPr anchor="ctr"/>
                </a:tc>
                <a:extLst>
                  <a:ext uri="{0D108BD9-81ED-4DB2-BD59-A6C34878D82A}">
                    <a16:rowId xmlns:a16="http://schemas.microsoft.com/office/drawing/2014/main" val="10000"/>
                  </a:ext>
                </a:extLst>
              </a:tr>
              <a:tr h="0">
                <a:tc>
                  <a:txBody>
                    <a:bodyPr/>
                    <a:lstStyle/>
                    <a:p>
                      <a:r>
                        <a:rPr lang="es-ES" sz="1600"/>
                        <a:t>Una nueva línea</a:t>
                      </a:r>
                      <a:endParaRPr lang="es-ES" sz="1600">
                        <a:latin typeface="Arial" pitchFamily="34" charset="0"/>
                        <a:cs typeface="Arial" pitchFamily="34" charset="0"/>
                      </a:endParaRPr>
                    </a:p>
                  </a:txBody>
                  <a:tcPr anchor="ctr"/>
                </a:tc>
                <a:tc>
                  <a:txBody>
                    <a:bodyPr/>
                    <a:lstStyle/>
                    <a:p>
                      <a:pPr algn="ctr"/>
                      <a:r>
                        <a:rPr lang="es-ES" sz="1600" dirty="0"/>
                        <a:t>\n</a:t>
                      </a:r>
                      <a:endParaRPr lang="es-ES" sz="16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0">
                <a:tc>
                  <a:txBody>
                    <a:bodyPr/>
                    <a:lstStyle/>
                    <a:p>
                      <a:r>
                        <a:rPr lang="es-ES" sz="1600"/>
                        <a:t>Un tabulador</a:t>
                      </a:r>
                      <a:endParaRPr lang="es-ES" sz="1600">
                        <a:latin typeface="Arial" pitchFamily="34" charset="0"/>
                        <a:cs typeface="Arial" pitchFamily="34" charset="0"/>
                      </a:endParaRPr>
                    </a:p>
                  </a:txBody>
                  <a:tcPr anchor="ctr"/>
                </a:tc>
                <a:tc>
                  <a:txBody>
                    <a:bodyPr/>
                    <a:lstStyle/>
                    <a:p>
                      <a:pPr algn="ctr"/>
                      <a:r>
                        <a:rPr lang="es-ES" sz="1600" dirty="0"/>
                        <a:t>\t</a:t>
                      </a:r>
                      <a:endParaRPr lang="es-ES" sz="16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0">
                <a:tc>
                  <a:txBody>
                    <a:bodyPr/>
                    <a:lstStyle/>
                    <a:p>
                      <a:r>
                        <a:rPr lang="es-ES" sz="1600" dirty="0"/>
                        <a:t>Una comilla simple</a:t>
                      </a:r>
                      <a:endParaRPr lang="es-ES" sz="1600" dirty="0">
                        <a:latin typeface="Arial" pitchFamily="34" charset="0"/>
                        <a:cs typeface="Arial" pitchFamily="34" charset="0"/>
                      </a:endParaRPr>
                    </a:p>
                  </a:txBody>
                  <a:tcPr anchor="ctr"/>
                </a:tc>
                <a:tc>
                  <a:txBody>
                    <a:bodyPr/>
                    <a:lstStyle/>
                    <a:p>
                      <a:pPr algn="ctr"/>
                      <a:r>
                        <a:rPr lang="es-ES" sz="1600" dirty="0"/>
                        <a:t>\'</a:t>
                      </a:r>
                      <a:endParaRPr lang="es-ES" sz="16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0">
                <a:tc>
                  <a:txBody>
                    <a:bodyPr/>
                    <a:lstStyle/>
                    <a:p>
                      <a:r>
                        <a:rPr lang="es-ES" sz="1600"/>
                        <a:t>Una comilla doble</a:t>
                      </a:r>
                      <a:endParaRPr lang="es-ES" sz="1600">
                        <a:latin typeface="Arial" pitchFamily="34" charset="0"/>
                        <a:cs typeface="Arial" pitchFamily="34" charset="0"/>
                      </a:endParaRPr>
                    </a:p>
                  </a:txBody>
                  <a:tcPr anchor="ctr"/>
                </a:tc>
                <a:tc>
                  <a:txBody>
                    <a:bodyPr/>
                    <a:lstStyle/>
                    <a:p>
                      <a:pPr algn="ctr"/>
                      <a:r>
                        <a:rPr lang="es-ES" sz="1600" dirty="0"/>
                        <a:t>\"</a:t>
                      </a:r>
                      <a:endParaRPr lang="es-ES" sz="16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0">
                <a:tc>
                  <a:txBody>
                    <a:bodyPr/>
                    <a:lstStyle/>
                    <a:p>
                      <a:r>
                        <a:rPr lang="es-ES" sz="1600" dirty="0"/>
                        <a:t>Una barra inclinada</a:t>
                      </a:r>
                      <a:endParaRPr lang="es-ES" sz="1600" dirty="0">
                        <a:latin typeface="Arial" pitchFamily="34" charset="0"/>
                        <a:cs typeface="Arial" pitchFamily="34" charset="0"/>
                      </a:endParaRPr>
                    </a:p>
                  </a:txBody>
                  <a:tcPr anchor="ctr"/>
                </a:tc>
                <a:tc>
                  <a:txBody>
                    <a:bodyPr/>
                    <a:lstStyle/>
                    <a:p>
                      <a:pPr algn="ctr"/>
                      <a:r>
                        <a:rPr lang="es-ES" sz="1600" dirty="0"/>
                        <a:t>\\</a:t>
                      </a:r>
                      <a:endParaRPr lang="es-ES" sz="1600" dirty="0">
                        <a:latin typeface="Arial" pitchFamily="34" charset="0"/>
                        <a:cs typeface="Arial" pitchFamily="34"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071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2062103"/>
          </a:xfrm>
          <a:prstGeom prst="rect">
            <a:avLst/>
          </a:prstGeom>
        </p:spPr>
        <p:txBody>
          <a:bodyPr wrap="square">
            <a:spAutoFit/>
          </a:bodyPr>
          <a:lstStyle/>
          <a:p>
            <a:pPr algn="just"/>
            <a:r>
              <a:rPr lang="es-ES" sz="1600" dirty="0">
                <a:latin typeface="Arial" pitchFamily="34" charset="0"/>
                <a:cs typeface="Arial" pitchFamily="34" charset="0"/>
              </a:rPr>
              <a:t>De esta forma, el ejemplo anterior que contenía comillas simples y dobles dentro del texto se puede rehacer de la siguiente forma:</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txt1 = 'Una frase con \'comillas simples\' dentro';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txt2 = "Una frase con \"comillas dobles\" dentro";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Este mecanismo de JavaScript se denomina </a:t>
            </a:r>
            <a:r>
              <a:rPr lang="es-ES" sz="1600" i="1" dirty="0">
                <a:latin typeface="Arial" pitchFamily="34" charset="0"/>
                <a:cs typeface="Arial" pitchFamily="34" charset="0"/>
              </a:rPr>
              <a:t>"mecanismo de escape"</a:t>
            </a:r>
            <a:r>
              <a:rPr lang="es-ES" sz="1600" dirty="0">
                <a:latin typeface="Arial" pitchFamily="34" charset="0"/>
                <a:cs typeface="Arial" pitchFamily="34" charset="0"/>
              </a:rPr>
              <a:t> de los caracteres problemáticos, y es habitual referirse a que los caracteres han sido </a:t>
            </a:r>
            <a:r>
              <a:rPr lang="es-ES" sz="1600" i="1" dirty="0">
                <a:latin typeface="Arial" pitchFamily="34" charset="0"/>
                <a:cs typeface="Arial" pitchFamily="34" charset="0"/>
              </a:rPr>
              <a:t>"escapados"</a:t>
            </a:r>
            <a:r>
              <a:rPr lang="es-ES" sz="1600" dirty="0">
                <a:latin typeface="Arial" pitchFamily="34" charset="0"/>
                <a:cs typeface="Arial" pitchFamily="34" charset="0"/>
              </a:rPr>
              <a:t>.</a:t>
            </a:r>
          </a:p>
        </p:txBody>
      </p:sp>
    </p:spTree>
    <p:extLst>
      <p:ext uri="{BB962C8B-B14F-4D97-AF65-F5344CB8AC3E}">
        <p14:creationId xmlns:p14="http://schemas.microsoft.com/office/powerpoint/2010/main" val="10198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524315"/>
          </a:xfrm>
          <a:prstGeom prst="rect">
            <a:avLst/>
          </a:prstGeom>
        </p:spPr>
        <p:txBody>
          <a:bodyPr wrap="square">
            <a:spAutoFit/>
          </a:bodyPr>
          <a:lstStyle/>
          <a:p>
            <a:pPr algn="just"/>
            <a:r>
              <a:rPr lang="es-ES" sz="1600" b="1" dirty="0" err="1">
                <a:latin typeface="Arial" pitchFamily="34" charset="0"/>
                <a:cs typeface="Arial" pitchFamily="34" charset="0"/>
              </a:rPr>
              <a:t>Arrays</a:t>
            </a:r>
            <a:endParaRPr lang="es-ES" sz="1600" b="1" dirty="0">
              <a:latin typeface="Arial" pitchFamily="34" charset="0"/>
              <a:cs typeface="Arial" pitchFamily="34" charset="0"/>
            </a:endParaRPr>
          </a:p>
          <a:p>
            <a:pPr algn="just"/>
            <a:r>
              <a:rPr lang="es-ES" sz="1600" dirty="0">
                <a:latin typeface="Arial" pitchFamily="34" charset="0"/>
                <a:cs typeface="Arial" pitchFamily="34" charset="0"/>
              </a:rPr>
              <a:t>En ocasiones, a los </a:t>
            </a:r>
            <a:r>
              <a:rPr lang="es-ES" sz="1600" dirty="0" err="1">
                <a:latin typeface="Arial" pitchFamily="34" charset="0"/>
                <a:cs typeface="Arial" pitchFamily="34" charset="0"/>
              </a:rPr>
              <a:t>arrays</a:t>
            </a:r>
            <a:r>
              <a:rPr lang="es-ES" sz="1600" dirty="0">
                <a:latin typeface="Arial" pitchFamily="34" charset="0"/>
                <a:cs typeface="Arial" pitchFamily="34" charset="0"/>
              </a:rPr>
              <a:t> se les llama vectores, matrices e incluso </a:t>
            </a:r>
            <a:r>
              <a:rPr lang="es-ES" sz="1600" i="1" dirty="0">
                <a:latin typeface="Arial" pitchFamily="34" charset="0"/>
                <a:cs typeface="Arial" pitchFamily="34" charset="0"/>
              </a:rPr>
              <a:t>arreglos</a:t>
            </a:r>
            <a:r>
              <a:rPr lang="es-ES" sz="1600" dirty="0">
                <a:latin typeface="Arial" pitchFamily="34" charset="0"/>
                <a:cs typeface="Arial" pitchFamily="34" charset="0"/>
              </a:rPr>
              <a:t>. No obstante, el término </a:t>
            </a:r>
            <a:r>
              <a:rPr lang="es-ES" sz="1600" dirty="0" err="1">
                <a:latin typeface="Arial" pitchFamily="34" charset="0"/>
                <a:cs typeface="Arial" pitchFamily="34" charset="0"/>
              </a:rPr>
              <a:t>array</a:t>
            </a:r>
            <a:r>
              <a:rPr lang="es-ES" sz="1600" dirty="0">
                <a:latin typeface="Arial" pitchFamily="34" charset="0"/>
                <a:cs typeface="Arial" pitchFamily="34" charset="0"/>
              </a:rPr>
              <a:t> es el más utilizado y es una palabra comúnmente aceptada en el entorno de la programación.</a:t>
            </a:r>
          </a:p>
          <a:p>
            <a:pPr algn="just"/>
            <a:endParaRPr lang="es-ES" sz="1600" dirty="0">
              <a:latin typeface="Arial" pitchFamily="34" charset="0"/>
              <a:cs typeface="Arial" pitchFamily="34" charset="0"/>
            </a:endParaRPr>
          </a:p>
          <a:p>
            <a:pPr algn="just"/>
            <a:r>
              <a:rPr lang="es-ES" sz="1600" b="1" dirty="0">
                <a:latin typeface="Arial" pitchFamily="34" charset="0"/>
                <a:cs typeface="Arial" pitchFamily="34" charset="0"/>
              </a:rPr>
              <a:t>Un </a:t>
            </a:r>
            <a:r>
              <a:rPr lang="es-ES" sz="1600" b="1" dirty="0" err="1">
                <a:latin typeface="Arial" pitchFamily="34" charset="0"/>
                <a:cs typeface="Arial" pitchFamily="34" charset="0"/>
              </a:rPr>
              <a:t>array</a:t>
            </a:r>
            <a:r>
              <a:rPr lang="es-ES" sz="1600" b="1" dirty="0">
                <a:latin typeface="Arial" pitchFamily="34" charset="0"/>
                <a:cs typeface="Arial" pitchFamily="34" charset="0"/>
              </a:rPr>
              <a:t> es una colección de variables, que pueden ser todas del mismo tipo o cada una de un tipo diferente.</a:t>
            </a:r>
            <a:r>
              <a:rPr lang="es-ES" sz="1600" dirty="0">
                <a:latin typeface="Arial" pitchFamily="34" charset="0"/>
                <a:cs typeface="Arial" pitchFamily="34" charset="0"/>
              </a:rPr>
              <a:t> Su utilidad se comprende mejor con un ejemplo sencillo: si una aplicación necesita manejar los días de la semana, se podrían crear siete variables de tipo texto:</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dia1 = "Lunes";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dia2 = "Martes"; </a:t>
            </a:r>
          </a:p>
          <a:p>
            <a:pPr algn="just"/>
            <a:r>
              <a:rPr lang="es-ES" sz="1600" dirty="0">
                <a:solidFill>
                  <a:srgbClr val="008000"/>
                </a:solidFill>
                <a:latin typeface="Arial" pitchFamily="34" charset="0"/>
                <a:cs typeface="Arial" pitchFamily="34" charset="0"/>
              </a:rPr>
              <a:t>...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dia7 = "Domingo";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Aunque el código anterior no es incorrecto, sí que es poco eficiente y complica en exceso la programación. Si en vez de los días de la semana se tuviera que guardar el nombre de los meses del año, el nombre de todos los países del mundo o las mediciones diarias de temperatura de los últimos 100 años, se tendrían que crear decenas o cientos de variables.</a:t>
            </a:r>
          </a:p>
        </p:txBody>
      </p:sp>
    </p:spTree>
    <p:extLst>
      <p:ext uri="{BB962C8B-B14F-4D97-AF65-F5344CB8AC3E}">
        <p14:creationId xmlns:p14="http://schemas.microsoft.com/office/powerpoint/2010/main" val="98817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524315"/>
          </a:xfrm>
          <a:prstGeom prst="rect">
            <a:avLst/>
          </a:prstGeom>
        </p:spPr>
        <p:txBody>
          <a:bodyPr wrap="square">
            <a:spAutoFit/>
          </a:bodyPr>
          <a:lstStyle/>
          <a:p>
            <a:pPr algn="just"/>
            <a:r>
              <a:rPr lang="es-ES" sz="1600" dirty="0">
                <a:latin typeface="Arial" pitchFamily="34" charset="0"/>
                <a:cs typeface="Arial" pitchFamily="34" charset="0"/>
              </a:rPr>
              <a:t>En este tipo de casos, se pueden agrupar todas las variables relacionadas en una colección de variables o </a:t>
            </a:r>
            <a:r>
              <a:rPr lang="es-ES" sz="1600" dirty="0" err="1">
                <a:latin typeface="Arial" pitchFamily="34" charset="0"/>
                <a:cs typeface="Arial" pitchFamily="34" charset="0"/>
              </a:rPr>
              <a:t>array</a:t>
            </a:r>
            <a:r>
              <a:rPr lang="es-ES" sz="1600" dirty="0">
                <a:latin typeface="Arial" pitchFamily="34" charset="0"/>
                <a:cs typeface="Arial" pitchFamily="34" charset="0"/>
              </a:rPr>
              <a:t>. El ejemplo anterior se puede rehacer de la siguiente forma:</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dias</a:t>
            </a:r>
            <a:r>
              <a:rPr lang="es-ES" sz="1600" dirty="0">
                <a:solidFill>
                  <a:srgbClr val="008000"/>
                </a:solidFill>
                <a:latin typeface="Arial" pitchFamily="34" charset="0"/>
                <a:cs typeface="Arial" pitchFamily="34" charset="0"/>
              </a:rPr>
              <a:t> = ["Lunes", "Martes", "Miércoles", "Jueves", "Viernes", "Sábado", "Domingo"];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Ahora, una única variable llamada </a:t>
            </a:r>
            <a:r>
              <a:rPr lang="es-ES" sz="1600" dirty="0" err="1">
                <a:latin typeface="Arial" pitchFamily="34" charset="0"/>
                <a:cs typeface="Arial" pitchFamily="34" charset="0"/>
              </a:rPr>
              <a:t>dias</a:t>
            </a:r>
            <a:r>
              <a:rPr lang="es-ES" sz="1600" dirty="0">
                <a:latin typeface="Arial" pitchFamily="34" charset="0"/>
                <a:cs typeface="Arial" pitchFamily="34" charset="0"/>
              </a:rPr>
              <a:t> almacena todos los valores relacionados entre sí, en este caso los días de la semana. Para definir un </a:t>
            </a:r>
            <a:r>
              <a:rPr lang="es-ES" sz="1600" dirty="0" err="1">
                <a:latin typeface="Arial" pitchFamily="34" charset="0"/>
                <a:cs typeface="Arial" pitchFamily="34" charset="0"/>
              </a:rPr>
              <a:t>array</a:t>
            </a:r>
            <a:r>
              <a:rPr lang="es-ES" sz="1600" dirty="0">
                <a:latin typeface="Arial" pitchFamily="34" charset="0"/>
                <a:cs typeface="Arial" pitchFamily="34" charset="0"/>
              </a:rPr>
              <a:t>, se utilizan los caracteres [ ] para delimitar su comienzo y su final y se utiliza el carácter, (coma) para separar sus elementos:</a:t>
            </a:r>
          </a:p>
          <a:p>
            <a:pPr algn="just"/>
            <a:endParaRPr lang="es-ES" sz="1600" dirty="0">
              <a:latin typeface="Arial" pitchFamily="34" charset="0"/>
              <a:cs typeface="Arial" pitchFamily="34" charset="0"/>
            </a:endParaRPr>
          </a:p>
          <a:p>
            <a:pPr algn="just"/>
            <a:r>
              <a:rPr lang="es-ES" sz="1600" dirty="0" err="1">
                <a:latin typeface="Arial" pitchFamily="34" charset="0"/>
                <a:cs typeface="Arial" pitchFamily="34" charset="0"/>
              </a:rPr>
              <a:t>var</a:t>
            </a:r>
            <a:r>
              <a:rPr lang="es-ES" sz="1600" dirty="0">
                <a:latin typeface="Arial" pitchFamily="34" charset="0"/>
                <a:cs typeface="Arial" pitchFamily="34" charset="0"/>
              </a:rPr>
              <a:t> </a:t>
            </a:r>
            <a:r>
              <a:rPr lang="es-ES" sz="1600" dirty="0" err="1">
                <a:latin typeface="Arial" pitchFamily="34" charset="0"/>
                <a:cs typeface="Arial" pitchFamily="34" charset="0"/>
              </a:rPr>
              <a:t>nombre_array</a:t>
            </a:r>
            <a:r>
              <a:rPr lang="es-ES" sz="1600" dirty="0">
                <a:latin typeface="Arial" pitchFamily="34" charset="0"/>
                <a:cs typeface="Arial" pitchFamily="34" charset="0"/>
              </a:rPr>
              <a:t> = [valor1, valor2, ..., </a:t>
            </a:r>
            <a:r>
              <a:rPr lang="es-ES" sz="1600" dirty="0" err="1">
                <a:latin typeface="Arial" pitchFamily="34" charset="0"/>
                <a:cs typeface="Arial" pitchFamily="34" charset="0"/>
              </a:rPr>
              <a:t>valorN</a:t>
            </a:r>
            <a:r>
              <a:rPr lang="es-ES" sz="1600" dirty="0">
                <a:latin typeface="Arial" pitchFamily="34" charset="0"/>
                <a:cs typeface="Arial" pitchFamily="34" charset="0"/>
              </a:rPr>
              <a:t>];</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Una vez definido un </a:t>
            </a:r>
            <a:r>
              <a:rPr lang="es-ES" sz="1600" dirty="0" err="1">
                <a:latin typeface="Arial" pitchFamily="34" charset="0"/>
                <a:cs typeface="Arial" pitchFamily="34" charset="0"/>
              </a:rPr>
              <a:t>array</a:t>
            </a:r>
            <a:r>
              <a:rPr lang="es-ES" sz="1600" dirty="0">
                <a:latin typeface="Arial" pitchFamily="34" charset="0"/>
                <a:cs typeface="Arial" pitchFamily="34" charset="0"/>
              </a:rPr>
              <a:t>, es muy sencillo acceder a cada uno de sus elementos. Cada elemento se accede indicando su posición dentro del </a:t>
            </a:r>
            <a:r>
              <a:rPr lang="es-ES" sz="1600" dirty="0" err="1">
                <a:latin typeface="Arial" pitchFamily="34" charset="0"/>
                <a:cs typeface="Arial" pitchFamily="34" charset="0"/>
              </a:rPr>
              <a:t>array</a:t>
            </a:r>
            <a:r>
              <a:rPr lang="es-ES" sz="1600" dirty="0">
                <a:latin typeface="Arial" pitchFamily="34" charset="0"/>
                <a:cs typeface="Arial" pitchFamily="34" charset="0"/>
              </a:rPr>
              <a:t>. La única complicación, que es responsable de muchos errores cuando se empieza a programar, es que las posiciones de los elementos empiezan a contarse en el 0 y no en el 1.</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diadelec</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dias</a:t>
            </a:r>
            <a:r>
              <a:rPr lang="es-ES" sz="1600" dirty="0">
                <a:solidFill>
                  <a:srgbClr val="008000"/>
                </a:solidFill>
                <a:latin typeface="Arial" pitchFamily="34" charset="0"/>
                <a:cs typeface="Arial" pitchFamily="34" charset="0"/>
              </a:rPr>
              <a:t>[0]; // </a:t>
            </a:r>
            <a:r>
              <a:rPr lang="es-ES" sz="1600" dirty="0" err="1">
                <a:solidFill>
                  <a:srgbClr val="008000"/>
                </a:solidFill>
                <a:latin typeface="Arial" pitchFamily="34" charset="0"/>
                <a:cs typeface="Arial" pitchFamily="34" charset="0"/>
              </a:rPr>
              <a:t>diaSeleccionado</a:t>
            </a:r>
            <a:r>
              <a:rPr lang="es-ES" sz="1600" dirty="0">
                <a:solidFill>
                  <a:srgbClr val="008000"/>
                </a:solidFill>
                <a:latin typeface="Arial" pitchFamily="34" charset="0"/>
                <a:cs typeface="Arial" pitchFamily="34" charset="0"/>
              </a:rPr>
              <a:t> = "Lunes"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otrodia</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dias</a:t>
            </a:r>
            <a:r>
              <a:rPr lang="es-ES" sz="1600" dirty="0">
                <a:solidFill>
                  <a:srgbClr val="008000"/>
                </a:solidFill>
                <a:latin typeface="Arial" pitchFamily="34" charset="0"/>
                <a:cs typeface="Arial" pitchFamily="34" charset="0"/>
              </a:rPr>
              <a:t>[5]; // </a:t>
            </a:r>
            <a:r>
              <a:rPr lang="es-ES" sz="1600" dirty="0" err="1">
                <a:solidFill>
                  <a:srgbClr val="008000"/>
                </a:solidFill>
                <a:latin typeface="Arial" pitchFamily="34" charset="0"/>
                <a:cs typeface="Arial" pitchFamily="34" charset="0"/>
              </a:rPr>
              <a:t>otroDia</a:t>
            </a:r>
            <a:r>
              <a:rPr lang="es-ES" sz="1600" dirty="0">
                <a:solidFill>
                  <a:srgbClr val="008000"/>
                </a:solidFill>
                <a:latin typeface="Arial" pitchFamily="34" charset="0"/>
                <a:cs typeface="Arial" pitchFamily="34" charset="0"/>
              </a:rPr>
              <a:t> = "Sábado"</a:t>
            </a:r>
          </a:p>
        </p:txBody>
      </p:sp>
    </p:spTree>
    <p:extLst>
      <p:ext uri="{BB962C8B-B14F-4D97-AF65-F5344CB8AC3E}">
        <p14:creationId xmlns:p14="http://schemas.microsoft.com/office/powerpoint/2010/main" val="375742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2062103"/>
          </a:xfrm>
          <a:prstGeom prst="rect">
            <a:avLst/>
          </a:prstGeom>
        </p:spPr>
        <p:txBody>
          <a:bodyPr wrap="square">
            <a:spAutoFit/>
          </a:bodyPr>
          <a:lstStyle/>
          <a:p>
            <a:pPr algn="just"/>
            <a:r>
              <a:rPr lang="es-ES" sz="1600" dirty="0">
                <a:latin typeface="Arial" pitchFamily="34" charset="0"/>
                <a:cs typeface="Arial" pitchFamily="34" charset="0"/>
              </a:rPr>
              <a:t>En el ejemplo anterior, la primera instrucción quiere obtener el primer elemento del </a:t>
            </a:r>
            <a:r>
              <a:rPr lang="es-ES" sz="1600" dirty="0" err="1">
                <a:latin typeface="Arial" pitchFamily="34" charset="0"/>
                <a:cs typeface="Arial" pitchFamily="34" charset="0"/>
              </a:rPr>
              <a:t>array</a:t>
            </a:r>
            <a:r>
              <a:rPr lang="es-ES" sz="1600" dirty="0">
                <a:latin typeface="Arial" pitchFamily="34" charset="0"/>
                <a:cs typeface="Arial" pitchFamily="34" charset="0"/>
              </a:rPr>
              <a:t>. Para ello, se indica el nombre del </a:t>
            </a:r>
            <a:r>
              <a:rPr lang="es-ES" sz="1600" dirty="0" err="1">
                <a:latin typeface="Arial" pitchFamily="34" charset="0"/>
                <a:cs typeface="Arial" pitchFamily="34" charset="0"/>
              </a:rPr>
              <a:t>array</a:t>
            </a:r>
            <a:r>
              <a:rPr lang="es-ES" sz="1600" dirty="0">
                <a:latin typeface="Arial" pitchFamily="34" charset="0"/>
                <a:cs typeface="Arial" pitchFamily="34" charset="0"/>
              </a:rPr>
              <a:t> y entre corchetes la posición del elemento dentro del </a:t>
            </a:r>
            <a:r>
              <a:rPr lang="es-ES" sz="1600" dirty="0" err="1">
                <a:latin typeface="Arial" pitchFamily="34" charset="0"/>
                <a:cs typeface="Arial" pitchFamily="34" charset="0"/>
              </a:rPr>
              <a:t>array</a:t>
            </a:r>
            <a:r>
              <a:rPr lang="es-ES" sz="1600" dirty="0">
                <a:latin typeface="Arial" pitchFamily="34" charset="0"/>
                <a:cs typeface="Arial" pitchFamily="34" charset="0"/>
              </a:rPr>
              <a:t>. Como se ha comentado, las posiciones se empiezan a contar en el 0, por lo que el primer elemento ocupa la posición 0 y se accede a el mediante </a:t>
            </a:r>
            <a:r>
              <a:rPr lang="es-ES" sz="1600" dirty="0" err="1">
                <a:latin typeface="Arial" pitchFamily="34" charset="0"/>
                <a:cs typeface="Arial" pitchFamily="34" charset="0"/>
              </a:rPr>
              <a:t>dias</a:t>
            </a:r>
            <a:r>
              <a:rPr lang="es-ES" sz="1600" dirty="0">
                <a:latin typeface="Arial" pitchFamily="34" charset="0"/>
                <a:cs typeface="Arial" pitchFamily="34" charset="0"/>
              </a:rPr>
              <a:t>[0].</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valor </a:t>
            </a:r>
            <a:r>
              <a:rPr lang="es-ES" sz="1600" dirty="0" err="1">
                <a:latin typeface="Arial" pitchFamily="34" charset="0"/>
                <a:cs typeface="Arial" pitchFamily="34" charset="0"/>
              </a:rPr>
              <a:t>dias</a:t>
            </a:r>
            <a:r>
              <a:rPr lang="es-ES" sz="1600" dirty="0">
                <a:latin typeface="Arial" pitchFamily="34" charset="0"/>
                <a:cs typeface="Arial" pitchFamily="34" charset="0"/>
              </a:rPr>
              <a:t>[5] hace referencia al elemento que ocupa la sexta posición dentro del </a:t>
            </a:r>
            <a:r>
              <a:rPr lang="es-ES" sz="1600" dirty="0" err="1">
                <a:latin typeface="Arial" pitchFamily="34" charset="0"/>
                <a:cs typeface="Arial" pitchFamily="34" charset="0"/>
              </a:rPr>
              <a:t>array</a:t>
            </a:r>
            <a:r>
              <a:rPr lang="es-ES" sz="1600" dirty="0">
                <a:latin typeface="Arial" pitchFamily="34" charset="0"/>
                <a:cs typeface="Arial" pitchFamily="34" charset="0"/>
              </a:rPr>
              <a:t> </a:t>
            </a:r>
            <a:r>
              <a:rPr lang="es-ES" sz="1600" dirty="0" err="1">
                <a:latin typeface="Arial" pitchFamily="34" charset="0"/>
                <a:cs typeface="Arial" pitchFamily="34" charset="0"/>
              </a:rPr>
              <a:t>dias</a:t>
            </a:r>
            <a:r>
              <a:rPr lang="es-ES" sz="1600" dirty="0">
                <a:latin typeface="Arial" pitchFamily="34" charset="0"/>
                <a:cs typeface="Arial" pitchFamily="34" charset="0"/>
              </a:rPr>
              <a:t>. Como las posiciones empiezan a contarse en 0, la posición 5 hace referencia al sexto elemento, en este caso, el valor Sábado.</a:t>
            </a:r>
          </a:p>
        </p:txBody>
      </p:sp>
    </p:spTree>
    <p:extLst>
      <p:ext uri="{BB962C8B-B14F-4D97-AF65-F5344CB8AC3E}">
        <p14:creationId xmlns:p14="http://schemas.microsoft.com/office/powerpoint/2010/main" val="15248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031873"/>
          </a:xfrm>
          <a:prstGeom prst="rect">
            <a:avLst/>
          </a:prstGeom>
        </p:spPr>
        <p:txBody>
          <a:bodyPr wrap="square">
            <a:spAutoFit/>
          </a:bodyPr>
          <a:lstStyle/>
          <a:p>
            <a:r>
              <a:rPr lang="es-ES" sz="1600" b="1" dirty="0">
                <a:latin typeface="Arial" pitchFamily="34" charset="0"/>
                <a:cs typeface="Arial" pitchFamily="34" charset="0"/>
              </a:rPr>
              <a:t>Booleanos</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Las variables de tipo </a:t>
            </a:r>
            <a:r>
              <a:rPr lang="es-ES" sz="1600" i="1" dirty="0" err="1">
                <a:latin typeface="Arial" pitchFamily="34" charset="0"/>
                <a:cs typeface="Arial" pitchFamily="34" charset="0"/>
              </a:rPr>
              <a:t>boolean</a:t>
            </a:r>
            <a:r>
              <a:rPr lang="es-ES" sz="1600" dirty="0">
                <a:latin typeface="Arial" pitchFamily="34" charset="0"/>
                <a:cs typeface="Arial" pitchFamily="34" charset="0"/>
              </a:rPr>
              <a:t> o </a:t>
            </a:r>
            <a:r>
              <a:rPr lang="es-ES" sz="1600" i="1" dirty="0">
                <a:latin typeface="Arial" pitchFamily="34" charset="0"/>
                <a:cs typeface="Arial" pitchFamily="34" charset="0"/>
              </a:rPr>
              <a:t>booleano</a:t>
            </a:r>
            <a:r>
              <a:rPr lang="es-ES" sz="1600" dirty="0">
                <a:latin typeface="Arial" pitchFamily="34" charset="0"/>
                <a:cs typeface="Arial" pitchFamily="34" charset="0"/>
              </a:rPr>
              <a:t> también se conocen con el nombre de variables de tipo lógico. Aunque para entender realmente su utilidad se debe estudiar la programación avanzada con JavaScript del siguiente capítulo, su funcionamiento básico es muy sencillo.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Una variable de tipo </a:t>
            </a:r>
            <a:r>
              <a:rPr lang="es-ES" sz="1600" i="1" dirty="0" err="1">
                <a:latin typeface="Arial" pitchFamily="34" charset="0"/>
                <a:cs typeface="Arial" pitchFamily="34" charset="0"/>
              </a:rPr>
              <a:t>boolean</a:t>
            </a:r>
            <a:r>
              <a:rPr lang="es-ES" sz="1600" dirty="0">
                <a:latin typeface="Arial" pitchFamily="34" charset="0"/>
                <a:cs typeface="Arial" pitchFamily="34" charset="0"/>
              </a:rPr>
              <a:t> almacena un tipo especial de valor que solamente puede tomar dos valores: true(verdadero) o false (falso). No se puede utilizar para almacenar números y tampoco permite guardar cadenas de texto.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Los únicos valores que pueden almacenar estas variables son true y false, por lo que no pueden utilizarse los valores verdadero y falso. A continuación se muestra un par de variables de tipo </a:t>
            </a:r>
            <a:r>
              <a:rPr lang="es-ES" sz="1600" i="1" dirty="0">
                <a:latin typeface="Arial" pitchFamily="34" charset="0"/>
                <a:cs typeface="Arial" pitchFamily="34" charset="0"/>
              </a:rPr>
              <a:t>booleano</a:t>
            </a:r>
            <a:r>
              <a:rPr lang="es-ES" sz="1600" dirty="0">
                <a:latin typeface="Arial" pitchFamily="34" charset="0"/>
                <a:cs typeface="Arial" pitchFamily="34" charset="0"/>
              </a:rPr>
              <a:t>:</a:t>
            </a:r>
          </a:p>
          <a:p>
            <a:endParaRPr lang="es-ES" sz="1600" dirty="0">
              <a:latin typeface="Arial" pitchFamily="34" charset="0"/>
              <a:cs typeface="Arial" pitchFamily="34" charset="0"/>
            </a:endParaRPr>
          </a:p>
          <a:p>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clienteregistrado</a:t>
            </a:r>
            <a:r>
              <a:rPr lang="es-ES" sz="1600" dirty="0">
                <a:solidFill>
                  <a:srgbClr val="008000"/>
                </a:solidFill>
                <a:latin typeface="Arial" pitchFamily="34" charset="0"/>
                <a:cs typeface="Arial" pitchFamily="34" charset="0"/>
              </a:rPr>
              <a:t> = false; </a:t>
            </a:r>
          </a:p>
          <a:p>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ivaincluido</a:t>
            </a:r>
            <a:r>
              <a:rPr lang="es-ES" sz="1600" dirty="0">
                <a:solidFill>
                  <a:srgbClr val="008000"/>
                </a:solidFill>
                <a:latin typeface="Arial" pitchFamily="34" charset="0"/>
                <a:cs typeface="Arial" pitchFamily="34" charset="0"/>
              </a:rPr>
              <a:t> = true;</a:t>
            </a:r>
          </a:p>
        </p:txBody>
      </p:sp>
    </p:spTree>
    <p:extLst>
      <p:ext uri="{BB962C8B-B14F-4D97-AF65-F5344CB8AC3E}">
        <p14:creationId xmlns:p14="http://schemas.microsoft.com/office/powerpoint/2010/main" val="70313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2062103"/>
          </a:xfrm>
          <a:prstGeom prst="rect">
            <a:avLst/>
          </a:prstGeom>
        </p:spPr>
        <p:txBody>
          <a:bodyPr wrap="square">
            <a:spAutoFit/>
          </a:bodyPr>
          <a:lstStyle/>
          <a:p>
            <a:pPr algn="just"/>
            <a:r>
              <a:rPr lang="es-ES" sz="1600" dirty="0">
                <a:latin typeface="Arial" pitchFamily="34" charset="0"/>
                <a:cs typeface="Arial" pitchFamily="34" charset="0"/>
              </a:rPr>
              <a:t>Las variables por sí solas son de poca utilidad. Hasta ahora, sólo hemos visto cómo crear variables de diferentes tipos y cómo mostrar su valor mediante la función </a:t>
            </a:r>
            <a:r>
              <a:rPr lang="es-ES" sz="1600" dirty="0" err="1">
                <a:latin typeface="Arial" pitchFamily="34" charset="0"/>
                <a:cs typeface="Arial" pitchFamily="34" charset="0"/>
              </a:rPr>
              <a:t>alert</a:t>
            </a:r>
            <a:r>
              <a:rPr lang="es-ES" sz="1600" dirty="0">
                <a:latin typeface="Arial" pitchFamily="34" charset="0"/>
                <a:cs typeface="Arial" pitchFamily="34" charset="0"/>
              </a:rPr>
              <a:t>(). Para hacer programas realmente útiles, son necesarias otro tipo de herramientas.</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Los operadores permiten manipular el valor de las variables, realizar operaciones matemáticas con sus valores y comparar diferentes variables. De esta forma, los operadores permiten a los programas realizar cálculos complejos y tomar decisiones lógicas en función de comparaciones y otros tipos de condiciones.</a:t>
            </a:r>
          </a:p>
        </p:txBody>
      </p:sp>
    </p:spTree>
    <p:extLst>
      <p:ext uri="{BB962C8B-B14F-4D97-AF65-F5344CB8AC3E}">
        <p14:creationId xmlns:p14="http://schemas.microsoft.com/office/powerpoint/2010/main" val="25140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5016758"/>
          </a:xfrm>
          <a:prstGeom prst="rect">
            <a:avLst/>
          </a:prstGeom>
        </p:spPr>
        <p:txBody>
          <a:bodyPr wrap="square">
            <a:spAutoFit/>
          </a:bodyPr>
          <a:lstStyle/>
          <a:p>
            <a:pPr algn="just"/>
            <a:r>
              <a:rPr lang="es-ES" sz="1600" b="1" dirty="0">
                <a:latin typeface="Arial" pitchFamily="34" charset="0"/>
                <a:cs typeface="Arial" pitchFamily="34" charset="0"/>
              </a:rPr>
              <a:t>Asignación</a:t>
            </a:r>
          </a:p>
          <a:p>
            <a:pPr algn="just"/>
            <a:r>
              <a:rPr lang="es-ES" sz="1600" dirty="0">
                <a:latin typeface="Arial" pitchFamily="34" charset="0"/>
                <a:cs typeface="Arial" pitchFamily="34" charset="0"/>
              </a:rPr>
              <a:t>El operador de asignación es el más utilizado y el más sencillo. Este operador se utiliza para guardar un valor específico en una variable. El símbolo utilizado es = (no confundir con el operador == ).</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num1 = 3;</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A la izquierda del operador, siempre debe indicarse el nombre de una variable. A la derecha del operador, se pueden indicar variables, valores, condiciones lógicas, etc.</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num1 = 3;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num2 = 4;</a:t>
            </a:r>
            <a:r>
              <a:rPr lang="es-ES" sz="1600" dirty="0">
                <a:latin typeface="Arial" pitchFamily="34" charset="0"/>
                <a:cs typeface="Arial" pitchFamily="34" charset="0"/>
              </a:rPr>
              <a:t>  </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La siguiente asignación dará un error ya que la variable debe estar a la izquierda.</a:t>
            </a:r>
            <a:r>
              <a:rPr lang="es-ES" sz="1600" dirty="0">
                <a:solidFill>
                  <a:srgbClr val="008000"/>
                </a:solidFill>
                <a:latin typeface="Arial" pitchFamily="34" charset="0"/>
                <a:cs typeface="Arial" pitchFamily="34" charset="0"/>
              </a:rPr>
              <a:t> </a:t>
            </a:r>
          </a:p>
          <a:p>
            <a:pPr algn="just"/>
            <a:r>
              <a:rPr lang="es-ES" sz="1600" dirty="0">
                <a:solidFill>
                  <a:srgbClr val="FF0000"/>
                </a:solidFill>
                <a:latin typeface="Arial" pitchFamily="34" charset="0"/>
                <a:cs typeface="Arial" pitchFamily="34" charset="0"/>
              </a:rPr>
              <a:t>5 = num1;</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Tiene que ser así.</a:t>
            </a:r>
          </a:p>
          <a:p>
            <a:pPr algn="just"/>
            <a:r>
              <a:rPr lang="es-ES" sz="1600" dirty="0">
                <a:solidFill>
                  <a:srgbClr val="008000"/>
                </a:solidFill>
                <a:latin typeface="Arial" pitchFamily="34" charset="0"/>
                <a:cs typeface="Arial" pitchFamily="34" charset="0"/>
              </a:rPr>
              <a:t>num1 = 5;</a:t>
            </a:r>
          </a:p>
          <a:p>
            <a:pPr algn="just"/>
            <a:endParaRPr lang="es-ES" sz="1600" dirty="0">
              <a:latin typeface="Arial" pitchFamily="34" charset="0"/>
              <a:cs typeface="Arial" pitchFamily="34" charset="0"/>
            </a:endParaRPr>
          </a:p>
          <a:p>
            <a:pPr algn="just"/>
            <a:r>
              <a:rPr lang="es-ES" sz="1600" dirty="0">
                <a:solidFill>
                  <a:srgbClr val="008000"/>
                </a:solidFill>
                <a:latin typeface="Arial" pitchFamily="34" charset="0"/>
                <a:cs typeface="Arial" pitchFamily="34" charset="0"/>
              </a:rPr>
              <a:t>num1 = num2; // Ahora, la variable num1 vale 4.</a:t>
            </a:r>
          </a:p>
        </p:txBody>
      </p:sp>
    </p:spTree>
    <p:extLst>
      <p:ext uri="{BB962C8B-B14F-4D97-AF65-F5344CB8AC3E}">
        <p14:creationId xmlns:p14="http://schemas.microsoft.com/office/powerpoint/2010/main" val="207974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031873"/>
          </a:xfrm>
          <a:prstGeom prst="rect">
            <a:avLst/>
          </a:prstGeom>
        </p:spPr>
        <p:txBody>
          <a:bodyPr wrap="square">
            <a:spAutoFit/>
          </a:bodyPr>
          <a:lstStyle/>
          <a:p>
            <a:pPr algn="just"/>
            <a:r>
              <a:rPr lang="es-ES" sz="1600" b="1" dirty="0">
                <a:latin typeface="Arial" pitchFamily="34" charset="0"/>
                <a:cs typeface="Arial" pitchFamily="34" charset="0"/>
              </a:rPr>
              <a:t>Incremento y decremento</a:t>
            </a:r>
          </a:p>
          <a:p>
            <a:pPr algn="just"/>
            <a:endParaRPr lang="es-ES" sz="1600" b="1" dirty="0">
              <a:latin typeface="Arial" pitchFamily="34" charset="0"/>
              <a:cs typeface="Arial" pitchFamily="34" charset="0"/>
            </a:endParaRPr>
          </a:p>
          <a:p>
            <a:pPr algn="just"/>
            <a:r>
              <a:rPr lang="es-ES" sz="1600" dirty="0">
                <a:latin typeface="Arial" pitchFamily="34" charset="0"/>
                <a:cs typeface="Arial" pitchFamily="34" charset="0"/>
              </a:rPr>
              <a:t>Estos dos operadores solamente son válidos para las variables numéricas y se utilizan para aumentar o reducir en una unidad el valor de una variable.</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5; </a:t>
            </a:r>
          </a:p>
          <a:p>
            <a:pPr algn="just"/>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+ 1; </a:t>
            </a:r>
          </a:p>
          <a:p>
            <a:pPr algn="just"/>
            <a:r>
              <a:rPr lang="es-ES" sz="1600" dirty="0" err="1">
                <a:solidFill>
                  <a:srgbClr val="008000"/>
                </a:solidFill>
                <a:latin typeface="Arial" pitchFamily="34" charset="0"/>
                <a:cs typeface="Arial" pitchFamily="34" charset="0"/>
              </a:rPr>
              <a:t>alert</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6</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operador de incremento se indica mediante el prefijo ++ en el nombre de la variable. El resultado es que el valor de esa variable se incrementa en una unidad. Por tanto, el anterior ejemplo es equivalente a:</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5;</a:t>
            </a:r>
          </a:p>
          <a:p>
            <a:pPr algn="just"/>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a:t>
            </a:r>
          </a:p>
          <a:p>
            <a:pPr algn="just"/>
            <a:r>
              <a:rPr lang="es-ES" sz="1600" dirty="0" err="1">
                <a:solidFill>
                  <a:srgbClr val="008000"/>
                </a:solidFill>
                <a:latin typeface="Arial" pitchFamily="34" charset="0"/>
                <a:cs typeface="Arial" pitchFamily="34" charset="0"/>
              </a:rPr>
              <a:t>alert</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6</a:t>
            </a:r>
          </a:p>
        </p:txBody>
      </p:sp>
    </p:spTree>
    <p:extLst>
      <p:ext uri="{BB962C8B-B14F-4D97-AF65-F5344CB8AC3E}">
        <p14:creationId xmlns:p14="http://schemas.microsoft.com/office/powerpoint/2010/main" val="425861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3046988"/>
          </a:xfrm>
          <a:prstGeom prst="rect">
            <a:avLst/>
          </a:prstGeom>
        </p:spPr>
        <p:txBody>
          <a:bodyPr wrap="square">
            <a:spAutoFit/>
          </a:bodyPr>
          <a:lstStyle/>
          <a:p>
            <a:pPr algn="just"/>
            <a:r>
              <a:rPr lang="es-ES" sz="1600" dirty="0">
                <a:latin typeface="Arial" pitchFamily="34" charset="0"/>
                <a:cs typeface="Arial" pitchFamily="34" charset="0"/>
              </a:rPr>
              <a:t>De forma equivalente, el operador decremento (indicado como un prefijo -- en el nombre de la variable) se utiliza para reducir el valor de la variable:</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5; </a:t>
            </a:r>
          </a:p>
          <a:p>
            <a:pPr algn="just"/>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- 1; </a:t>
            </a:r>
          </a:p>
          <a:p>
            <a:pPr algn="just"/>
            <a:r>
              <a:rPr lang="es-ES" sz="1600" dirty="0" err="1">
                <a:solidFill>
                  <a:srgbClr val="008000"/>
                </a:solidFill>
                <a:latin typeface="Arial" pitchFamily="34" charset="0"/>
                <a:cs typeface="Arial" pitchFamily="34" charset="0"/>
              </a:rPr>
              <a:t>alert</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4</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anterior ejemplo es equivalente a:</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5;</a:t>
            </a:r>
          </a:p>
          <a:p>
            <a:pPr algn="just"/>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a:t>
            </a:r>
          </a:p>
          <a:p>
            <a:pPr algn="just"/>
            <a:r>
              <a:rPr lang="es-ES" sz="1600" dirty="0" err="1">
                <a:solidFill>
                  <a:srgbClr val="008000"/>
                </a:solidFill>
                <a:latin typeface="Arial" pitchFamily="34" charset="0"/>
                <a:cs typeface="Arial" pitchFamily="34" charset="0"/>
              </a:rPr>
              <a:t>alert</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4</a:t>
            </a:r>
          </a:p>
        </p:txBody>
      </p:sp>
    </p:spTree>
    <p:extLst>
      <p:ext uri="{BB962C8B-B14F-4D97-AF65-F5344CB8AC3E}">
        <p14:creationId xmlns:p14="http://schemas.microsoft.com/office/powerpoint/2010/main" val="8842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2196855" y="1889944"/>
            <a:ext cx="9479535" cy="322467"/>
          </a:xfrm>
          <a:prstGeom prst="rect">
            <a:avLst/>
          </a:prstGeom>
        </p:spPr>
        <p:txBody>
          <a:bodyPr wrap="square" lIns="99892" tIns="49946" rIns="99892" bIns="49946">
            <a:spAutoFit/>
          </a:bodyPr>
          <a:lstStyle/>
          <a:p>
            <a:pPr>
              <a:lnSpc>
                <a:spcPct val="90000"/>
              </a:lnSpc>
            </a:pPr>
            <a:r>
              <a:rPr lang="es-ES" altLang="es-ES" sz="1600" dirty="0">
                <a:latin typeface="Arial" panose="020B0604020202020204" pitchFamily="34" charset="0"/>
                <a:cs typeface="Arial" panose="020B0604020202020204" pitchFamily="34" charset="0"/>
              </a:rPr>
              <a:t>Este primer módulo de 180 horas se divide en:</a:t>
            </a:r>
          </a:p>
        </p:txBody>
      </p:sp>
      <p:sp>
        <p:nvSpPr>
          <p:cNvPr id="14" name="5 Título"/>
          <p:cNvSpPr>
            <a:spLocks noGrp="1"/>
          </p:cNvSpPr>
          <p:nvPr>
            <p:ph type="title"/>
          </p:nvPr>
        </p:nvSpPr>
        <p:spPr/>
        <p:txBody>
          <a:bodyPr/>
          <a:lstStyle/>
          <a:p>
            <a:r>
              <a:rPr lang="es-ES" dirty="0">
                <a:solidFill>
                  <a:schemeClr val="tx1">
                    <a:lumMod val="95000"/>
                    <a:lumOff val="5000"/>
                  </a:schemeClr>
                </a:solidFill>
              </a:rPr>
              <a:t>Temario</a:t>
            </a:r>
            <a:endParaRPr lang="es-ES_tradnl" dirty="0"/>
          </a:p>
        </p:txBody>
      </p:sp>
      <p:sp>
        <p:nvSpPr>
          <p:cNvPr id="15" name="9 Marcador de texto"/>
          <p:cNvSpPr>
            <a:spLocks noGrp="1"/>
          </p:cNvSpPr>
          <p:nvPr>
            <p:ph type="body" sz="quarter" idx="10"/>
          </p:nvPr>
        </p:nvSpPr>
        <p:spPr/>
        <p:txBody>
          <a:bodyPr/>
          <a:lstStyle/>
          <a:p>
            <a:r>
              <a:rPr lang="es-ES" dirty="0"/>
              <a:t>Presentación Temario</a:t>
            </a:r>
          </a:p>
        </p:txBody>
      </p:sp>
      <p:graphicFrame>
        <p:nvGraphicFramePr>
          <p:cNvPr id="5" name="4 Tabla"/>
          <p:cNvGraphicFramePr>
            <a:graphicFrameLocks noGrp="1"/>
          </p:cNvGraphicFramePr>
          <p:nvPr>
            <p:extLst>
              <p:ext uri="{D42A27DB-BD31-4B8C-83A1-F6EECF244321}">
                <p14:modId xmlns:p14="http://schemas.microsoft.com/office/powerpoint/2010/main" val="1630709444"/>
              </p:ext>
            </p:extLst>
          </p:nvPr>
        </p:nvGraphicFramePr>
        <p:xfrm>
          <a:off x="2196855" y="2394000"/>
          <a:ext cx="9120718" cy="1691640"/>
        </p:xfrm>
        <a:graphic>
          <a:graphicData uri="http://schemas.openxmlformats.org/drawingml/2006/table">
            <a:tbl>
              <a:tblPr firstRow="1" bandRow="1">
                <a:tableStyleId>{5C22544A-7EE6-4342-B048-85BDC9FD1C3A}</a:tableStyleId>
              </a:tblPr>
              <a:tblGrid>
                <a:gridCol w="7667283">
                  <a:extLst>
                    <a:ext uri="{9D8B030D-6E8A-4147-A177-3AD203B41FA5}">
                      <a16:colId xmlns:a16="http://schemas.microsoft.com/office/drawing/2014/main" val="20000"/>
                    </a:ext>
                  </a:extLst>
                </a:gridCol>
                <a:gridCol w="1453435">
                  <a:extLst>
                    <a:ext uri="{9D8B030D-6E8A-4147-A177-3AD203B41FA5}">
                      <a16:colId xmlns:a16="http://schemas.microsoft.com/office/drawing/2014/main" val="20001"/>
                    </a:ext>
                  </a:extLst>
                </a:gridCol>
              </a:tblGrid>
              <a:tr h="370840">
                <a:tc>
                  <a:txBody>
                    <a:bodyPr/>
                    <a:lstStyle/>
                    <a:p>
                      <a:r>
                        <a:rPr lang="es-ES" sz="1600" dirty="0">
                          <a:latin typeface="Arial" panose="020B0604020202020204" pitchFamily="34" charset="0"/>
                          <a:cs typeface="Arial" panose="020B0604020202020204" pitchFamily="34" charset="0"/>
                        </a:rPr>
                        <a:t>Unidades formativas</a:t>
                      </a:r>
                    </a:p>
                  </a:txBody>
                  <a:tcPr/>
                </a:tc>
                <a:tc>
                  <a:txBody>
                    <a:bodyPr/>
                    <a:lstStyle/>
                    <a:p>
                      <a:r>
                        <a:rPr lang="es-ES" sz="1600" dirty="0">
                          <a:latin typeface="Arial" panose="020B0604020202020204" pitchFamily="34" charset="0"/>
                          <a:cs typeface="Arial" panose="020B0604020202020204" pitchFamily="34" charset="0"/>
                        </a:rPr>
                        <a:t>Horas</a:t>
                      </a:r>
                    </a:p>
                  </a:txBody>
                  <a:tcPr/>
                </a:tc>
                <a:extLst>
                  <a:ext uri="{0D108BD9-81ED-4DB2-BD59-A6C34878D82A}">
                    <a16:rowId xmlns:a16="http://schemas.microsoft.com/office/drawing/2014/main" val="10000"/>
                  </a:ext>
                </a:extLst>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a:solidFill>
                            <a:prstClr val="black"/>
                          </a:solidFill>
                          <a:latin typeface="Arial" panose="020B0604020202020204" pitchFamily="34" charset="0"/>
                          <a:cs typeface="Arial" panose="020B0604020202020204" pitchFamily="34" charset="0"/>
                        </a:rPr>
                        <a:t>Elaboración de documentos web mediante lenguajes de marca</a:t>
                      </a:r>
                    </a:p>
                  </a:txBody>
                  <a:tcPr/>
                </a:tc>
                <a:tc>
                  <a:txBody>
                    <a:bodyPr/>
                    <a:lstStyle/>
                    <a:p>
                      <a:pPr algn="ctr"/>
                      <a:r>
                        <a:rPr lang="es-ES" sz="1600" dirty="0">
                          <a:latin typeface="Arial" panose="020B0604020202020204" pitchFamily="34" charset="0"/>
                          <a:cs typeface="Arial" panose="020B0604020202020204" pitchFamily="34" charset="0"/>
                        </a:rPr>
                        <a:t>60</a:t>
                      </a:r>
                    </a:p>
                  </a:txBody>
                  <a:tcPr/>
                </a:tc>
                <a:extLst>
                  <a:ext uri="{0D108BD9-81ED-4DB2-BD59-A6C34878D82A}">
                    <a16:rowId xmlns:a16="http://schemas.microsoft.com/office/drawing/2014/main" val="10001"/>
                  </a:ext>
                </a:extLst>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a:solidFill>
                            <a:srgbClr val="008000"/>
                          </a:solidFill>
                          <a:latin typeface="Arial" panose="020B0604020202020204" pitchFamily="34" charset="0"/>
                          <a:cs typeface="Arial" panose="020B0604020202020204" pitchFamily="34" charset="0"/>
                        </a:rPr>
                        <a:t>Desarrollo y reutilización de componentes software y multimedia mediante lenguajes de guion</a:t>
                      </a:r>
                    </a:p>
                  </a:txBody>
                  <a:tcPr/>
                </a:tc>
                <a:tc>
                  <a:txBody>
                    <a:bodyPr/>
                    <a:lstStyle/>
                    <a:p>
                      <a:pPr algn="ctr"/>
                      <a:r>
                        <a:rPr lang="es-ES" sz="1600" dirty="0">
                          <a:solidFill>
                            <a:srgbClr val="008000"/>
                          </a:solidFill>
                          <a:latin typeface="Arial" panose="020B0604020202020204" pitchFamily="34" charset="0"/>
                          <a:cs typeface="Arial" panose="020B0604020202020204" pitchFamily="34" charset="0"/>
                        </a:rPr>
                        <a:t>90</a:t>
                      </a:r>
                    </a:p>
                  </a:txBody>
                  <a:tcPr/>
                </a:tc>
                <a:extLst>
                  <a:ext uri="{0D108BD9-81ED-4DB2-BD59-A6C34878D82A}">
                    <a16:rowId xmlns:a16="http://schemas.microsoft.com/office/drawing/2014/main" val="10002"/>
                  </a:ext>
                </a:extLst>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a:solidFill>
                            <a:prstClr val="black"/>
                          </a:solidFill>
                          <a:latin typeface="Arial" panose="020B0604020202020204" pitchFamily="34" charset="0"/>
                          <a:cs typeface="Arial" panose="020B0604020202020204" pitchFamily="34" charset="0"/>
                        </a:rPr>
                        <a:t>Aplicaciones técnicas de usabilidad y accesibilidad en el entorno cliente</a:t>
                      </a:r>
                      <a:endParaRPr lang="es-ES" altLang="es-ES" sz="1600" dirty="0">
                        <a:solidFill>
                          <a:prstClr val="black"/>
                        </a:solidFill>
                        <a:latin typeface="Arial" panose="020B0604020202020204" pitchFamily="34" charset="0"/>
                        <a:cs typeface="Arial" panose="020B0604020202020204" pitchFamily="34" charset="0"/>
                      </a:endParaRPr>
                    </a:p>
                  </a:txBody>
                  <a:tcPr/>
                </a:tc>
                <a:tc>
                  <a:txBody>
                    <a:bodyPr/>
                    <a:lstStyle/>
                    <a:p>
                      <a:pPr algn="ctr"/>
                      <a:r>
                        <a:rPr lang="es-ES" sz="1600" dirty="0">
                          <a:latin typeface="Arial" panose="020B0604020202020204" pitchFamily="34" charset="0"/>
                          <a:cs typeface="Arial" panose="020B0604020202020204" pitchFamily="34" charset="0"/>
                        </a:rPr>
                        <a:t>30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126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745928"/>
            <a:ext cx="9001000" cy="5262979"/>
          </a:xfrm>
          <a:prstGeom prst="rect">
            <a:avLst/>
          </a:prstGeom>
        </p:spPr>
        <p:txBody>
          <a:bodyPr wrap="square">
            <a:spAutoFit/>
          </a:bodyPr>
          <a:lstStyle/>
          <a:p>
            <a:pPr algn="just"/>
            <a:r>
              <a:rPr lang="es-ES" sz="1600" dirty="0">
                <a:latin typeface="Arial" pitchFamily="34" charset="0"/>
                <a:cs typeface="Arial" pitchFamily="34" charset="0"/>
              </a:rPr>
              <a:t>Los operadores de incremento y decremento no solamente se pueden indicar como prefijo del nombre de la variable, sino que también es posible utilizarlos como sufijo. </a:t>
            </a:r>
            <a:r>
              <a:rPr lang="es-ES" sz="1600" b="1" dirty="0">
                <a:latin typeface="Arial" pitchFamily="34" charset="0"/>
                <a:cs typeface="Arial" pitchFamily="34" charset="0"/>
              </a:rPr>
              <a:t>En este caso,</a:t>
            </a:r>
            <a:r>
              <a:rPr lang="es-ES" sz="1600" dirty="0">
                <a:latin typeface="Arial" pitchFamily="34" charset="0"/>
                <a:cs typeface="Arial" pitchFamily="34" charset="0"/>
              </a:rPr>
              <a:t> su comportamiento es similar y es indistinto utilizar una forma u otra.</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5; </a:t>
            </a:r>
          </a:p>
          <a:p>
            <a:pPr algn="just"/>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a:t>
            </a:r>
          </a:p>
          <a:p>
            <a:pPr algn="just"/>
            <a:r>
              <a:rPr lang="es-ES" sz="1600" dirty="0" err="1">
                <a:solidFill>
                  <a:srgbClr val="008000"/>
                </a:solidFill>
                <a:latin typeface="Arial" pitchFamily="34" charset="0"/>
                <a:cs typeface="Arial" pitchFamily="34" charset="0"/>
              </a:rPr>
              <a:t>alert</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a:t>
            </a:r>
            <a:r>
              <a:rPr lang="es-ES" sz="1600" dirty="0" err="1">
                <a:solidFill>
                  <a:srgbClr val="008000"/>
                </a:solidFill>
                <a:latin typeface="Arial" pitchFamily="34" charset="0"/>
                <a:cs typeface="Arial" pitchFamily="34" charset="0"/>
              </a:rPr>
              <a:t>num</a:t>
            </a:r>
            <a:r>
              <a:rPr lang="es-ES" sz="1600" dirty="0">
                <a:solidFill>
                  <a:srgbClr val="008000"/>
                </a:solidFill>
                <a:latin typeface="Arial" pitchFamily="34" charset="0"/>
                <a:cs typeface="Arial" pitchFamily="34" charset="0"/>
              </a:rPr>
              <a:t> = 6</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resultado de ejecutar el script anterior es el mismo que cuando se utiliza el operador ++</a:t>
            </a:r>
            <a:r>
              <a:rPr lang="es-ES" sz="1600" dirty="0" err="1">
                <a:latin typeface="Arial" pitchFamily="34" charset="0"/>
                <a:cs typeface="Arial" pitchFamily="34" charset="0"/>
              </a:rPr>
              <a:t>num</a:t>
            </a:r>
            <a:r>
              <a:rPr lang="es-ES" sz="1600" dirty="0">
                <a:latin typeface="Arial" pitchFamily="34" charset="0"/>
                <a:cs typeface="Arial" pitchFamily="34" charset="0"/>
              </a:rPr>
              <a:t>, por lo que puede parecer que es equivalente indicar el operador ++ delante o detrás del identificador de la variable. Sin embargo, el siguiente ejemplo muestra sus diferencias:</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num1 = 5;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num2 = 2; </a:t>
            </a:r>
          </a:p>
          <a:p>
            <a:pPr algn="just"/>
            <a:r>
              <a:rPr lang="es-ES" sz="1600" dirty="0">
                <a:solidFill>
                  <a:srgbClr val="008000"/>
                </a:solidFill>
                <a:latin typeface="Arial" pitchFamily="34" charset="0"/>
                <a:cs typeface="Arial" pitchFamily="34" charset="0"/>
              </a:rPr>
              <a:t>num3 = num1++ + num2; </a:t>
            </a:r>
          </a:p>
          <a:p>
            <a:pPr algn="just"/>
            <a:r>
              <a:rPr lang="es-ES" sz="1600" dirty="0">
                <a:latin typeface="Arial" pitchFamily="34" charset="0"/>
                <a:cs typeface="Arial" pitchFamily="34" charset="0"/>
              </a:rPr>
              <a:t>num3 = 7 y num1 = 6  </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num1 = 5;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num2 = 2; </a:t>
            </a:r>
          </a:p>
          <a:p>
            <a:pPr algn="just"/>
            <a:r>
              <a:rPr lang="es-ES" sz="1600" dirty="0">
                <a:solidFill>
                  <a:srgbClr val="008000"/>
                </a:solidFill>
                <a:latin typeface="Arial" pitchFamily="34" charset="0"/>
                <a:cs typeface="Arial" pitchFamily="34" charset="0"/>
              </a:rPr>
              <a:t>num3 = ++num1 + num2; </a:t>
            </a:r>
          </a:p>
          <a:p>
            <a:pPr algn="just"/>
            <a:r>
              <a:rPr lang="es-ES" sz="1600" dirty="0">
                <a:latin typeface="Arial" pitchFamily="34" charset="0"/>
                <a:cs typeface="Arial" pitchFamily="34" charset="0"/>
              </a:rPr>
              <a:t>num3 = 8 y num1 = 6</a:t>
            </a:r>
          </a:p>
        </p:txBody>
      </p:sp>
    </p:spTree>
    <p:extLst>
      <p:ext uri="{BB962C8B-B14F-4D97-AF65-F5344CB8AC3E}">
        <p14:creationId xmlns:p14="http://schemas.microsoft.com/office/powerpoint/2010/main" val="59317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770537"/>
          </a:xfrm>
          <a:prstGeom prst="rect">
            <a:avLst/>
          </a:prstGeom>
        </p:spPr>
        <p:txBody>
          <a:bodyPr wrap="square">
            <a:spAutoFit/>
          </a:bodyPr>
          <a:lstStyle/>
          <a:p>
            <a:pPr algn="just"/>
            <a:r>
              <a:rPr lang="es-ES" sz="1600" dirty="0">
                <a:latin typeface="Arial" pitchFamily="34" charset="0"/>
                <a:cs typeface="Arial" pitchFamily="34" charset="0"/>
              </a:rPr>
              <a:t>Si el operador ++ se indica como prefijo del identificador de la variable, su valor se incrementa antes de realizar cualquier otra operación. </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Si el operador ++ se indica como sufijo del identificador de la variable, su valor se incrementa después de ejecutar la sentencia en la que aparece.</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Por tanto, en la instrucción </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num3 = num1++ + num2;</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valor de num1 se incrementa después de realizar la operación (primero se suma y num3 vale 7, después se incrementa el valor de num1 y vale 6). </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Sin embargo, en la instrucción </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num3 = ++num1 + num2;</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en primer lugar se incrementa el valor de num1 y después se realiza la suma (primero se incrementa num1 y vale 6, después se realiza la suma y num3 vale 8).</a:t>
            </a:r>
          </a:p>
        </p:txBody>
      </p:sp>
    </p:spTree>
    <p:extLst>
      <p:ext uri="{BB962C8B-B14F-4D97-AF65-F5344CB8AC3E}">
        <p14:creationId xmlns:p14="http://schemas.microsoft.com/office/powerpoint/2010/main" val="3417362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3539430"/>
          </a:xfrm>
          <a:prstGeom prst="rect">
            <a:avLst/>
          </a:prstGeom>
        </p:spPr>
        <p:txBody>
          <a:bodyPr wrap="square">
            <a:spAutoFit/>
          </a:bodyPr>
          <a:lstStyle/>
          <a:p>
            <a:r>
              <a:rPr lang="es-ES" sz="1600" b="1" dirty="0">
                <a:latin typeface="Arial" panose="020B0604020202020204" pitchFamily="34" charset="0"/>
                <a:cs typeface="Arial" pitchFamily="34" charset="0"/>
              </a:rPr>
              <a:t>Lógicos</a:t>
            </a:r>
          </a:p>
          <a:p>
            <a:endParaRPr lang="es-ES" sz="1600" dirty="0">
              <a:latin typeface="Arial" pitchFamily="34" charset="0"/>
              <a:cs typeface="Arial" pitchFamily="34" charset="0"/>
            </a:endParaRPr>
          </a:p>
          <a:p>
            <a:pPr algn="just"/>
            <a:r>
              <a:rPr lang="es-ES" sz="1600" dirty="0">
                <a:latin typeface="Arial" pitchFamily="34" charset="0"/>
                <a:cs typeface="Arial" pitchFamily="34" charset="0"/>
              </a:rPr>
              <a:t>Los operadores lógicos son imprescindibles para realizar aplicaciones complejas, ya que se utilizan para tomar decisiones sobre las instrucciones que debería ejecutar el programa en función de ciertas condiciones.</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resultado de cualquier operación que utilice operadores lógicos siempre es un valor lógico o </a:t>
            </a:r>
            <a:r>
              <a:rPr lang="es-ES" sz="1600" i="1" dirty="0">
                <a:latin typeface="Arial" pitchFamily="34" charset="0"/>
                <a:cs typeface="Arial" pitchFamily="34" charset="0"/>
              </a:rPr>
              <a:t>booleano</a:t>
            </a:r>
            <a:r>
              <a:rPr lang="es-ES" sz="1600" dirty="0">
                <a:latin typeface="Arial" pitchFamily="34" charset="0"/>
                <a:cs typeface="Arial" pitchFamily="34" charset="0"/>
              </a:rPr>
              <a:t>.</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Se clasifican en: </a:t>
            </a:r>
          </a:p>
          <a:p>
            <a:pPr algn="just"/>
            <a:endParaRPr lang="es-ES" sz="1600" dirty="0">
              <a:latin typeface="Arial" pitchFamily="34" charset="0"/>
              <a:cs typeface="Arial" pitchFamily="34" charset="0"/>
            </a:endParaRPr>
          </a:p>
          <a:p>
            <a:pPr marL="285750" indent="-285750" algn="just">
              <a:buFont typeface="Arial" panose="020B0604020202020204" pitchFamily="34" charset="0"/>
              <a:buChar char="•"/>
            </a:pPr>
            <a:r>
              <a:rPr lang="es-ES" sz="1600" dirty="0">
                <a:latin typeface="Arial" pitchFamily="34" charset="0"/>
                <a:cs typeface="Arial" pitchFamily="34" charset="0"/>
              </a:rPr>
              <a:t>Negación</a:t>
            </a:r>
          </a:p>
          <a:p>
            <a:pPr marL="285750" indent="-285750" algn="just">
              <a:buFont typeface="Arial" panose="020B0604020202020204" pitchFamily="34" charset="0"/>
              <a:buChar char="•"/>
            </a:pPr>
            <a:r>
              <a:rPr lang="es-ES" sz="1600" dirty="0">
                <a:latin typeface="Arial" pitchFamily="34" charset="0"/>
                <a:cs typeface="Arial" pitchFamily="34" charset="0"/>
              </a:rPr>
              <a:t>AND</a:t>
            </a:r>
          </a:p>
          <a:p>
            <a:pPr marL="285750" indent="-285750" algn="just">
              <a:buFont typeface="Arial" panose="020B0604020202020204" pitchFamily="34" charset="0"/>
              <a:buChar char="•"/>
            </a:pPr>
            <a:r>
              <a:rPr lang="es-ES" sz="1600" dirty="0">
                <a:latin typeface="Arial" pitchFamily="34" charset="0"/>
                <a:cs typeface="Arial" pitchFamily="34" charset="0"/>
              </a:rPr>
              <a:t>OR</a:t>
            </a:r>
          </a:p>
        </p:txBody>
      </p:sp>
    </p:spTree>
    <p:extLst>
      <p:ext uri="{BB962C8B-B14F-4D97-AF65-F5344CB8AC3E}">
        <p14:creationId xmlns:p14="http://schemas.microsoft.com/office/powerpoint/2010/main" val="3161683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2554545"/>
          </a:xfrm>
          <a:prstGeom prst="rect">
            <a:avLst/>
          </a:prstGeom>
        </p:spPr>
        <p:txBody>
          <a:bodyPr wrap="square">
            <a:spAutoFit/>
          </a:bodyPr>
          <a:lstStyle/>
          <a:p>
            <a:r>
              <a:rPr lang="es-ES" sz="1600" b="1" dirty="0">
                <a:latin typeface="Arial" panose="020B0604020202020204" pitchFamily="34" charset="0"/>
                <a:cs typeface="Arial" pitchFamily="34" charset="0"/>
              </a:rPr>
              <a:t>Negación</a:t>
            </a:r>
          </a:p>
          <a:p>
            <a:endParaRPr lang="es-ES" sz="1600" b="1" dirty="0">
              <a:latin typeface="Arial" panose="020B0604020202020204" pitchFamily="34" charset="0"/>
              <a:cs typeface="Arial" pitchFamily="34" charset="0"/>
            </a:endParaRPr>
          </a:p>
          <a:p>
            <a:r>
              <a:rPr lang="es-ES" sz="1600" dirty="0">
                <a:latin typeface="Arial" panose="020B0604020202020204" pitchFamily="34" charset="0"/>
                <a:cs typeface="Arial" panose="020B0604020202020204" pitchFamily="34" charset="0"/>
              </a:rPr>
              <a:t>Se utiliza para obtener el valor contrario al valor de la variable.</a:t>
            </a:r>
          </a:p>
          <a:p>
            <a:endParaRPr lang="es-ES" sz="1600" dirty="0">
              <a:latin typeface="Arial" panose="020B0604020202020204" pitchFamily="34" charset="0"/>
              <a:cs typeface="Arial" panose="020B0604020202020204" pitchFamily="34" charset="0"/>
            </a:endParaRPr>
          </a:p>
          <a:p>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visible = true; </a:t>
            </a:r>
          </a:p>
          <a:p>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(!visible); // Devuelve False</a:t>
            </a:r>
          </a:p>
          <a:p>
            <a:endParaRPr lang="es-ES" sz="1600" dirty="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negación lógica se obtiene prefijando el símbolo ! al identificador de la variable. El funcionamiento de este operador es muy fácil de resumir.</a:t>
            </a:r>
          </a:p>
        </p:txBody>
      </p:sp>
      <p:graphicFrame>
        <p:nvGraphicFramePr>
          <p:cNvPr id="5" name="4 Tabla"/>
          <p:cNvGraphicFramePr>
            <a:graphicFrameLocks noGrp="1"/>
          </p:cNvGraphicFramePr>
          <p:nvPr>
            <p:extLst>
              <p:ext uri="{D42A27DB-BD31-4B8C-83A1-F6EECF244321}">
                <p14:modId xmlns:p14="http://schemas.microsoft.com/office/powerpoint/2010/main" val="3765785994"/>
              </p:ext>
            </p:extLst>
          </p:nvPr>
        </p:nvGraphicFramePr>
        <p:xfrm>
          <a:off x="5184353" y="4842272"/>
          <a:ext cx="3357352" cy="1065320"/>
        </p:xfrm>
        <a:graphic>
          <a:graphicData uri="http://schemas.openxmlformats.org/drawingml/2006/table">
            <a:tbl>
              <a:tblPr firstRow="1" bandRow="1">
                <a:tableStyleId>{073A0DAA-6AF3-43AB-8588-CEC1D06C72B9}</a:tableStyleId>
              </a:tblPr>
              <a:tblGrid>
                <a:gridCol w="1678676">
                  <a:extLst>
                    <a:ext uri="{9D8B030D-6E8A-4147-A177-3AD203B41FA5}">
                      <a16:colId xmlns:a16="http://schemas.microsoft.com/office/drawing/2014/main" val="20000"/>
                    </a:ext>
                  </a:extLst>
                </a:gridCol>
                <a:gridCol w="1678676">
                  <a:extLst>
                    <a:ext uri="{9D8B030D-6E8A-4147-A177-3AD203B41FA5}">
                      <a16:colId xmlns:a16="http://schemas.microsoft.com/office/drawing/2014/main" val="20001"/>
                    </a:ext>
                  </a:extLst>
                </a:gridCol>
              </a:tblGrid>
              <a:tr h="0">
                <a:tc>
                  <a:txBody>
                    <a:bodyPr/>
                    <a:lstStyle/>
                    <a:p>
                      <a:pPr algn="ctr"/>
                      <a:r>
                        <a:rPr lang="es-ES" sz="1600" dirty="0">
                          <a:effectLst/>
                          <a:latin typeface="Arial" panose="020B0604020202020204" pitchFamily="34" charset="0"/>
                          <a:cs typeface="Arial" panose="020B0604020202020204" pitchFamily="34" charset="0"/>
                        </a:rPr>
                        <a:t>variable</a:t>
                      </a:r>
                      <a:endParaRPr lang="es-ES" sz="1600" b="1"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!variable</a:t>
                      </a:r>
                      <a:endParaRPr lang="es-ES" sz="1600" b="1"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0">
                <a:tc>
                  <a:txBody>
                    <a:bodyPr/>
                    <a:lstStyle/>
                    <a:p>
                      <a:pPr algn="ctr"/>
                      <a:r>
                        <a:rPr lang="es-ES" sz="1600" dirty="0">
                          <a:effectLst/>
                          <a:latin typeface="Arial" panose="020B0604020202020204" pitchFamily="34" charset="0"/>
                          <a:cs typeface="Arial" panose="020B0604020202020204" pitchFamily="34" charset="0"/>
                        </a:rPr>
                        <a:t>true</a:t>
                      </a:r>
                    </a:p>
                  </a:txBody>
                  <a:tcPr anchor="ctr"/>
                </a:tc>
                <a:tc>
                  <a:txBody>
                    <a:bodyPr/>
                    <a:lstStyle/>
                    <a:p>
                      <a:pPr algn="ctr"/>
                      <a:r>
                        <a:rPr lang="es-ES" sz="1600" dirty="0">
                          <a:effectLst/>
                        </a:rPr>
                        <a:t>false</a:t>
                      </a:r>
                      <a:endParaRPr lang="es-ES" sz="160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94760">
                <a:tc>
                  <a:txBody>
                    <a:bodyPr/>
                    <a:lstStyle/>
                    <a:p>
                      <a:pPr algn="ctr"/>
                      <a:r>
                        <a:rPr lang="es-ES" sz="1600" dirty="0">
                          <a:effectLst/>
                          <a:latin typeface="Arial" panose="020B0604020202020204" pitchFamily="34" charset="0"/>
                          <a:cs typeface="Arial" panose="020B0604020202020204" pitchFamily="34" charset="0"/>
                        </a:rPr>
                        <a:t>false</a:t>
                      </a:r>
                    </a:p>
                  </a:txBody>
                  <a:tcPr anchor="ctr"/>
                </a:tc>
                <a:tc>
                  <a:txBody>
                    <a:bodyPr/>
                    <a:lstStyle/>
                    <a:p>
                      <a:pPr algn="ctr"/>
                      <a:r>
                        <a:rPr lang="es-ES" sz="1600" dirty="0">
                          <a:effectLst/>
                        </a:rPr>
                        <a:t>true</a:t>
                      </a:r>
                      <a:endParaRPr lang="es-ES" sz="160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0983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2308324"/>
          </a:xfrm>
          <a:prstGeom prst="rect">
            <a:avLst/>
          </a:prstGeom>
        </p:spPr>
        <p:txBody>
          <a:bodyPr wrap="square">
            <a:spAutoFit/>
          </a:bodyPr>
          <a:lstStyle/>
          <a:p>
            <a:pPr algn="just"/>
            <a:r>
              <a:rPr lang="es-ES" sz="1600" dirty="0">
                <a:solidFill>
                  <a:srgbClr val="222222"/>
                </a:solidFill>
                <a:latin typeface="Arial" panose="020B0604020202020204" pitchFamily="34" charset="0"/>
                <a:cs typeface="Arial" panose="020B0604020202020204" pitchFamily="34" charset="0"/>
              </a:rPr>
              <a:t>Si la variable original es de tipo </a:t>
            </a:r>
            <a:r>
              <a:rPr lang="es-ES" sz="1600" i="1" dirty="0">
                <a:solidFill>
                  <a:srgbClr val="222222"/>
                </a:solidFill>
                <a:latin typeface="Arial" panose="020B0604020202020204" pitchFamily="34" charset="0"/>
                <a:cs typeface="Arial" panose="020B0604020202020204" pitchFamily="34" charset="0"/>
              </a:rPr>
              <a:t>booleano</a:t>
            </a:r>
            <a:r>
              <a:rPr lang="es-ES" sz="1600" dirty="0">
                <a:solidFill>
                  <a:srgbClr val="222222"/>
                </a:solidFill>
                <a:latin typeface="Arial" panose="020B0604020202020204" pitchFamily="34" charset="0"/>
                <a:cs typeface="Arial" panose="020B0604020202020204" pitchFamily="34" charset="0"/>
              </a:rPr>
              <a:t>, es muy sencillo obtener su negación. Sin embargo, </a:t>
            </a:r>
            <a:r>
              <a:rPr lang="es-ES" sz="1600" b="1" dirty="0">
                <a:solidFill>
                  <a:srgbClr val="222222"/>
                </a:solidFill>
                <a:latin typeface="Arial" panose="020B0604020202020204" pitchFamily="34" charset="0"/>
                <a:cs typeface="Arial" panose="020B0604020202020204" pitchFamily="34" charset="0"/>
              </a:rPr>
              <a:t>¿qué sucede cuando la variable es un número o una cadena de texto? </a:t>
            </a:r>
            <a:r>
              <a:rPr lang="es-ES" sz="1600" dirty="0">
                <a:solidFill>
                  <a:srgbClr val="222222"/>
                </a:solidFill>
                <a:latin typeface="Arial" panose="020B0604020202020204" pitchFamily="34" charset="0"/>
                <a:cs typeface="Arial" panose="020B0604020202020204" pitchFamily="34" charset="0"/>
              </a:rPr>
              <a:t>Para obtener la negación en este tipo de variables, se realiza en primer lugar su conversión a un valor </a:t>
            </a:r>
            <a:r>
              <a:rPr lang="es-ES" sz="1600" i="1" dirty="0">
                <a:solidFill>
                  <a:srgbClr val="222222"/>
                </a:solidFill>
                <a:latin typeface="Arial" panose="020B0604020202020204" pitchFamily="34" charset="0"/>
                <a:cs typeface="Arial" panose="020B0604020202020204" pitchFamily="34" charset="0"/>
              </a:rPr>
              <a:t>booleano</a:t>
            </a:r>
            <a:r>
              <a:rPr lang="es-ES" sz="1600" dirty="0">
                <a:solidFill>
                  <a:srgbClr val="222222"/>
                </a:solidFill>
                <a:latin typeface="Arial" panose="020B0604020202020204" pitchFamily="34" charset="0"/>
                <a:cs typeface="Arial" panose="020B0604020202020204" pitchFamily="34" charset="0"/>
              </a:rPr>
              <a:t>:</a:t>
            </a:r>
          </a:p>
          <a:p>
            <a:pPr algn="just"/>
            <a:endParaRPr lang="es-ES" sz="1600" dirty="0">
              <a:solidFill>
                <a:srgbClr val="222222"/>
              </a:solidFill>
              <a:latin typeface="Arial" panose="020B0604020202020204" pitchFamily="34" charset="0"/>
              <a:cs typeface="Arial" panose="020B0604020202020204" pitchFamily="34" charset="0"/>
            </a:endParaRPr>
          </a:p>
          <a:p>
            <a:pPr indent="273050" algn="just">
              <a:buFont typeface="Arial"/>
              <a:buChar char="•"/>
            </a:pPr>
            <a:r>
              <a:rPr lang="es-ES" sz="1600" dirty="0">
                <a:solidFill>
                  <a:srgbClr val="222222"/>
                </a:solidFill>
                <a:latin typeface="Arial" panose="020B0604020202020204" pitchFamily="34" charset="0"/>
                <a:cs typeface="Arial" panose="020B0604020202020204" pitchFamily="34" charset="0"/>
              </a:rPr>
              <a:t>Si la variable contiene un número, se transforma en false si vale 0 y en true para cualquier otro número (positivo o negativo, decimal o entero).</a:t>
            </a:r>
          </a:p>
          <a:p>
            <a:pPr indent="273050" algn="just">
              <a:buFont typeface="Arial"/>
              <a:buChar char="•"/>
            </a:pPr>
            <a:endParaRPr lang="es-ES" sz="1600" dirty="0">
              <a:solidFill>
                <a:srgbClr val="222222"/>
              </a:solidFill>
              <a:latin typeface="Arial" panose="020B0604020202020204" pitchFamily="34" charset="0"/>
              <a:cs typeface="Arial" panose="020B0604020202020204" pitchFamily="34" charset="0"/>
            </a:endParaRPr>
          </a:p>
          <a:p>
            <a:pPr indent="273050" algn="just">
              <a:buFont typeface="Arial"/>
              <a:buChar char="•"/>
            </a:pPr>
            <a:r>
              <a:rPr lang="es-ES" sz="1600" dirty="0">
                <a:solidFill>
                  <a:srgbClr val="222222"/>
                </a:solidFill>
                <a:latin typeface="Arial" panose="020B0604020202020204" pitchFamily="34" charset="0"/>
                <a:cs typeface="Arial" panose="020B0604020202020204" pitchFamily="34" charset="0"/>
              </a:rPr>
              <a:t>Si la variable contiene una cadena de texto, se transforma en false si la cadena es vacía ("") y en true en cualquier otro caso.</a:t>
            </a:r>
          </a:p>
        </p:txBody>
      </p:sp>
    </p:spTree>
    <p:extLst>
      <p:ext uri="{BB962C8B-B14F-4D97-AF65-F5344CB8AC3E}">
        <p14:creationId xmlns:p14="http://schemas.microsoft.com/office/powerpoint/2010/main" val="350777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5" name="4 CuadroTexto"/>
          <p:cNvSpPr txBox="1"/>
          <p:nvPr/>
        </p:nvSpPr>
        <p:spPr>
          <a:xfrm>
            <a:off x="3530955" y="2538016"/>
            <a:ext cx="6619164" cy="352246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defPPr>
              <a:defRPr lang="es-ES"/>
            </a:defPPr>
            <a:lvl1pPr>
              <a:tabLst>
                <a:tab pos="358775" algn="l"/>
                <a:tab pos="715963" algn="l"/>
                <a:tab pos="1074738" algn="l"/>
              </a:tabLst>
              <a:defRPr sz="1400">
                <a:solidFill>
                  <a:srgbClr val="008000"/>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err="1"/>
              <a:t>var</a:t>
            </a:r>
            <a:r>
              <a:rPr lang="es-ES" dirty="0"/>
              <a:t> cantidad = 0; </a:t>
            </a:r>
          </a:p>
          <a:p>
            <a:r>
              <a:rPr lang="es-ES" dirty="0" err="1"/>
              <a:t>vacio</a:t>
            </a:r>
            <a:r>
              <a:rPr lang="es-ES" dirty="0"/>
              <a:t> = !cantidad; </a:t>
            </a:r>
          </a:p>
          <a:p>
            <a:r>
              <a:rPr lang="es-ES" dirty="0"/>
              <a:t>// </a:t>
            </a:r>
            <a:r>
              <a:rPr lang="es-ES" dirty="0" err="1"/>
              <a:t>vacio</a:t>
            </a:r>
            <a:r>
              <a:rPr lang="es-ES" dirty="0"/>
              <a:t> = true   </a:t>
            </a:r>
          </a:p>
          <a:p>
            <a:endParaRPr lang="es-ES" dirty="0"/>
          </a:p>
          <a:p>
            <a:r>
              <a:rPr lang="es-ES" dirty="0"/>
              <a:t>cantidad = 2; </a:t>
            </a:r>
          </a:p>
          <a:p>
            <a:r>
              <a:rPr lang="es-ES" dirty="0" err="1"/>
              <a:t>vacio</a:t>
            </a:r>
            <a:r>
              <a:rPr lang="es-ES" dirty="0"/>
              <a:t> = !cantidad; </a:t>
            </a:r>
          </a:p>
          <a:p>
            <a:r>
              <a:rPr lang="es-ES" dirty="0"/>
              <a:t>// </a:t>
            </a:r>
            <a:r>
              <a:rPr lang="es-ES" dirty="0" err="1"/>
              <a:t>vacio</a:t>
            </a:r>
            <a:r>
              <a:rPr lang="es-ES" dirty="0"/>
              <a:t> = false   </a:t>
            </a:r>
          </a:p>
          <a:p>
            <a:endParaRPr lang="es-ES" dirty="0"/>
          </a:p>
          <a:p>
            <a:r>
              <a:rPr lang="es-ES" dirty="0" err="1"/>
              <a:t>var</a:t>
            </a:r>
            <a:r>
              <a:rPr lang="es-ES" dirty="0"/>
              <a:t> mensaje = ""; </a:t>
            </a:r>
          </a:p>
          <a:p>
            <a:r>
              <a:rPr lang="es-ES" dirty="0" err="1"/>
              <a:t>mensajeVacio</a:t>
            </a:r>
            <a:r>
              <a:rPr lang="es-ES" dirty="0"/>
              <a:t> = !mensaje; </a:t>
            </a:r>
          </a:p>
          <a:p>
            <a:r>
              <a:rPr lang="es-ES" dirty="0"/>
              <a:t>// </a:t>
            </a:r>
            <a:r>
              <a:rPr lang="es-ES" dirty="0" err="1"/>
              <a:t>mensajeVacio</a:t>
            </a:r>
            <a:r>
              <a:rPr lang="es-ES" dirty="0"/>
              <a:t> = true   </a:t>
            </a:r>
          </a:p>
          <a:p>
            <a:endParaRPr lang="es-ES" dirty="0"/>
          </a:p>
          <a:p>
            <a:r>
              <a:rPr lang="es-ES" dirty="0"/>
              <a:t>mensaje = "Bienvenido"; </a:t>
            </a:r>
          </a:p>
          <a:p>
            <a:r>
              <a:rPr lang="es-ES" dirty="0" err="1"/>
              <a:t>mensajeVacio</a:t>
            </a:r>
            <a:r>
              <a:rPr lang="es-ES" dirty="0"/>
              <a:t> = !mensaje; </a:t>
            </a:r>
          </a:p>
          <a:p>
            <a:r>
              <a:rPr lang="es-ES" dirty="0"/>
              <a:t>// </a:t>
            </a:r>
            <a:r>
              <a:rPr lang="es-ES" dirty="0" err="1"/>
              <a:t>mensajeVacio</a:t>
            </a:r>
            <a:r>
              <a:rPr lang="es-ES" dirty="0"/>
              <a:t> = false</a:t>
            </a:r>
          </a:p>
        </p:txBody>
      </p:sp>
    </p:spTree>
    <p:extLst>
      <p:ext uri="{BB962C8B-B14F-4D97-AF65-F5344CB8AC3E}">
        <p14:creationId xmlns:p14="http://schemas.microsoft.com/office/powerpoint/2010/main" val="2259439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1323439"/>
          </a:xfrm>
          <a:prstGeom prst="rect">
            <a:avLst/>
          </a:prstGeom>
        </p:spPr>
        <p:txBody>
          <a:bodyPr wrap="square">
            <a:spAutoFit/>
          </a:bodyPr>
          <a:lstStyle/>
          <a:p>
            <a:r>
              <a:rPr lang="es-ES" sz="1600" b="1" dirty="0">
                <a:latin typeface="Arial" panose="020B0604020202020204" pitchFamily="34" charset="0"/>
                <a:cs typeface="Arial" pitchFamily="34" charset="0"/>
              </a:rPr>
              <a:t>AND</a:t>
            </a:r>
          </a:p>
          <a:p>
            <a:endParaRPr lang="es-ES" sz="1600" b="1" dirty="0">
              <a:latin typeface="Arial" panose="020B0604020202020204" pitchFamily="34" charset="0"/>
              <a:cs typeface="Arial" pitchFamily="34" charset="0"/>
            </a:endParaRPr>
          </a:p>
          <a:p>
            <a:pPr algn="just"/>
            <a:r>
              <a:rPr lang="es-ES" sz="1600" dirty="0">
                <a:latin typeface="Arial" panose="020B0604020202020204" pitchFamily="34" charset="0"/>
                <a:cs typeface="Arial" panose="020B0604020202020204" pitchFamily="34" charset="0"/>
              </a:rPr>
              <a:t>La operación lógica AND obtiene su resultado combinando dos valores booleanos. El operador se indica mediante el símbolo &amp;&amp; y su resultado solamente es true si todas sus condiciones son true.</a:t>
            </a:r>
          </a:p>
        </p:txBody>
      </p:sp>
      <p:graphicFrame>
        <p:nvGraphicFramePr>
          <p:cNvPr id="5" name="4 Tabla"/>
          <p:cNvGraphicFramePr>
            <a:graphicFrameLocks noGrp="1"/>
          </p:cNvGraphicFramePr>
          <p:nvPr>
            <p:extLst>
              <p:ext uri="{D42A27DB-BD31-4B8C-83A1-F6EECF244321}">
                <p14:modId xmlns:p14="http://schemas.microsoft.com/office/powerpoint/2010/main" val="1908867543"/>
              </p:ext>
            </p:extLst>
          </p:nvPr>
        </p:nvGraphicFramePr>
        <p:xfrm>
          <a:off x="3602606" y="3906168"/>
          <a:ext cx="6475862" cy="1676400"/>
        </p:xfrm>
        <a:graphic>
          <a:graphicData uri="http://schemas.openxmlformats.org/drawingml/2006/table">
            <a:tbl>
              <a:tblPr firstRow="1" bandRow="1">
                <a:tableStyleId>{073A0DAA-6AF3-43AB-8588-CEC1D06C72B9}</a:tableStyleId>
              </a:tblPr>
              <a:tblGrid>
                <a:gridCol w="1422971">
                  <a:extLst>
                    <a:ext uri="{9D8B030D-6E8A-4147-A177-3AD203B41FA5}">
                      <a16:colId xmlns:a16="http://schemas.microsoft.com/office/drawing/2014/main" val="20000"/>
                    </a:ext>
                  </a:extLst>
                </a:gridCol>
                <a:gridCol w="1417602">
                  <a:extLst>
                    <a:ext uri="{9D8B030D-6E8A-4147-A177-3AD203B41FA5}">
                      <a16:colId xmlns:a16="http://schemas.microsoft.com/office/drawing/2014/main" val="20001"/>
                    </a:ext>
                  </a:extLst>
                </a:gridCol>
                <a:gridCol w="3635289">
                  <a:extLst>
                    <a:ext uri="{9D8B030D-6E8A-4147-A177-3AD203B41FA5}">
                      <a16:colId xmlns:a16="http://schemas.microsoft.com/office/drawing/2014/main" val="20002"/>
                    </a:ext>
                  </a:extLst>
                </a:gridCol>
              </a:tblGrid>
              <a:tr h="0">
                <a:tc>
                  <a:txBody>
                    <a:bodyPr/>
                    <a:lstStyle/>
                    <a:p>
                      <a:pPr algn="ctr"/>
                      <a:r>
                        <a:rPr lang="es-ES" sz="1600" dirty="0">
                          <a:effectLst/>
                        </a:rPr>
                        <a:t>variable1</a:t>
                      </a:r>
                      <a:endParaRPr lang="es-ES" sz="1600" b="1"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variable2</a:t>
                      </a:r>
                      <a:endParaRPr lang="es-ES" sz="1600" b="1"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variable1 &amp;&amp; variable2</a:t>
                      </a:r>
                      <a:endParaRPr lang="es-ES" sz="1600" b="1"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0">
                <a:tc>
                  <a:txBody>
                    <a:bodyPr/>
                    <a:lstStyle/>
                    <a:p>
                      <a:pPr algn="ctr"/>
                      <a:r>
                        <a:rPr lang="es-ES" sz="1600">
                          <a:effectLst/>
                        </a:rPr>
                        <a:t>true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true</a:t>
                      </a:r>
                      <a:endParaRPr lang="es-ES" sz="1600" b="0" dirty="0">
                        <a:effectLst/>
                        <a:latin typeface="Arial" panose="020B0604020202020204" pitchFamily="34" charset="0"/>
                        <a:cs typeface="Arial" panose="020B0604020202020204" pitchFamily="34" charset="0"/>
                      </a:endParaRPr>
                    </a:p>
                  </a:txBody>
                  <a:tcPr anchor="ctr"/>
                </a:tc>
                <a:tc>
                  <a:txBody>
                    <a:bodyPr/>
                    <a:lstStyle/>
                    <a:p>
                      <a:pPr algn="ctr"/>
                      <a:r>
                        <a:rPr lang="es-ES" sz="1600">
                          <a:effectLst/>
                        </a:rPr>
                        <a:t>true</a:t>
                      </a:r>
                      <a:endParaRPr lang="es-ES" sz="1600" b="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0">
                <a:tc>
                  <a:txBody>
                    <a:bodyPr/>
                    <a:lstStyle/>
                    <a:p>
                      <a:pPr algn="ctr"/>
                      <a:r>
                        <a:rPr lang="es-ES" sz="1600">
                          <a:effectLst/>
                        </a:rPr>
                        <a:t>true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false</a:t>
                      </a:r>
                      <a:endParaRPr lang="es-ES" sz="1600" b="0"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false</a:t>
                      </a:r>
                      <a:endParaRPr lang="es-ES"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0">
                <a:tc>
                  <a:txBody>
                    <a:bodyPr/>
                    <a:lstStyle/>
                    <a:p>
                      <a:pPr algn="ctr"/>
                      <a:r>
                        <a:rPr lang="es-ES" sz="1600">
                          <a:effectLst/>
                        </a:rPr>
                        <a:t>false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a:effectLst/>
                        </a:rPr>
                        <a:t>true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false</a:t>
                      </a:r>
                      <a:endParaRPr lang="es-ES"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0">
                <a:tc>
                  <a:txBody>
                    <a:bodyPr/>
                    <a:lstStyle/>
                    <a:p>
                      <a:pPr algn="ctr"/>
                      <a:r>
                        <a:rPr lang="es-ES" sz="1600">
                          <a:effectLst/>
                        </a:rPr>
                        <a:t>false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a:effectLst/>
                        </a:rPr>
                        <a:t>false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false</a:t>
                      </a:r>
                      <a:endParaRPr lang="es-ES"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0114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Rectángulo"/>
          <p:cNvSpPr/>
          <p:nvPr/>
        </p:nvSpPr>
        <p:spPr>
          <a:xfrm>
            <a:off x="4568185" y="1961952"/>
            <a:ext cx="4544705" cy="438424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valor1 = false;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valor2 = false;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&amp;&amp;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false</a:t>
            </a:r>
          </a:p>
          <a:p>
            <a:pPr>
              <a:tabLst>
                <a:tab pos="358775" algn="l"/>
                <a:tab pos="715963" algn="l"/>
                <a:tab pos="1074738" algn="l"/>
              </a:tabLst>
            </a:pP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valor1 = false;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valor2 = true;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&amp;&amp;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false</a:t>
            </a:r>
          </a:p>
          <a:p>
            <a:pPr>
              <a:tabLst>
                <a:tab pos="358775" algn="l"/>
                <a:tab pos="715963" algn="l"/>
                <a:tab pos="1074738" algn="l"/>
              </a:tabLst>
            </a:pP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valor1 = true;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valor2 = false;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&amp;&amp;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false   </a:t>
            </a:r>
          </a:p>
          <a:p>
            <a:pPr>
              <a:tabLst>
                <a:tab pos="358775" algn="l"/>
                <a:tab pos="715963" algn="l"/>
                <a:tab pos="1074738" algn="l"/>
              </a:tabLst>
            </a:pP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valor1 = true;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valor2 = true;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&amp;&amp;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true</a:t>
            </a:r>
          </a:p>
        </p:txBody>
      </p:sp>
    </p:spTree>
    <p:extLst>
      <p:ext uri="{BB962C8B-B14F-4D97-AF65-F5344CB8AC3E}">
        <p14:creationId xmlns:p14="http://schemas.microsoft.com/office/powerpoint/2010/main" val="3380458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1077218"/>
          </a:xfrm>
          <a:prstGeom prst="rect">
            <a:avLst/>
          </a:prstGeom>
        </p:spPr>
        <p:txBody>
          <a:bodyPr wrap="square">
            <a:spAutoFit/>
          </a:bodyPr>
          <a:lstStyle/>
          <a:p>
            <a:r>
              <a:rPr lang="es-ES" sz="1600" b="1" dirty="0">
                <a:latin typeface="Arial" panose="020B0604020202020204" pitchFamily="34" charset="0"/>
                <a:cs typeface="Arial" pitchFamily="34" charset="0"/>
              </a:rPr>
              <a:t>OR</a:t>
            </a:r>
          </a:p>
          <a:p>
            <a:endParaRPr lang="es-ES" sz="1600" b="1" dirty="0">
              <a:latin typeface="Arial" panose="020B0604020202020204" pitchFamily="34" charset="0"/>
              <a:cs typeface="Arial" pitchFamily="34" charset="0"/>
            </a:endParaRPr>
          </a:p>
          <a:p>
            <a:pPr algn="just"/>
            <a:r>
              <a:rPr lang="es-ES" sz="1600" dirty="0">
                <a:latin typeface="Arial" panose="020B0604020202020204" pitchFamily="34" charset="0"/>
                <a:cs typeface="Arial" panose="020B0604020202020204" pitchFamily="34" charset="0"/>
              </a:rPr>
              <a:t>La operación lógica OR también combina dos valores booleanos. El operador se indica mediante el símbolo || y su resultado es true si alguno de los dos condiciones es true:</a:t>
            </a:r>
          </a:p>
        </p:txBody>
      </p:sp>
      <p:graphicFrame>
        <p:nvGraphicFramePr>
          <p:cNvPr id="6" name="5 Tabla"/>
          <p:cNvGraphicFramePr>
            <a:graphicFrameLocks noGrp="1"/>
          </p:cNvGraphicFramePr>
          <p:nvPr>
            <p:extLst>
              <p:ext uri="{D42A27DB-BD31-4B8C-83A1-F6EECF244321}">
                <p14:modId xmlns:p14="http://schemas.microsoft.com/office/powerpoint/2010/main" val="90075548"/>
              </p:ext>
            </p:extLst>
          </p:nvPr>
        </p:nvGraphicFramePr>
        <p:xfrm>
          <a:off x="3602606" y="3834160"/>
          <a:ext cx="6475862" cy="1676400"/>
        </p:xfrm>
        <a:graphic>
          <a:graphicData uri="http://schemas.openxmlformats.org/drawingml/2006/table">
            <a:tbl>
              <a:tblPr firstRow="1" bandRow="1">
                <a:tableStyleId>{073A0DAA-6AF3-43AB-8588-CEC1D06C72B9}</a:tableStyleId>
              </a:tblPr>
              <a:tblGrid>
                <a:gridCol w="1422971">
                  <a:extLst>
                    <a:ext uri="{9D8B030D-6E8A-4147-A177-3AD203B41FA5}">
                      <a16:colId xmlns:a16="http://schemas.microsoft.com/office/drawing/2014/main" val="20000"/>
                    </a:ext>
                  </a:extLst>
                </a:gridCol>
                <a:gridCol w="1417602">
                  <a:extLst>
                    <a:ext uri="{9D8B030D-6E8A-4147-A177-3AD203B41FA5}">
                      <a16:colId xmlns:a16="http://schemas.microsoft.com/office/drawing/2014/main" val="20001"/>
                    </a:ext>
                  </a:extLst>
                </a:gridCol>
                <a:gridCol w="3635289">
                  <a:extLst>
                    <a:ext uri="{9D8B030D-6E8A-4147-A177-3AD203B41FA5}">
                      <a16:colId xmlns:a16="http://schemas.microsoft.com/office/drawing/2014/main" val="20002"/>
                    </a:ext>
                  </a:extLst>
                </a:gridCol>
              </a:tblGrid>
              <a:tr h="0">
                <a:tc>
                  <a:txBody>
                    <a:bodyPr/>
                    <a:lstStyle/>
                    <a:p>
                      <a:pPr algn="ctr"/>
                      <a:r>
                        <a:rPr lang="es-ES" sz="1600" dirty="0">
                          <a:effectLst/>
                        </a:rPr>
                        <a:t>variable1</a:t>
                      </a:r>
                      <a:endParaRPr lang="es-ES" sz="1600" b="1"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variable2</a:t>
                      </a:r>
                      <a:endParaRPr lang="es-ES" sz="1600" b="1"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variable1 || variable2</a:t>
                      </a:r>
                      <a:endParaRPr lang="es-ES" sz="1600" b="1"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0">
                <a:tc>
                  <a:txBody>
                    <a:bodyPr/>
                    <a:lstStyle/>
                    <a:p>
                      <a:pPr algn="ctr"/>
                      <a:r>
                        <a:rPr lang="es-ES" sz="1600">
                          <a:effectLst/>
                        </a:rPr>
                        <a:t>true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true</a:t>
                      </a:r>
                      <a:endParaRPr lang="es-ES" sz="1600" b="0"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true</a:t>
                      </a:r>
                      <a:endParaRPr lang="es-ES"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0">
                <a:tc>
                  <a:txBody>
                    <a:bodyPr/>
                    <a:lstStyle/>
                    <a:p>
                      <a:pPr algn="ctr"/>
                      <a:r>
                        <a:rPr lang="es-ES" sz="1600">
                          <a:effectLst/>
                        </a:rPr>
                        <a:t>true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false</a:t>
                      </a:r>
                      <a:endParaRPr lang="es-ES" sz="1600" b="0"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true</a:t>
                      </a:r>
                      <a:endParaRPr lang="es-ES"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0">
                <a:tc>
                  <a:txBody>
                    <a:bodyPr/>
                    <a:lstStyle/>
                    <a:p>
                      <a:pPr algn="ctr"/>
                      <a:r>
                        <a:rPr lang="es-ES" sz="1600">
                          <a:effectLst/>
                        </a:rPr>
                        <a:t>false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a:effectLst/>
                        </a:rPr>
                        <a:t>true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true</a:t>
                      </a:r>
                      <a:endParaRPr lang="es-ES"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0">
                <a:tc>
                  <a:txBody>
                    <a:bodyPr/>
                    <a:lstStyle/>
                    <a:p>
                      <a:pPr algn="ctr"/>
                      <a:r>
                        <a:rPr lang="es-ES" sz="1600">
                          <a:effectLst/>
                        </a:rPr>
                        <a:t>false</a:t>
                      </a:r>
                      <a:endParaRPr lang="es-ES" sz="1600" b="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false</a:t>
                      </a:r>
                      <a:endParaRPr lang="es-ES" sz="1600" b="0" dirty="0">
                        <a:effectLst/>
                        <a:latin typeface="Arial" panose="020B0604020202020204" pitchFamily="34" charset="0"/>
                        <a:cs typeface="Arial" panose="020B0604020202020204" pitchFamily="34" charset="0"/>
                      </a:endParaRPr>
                    </a:p>
                  </a:txBody>
                  <a:tcPr anchor="ctr"/>
                </a:tc>
                <a:tc>
                  <a:txBody>
                    <a:bodyPr/>
                    <a:lstStyle/>
                    <a:p>
                      <a:pPr algn="ctr"/>
                      <a:r>
                        <a:rPr lang="es-ES" sz="1600" dirty="0">
                          <a:effectLst/>
                        </a:rPr>
                        <a:t>false</a:t>
                      </a:r>
                      <a:endParaRPr lang="es-ES" sz="1600" b="0" dirty="0">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65050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5" name="4 Rectángulo"/>
          <p:cNvSpPr/>
          <p:nvPr/>
        </p:nvSpPr>
        <p:spPr>
          <a:xfrm>
            <a:off x="4568185" y="2114215"/>
            <a:ext cx="4544705" cy="438424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valor1 = false;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valor2 = false;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false</a:t>
            </a:r>
          </a:p>
          <a:p>
            <a:pPr>
              <a:tabLst>
                <a:tab pos="358775" algn="l"/>
                <a:tab pos="715963" algn="l"/>
                <a:tab pos="1074738" algn="l"/>
              </a:tabLst>
            </a:pP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valor1 = false;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valor2 = true;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true</a:t>
            </a:r>
          </a:p>
          <a:p>
            <a:pPr>
              <a:tabLst>
                <a:tab pos="358775" algn="l"/>
                <a:tab pos="715963" algn="l"/>
                <a:tab pos="1074738" algn="l"/>
              </a:tabLst>
            </a:pP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valor1 = true;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valor2 = false;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true  </a:t>
            </a:r>
          </a:p>
          <a:p>
            <a:pPr>
              <a:tabLst>
                <a:tab pos="358775" algn="l"/>
                <a:tab pos="715963" algn="l"/>
                <a:tab pos="1074738" algn="l"/>
              </a:tabLst>
            </a:pP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valor1 = true;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valor2 = true;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resultado = valor1 || valor2;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resultado = true</a:t>
            </a:r>
          </a:p>
        </p:txBody>
      </p:sp>
    </p:spTree>
    <p:extLst>
      <p:ext uri="{BB962C8B-B14F-4D97-AF65-F5344CB8AC3E}">
        <p14:creationId xmlns:p14="http://schemas.microsoft.com/office/powerpoint/2010/main" val="154648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Programación básica</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304033" y="1889944"/>
            <a:ext cx="8856984" cy="3539430"/>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este tema vamos a comenzar con aspectos de la programación a nivel iniciación. Trataremos los siguientes aspectos:</a:t>
            </a:r>
          </a:p>
          <a:p>
            <a:pPr algn="just"/>
            <a:endParaRPr lang="es-ES" sz="1600" dirty="0">
              <a:latin typeface="Arial" panose="020B0604020202020204" pitchFamily="34" charset="0"/>
              <a:cs typeface="Arial" panose="020B0604020202020204" pitchFamily="34" charset="0"/>
            </a:endParaRPr>
          </a:p>
          <a:p>
            <a:pPr marL="342900" indent="-342900" algn="just">
              <a:buFont typeface="+mj-lt"/>
              <a:buAutoNum type="arabicPeriod"/>
            </a:pPr>
            <a:r>
              <a:rPr lang="es-ES" sz="1600" dirty="0">
                <a:latin typeface="Arial" panose="020B0604020202020204" pitchFamily="34" charset="0"/>
                <a:cs typeface="Arial" panose="020B0604020202020204" pitchFamily="34" charset="0"/>
              </a:rPr>
              <a:t>Variables.</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Tipos de variables.</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Operadores.</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Estructuras de control.</a:t>
            </a:r>
          </a:p>
          <a:p>
            <a:pPr marL="945198" lvl="1" indent="-34290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If</a:t>
            </a:r>
            <a:endParaRPr lang="es-ES" sz="1600" dirty="0">
              <a:latin typeface="Arial" panose="020B0604020202020204" pitchFamily="34" charset="0"/>
              <a:cs typeface="Arial" panose="020B0604020202020204" pitchFamily="34" charset="0"/>
            </a:endParaRPr>
          </a:p>
          <a:p>
            <a:pPr marL="945198" lvl="1" indent="-34290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else</a:t>
            </a:r>
            <a:endParaRPr lang="es-ES" sz="1600" dirty="0">
              <a:latin typeface="Arial" panose="020B0604020202020204" pitchFamily="34" charset="0"/>
              <a:cs typeface="Arial" panose="020B0604020202020204" pitchFamily="34" charset="0"/>
            </a:endParaRPr>
          </a:p>
          <a:p>
            <a:pPr marL="945198" lvl="1" indent="-34290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For</a:t>
            </a:r>
            <a:endParaRPr lang="es-ES" sz="1600" dirty="0">
              <a:latin typeface="Arial" panose="020B0604020202020204" pitchFamily="34" charset="0"/>
              <a:cs typeface="Arial" panose="020B0604020202020204" pitchFamily="34" charset="0"/>
            </a:endParaRPr>
          </a:p>
          <a:p>
            <a:pPr marL="945198" lvl="1" indent="-34290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While</a:t>
            </a:r>
            <a:endParaRPr lang="es-ES" sz="1600" dirty="0">
              <a:latin typeface="Arial" panose="020B0604020202020204" pitchFamily="34" charset="0"/>
              <a:cs typeface="Arial" panose="020B0604020202020204" pitchFamily="34" charset="0"/>
            </a:endParaRPr>
          </a:p>
          <a:p>
            <a:pPr marL="342900" indent="-342900" algn="just">
              <a:buFont typeface="+mj-lt"/>
              <a:buAutoNum type="arabicPeriod"/>
            </a:pPr>
            <a:r>
              <a:rPr lang="es-ES" sz="1600" dirty="0">
                <a:latin typeface="Arial" panose="020B0604020202020204" pitchFamily="34" charset="0"/>
                <a:cs typeface="Arial" panose="020B0604020202020204" pitchFamily="34" charset="0"/>
              </a:rPr>
              <a:t>Funciones de texto</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Funciones de </a:t>
            </a:r>
            <a:r>
              <a:rPr lang="es-ES" sz="1600" dirty="0" err="1">
                <a:latin typeface="Arial" panose="020B0604020202020204" pitchFamily="34" charset="0"/>
                <a:cs typeface="Arial" panose="020B0604020202020204" pitchFamily="34" charset="0"/>
              </a:rPr>
              <a:t>array</a:t>
            </a:r>
            <a:endParaRPr lang="es-ES" sz="1600" dirty="0">
              <a:latin typeface="Arial" panose="020B0604020202020204" pitchFamily="34" charset="0"/>
              <a:cs typeface="Arial" panose="020B0604020202020204" pitchFamily="34" charset="0"/>
            </a:endParaRPr>
          </a:p>
          <a:p>
            <a:pPr marL="342900" indent="-342900" algn="just">
              <a:buFont typeface="+mj-lt"/>
              <a:buAutoNum type="arabicPeriod"/>
            </a:pPr>
            <a:r>
              <a:rPr lang="es-ES" sz="1600" dirty="0">
                <a:latin typeface="Arial" panose="020B0604020202020204" pitchFamily="34" charset="0"/>
                <a:cs typeface="Arial" panose="020B0604020202020204" pitchFamily="34" charset="0"/>
              </a:rPr>
              <a:t>Funciones numéricas</a:t>
            </a:r>
          </a:p>
        </p:txBody>
      </p:sp>
    </p:spTree>
    <p:extLst>
      <p:ext uri="{BB962C8B-B14F-4D97-AF65-F5344CB8AC3E}">
        <p14:creationId xmlns:p14="http://schemas.microsoft.com/office/powerpoint/2010/main" val="390427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4770537"/>
          </a:xfrm>
          <a:prstGeom prst="rect">
            <a:avLst/>
          </a:prstGeom>
        </p:spPr>
        <p:txBody>
          <a:bodyPr wrap="square">
            <a:spAutoFit/>
          </a:bodyPr>
          <a:lstStyle/>
          <a:p>
            <a:pPr algn="just"/>
            <a:r>
              <a:rPr lang="es-ES" sz="1600" b="1" dirty="0">
                <a:latin typeface="Arial" panose="020B0604020202020204" pitchFamily="34" charset="0"/>
                <a:cs typeface="Arial" pitchFamily="34" charset="0"/>
              </a:rPr>
              <a:t>Matemáticos</a:t>
            </a:r>
          </a:p>
          <a:p>
            <a:pPr algn="just"/>
            <a:endParaRPr lang="es-ES" sz="1600" b="1" dirty="0">
              <a:latin typeface="Arial" panose="020B0604020202020204" pitchFamily="34" charset="0"/>
              <a:cs typeface="Arial" pitchFamily="34" charset="0"/>
            </a:endParaRPr>
          </a:p>
          <a:p>
            <a:pPr algn="just"/>
            <a:r>
              <a:rPr lang="es-ES" sz="1600" dirty="0">
                <a:latin typeface="Arial" panose="020B0604020202020204" pitchFamily="34" charset="0"/>
                <a:cs typeface="Arial" panose="020B0604020202020204" pitchFamily="34" charset="0"/>
              </a:rPr>
              <a:t>JavaScript permite realizar manipulaciones matemáticas sobre el valor de las variables numéricas. Los operadores definidos son: suma (+), resta (-), multiplicación (*) y división (/). </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10;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5;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resultado = num1 / num2;  // resultado = 2 </a:t>
            </a:r>
          </a:p>
          <a:p>
            <a:pPr algn="just"/>
            <a:r>
              <a:rPr lang="es-ES" sz="1600" dirty="0">
                <a:solidFill>
                  <a:srgbClr val="008000"/>
                </a:solidFill>
                <a:latin typeface="Arial" panose="020B0604020202020204" pitchFamily="34" charset="0"/>
                <a:cs typeface="Arial" panose="020B0604020202020204" pitchFamily="34" charset="0"/>
              </a:rPr>
              <a:t>resultado = 3 + num1; // resultado = 13 </a:t>
            </a:r>
          </a:p>
          <a:p>
            <a:pPr algn="just"/>
            <a:r>
              <a:rPr lang="es-ES" sz="1600" dirty="0">
                <a:solidFill>
                  <a:srgbClr val="008000"/>
                </a:solidFill>
                <a:latin typeface="Arial" panose="020B0604020202020204" pitchFamily="34" charset="0"/>
                <a:cs typeface="Arial" panose="020B0604020202020204" pitchFamily="34" charset="0"/>
              </a:rPr>
              <a:t>resultado = num2 – 4; // resultado = 1 </a:t>
            </a:r>
          </a:p>
          <a:p>
            <a:pPr algn="just"/>
            <a:r>
              <a:rPr lang="es-ES" sz="1600" dirty="0">
                <a:solidFill>
                  <a:srgbClr val="008000"/>
                </a:solidFill>
                <a:latin typeface="Arial" panose="020B0604020202020204" pitchFamily="34" charset="0"/>
                <a:cs typeface="Arial" panose="020B0604020202020204" pitchFamily="34" charset="0"/>
              </a:rPr>
              <a:t>resultado = num1 * </a:t>
            </a:r>
            <a:r>
              <a:rPr lang="es-ES" sz="1600" dirty="0" err="1">
                <a:solidFill>
                  <a:srgbClr val="008000"/>
                </a:solidFill>
                <a:latin typeface="Arial" panose="020B0604020202020204" pitchFamily="34" charset="0"/>
                <a:cs typeface="Arial" panose="020B0604020202020204" pitchFamily="34" charset="0"/>
              </a:rPr>
              <a:t>num</a:t>
            </a:r>
            <a:r>
              <a:rPr lang="es-ES" sz="1600" dirty="0">
                <a:solidFill>
                  <a:srgbClr val="008000"/>
                </a:solidFill>
                <a:latin typeface="Arial" panose="020B0604020202020204" pitchFamily="34" charset="0"/>
                <a:cs typeface="Arial" panose="020B0604020202020204" pitchFamily="34" charset="0"/>
              </a:rPr>
              <a:t> 2; // resultado = 50</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Además de los cuatro operadores básicos, JavaScript define otro operador matemático que es muy útil en algunas ocasiones.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trata del operador </a:t>
            </a:r>
            <a:r>
              <a:rPr lang="es-ES" sz="1600" i="1" dirty="0">
                <a:latin typeface="Arial" panose="020B0604020202020204" pitchFamily="34" charset="0"/>
                <a:cs typeface="Arial" panose="020B0604020202020204" pitchFamily="34" charset="0"/>
              </a:rPr>
              <a:t>"módulo"</a:t>
            </a:r>
            <a:r>
              <a:rPr lang="es-ES" sz="1600" dirty="0">
                <a:latin typeface="Arial" panose="020B0604020202020204" pitchFamily="34" charset="0"/>
                <a:cs typeface="Arial" panose="020B0604020202020204" pitchFamily="34" charset="0"/>
              </a:rPr>
              <a:t>, que calcula el resto de la división entera de dos números. Si se divide por ejemplo 10 y 5, la división es exacta y da un resultado de 2. El resto de esa división es 0, por lo que módulo de 10 y 5 es igual a 0.</a:t>
            </a:r>
          </a:p>
        </p:txBody>
      </p:sp>
    </p:spTree>
    <p:extLst>
      <p:ext uri="{BB962C8B-B14F-4D97-AF65-F5344CB8AC3E}">
        <p14:creationId xmlns:p14="http://schemas.microsoft.com/office/powerpoint/2010/main" val="1972546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3046988"/>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Sin embargo, si se divide 9 y 5, la división no es exacta, el resultado es 1 y el resto 4, por lo que módulo de 9 y 5 es igual a 4.</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operador módulo en JavaScript se indica mediante el símbolo %.</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10;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5; </a:t>
            </a:r>
          </a:p>
          <a:p>
            <a:pPr algn="just"/>
            <a:r>
              <a:rPr lang="es-ES" sz="1600" dirty="0">
                <a:solidFill>
                  <a:srgbClr val="008000"/>
                </a:solidFill>
                <a:latin typeface="Arial" panose="020B0604020202020204" pitchFamily="34" charset="0"/>
                <a:cs typeface="Arial" panose="020B0604020202020204" pitchFamily="34" charset="0"/>
              </a:rPr>
              <a:t>resultado = num1 % num2; // resultado = 0</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num1 = 9; </a:t>
            </a:r>
          </a:p>
          <a:p>
            <a:pPr algn="just"/>
            <a:r>
              <a:rPr lang="es-ES" sz="1600" dirty="0">
                <a:solidFill>
                  <a:srgbClr val="008000"/>
                </a:solidFill>
                <a:latin typeface="Arial" panose="020B0604020202020204" pitchFamily="34" charset="0"/>
                <a:cs typeface="Arial" panose="020B0604020202020204" pitchFamily="34" charset="0"/>
              </a:rPr>
              <a:t>num2 = 5; </a:t>
            </a:r>
          </a:p>
          <a:p>
            <a:pPr algn="just"/>
            <a:r>
              <a:rPr lang="es-ES" sz="1600" dirty="0">
                <a:solidFill>
                  <a:srgbClr val="008000"/>
                </a:solidFill>
                <a:latin typeface="Arial" panose="020B0604020202020204" pitchFamily="34" charset="0"/>
                <a:cs typeface="Arial" panose="020B0604020202020204" pitchFamily="34" charset="0"/>
              </a:rPr>
              <a:t>resultado = num1 % num2; // resultado = 4</a:t>
            </a:r>
          </a:p>
        </p:txBody>
      </p:sp>
    </p:spTree>
    <p:extLst>
      <p:ext uri="{BB962C8B-B14F-4D97-AF65-F5344CB8AC3E}">
        <p14:creationId xmlns:p14="http://schemas.microsoft.com/office/powerpoint/2010/main" val="4215736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255454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Los operadores matemáticos también se pueden combinar con el operador de asignación para abreviar su notación:</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5;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num1 += 3; // num1 = num1 + 3 = 8 </a:t>
            </a:r>
          </a:p>
          <a:p>
            <a:pPr algn="just"/>
            <a:r>
              <a:rPr lang="es-ES" sz="1600" dirty="0">
                <a:solidFill>
                  <a:srgbClr val="008000"/>
                </a:solidFill>
                <a:latin typeface="Arial" panose="020B0604020202020204" pitchFamily="34" charset="0"/>
                <a:cs typeface="Arial" panose="020B0604020202020204" pitchFamily="34" charset="0"/>
              </a:rPr>
              <a:t>num1 -= 1; // num1 = num1 - 1 = 7 </a:t>
            </a:r>
          </a:p>
          <a:p>
            <a:pPr algn="just"/>
            <a:r>
              <a:rPr lang="es-ES" sz="1600" dirty="0">
                <a:solidFill>
                  <a:srgbClr val="008000"/>
                </a:solidFill>
                <a:latin typeface="Arial" panose="020B0604020202020204" pitchFamily="34" charset="0"/>
                <a:cs typeface="Arial" panose="020B0604020202020204" pitchFamily="34" charset="0"/>
              </a:rPr>
              <a:t>num1 *= 2; // num1 = num1 * 2 = 14 </a:t>
            </a:r>
          </a:p>
          <a:p>
            <a:pPr algn="just"/>
            <a:r>
              <a:rPr lang="es-ES" sz="1600" dirty="0">
                <a:solidFill>
                  <a:srgbClr val="008000"/>
                </a:solidFill>
                <a:latin typeface="Arial" panose="020B0604020202020204" pitchFamily="34" charset="0"/>
                <a:cs typeface="Arial" panose="020B0604020202020204" pitchFamily="34" charset="0"/>
              </a:rPr>
              <a:t>num1 /= 7; // num1 = num1 / 7 = 2 </a:t>
            </a:r>
          </a:p>
          <a:p>
            <a:pPr algn="just"/>
            <a:r>
              <a:rPr lang="es-ES" sz="1600" dirty="0">
                <a:solidFill>
                  <a:srgbClr val="008000"/>
                </a:solidFill>
                <a:latin typeface="Arial" panose="020B0604020202020204" pitchFamily="34" charset="0"/>
                <a:cs typeface="Arial" panose="020B0604020202020204" pitchFamily="34" charset="0"/>
              </a:rPr>
              <a:t>num1 %= 2; // num1 = num1 % 2 = 0</a:t>
            </a:r>
          </a:p>
        </p:txBody>
      </p:sp>
    </p:spTree>
    <p:extLst>
      <p:ext uri="{BB962C8B-B14F-4D97-AF65-F5344CB8AC3E}">
        <p14:creationId xmlns:p14="http://schemas.microsoft.com/office/powerpoint/2010/main" val="3778307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5016758"/>
          </a:xfrm>
          <a:prstGeom prst="rect">
            <a:avLst/>
          </a:prstGeom>
        </p:spPr>
        <p:txBody>
          <a:bodyPr wrap="square">
            <a:spAutoFit/>
          </a:bodyPr>
          <a:lstStyle/>
          <a:p>
            <a:pPr algn="just"/>
            <a:r>
              <a:rPr lang="es-ES" sz="1600" b="1" dirty="0">
                <a:latin typeface="Arial" panose="020B0604020202020204" pitchFamily="34" charset="0"/>
                <a:cs typeface="Arial" pitchFamily="34" charset="0"/>
              </a:rPr>
              <a:t>Relacionales</a:t>
            </a:r>
          </a:p>
          <a:p>
            <a:pPr algn="just"/>
            <a:endParaRPr lang="es-ES" sz="1600" b="1" dirty="0">
              <a:latin typeface="Arial" panose="020B0604020202020204" pitchFamily="34" charset="0"/>
              <a:cs typeface="Arial" pitchFamily="34" charset="0"/>
            </a:endParaRPr>
          </a:p>
          <a:p>
            <a:pPr algn="just"/>
            <a:r>
              <a:rPr lang="es-ES" sz="1600" dirty="0">
                <a:latin typeface="Arial" panose="020B0604020202020204" pitchFamily="34" charset="0"/>
                <a:cs typeface="Arial" panose="020B0604020202020204" pitchFamily="34" charset="0"/>
              </a:rPr>
              <a:t>Los operadores relacionales definidos por JavaScript son idénticos a los que definen las matemáticas: mayor que (&gt;), menor que (&lt;), mayor o igual (&gt;=), menor o igual (&lt;=), igual que (==) y distinto de (!=).</a:t>
            </a:r>
          </a:p>
          <a:p>
            <a:pPr algn="just"/>
            <a:r>
              <a:rPr lang="es-ES" sz="1600" dirty="0">
                <a:latin typeface="Arial" panose="020B0604020202020204" pitchFamily="34" charset="0"/>
                <a:cs typeface="Arial" panose="020B0604020202020204" pitchFamily="34" charset="0"/>
              </a:rPr>
              <a:t>Los operadores que relacionan variables son imprescindibles para realizar cualquier aplicación compleja, como se verá en el siguiente capítulo de programación avanzada. El resultado de todos estos operadores siempre es un valor booleano: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3;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5; </a:t>
            </a:r>
          </a:p>
          <a:p>
            <a:pPr algn="just"/>
            <a:r>
              <a:rPr lang="es-ES" sz="1600" dirty="0">
                <a:solidFill>
                  <a:srgbClr val="008000"/>
                </a:solidFill>
                <a:latin typeface="Arial" panose="020B0604020202020204" pitchFamily="34" charset="0"/>
                <a:cs typeface="Arial" panose="020B0604020202020204" pitchFamily="34" charset="0"/>
              </a:rPr>
              <a:t>resultado = num1 &gt; num2; // resultado = false </a:t>
            </a:r>
          </a:p>
          <a:p>
            <a:pPr algn="just"/>
            <a:r>
              <a:rPr lang="es-ES" sz="1600" dirty="0">
                <a:solidFill>
                  <a:srgbClr val="008000"/>
                </a:solidFill>
                <a:latin typeface="Arial" panose="020B0604020202020204" pitchFamily="34" charset="0"/>
                <a:cs typeface="Arial" panose="020B0604020202020204" pitchFamily="34" charset="0"/>
              </a:rPr>
              <a:t>resultado = num1 &lt; num2; // resultado = true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num1 = 5;</a:t>
            </a:r>
          </a:p>
          <a:p>
            <a:pPr algn="just"/>
            <a:r>
              <a:rPr lang="es-ES" sz="1600" dirty="0">
                <a:solidFill>
                  <a:srgbClr val="008000"/>
                </a:solidFill>
                <a:latin typeface="Arial" panose="020B0604020202020204" pitchFamily="34" charset="0"/>
                <a:cs typeface="Arial" panose="020B0604020202020204" pitchFamily="34" charset="0"/>
              </a:rPr>
              <a:t>num2 = 5;</a:t>
            </a:r>
          </a:p>
          <a:p>
            <a:pPr algn="just"/>
            <a:r>
              <a:rPr lang="es-ES" sz="1600" dirty="0">
                <a:solidFill>
                  <a:srgbClr val="008000"/>
                </a:solidFill>
                <a:latin typeface="Arial" panose="020B0604020202020204" pitchFamily="34" charset="0"/>
                <a:cs typeface="Arial" panose="020B0604020202020204" pitchFamily="34" charset="0"/>
              </a:rPr>
              <a:t>resultado = num1 &gt;= num2; // resultado = true </a:t>
            </a:r>
          </a:p>
          <a:p>
            <a:pPr algn="just"/>
            <a:r>
              <a:rPr lang="es-ES" sz="1600" dirty="0">
                <a:solidFill>
                  <a:srgbClr val="008000"/>
                </a:solidFill>
                <a:latin typeface="Arial" panose="020B0604020202020204" pitchFamily="34" charset="0"/>
                <a:cs typeface="Arial" panose="020B0604020202020204" pitchFamily="34" charset="0"/>
              </a:rPr>
              <a:t>resultado = num1 &lt;= num2; // resultado = true </a:t>
            </a:r>
          </a:p>
          <a:p>
            <a:pPr algn="just"/>
            <a:r>
              <a:rPr lang="es-ES" sz="1600" dirty="0">
                <a:solidFill>
                  <a:srgbClr val="008000"/>
                </a:solidFill>
                <a:latin typeface="Arial" panose="020B0604020202020204" pitchFamily="34" charset="0"/>
                <a:cs typeface="Arial" panose="020B0604020202020204" pitchFamily="34" charset="0"/>
              </a:rPr>
              <a:t>resultado = num1 == num2; // resultado = true </a:t>
            </a:r>
          </a:p>
          <a:p>
            <a:pPr algn="just"/>
            <a:r>
              <a:rPr lang="es-ES" sz="1600" dirty="0">
                <a:solidFill>
                  <a:srgbClr val="008000"/>
                </a:solidFill>
                <a:latin typeface="Arial" panose="020B0604020202020204" pitchFamily="34" charset="0"/>
                <a:cs typeface="Arial" panose="020B0604020202020204" pitchFamily="34" charset="0"/>
              </a:rPr>
              <a:t>resultado = num1 != num2; // resultado = false</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20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4031873"/>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Se debe tener especial cuidado con el operador de igualdad (==), ya que es el origen de la mayoría de errores de programación, incluso para los usuarios que ya tienen cierta experiencia desarrollando scripts.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operador == se utiliza para comparar el valor de dos variables, por lo que es muy diferente del operador =, que se utiliza para asignar un valor a una variable.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operador "=" asigna valores </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5; </a:t>
            </a:r>
          </a:p>
          <a:p>
            <a:pPr algn="just"/>
            <a:r>
              <a:rPr lang="es-ES" sz="1600" dirty="0">
                <a:solidFill>
                  <a:srgbClr val="008000"/>
                </a:solidFill>
                <a:latin typeface="Arial" panose="020B0604020202020204" pitchFamily="34" charset="0"/>
                <a:cs typeface="Arial" panose="020B0604020202020204" pitchFamily="34" charset="0"/>
              </a:rPr>
              <a:t>resultado = num1 = 3; // resultado = 3</a:t>
            </a:r>
            <a:r>
              <a:rPr lang="es-ES" sz="1600" dirty="0">
                <a:latin typeface="Arial" panose="020B0604020202020204" pitchFamily="34" charset="0"/>
                <a:cs typeface="Arial" panose="020B0604020202020204" pitchFamily="34" charset="0"/>
              </a:rPr>
              <a:t>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operador "==" compara variables </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5; </a:t>
            </a:r>
          </a:p>
          <a:p>
            <a:pPr algn="just"/>
            <a:r>
              <a:rPr lang="es-ES" sz="1600" dirty="0">
                <a:solidFill>
                  <a:srgbClr val="008000"/>
                </a:solidFill>
                <a:latin typeface="Arial" panose="020B0604020202020204" pitchFamily="34" charset="0"/>
                <a:cs typeface="Arial" panose="020B0604020202020204" pitchFamily="34" charset="0"/>
              </a:rPr>
              <a:t>resultado = num1 == 3; // resultado = false</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801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Operadores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427809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Los operadores relacionales también se pueden utilizar con variables de tipo cadena de texto.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txt1 = "hola";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txt2 = "hola";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txt3 = "</a:t>
            </a:r>
            <a:r>
              <a:rPr lang="es-ES" sz="1600" dirty="0" err="1">
                <a:solidFill>
                  <a:srgbClr val="008000"/>
                </a:solidFill>
                <a:latin typeface="Arial" panose="020B0604020202020204" pitchFamily="34" charset="0"/>
                <a:cs typeface="Arial" panose="020B0604020202020204" pitchFamily="34" charset="0"/>
              </a:rPr>
              <a:t>adios</a:t>
            </a:r>
            <a:r>
              <a:rPr lang="es-ES" sz="1600" dirty="0">
                <a:solidFill>
                  <a:srgbClr val="008000"/>
                </a:solidFill>
                <a:latin typeface="Arial" panose="020B0604020202020204" pitchFamily="34" charset="0"/>
                <a:cs typeface="Arial" panose="020B0604020202020204" pitchFamily="34" charset="0"/>
              </a:rPr>
              <a:t>";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resultado = txt1 == txt3; // resultado = false </a:t>
            </a:r>
          </a:p>
          <a:p>
            <a:pPr algn="just"/>
            <a:r>
              <a:rPr lang="es-ES" sz="1600" dirty="0">
                <a:solidFill>
                  <a:srgbClr val="008000"/>
                </a:solidFill>
                <a:latin typeface="Arial" panose="020B0604020202020204" pitchFamily="34" charset="0"/>
                <a:cs typeface="Arial" panose="020B0604020202020204" pitchFamily="34" charset="0"/>
              </a:rPr>
              <a:t>resultado = txt1 != txt2; // resultado = false </a:t>
            </a:r>
          </a:p>
          <a:p>
            <a:pPr algn="just"/>
            <a:r>
              <a:rPr lang="es-ES" sz="1600" dirty="0">
                <a:solidFill>
                  <a:srgbClr val="008000"/>
                </a:solidFill>
                <a:latin typeface="Arial" panose="020B0604020202020204" pitchFamily="34" charset="0"/>
                <a:cs typeface="Arial" panose="020B0604020202020204" pitchFamily="34" charset="0"/>
              </a:rPr>
              <a:t>resultado = txt3 &gt;= txt2; // resultado = false</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FF0000"/>
                </a:solidFill>
                <a:latin typeface="Arial" panose="020B0604020202020204" pitchFamily="34" charset="0"/>
                <a:cs typeface="Arial" panose="020B0604020202020204" pitchFamily="34" charset="0"/>
              </a:rPr>
              <a:t>Cuando se utilizan cadenas de texto, los operadores "mayor que" (&gt;) y "menor que" (&lt;) siguen un razonamiento no intuitivo: se compara letra a letra comenzando desde la izquierda hasta que se encuentre una diferencia entre las dos cadenas de texto.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Para determinar si una letra es mayor o menor que otra, las mayúsculas se consideran menores que las minúsculas y las primeras letras del alfabeto son menores que las últimas (a es menor que b, b es menor que c, A es menor que a, etc.)</a:t>
            </a:r>
          </a:p>
        </p:txBody>
      </p:sp>
    </p:spTree>
    <p:extLst>
      <p:ext uri="{BB962C8B-B14F-4D97-AF65-F5344CB8AC3E}">
        <p14:creationId xmlns:p14="http://schemas.microsoft.com/office/powerpoint/2010/main" val="3412304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Estructuras de control de flujo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4031873"/>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Los programas que se pueden realizar utilizando solamente variables y operadores son una simple sucesión lineal de instrucciones básicas.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Sin embargo, no se pueden realizar programas que muestren un mensaje si el valor de una variable es igual a un valor determinado y no muestren el mensaje en el resto de casos.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Tampoco se puede repetir de forma eficiente una misma instrucción, como por ejemplo sumar un determinado valor a todos los elementos de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Para realizar este tipo de programas son necesarias las </a:t>
            </a:r>
            <a:r>
              <a:rPr lang="es-ES" sz="1600" b="1" dirty="0">
                <a:latin typeface="Arial" panose="020B0604020202020204" pitchFamily="34" charset="0"/>
                <a:cs typeface="Arial" panose="020B0604020202020204" pitchFamily="34" charset="0"/>
              </a:rPr>
              <a:t>estructuras de control de flujo</a:t>
            </a:r>
            <a:r>
              <a:rPr lang="es-ES" sz="1600" dirty="0">
                <a:latin typeface="Arial" panose="020B0604020202020204" pitchFamily="34" charset="0"/>
                <a:cs typeface="Arial" panose="020B0604020202020204" pitchFamily="34" charset="0"/>
              </a:rPr>
              <a:t>, que son instrucciones del tipo </a:t>
            </a:r>
            <a:r>
              <a:rPr lang="es-ES" sz="1600" i="1" dirty="0">
                <a:latin typeface="Arial" panose="020B0604020202020204" pitchFamily="34" charset="0"/>
                <a:cs typeface="Arial" panose="020B0604020202020204" pitchFamily="34" charset="0"/>
              </a:rPr>
              <a:t>"</a:t>
            </a:r>
            <a:r>
              <a:rPr lang="es-ES" sz="1600" b="1" i="1" dirty="0">
                <a:latin typeface="Arial" panose="020B0604020202020204" pitchFamily="34" charset="0"/>
                <a:cs typeface="Arial" panose="020B0604020202020204" pitchFamily="34" charset="0"/>
              </a:rPr>
              <a:t>si se cumple esta condición, hazlo; si no se cumple, haz esto otro</a:t>
            </a:r>
            <a:r>
              <a:rPr lang="es-ES" sz="1600" i="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También existen instrucciones del tipo </a:t>
            </a:r>
            <a:r>
              <a:rPr lang="es-ES" sz="1600" i="1" dirty="0">
                <a:latin typeface="Arial" panose="020B0604020202020204" pitchFamily="34" charset="0"/>
                <a:cs typeface="Arial" panose="020B0604020202020204" pitchFamily="34" charset="0"/>
              </a:rPr>
              <a:t>"</a:t>
            </a:r>
            <a:r>
              <a:rPr lang="es-ES" sz="1600" b="1" i="1" dirty="0">
                <a:latin typeface="Arial" panose="020B0604020202020204" pitchFamily="34" charset="0"/>
                <a:cs typeface="Arial" panose="020B0604020202020204" pitchFamily="34" charset="0"/>
              </a:rPr>
              <a:t>repite esto mientras se cumpla esta condición</a:t>
            </a:r>
            <a:r>
              <a:rPr lang="es-ES" sz="1600" i="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se utilizan estructuras de control de flujo, los programas dejan de ser una sucesión lineal de instrucciones para convertirse en programas </a:t>
            </a:r>
            <a:r>
              <a:rPr lang="es-ES" sz="1600" i="1" dirty="0">
                <a:latin typeface="Arial" panose="020B0604020202020204" pitchFamily="34" charset="0"/>
                <a:cs typeface="Arial" panose="020B0604020202020204" pitchFamily="34" charset="0"/>
              </a:rPr>
              <a:t>inteligentes</a:t>
            </a:r>
            <a:r>
              <a:rPr lang="es-ES" sz="1600" dirty="0">
                <a:latin typeface="Arial" panose="020B0604020202020204" pitchFamily="34" charset="0"/>
                <a:cs typeface="Arial" panose="020B0604020202020204" pitchFamily="34" charset="0"/>
              </a:rPr>
              <a:t> que pueden tomar decisiones en función del valor de las variables.</a:t>
            </a:r>
          </a:p>
        </p:txBody>
      </p:sp>
    </p:spTree>
    <p:extLst>
      <p:ext uri="{BB962C8B-B14F-4D97-AF65-F5344CB8AC3E}">
        <p14:creationId xmlns:p14="http://schemas.microsoft.com/office/powerpoint/2010/main" val="3296444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Estructuras de control de flujo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255454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Las estructuras que vamos a estudiar son:</a:t>
            </a:r>
          </a:p>
          <a:p>
            <a:pPr algn="just"/>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De condición. </a:t>
            </a:r>
            <a:r>
              <a:rPr lang="es-ES" sz="1600" dirty="0" err="1">
                <a:latin typeface="Arial" panose="020B0604020202020204" pitchFamily="34" charset="0"/>
                <a:cs typeface="Arial" panose="020B0604020202020204" pitchFamily="34" charset="0"/>
              </a:rPr>
              <a:t>If</a:t>
            </a:r>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De condición.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De bucle.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De bucle.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…in</a:t>
            </a:r>
          </a:p>
          <a:p>
            <a:pPr marL="285750" indent="-285750" algn="just">
              <a:buFont typeface="Wingdings" panose="05000000000000000000" pitchFamily="2" charset="2"/>
              <a:buChar char="§"/>
            </a:pPr>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De bucle. </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De bucle. Do </a:t>
            </a:r>
            <a:r>
              <a:rPr lang="es-ES" sz="1600" dirty="0" err="1">
                <a:latin typeface="Arial" panose="020B0604020202020204" pitchFamily="34" charset="0"/>
                <a:cs typeface="Arial" panose="020B0604020202020204" pitchFamily="34" charset="0"/>
              </a:rPr>
              <a:t>while</a:t>
            </a:r>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ES" sz="1600" dirty="0">
                <a:latin typeface="Arial" panose="020B0604020202020204" pitchFamily="34" charset="0"/>
                <a:cs typeface="Arial" panose="020B0604020202020204" pitchFamily="34" charset="0"/>
              </a:rPr>
              <a:t>De condición. </a:t>
            </a:r>
            <a:r>
              <a:rPr lang="es-ES" sz="1600" dirty="0" err="1">
                <a:latin typeface="Arial" panose="020B0604020202020204" pitchFamily="34" charset="0"/>
                <a:cs typeface="Arial" panose="020B0604020202020204" pitchFamily="34" charset="0"/>
              </a:rPr>
              <a:t>Switch</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270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3046988"/>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estructura más utilizada en JavaScript y en la mayoría de lenguajes de programación es la estructura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emplea para tomar decisiones en función de una condición. Su definición formal es:</a:t>
            </a:r>
          </a:p>
          <a:p>
            <a:pPr algn="just"/>
            <a:endParaRPr lang="es-ES" sz="1600" dirty="0">
              <a:latin typeface="Arial" panose="020B0604020202020204" pitchFamily="34" charset="0"/>
              <a:cs typeface="Arial" panose="020B0604020202020204" pitchFamily="34" charset="0"/>
            </a:endParaRPr>
          </a:p>
          <a:p>
            <a:pPr algn="ctr"/>
            <a:r>
              <a:rPr lang="es-ES" sz="1600" b="1" dirty="0" err="1">
                <a:latin typeface="Arial" panose="020B0604020202020204" pitchFamily="34" charset="0"/>
                <a:cs typeface="Arial" panose="020B0604020202020204" pitchFamily="34" charset="0"/>
              </a:rPr>
              <a:t>if</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condicion</a:t>
            </a:r>
            <a:r>
              <a:rPr lang="es-ES" sz="1600" b="1" dirty="0">
                <a:latin typeface="Arial" panose="020B0604020202020204" pitchFamily="34" charset="0"/>
                <a:cs typeface="Arial" panose="020B0604020202020204" pitchFamily="34" charset="0"/>
              </a:rPr>
              <a:t>) { ...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la condición se cumple (es decir, si su valor es true) se ejecutan todas las instrucciones que se encuentran dentro de {...}.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la condición no se cumple (es decir, si su valor es false) no se ejecuta ninguna instrucción contenida en {...} y el programa continúa ejecutando el resto de instrucciones del script.</a:t>
            </a:r>
          </a:p>
        </p:txBody>
      </p:sp>
      <p:sp>
        <p:nvSpPr>
          <p:cNvPr id="5" name="4 Rectángulo"/>
          <p:cNvSpPr/>
          <p:nvPr/>
        </p:nvSpPr>
        <p:spPr>
          <a:xfrm>
            <a:off x="4554537" y="5216247"/>
            <a:ext cx="4572000" cy="136803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mostrarmsj</a:t>
            </a:r>
            <a:r>
              <a:rPr lang="es-ES" sz="1400" dirty="0">
                <a:solidFill>
                  <a:srgbClr val="008000"/>
                </a:solidFill>
                <a:latin typeface="Arial" panose="020B0604020202020204" pitchFamily="34" charset="0"/>
                <a:cs typeface="Arial" panose="020B0604020202020204" pitchFamily="34" charset="0"/>
              </a:rPr>
              <a:t> = true;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 ( </a:t>
            </a:r>
            <a:r>
              <a:rPr lang="es-ES" sz="1400" dirty="0" err="1">
                <a:solidFill>
                  <a:srgbClr val="008000"/>
                </a:solidFill>
                <a:latin typeface="Arial" panose="020B0604020202020204" pitchFamily="34" charset="0"/>
                <a:cs typeface="Arial" panose="020B0604020202020204" pitchFamily="34" charset="0"/>
              </a:rPr>
              <a:t>mostrarmsj</a:t>
            </a:r>
            <a:r>
              <a:rPr lang="es-ES" sz="1400" dirty="0">
                <a:solidFill>
                  <a:srgbClr val="008000"/>
                </a:solidFill>
                <a:latin typeface="Arial" panose="020B0604020202020204" pitchFamily="34" charset="0"/>
                <a:cs typeface="Arial" panose="020B0604020202020204" pitchFamily="34" charset="0"/>
              </a:rPr>
              <a:t> ) {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("Hola Mundo");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05496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3539430"/>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el ejemplo anterior, el mensaje sí que se muestra al usuario ya que la variable </a:t>
            </a:r>
            <a:r>
              <a:rPr lang="es-ES" sz="1600" dirty="0" err="1">
                <a:latin typeface="Arial" panose="020B0604020202020204" pitchFamily="34" charset="0"/>
                <a:cs typeface="Arial" panose="020B0604020202020204" pitchFamily="34" charset="0"/>
              </a:rPr>
              <a:t>mostrarmsj</a:t>
            </a:r>
            <a:r>
              <a:rPr lang="es-ES" sz="1600" dirty="0">
                <a:latin typeface="Arial" panose="020B0604020202020204" pitchFamily="34" charset="0"/>
                <a:cs typeface="Arial" panose="020B0604020202020204" pitchFamily="34" charset="0"/>
              </a:rPr>
              <a:t> tiene un valor de true y por tanto, el programa entra dentro del bloque de instrucciones del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ejemplo se podría reescribir también como: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mostrarmsj</a:t>
            </a:r>
            <a:r>
              <a:rPr lang="es-ES" sz="1600" dirty="0">
                <a:solidFill>
                  <a:srgbClr val="008000"/>
                </a:solidFill>
                <a:latin typeface="Arial" panose="020B0604020202020204" pitchFamily="34" charset="0"/>
                <a:cs typeface="Arial" panose="020B0604020202020204" pitchFamily="34" charset="0"/>
              </a:rPr>
              <a:t> = true;</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if</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mostrarmsj</a:t>
            </a:r>
            <a:r>
              <a:rPr lang="es-ES" sz="1600" dirty="0">
                <a:solidFill>
                  <a:srgbClr val="008000"/>
                </a:solidFill>
                <a:latin typeface="Arial" panose="020B0604020202020204" pitchFamily="34" charset="0"/>
                <a:cs typeface="Arial" panose="020B0604020202020204" pitchFamily="34" charset="0"/>
              </a:rPr>
              <a:t> == true)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("Hola Mundo");</a:t>
            </a:r>
          </a:p>
          <a:p>
            <a:pPr algn="just"/>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este caso, la condición es una comparación entre el valor de la variable </a:t>
            </a:r>
            <a:r>
              <a:rPr lang="es-ES" sz="1600" dirty="0" err="1">
                <a:latin typeface="Arial" panose="020B0604020202020204" pitchFamily="34" charset="0"/>
                <a:cs typeface="Arial" panose="020B0604020202020204" pitchFamily="34" charset="0"/>
              </a:rPr>
              <a:t>mostrarmsj</a:t>
            </a:r>
            <a:r>
              <a:rPr lang="es-ES" sz="1600" dirty="0">
                <a:latin typeface="Arial" panose="020B0604020202020204" pitchFamily="34" charset="0"/>
                <a:cs typeface="Arial" panose="020B0604020202020204" pitchFamily="34" charset="0"/>
              </a:rPr>
              <a:t> y el valor true. Como los dos valores coinciden, la igualdad se cumple y por tanto la condición es cierta, su valor es true y se ejecutan las instrucciones contenidas en ese bloque del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151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27809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Las variables en los lenguajes de programación siguen una lógica similar a las variables utilizadas en otros ámbitos como las matemáticas. </a:t>
            </a:r>
            <a:r>
              <a:rPr lang="es-ES" sz="1600" b="1" dirty="0">
                <a:latin typeface="Arial" panose="020B0604020202020204" pitchFamily="34" charset="0"/>
                <a:cs typeface="Arial" panose="020B0604020202020204" pitchFamily="34" charset="0"/>
              </a:rPr>
              <a:t>Una variable es un elemento que se emplea para almacenar y hacer referencia a otro valor. </a:t>
            </a:r>
            <a:r>
              <a:rPr lang="es-ES" sz="1600" dirty="0">
                <a:latin typeface="Arial" panose="020B0604020202020204" pitchFamily="34" charset="0"/>
                <a:cs typeface="Arial" panose="020B0604020202020204" pitchFamily="34" charset="0"/>
              </a:rPr>
              <a:t>Gracias a las variables es posible crear "programas genéricos", es decir, programas que funcionan siempre igual independientemente de los valores concretos utilizados.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 la misma forma que si en Matemáticas no existieran las variables no se podrían definir las ecuaciones y fórmulas, en programación no se podrían hacer programas realmente útiles sin las variables.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no existieran variables, un programa que suma dos números podría escribirse como:</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resultado = 3 + 1</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programa anterior es tan poco útil que sólo sirve para el caso en el que el primer número de la suma sea el 3 y el segundo número sea el 1. En cualquier otro caso, el programa obtiene un resultado incorrecto.</a:t>
            </a:r>
          </a:p>
        </p:txBody>
      </p:sp>
    </p:spTree>
    <p:extLst>
      <p:ext uri="{BB962C8B-B14F-4D97-AF65-F5344CB8AC3E}">
        <p14:creationId xmlns:p14="http://schemas.microsoft.com/office/powerpoint/2010/main" val="3657064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3785652"/>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comparación del ejemplo anterior suele ser el origen de muchos errores de programación, al confundir los operadores == y =. Las comparaciones siempre se realizan con el operador ==, ya que el operador = solamente asigna valores: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mostrarmsj</a:t>
            </a:r>
            <a:r>
              <a:rPr lang="es-ES" sz="1600" dirty="0">
                <a:solidFill>
                  <a:srgbClr val="008000"/>
                </a:solidFill>
                <a:latin typeface="Arial" panose="020B0604020202020204" pitchFamily="34" charset="0"/>
                <a:cs typeface="Arial" panose="020B0604020202020204" pitchFamily="34" charset="0"/>
              </a:rPr>
              <a:t> = true;</a:t>
            </a:r>
          </a:p>
          <a:p>
            <a:pPr algn="just"/>
            <a:r>
              <a:rPr lang="es-ES" sz="1600" dirty="0">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Se comparan los dos valores</a:t>
            </a:r>
          </a:p>
          <a:p>
            <a:pPr algn="just"/>
            <a:r>
              <a:rPr lang="es-ES" sz="1600" dirty="0" err="1">
                <a:solidFill>
                  <a:srgbClr val="008000"/>
                </a:solidFill>
                <a:latin typeface="Arial" panose="020B0604020202020204" pitchFamily="34" charset="0"/>
                <a:cs typeface="Arial" panose="020B0604020202020204" pitchFamily="34" charset="0"/>
              </a:rPr>
              <a:t>if</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mostrarmsj</a:t>
            </a:r>
            <a:r>
              <a:rPr lang="es-ES" sz="1600" dirty="0">
                <a:solidFill>
                  <a:srgbClr val="008000"/>
                </a:solidFill>
                <a:latin typeface="Arial" panose="020B0604020202020204" pitchFamily="34" charset="0"/>
                <a:cs typeface="Arial" panose="020B0604020202020204" pitchFamily="34" charset="0"/>
              </a:rPr>
              <a:t> == false) {</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Error - Se asigna el valor "false" a la variable</a:t>
            </a:r>
          </a:p>
          <a:p>
            <a:pPr algn="just"/>
            <a:r>
              <a:rPr lang="es-ES" sz="1600" dirty="0" err="1">
                <a:solidFill>
                  <a:srgbClr val="008000"/>
                </a:solidFill>
                <a:latin typeface="Arial" panose="020B0604020202020204" pitchFamily="34" charset="0"/>
                <a:cs typeface="Arial" panose="020B0604020202020204" pitchFamily="34" charset="0"/>
              </a:rPr>
              <a:t>if</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mostrarmsj</a:t>
            </a:r>
            <a:r>
              <a:rPr lang="es-ES" sz="1600" dirty="0">
                <a:solidFill>
                  <a:srgbClr val="008000"/>
                </a:solidFill>
                <a:latin typeface="Arial" panose="020B0604020202020204" pitchFamily="34" charset="0"/>
                <a:cs typeface="Arial" panose="020B0604020202020204" pitchFamily="34" charset="0"/>
              </a:rPr>
              <a:t> = false) {</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70798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r>
              <a:rPr lang="es-ES" dirty="0"/>
              <a:t>…</a:t>
            </a:r>
            <a:r>
              <a:rPr lang="es-ES" dirty="0" err="1"/>
              <a:t>else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1569660"/>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ocasiones, las decisiones que se deben realizar no son del tipo "si se cumple la condición, hazlo; si no se cumple, no hagas nada". Normalmente las condiciones suelen ser del tipo "si se cumple esta condición, hazlo; si no se cumple, haz esto otro".</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Para este segundo tipo de decisiones, existe una variante de la estructura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llamada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Su definición formal es la siguiente:</a:t>
            </a:r>
          </a:p>
        </p:txBody>
      </p:sp>
      <p:sp>
        <p:nvSpPr>
          <p:cNvPr id="8" name="7 Rectángulo"/>
          <p:cNvSpPr/>
          <p:nvPr/>
        </p:nvSpPr>
        <p:spPr>
          <a:xfrm>
            <a:off x="5589525" y="3546128"/>
            <a:ext cx="2979204"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600" b="1" dirty="0" err="1">
                <a:solidFill>
                  <a:srgbClr val="008000"/>
                </a:solidFill>
                <a:latin typeface="Arial" panose="020B0604020202020204" pitchFamily="34" charset="0"/>
                <a:cs typeface="Arial" panose="020B0604020202020204" pitchFamily="34" charset="0"/>
              </a:rPr>
              <a:t>if</a:t>
            </a:r>
            <a:r>
              <a:rPr lang="es-ES" sz="1600" b="1" dirty="0">
                <a:solidFill>
                  <a:srgbClr val="008000"/>
                </a:solidFill>
                <a:latin typeface="Arial" panose="020B0604020202020204" pitchFamily="34" charset="0"/>
                <a:cs typeface="Arial" panose="020B0604020202020204" pitchFamily="34" charset="0"/>
              </a:rPr>
              <a:t> (</a:t>
            </a:r>
            <a:r>
              <a:rPr lang="es-ES" sz="1600" b="1" dirty="0" err="1">
                <a:solidFill>
                  <a:srgbClr val="008000"/>
                </a:solidFill>
                <a:latin typeface="Arial" panose="020B0604020202020204" pitchFamily="34" charset="0"/>
                <a:cs typeface="Arial" panose="020B0604020202020204" pitchFamily="34" charset="0"/>
              </a:rPr>
              <a:t>condicion</a:t>
            </a:r>
            <a:r>
              <a:rPr lang="es-ES" sz="1600" b="1"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600" b="1"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600" b="1" dirty="0">
                <a:solidFill>
                  <a:srgbClr val="008000"/>
                </a:solidFill>
                <a:latin typeface="Arial" panose="020B0604020202020204" pitchFamily="34" charset="0"/>
                <a:cs typeface="Arial" panose="020B0604020202020204" pitchFamily="34" charset="0"/>
              </a:rPr>
              <a:t>}</a:t>
            </a:r>
          </a:p>
          <a:p>
            <a:pPr>
              <a:tabLst>
                <a:tab pos="358775" algn="l"/>
                <a:tab pos="715963" algn="l"/>
                <a:tab pos="1074738" algn="l"/>
              </a:tabLst>
            </a:pPr>
            <a:r>
              <a:rPr lang="es-ES" sz="1600" b="1" dirty="0">
                <a:solidFill>
                  <a:srgbClr val="008000"/>
                </a:solidFill>
                <a:latin typeface="Arial" panose="020B0604020202020204" pitchFamily="34" charset="0"/>
                <a:cs typeface="Arial" panose="020B0604020202020204" pitchFamily="34" charset="0"/>
              </a:rPr>
              <a:t>[</a:t>
            </a:r>
            <a:r>
              <a:rPr lang="es-ES" sz="1600" b="1" dirty="0" err="1">
                <a:solidFill>
                  <a:srgbClr val="008000"/>
                </a:solidFill>
                <a:latin typeface="Arial" panose="020B0604020202020204" pitchFamily="34" charset="0"/>
                <a:cs typeface="Arial" panose="020B0604020202020204" pitchFamily="34" charset="0"/>
              </a:rPr>
              <a:t>else</a:t>
            </a:r>
            <a:r>
              <a:rPr lang="es-ES" sz="1600" b="1"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600" b="1"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600" b="1" dirty="0">
                <a:solidFill>
                  <a:srgbClr val="008000"/>
                </a:solidFill>
                <a:latin typeface="Arial" panose="020B0604020202020204" pitchFamily="34" charset="0"/>
                <a:cs typeface="Arial" panose="020B0604020202020204" pitchFamily="34" charset="0"/>
              </a:rPr>
              <a:t>}]</a:t>
            </a:r>
          </a:p>
        </p:txBody>
      </p:sp>
      <p:sp>
        <p:nvSpPr>
          <p:cNvPr id="4" name="3 Rectángulo"/>
          <p:cNvSpPr/>
          <p:nvPr/>
        </p:nvSpPr>
        <p:spPr>
          <a:xfrm>
            <a:off x="2232025" y="5595451"/>
            <a:ext cx="9001000" cy="830997"/>
          </a:xfrm>
          <a:prstGeom prst="rect">
            <a:avLst/>
          </a:prstGeom>
        </p:spPr>
        <p:txBody>
          <a:bodyPr wrap="square">
            <a:spAutoFit/>
          </a:bodyPr>
          <a:lstStyle/>
          <a:p>
            <a:pPr lvl="0" algn="just"/>
            <a:r>
              <a:rPr lang="es-ES" sz="1600" dirty="0">
                <a:solidFill>
                  <a:prstClr val="black"/>
                </a:solidFill>
                <a:latin typeface="Arial" panose="020B0604020202020204" pitchFamily="34" charset="0"/>
                <a:cs typeface="Arial" panose="020B0604020202020204" pitchFamily="34" charset="0"/>
              </a:rPr>
              <a:t>Si la condición se cumple (es decir, si su valor es true) se ejecutan todas las instrucciones que se encuentran dentro del </a:t>
            </a:r>
            <a:r>
              <a:rPr lang="es-ES" sz="1600" dirty="0" err="1">
                <a:solidFill>
                  <a:prstClr val="black"/>
                </a:solidFill>
                <a:latin typeface="Arial" panose="020B0604020202020204" pitchFamily="34" charset="0"/>
                <a:cs typeface="Arial" panose="020B0604020202020204" pitchFamily="34" charset="0"/>
              </a:rPr>
              <a:t>if</a:t>
            </a:r>
            <a:r>
              <a:rPr lang="es-ES" sz="1600" dirty="0">
                <a:solidFill>
                  <a:prstClr val="black"/>
                </a:solidFill>
                <a:latin typeface="Arial" panose="020B0604020202020204" pitchFamily="34" charset="0"/>
                <a:cs typeface="Arial" panose="020B0604020202020204" pitchFamily="34" charset="0"/>
              </a:rPr>
              <a:t>(). Si la condición no se cumple (es decir, si su valor es false) se ejecutan todas las instrucciones contenidas en </a:t>
            </a:r>
            <a:r>
              <a:rPr lang="es-ES" sz="1600" dirty="0" err="1">
                <a:solidFill>
                  <a:prstClr val="black"/>
                </a:solidFill>
                <a:latin typeface="Arial" panose="020B0604020202020204" pitchFamily="34" charset="0"/>
                <a:cs typeface="Arial" panose="020B0604020202020204" pitchFamily="34" charset="0"/>
              </a:rPr>
              <a:t>else</a:t>
            </a:r>
            <a:r>
              <a:rPr lang="es-ES" sz="1600" dirty="0">
                <a:solidFill>
                  <a:prstClr val="black"/>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97455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r>
              <a:rPr lang="es-ES" dirty="0"/>
              <a:t>…</a:t>
            </a:r>
            <a:r>
              <a:rPr lang="es-ES" dirty="0" err="1"/>
              <a:t>else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132343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Si el valor de la variable edad es mayor o igual que el valor numérico 18, la condición del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se cumple y por tanto, se ejecutan sus instrucciones y se muestra el mensaje "Eres mayor de edad". Sin embargo, cuando el valor de la variable edad no es igual o mayor que 18, la condición del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no se cumple, por lo que automáticamente se ejecutan todas las instrucciones del bloque </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 }. En este caso, se mostraría el mensaje "Todavía eres menor de edad".</a:t>
            </a:r>
          </a:p>
        </p:txBody>
      </p:sp>
      <p:sp>
        <p:nvSpPr>
          <p:cNvPr id="8" name="7 Rectángulo"/>
          <p:cNvSpPr/>
          <p:nvPr/>
        </p:nvSpPr>
        <p:spPr>
          <a:xfrm>
            <a:off x="4464273" y="3546128"/>
            <a:ext cx="4752528" cy="226058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edad = 18;</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if</a:t>
            </a:r>
            <a:r>
              <a:rPr lang="es-ES" sz="1600" dirty="0">
                <a:solidFill>
                  <a:srgbClr val="008000"/>
                </a:solidFill>
                <a:latin typeface="Arial" panose="020B0604020202020204" pitchFamily="34" charset="0"/>
                <a:cs typeface="Arial" panose="020B0604020202020204" pitchFamily="34" charset="0"/>
              </a:rPr>
              <a:t> (edad &gt;= 18)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("Eres mayor de edad");</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a:p>
            <a:pPr algn="just">
              <a:tabLst>
                <a:tab pos="358775" algn="l"/>
              </a:tabLst>
            </a:pPr>
            <a:r>
              <a:rPr lang="es-ES" sz="1600" dirty="0" err="1">
                <a:solidFill>
                  <a:srgbClr val="008000"/>
                </a:solidFill>
                <a:latin typeface="Arial" panose="020B0604020202020204" pitchFamily="34" charset="0"/>
                <a:cs typeface="Arial" panose="020B0604020202020204" pitchFamily="34" charset="0"/>
              </a:rPr>
              <a:t>else</a:t>
            </a: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("Todavía eres menor de edad");</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93200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r>
              <a:rPr lang="es-ES" dirty="0"/>
              <a:t>…</a:t>
            </a:r>
            <a:r>
              <a:rPr lang="es-ES" dirty="0" err="1"/>
              <a:t>else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33855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siguiente ejemplo compara variables de tipo cadena de texto:</a:t>
            </a:r>
          </a:p>
        </p:txBody>
      </p:sp>
      <p:sp>
        <p:nvSpPr>
          <p:cNvPr id="8" name="7 Rectángulo"/>
          <p:cNvSpPr/>
          <p:nvPr/>
        </p:nvSpPr>
        <p:spPr>
          <a:xfrm>
            <a:off x="4608289" y="2538016"/>
            <a:ext cx="4752528" cy="226058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nombre = "";</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if</a:t>
            </a:r>
            <a:r>
              <a:rPr lang="es-ES" sz="1600" dirty="0">
                <a:solidFill>
                  <a:srgbClr val="008000"/>
                </a:solidFill>
                <a:latin typeface="Arial" panose="020B0604020202020204" pitchFamily="34" charset="0"/>
                <a:cs typeface="Arial" panose="020B0604020202020204" pitchFamily="34" charset="0"/>
              </a:rPr>
              <a:t> ( nombre == “” )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("Aún no nos has dicho tu nombre");</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else</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("Hemos guardado tu nombre");</a:t>
            </a:r>
          </a:p>
          <a:p>
            <a:pPr algn="just"/>
            <a:r>
              <a:rPr lang="es-ES" sz="1600" dirty="0">
                <a:solidFill>
                  <a:srgbClr val="008000"/>
                </a:solidFill>
                <a:latin typeface="Arial" panose="020B0604020202020204" pitchFamily="34" charset="0"/>
                <a:cs typeface="Arial" panose="020B0604020202020204" pitchFamily="34" charset="0"/>
              </a:rPr>
              <a:t>}</a:t>
            </a:r>
          </a:p>
        </p:txBody>
      </p:sp>
      <p:sp>
        <p:nvSpPr>
          <p:cNvPr id="4" name="3 Rectángulo"/>
          <p:cNvSpPr/>
          <p:nvPr/>
        </p:nvSpPr>
        <p:spPr>
          <a:xfrm>
            <a:off x="2232025" y="5061198"/>
            <a:ext cx="9001000" cy="1077218"/>
          </a:xfrm>
          <a:prstGeom prst="rect">
            <a:avLst/>
          </a:prstGeom>
        </p:spPr>
        <p:txBody>
          <a:bodyPr wrap="square">
            <a:spAutoFit/>
          </a:bodyPr>
          <a:lstStyle/>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La condición del </a:t>
            </a:r>
            <a:r>
              <a:rPr lang="es-ES" sz="1600" dirty="0" err="1">
                <a:solidFill>
                  <a:prstClr val="black"/>
                </a:solidFill>
                <a:latin typeface="Arial" panose="020B0604020202020204" pitchFamily="34" charset="0"/>
                <a:cs typeface="Arial" panose="020B0604020202020204" pitchFamily="34" charset="0"/>
              </a:rPr>
              <a:t>if</a:t>
            </a:r>
            <a:r>
              <a:rPr lang="es-ES" sz="1600" dirty="0">
                <a:solidFill>
                  <a:prstClr val="black"/>
                </a:solidFill>
                <a:latin typeface="Arial" panose="020B0604020202020204" pitchFamily="34" charset="0"/>
                <a:cs typeface="Arial" panose="020B0604020202020204" pitchFamily="34" charset="0"/>
              </a:rPr>
              <a:t>() anterior se construye mediante el operador ==, que es el que se emplea para comparar dos valores (no confundir == con =). En el ejemplo anterior, si la cadena de texto almacenada en la variable nombre es vacía (es decir, es igual a "") se muestra el mensaje definido en el </a:t>
            </a:r>
            <a:r>
              <a:rPr lang="es-ES" sz="1600" dirty="0" err="1">
                <a:solidFill>
                  <a:prstClr val="black"/>
                </a:solidFill>
                <a:latin typeface="Arial" panose="020B0604020202020204" pitchFamily="34" charset="0"/>
                <a:cs typeface="Arial" panose="020B0604020202020204" pitchFamily="34" charset="0"/>
              </a:rPr>
              <a:t>if</a:t>
            </a:r>
            <a:r>
              <a:rPr lang="es-ES" sz="1600" dirty="0">
                <a:solidFill>
                  <a:prstClr val="black"/>
                </a:solidFill>
                <a:latin typeface="Arial" panose="020B0604020202020204" pitchFamily="34" charset="0"/>
                <a:cs typeface="Arial" panose="020B0604020202020204" pitchFamily="34" charset="0"/>
              </a:rPr>
              <a:t>(). En otro caso, se muestra el mensaje definido en el bloque </a:t>
            </a:r>
            <a:r>
              <a:rPr lang="es-ES" sz="1600" dirty="0" err="1">
                <a:solidFill>
                  <a:prstClr val="black"/>
                </a:solidFill>
                <a:latin typeface="Arial" panose="020B0604020202020204" pitchFamily="34" charset="0"/>
                <a:cs typeface="Arial" panose="020B0604020202020204" pitchFamily="34" charset="0"/>
              </a:rPr>
              <a:t>else</a:t>
            </a:r>
            <a:r>
              <a:rPr lang="es-ES" sz="1600" dirty="0">
                <a:solidFill>
                  <a:prstClr val="black"/>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4261272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condición que controla 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puede combinar los diferentes operadores lógicos y relacionales mostrados anteriormente:</a:t>
            </a:r>
          </a:p>
        </p:txBody>
      </p:sp>
      <p:sp>
        <p:nvSpPr>
          <p:cNvPr id="5" name="4 Rectángulo"/>
          <p:cNvSpPr/>
          <p:nvPr/>
        </p:nvSpPr>
        <p:spPr>
          <a:xfrm>
            <a:off x="4068229" y="2611306"/>
            <a:ext cx="5544616" cy="179891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mostrado = false;</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 ( mostrado )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else</a:t>
            </a:r>
            <a:r>
              <a:rPr lang="es-ES" sz="1400"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("Es la primera vez que se muestra el mensaje");</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a:t>
            </a:r>
          </a:p>
        </p:txBody>
      </p:sp>
      <p:sp>
        <p:nvSpPr>
          <p:cNvPr id="6" name="5 Rectángulo"/>
          <p:cNvSpPr/>
          <p:nvPr/>
        </p:nvSpPr>
        <p:spPr>
          <a:xfrm>
            <a:off x="4068229" y="5346450"/>
            <a:ext cx="5544616" cy="136803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mostrado = false;</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 ( !mostrado )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("Es la primera vez que se muestra el mensaje");</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a:t>
            </a:r>
          </a:p>
        </p:txBody>
      </p:sp>
      <p:sp>
        <p:nvSpPr>
          <p:cNvPr id="7" name="6 Rectángulo"/>
          <p:cNvSpPr/>
          <p:nvPr/>
        </p:nvSpPr>
        <p:spPr>
          <a:xfrm>
            <a:off x="2232025" y="4719742"/>
            <a:ext cx="9001000" cy="33855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Así evitamos tener que escribir un </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y dejar vacío la parte del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22698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Los operadores AND y OR permiten encadenar varias condiciones simples para construir condiciones complejas:</a:t>
            </a:r>
          </a:p>
        </p:txBody>
      </p:sp>
      <p:sp>
        <p:nvSpPr>
          <p:cNvPr id="6" name="5 Rectángulo"/>
          <p:cNvSpPr/>
          <p:nvPr/>
        </p:nvSpPr>
        <p:spPr>
          <a:xfrm>
            <a:off x="4068229" y="2754040"/>
            <a:ext cx="5544616" cy="158347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mostrado = false;</a:t>
            </a:r>
          </a:p>
          <a:p>
            <a:pPr algn="just"/>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usupermitemsj</a:t>
            </a:r>
            <a:r>
              <a:rPr lang="es-ES" sz="1400" dirty="0">
                <a:solidFill>
                  <a:srgbClr val="008000"/>
                </a:solidFill>
                <a:latin typeface="Arial" panose="020B0604020202020204" pitchFamily="34" charset="0"/>
                <a:cs typeface="Arial" panose="020B0604020202020204" pitchFamily="34" charset="0"/>
              </a:rPr>
              <a:t> = true;</a:t>
            </a:r>
          </a:p>
          <a:p>
            <a:pPr algn="just"/>
            <a:r>
              <a:rPr lang="es-ES" sz="1400" dirty="0">
                <a:solidFill>
                  <a:srgbClr val="008000"/>
                </a:solidFill>
                <a:latin typeface="Arial" panose="020B0604020202020204" pitchFamily="34" charset="0"/>
                <a:cs typeface="Arial" panose="020B0604020202020204" pitchFamily="34" charset="0"/>
              </a:rPr>
              <a:t> </a:t>
            </a:r>
          </a:p>
          <a:p>
            <a:pPr algn="just"/>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 ( ( !mostrado ) &amp;&amp; ( </a:t>
            </a:r>
            <a:r>
              <a:rPr lang="es-ES" sz="1400" dirty="0" err="1">
                <a:solidFill>
                  <a:srgbClr val="008000"/>
                </a:solidFill>
                <a:latin typeface="Arial" panose="020B0604020202020204" pitchFamily="34" charset="0"/>
                <a:cs typeface="Arial" panose="020B0604020202020204" pitchFamily="34" charset="0"/>
              </a:rPr>
              <a:t>usupermitemsj</a:t>
            </a:r>
            <a:r>
              <a:rPr lang="es-ES" sz="1400" dirty="0">
                <a:solidFill>
                  <a:srgbClr val="008000"/>
                </a:solidFill>
                <a:latin typeface="Arial" panose="020B0604020202020204" pitchFamily="34" charset="0"/>
                <a:cs typeface="Arial" panose="020B0604020202020204" pitchFamily="34" charset="0"/>
              </a:rPr>
              <a:t> )  ) {</a:t>
            </a:r>
          </a:p>
          <a:p>
            <a:pPr algn="just">
              <a:tabLst>
                <a:tab pos="358775"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("Es la primera vez que se muestra el mensaje");</a:t>
            </a:r>
          </a:p>
          <a:p>
            <a:pPr algn="just"/>
            <a:r>
              <a:rPr lang="es-ES" sz="1400" dirty="0">
                <a:solidFill>
                  <a:srgbClr val="008000"/>
                </a:solidFill>
                <a:latin typeface="Arial" panose="020B0604020202020204" pitchFamily="34" charset="0"/>
                <a:cs typeface="Arial" panose="020B0604020202020204" pitchFamily="34" charset="0"/>
              </a:rPr>
              <a:t>}</a:t>
            </a:r>
          </a:p>
        </p:txBody>
      </p:sp>
      <p:sp>
        <p:nvSpPr>
          <p:cNvPr id="4" name="3 Rectángulo"/>
          <p:cNvSpPr/>
          <p:nvPr/>
        </p:nvSpPr>
        <p:spPr>
          <a:xfrm>
            <a:off x="2232025" y="4580369"/>
            <a:ext cx="9001000" cy="1815882"/>
          </a:xfrm>
          <a:prstGeom prst="rect">
            <a:avLst/>
          </a:prstGeom>
        </p:spPr>
        <p:txBody>
          <a:bodyPr wrap="square">
            <a:spAutoFit/>
          </a:bodyPr>
          <a:lstStyle/>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La condición anterior está formada por una operación AND sobre dos variables. A su vez, a la primera variable se le aplica el operador de negación antes de realizar la operación AND. </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De esta forma, como el valor de mostrado es false, el valor !mostrado sería true. Como la variable </a:t>
            </a:r>
            <a:r>
              <a:rPr lang="es-ES" sz="1600" dirty="0" err="1">
                <a:solidFill>
                  <a:prstClr val="black"/>
                </a:solidFill>
                <a:latin typeface="Arial" panose="020B0604020202020204" pitchFamily="34" charset="0"/>
                <a:cs typeface="Arial" panose="020B0604020202020204" pitchFamily="34" charset="0"/>
              </a:rPr>
              <a:t>usupermitemsj</a:t>
            </a:r>
            <a:r>
              <a:rPr lang="es-ES" sz="1600" dirty="0">
                <a:solidFill>
                  <a:prstClr val="black"/>
                </a:solidFill>
                <a:latin typeface="Arial" panose="020B0604020202020204" pitchFamily="34" charset="0"/>
                <a:cs typeface="Arial" panose="020B0604020202020204" pitchFamily="34" charset="0"/>
              </a:rPr>
              <a:t> vale true, el resultado de !mostrado &amp;&amp; </a:t>
            </a:r>
            <a:r>
              <a:rPr lang="es-ES" sz="1600" dirty="0" err="1">
                <a:solidFill>
                  <a:prstClr val="black"/>
                </a:solidFill>
                <a:latin typeface="Arial" panose="020B0604020202020204" pitchFamily="34" charset="0"/>
                <a:cs typeface="Arial" panose="020B0604020202020204" pitchFamily="34" charset="0"/>
              </a:rPr>
              <a:t>usupermitemsj</a:t>
            </a:r>
            <a:r>
              <a:rPr lang="es-ES" sz="1600" dirty="0">
                <a:solidFill>
                  <a:prstClr val="black"/>
                </a:solidFill>
                <a:latin typeface="Arial" panose="020B0604020202020204" pitchFamily="34" charset="0"/>
                <a:cs typeface="Arial" panose="020B0604020202020204" pitchFamily="34" charset="0"/>
              </a:rPr>
              <a:t> sería igual a true &amp;&amp; true, por lo que el resultado final de la condición del </a:t>
            </a:r>
            <a:r>
              <a:rPr lang="es-ES" sz="1600" dirty="0" err="1">
                <a:solidFill>
                  <a:prstClr val="black"/>
                </a:solidFill>
                <a:latin typeface="Arial" panose="020B0604020202020204" pitchFamily="34" charset="0"/>
                <a:cs typeface="Arial" panose="020B0604020202020204" pitchFamily="34" charset="0"/>
              </a:rPr>
              <a:t>if</a:t>
            </a:r>
            <a:r>
              <a:rPr lang="es-ES" sz="1600" dirty="0">
                <a:solidFill>
                  <a:prstClr val="black"/>
                </a:solidFill>
                <a:latin typeface="Arial" panose="020B0604020202020204" pitchFamily="34" charset="0"/>
                <a:cs typeface="Arial" panose="020B0604020202020204" pitchFamily="34" charset="0"/>
              </a:rPr>
              <a:t>() sería true y por tanto, se ejecutan las instrucciones que se encuentran dentro del bloque del </a:t>
            </a:r>
            <a:r>
              <a:rPr lang="es-ES" sz="1600" dirty="0" err="1">
                <a:solidFill>
                  <a:prstClr val="black"/>
                </a:solidFill>
                <a:latin typeface="Arial" panose="020B0604020202020204" pitchFamily="34" charset="0"/>
                <a:cs typeface="Arial" panose="020B0604020202020204" pitchFamily="34" charset="0"/>
              </a:rPr>
              <a:t>if</a:t>
            </a:r>
            <a:r>
              <a:rPr lang="es-ES" sz="1600" dirty="0">
                <a:solidFill>
                  <a:prstClr val="black"/>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706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if</a:t>
            </a:r>
            <a:r>
              <a:rPr lang="es-ES" dirty="0"/>
              <a:t>…</a:t>
            </a:r>
            <a:r>
              <a:rPr lang="es-ES" dirty="0" err="1"/>
              <a:t>else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33855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estructura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se puede encadenar para realizar varias comprobaciones seguidas:</a:t>
            </a:r>
          </a:p>
        </p:txBody>
      </p:sp>
      <p:sp>
        <p:nvSpPr>
          <p:cNvPr id="6" name="5 Rectángulo"/>
          <p:cNvSpPr/>
          <p:nvPr/>
        </p:nvSpPr>
        <p:spPr>
          <a:xfrm>
            <a:off x="4068229" y="2610024"/>
            <a:ext cx="5544616" cy="287613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(edad &lt; 12) {</a:t>
            </a:r>
          </a:p>
          <a:p>
            <a:pPr algn="just"/>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("Todavía eres muy pequeño");</a:t>
            </a:r>
          </a:p>
          <a:p>
            <a:pPr algn="just"/>
            <a:r>
              <a:rPr lang="es-ES" sz="1400" dirty="0">
                <a:solidFill>
                  <a:srgbClr val="008000"/>
                </a:solidFill>
                <a:latin typeface="Arial" panose="020B0604020202020204" pitchFamily="34" charset="0"/>
                <a:cs typeface="Arial" panose="020B0604020202020204" pitchFamily="34" charset="0"/>
              </a:rPr>
              <a:t>}</a:t>
            </a:r>
          </a:p>
          <a:p>
            <a:pPr algn="just"/>
            <a:r>
              <a:rPr lang="es-ES" sz="1400" dirty="0" err="1">
                <a:solidFill>
                  <a:srgbClr val="008000"/>
                </a:solidFill>
                <a:latin typeface="Arial" panose="020B0604020202020204" pitchFamily="34" charset="0"/>
                <a:cs typeface="Arial" panose="020B0604020202020204" pitchFamily="34" charset="0"/>
              </a:rPr>
              <a:t>else</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(edad &lt; 19) {</a:t>
            </a:r>
          </a:p>
          <a:p>
            <a:pPr algn="just"/>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("Eres un adolescente");</a:t>
            </a:r>
          </a:p>
          <a:p>
            <a:pPr algn="just"/>
            <a:r>
              <a:rPr lang="es-ES" sz="1400" dirty="0">
                <a:solidFill>
                  <a:srgbClr val="008000"/>
                </a:solidFill>
                <a:latin typeface="Arial" panose="020B0604020202020204" pitchFamily="34" charset="0"/>
                <a:cs typeface="Arial" panose="020B0604020202020204" pitchFamily="34" charset="0"/>
              </a:rPr>
              <a:t>}</a:t>
            </a:r>
          </a:p>
          <a:p>
            <a:pPr algn="just"/>
            <a:r>
              <a:rPr lang="es-ES" sz="1400" dirty="0" err="1">
                <a:solidFill>
                  <a:srgbClr val="008000"/>
                </a:solidFill>
                <a:latin typeface="Arial" panose="020B0604020202020204" pitchFamily="34" charset="0"/>
                <a:cs typeface="Arial" panose="020B0604020202020204" pitchFamily="34" charset="0"/>
              </a:rPr>
              <a:t>else</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(edad &lt; 35) {</a:t>
            </a:r>
          </a:p>
          <a:p>
            <a:pPr algn="just"/>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("Aun sigues siendo joven");</a:t>
            </a:r>
          </a:p>
          <a:p>
            <a:pPr algn="just"/>
            <a:r>
              <a:rPr lang="es-ES" sz="1400" dirty="0">
                <a:solidFill>
                  <a:srgbClr val="008000"/>
                </a:solidFill>
                <a:latin typeface="Arial" panose="020B0604020202020204" pitchFamily="34" charset="0"/>
                <a:cs typeface="Arial" panose="020B0604020202020204" pitchFamily="34" charset="0"/>
              </a:rPr>
              <a:t>}</a:t>
            </a:r>
          </a:p>
          <a:p>
            <a:pPr algn="just"/>
            <a:r>
              <a:rPr lang="es-ES" sz="1400" dirty="0" err="1">
                <a:solidFill>
                  <a:srgbClr val="008000"/>
                </a:solidFill>
                <a:latin typeface="Arial" panose="020B0604020202020204" pitchFamily="34" charset="0"/>
                <a:cs typeface="Arial" panose="020B0604020202020204" pitchFamily="34" charset="0"/>
              </a:rPr>
              <a:t>else</a:t>
            </a:r>
            <a:r>
              <a:rPr lang="es-ES" sz="1400" dirty="0">
                <a:solidFill>
                  <a:srgbClr val="008000"/>
                </a:solidFill>
                <a:latin typeface="Arial" panose="020B0604020202020204" pitchFamily="34" charset="0"/>
                <a:cs typeface="Arial" panose="020B0604020202020204" pitchFamily="34" charset="0"/>
              </a:rPr>
              <a:t> {</a:t>
            </a:r>
          </a:p>
          <a:p>
            <a:pPr algn="just"/>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("Piensa en cuidarte un poco más");</a:t>
            </a:r>
          </a:p>
          <a:p>
            <a:pPr algn="just"/>
            <a:r>
              <a:rPr lang="es-ES" sz="1400" dirty="0">
                <a:solidFill>
                  <a:srgbClr val="008000"/>
                </a:solidFill>
                <a:latin typeface="Arial" panose="020B0604020202020204" pitchFamily="34" charset="0"/>
                <a:cs typeface="Arial" panose="020B0604020202020204" pitchFamily="34" charset="0"/>
              </a:rPr>
              <a:t>}</a:t>
            </a:r>
          </a:p>
        </p:txBody>
      </p:sp>
      <p:sp>
        <p:nvSpPr>
          <p:cNvPr id="4" name="3 Rectángulo"/>
          <p:cNvSpPr/>
          <p:nvPr/>
        </p:nvSpPr>
        <p:spPr>
          <a:xfrm>
            <a:off x="2232025" y="5841673"/>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No es obligatorio que la combinación de estructuras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acabe con la instrucción </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ya que puede terminar con una instrucción de tipo </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87749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otro </a:t>
            </a:r>
            <a:r>
              <a:rPr lang="es-ES" dirty="0" err="1"/>
              <a:t>if</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Existe otra forma de realizar un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es una forma escueta, que nos permite realizar condiciones con salidas simples.</a:t>
            </a:r>
          </a:p>
        </p:txBody>
      </p:sp>
      <p:sp>
        <p:nvSpPr>
          <p:cNvPr id="7" name="6 Rectángulo"/>
          <p:cNvSpPr/>
          <p:nvPr/>
        </p:nvSpPr>
        <p:spPr>
          <a:xfrm>
            <a:off x="4858492" y="4122192"/>
            <a:ext cx="3964091" cy="158347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Lst>
            </a:pPr>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 (hora&lt;20) {</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	”Antes de las 8.”;</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a:t>
            </a:r>
            <a:br>
              <a:rPr lang="es-ES" sz="1400" dirty="0">
                <a:solidFill>
                  <a:srgbClr val="008000"/>
                </a:solidFill>
                <a:latin typeface="Arial" panose="020B0604020202020204" pitchFamily="34" charset="0"/>
                <a:cs typeface="Arial" panose="020B0604020202020204" pitchFamily="34" charset="0"/>
              </a:rPr>
            </a:br>
            <a:r>
              <a:rPr lang="es-ES" sz="1400" dirty="0" err="1">
                <a:solidFill>
                  <a:srgbClr val="008000"/>
                </a:solidFill>
                <a:latin typeface="Arial" panose="020B0604020202020204" pitchFamily="34" charset="0"/>
                <a:cs typeface="Arial" panose="020B0604020202020204" pitchFamily="34" charset="0"/>
              </a:rPr>
              <a:t>else</a:t>
            </a:r>
            <a:r>
              <a:rPr lang="es-ES" sz="1400" dirty="0">
                <a:solidFill>
                  <a:srgbClr val="008000"/>
                </a:solidFill>
                <a:latin typeface="Arial" panose="020B0604020202020204" pitchFamily="34" charset="0"/>
                <a:cs typeface="Arial" panose="020B0604020202020204" pitchFamily="34" charset="0"/>
              </a:rPr>
              <a:t> {</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	“Después”;</a:t>
            </a:r>
            <a:br>
              <a:rPr lang="es-ES" sz="1400" dirty="0">
                <a:solidFill>
                  <a:srgbClr val="008000"/>
                </a:solidFill>
                <a:latin typeface="Arial" panose="020B0604020202020204" pitchFamily="34" charset="0"/>
                <a:cs typeface="Arial" panose="020B0604020202020204" pitchFamily="34" charset="0"/>
              </a:rPr>
            </a:br>
            <a:r>
              <a:rPr lang="es-ES" sz="1400" dirty="0">
                <a:solidFill>
                  <a:srgbClr val="008000"/>
                </a:solidFill>
                <a:latin typeface="Arial" panose="020B0604020202020204" pitchFamily="34" charset="0"/>
                <a:cs typeface="Arial" panose="020B0604020202020204" pitchFamily="34" charset="0"/>
              </a:rPr>
              <a:t>}</a:t>
            </a:r>
          </a:p>
        </p:txBody>
      </p:sp>
      <p:sp>
        <p:nvSpPr>
          <p:cNvPr id="8" name="7 Rectángulo"/>
          <p:cNvSpPr/>
          <p:nvPr/>
        </p:nvSpPr>
        <p:spPr>
          <a:xfrm>
            <a:off x="4642468" y="2898056"/>
            <a:ext cx="4396139" cy="50625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400" dirty="0">
                <a:solidFill>
                  <a:srgbClr val="008000"/>
                </a:solidFill>
                <a:latin typeface="Arial" panose="020B0604020202020204" pitchFamily="34" charset="0"/>
                <a:cs typeface="Arial" panose="020B0604020202020204" pitchFamily="34" charset="0"/>
              </a:rPr>
              <a:t>(hora&lt;20) ? “Antes de las 8.” :  “Después”;</a:t>
            </a:r>
          </a:p>
        </p:txBody>
      </p:sp>
    </p:spTree>
    <p:extLst>
      <p:ext uri="{BB962C8B-B14F-4D97-AF65-F5344CB8AC3E}">
        <p14:creationId xmlns:p14="http://schemas.microsoft.com/office/powerpoint/2010/main" val="376933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898447"/>
            <a:ext cx="9001000" cy="83099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Las estructuras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else</a:t>
            </a:r>
            <a:r>
              <a:rPr lang="es-ES" sz="1600" dirty="0">
                <a:latin typeface="Arial" panose="020B0604020202020204" pitchFamily="34" charset="0"/>
                <a:cs typeface="Arial" panose="020B0604020202020204" pitchFamily="34" charset="0"/>
              </a:rPr>
              <a:t> no son muy eficientes cuando se desea ejecutar de forma repetitiva una instrucción. Por ejemplo, si se quiere mostrar un mensaje cinco veces, se podría pensar en utilizar el siguiente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a:t>
            </a:r>
          </a:p>
        </p:txBody>
      </p:sp>
      <p:sp>
        <p:nvSpPr>
          <p:cNvPr id="8" name="7 Rectángulo"/>
          <p:cNvSpPr/>
          <p:nvPr/>
        </p:nvSpPr>
        <p:spPr>
          <a:xfrm>
            <a:off x="4642468" y="2826048"/>
            <a:ext cx="4396139" cy="158347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veces = 0;</a:t>
            </a:r>
          </a:p>
          <a:p>
            <a:pPr algn="just">
              <a:tabLst>
                <a:tab pos="358775" algn="l"/>
              </a:tabLst>
            </a:pPr>
            <a:r>
              <a:rPr lang="es-ES" sz="14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400" dirty="0" err="1">
                <a:solidFill>
                  <a:srgbClr val="008000"/>
                </a:solidFill>
                <a:latin typeface="Arial" panose="020B0604020202020204" pitchFamily="34" charset="0"/>
                <a:cs typeface="Arial" panose="020B0604020202020204" pitchFamily="34" charset="0"/>
              </a:rPr>
              <a:t>if</a:t>
            </a:r>
            <a:r>
              <a:rPr lang="es-ES" sz="1400" dirty="0">
                <a:solidFill>
                  <a:srgbClr val="008000"/>
                </a:solidFill>
                <a:latin typeface="Arial" panose="020B0604020202020204" pitchFamily="34" charset="0"/>
                <a:cs typeface="Arial" panose="020B0604020202020204" pitchFamily="34" charset="0"/>
              </a:rPr>
              <a:t> ( veces &lt; 4 )  {</a:t>
            </a:r>
          </a:p>
          <a:p>
            <a:pPr algn="just">
              <a:tabLst>
                <a:tab pos="358775"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("Mensaje");</a:t>
            </a:r>
          </a:p>
          <a:p>
            <a:pPr algn="just">
              <a:tabLst>
                <a:tab pos="358775" algn="l"/>
              </a:tabLst>
            </a:pPr>
            <a:r>
              <a:rPr lang="es-ES" sz="1400" dirty="0">
                <a:solidFill>
                  <a:srgbClr val="008000"/>
                </a:solidFill>
                <a:latin typeface="Arial" panose="020B0604020202020204" pitchFamily="34" charset="0"/>
                <a:cs typeface="Arial" panose="020B0604020202020204" pitchFamily="34" charset="0"/>
              </a:rPr>
              <a:t>	veces++;</a:t>
            </a:r>
          </a:p>
          <a:p>
            <a:pPr algn="just">
              <a:tabLst>
                <a:tab pos="358775" algn="l"/>
              </a:tabLst>
            </a:pPr>
            <a:r>
              <a:rPr lang="es-ES" sz="1400" dirty="0">
                <a:solidFill>
                  <a:srgbClr val="008000"/>
                </a:solidFill>
                <a:latin typeface="Arial" panose="020B0604020202020204" pitchFamily="34" charset="0"/>
                <a:cs typeface="Arial" panose="020B0604020202020204" pitchFamily="34" charset="0"/>
              </a:rPr>
              <a:t>}</a:t>
            </a:r>
          </a:p>
        </p:txBody>
      </p:sp>
      <p:sp>
        <p:nvSpPr>
          <p:cNvPr id="9" name="8 Rectángulo"/>
          <p:cNvSpPr/>
          <p:nvPr/>
        </p:nvSpPr>
        <p:spPr>
          <a:xfrm>
            <a:off x="2232025" y="4622180"/>
            <a:ext cx="9001000" cy="230832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Se comprueba si la variable veces es menor que 4. Si se cumple, se entra dentro del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se muestra el mensaje y se incrementa el valor de la variable veces. Así se debería seguir ejecutando hasta mostrar el mensaje las cinco veces deseadas.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Sin embargo, el funcionamiento real del script anterior es muy diferente al deseado, ya que solamente se muestra una vez el mensaje por pantalla. La razón es que la ejecución de la estructura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no se repite y la comprobación de la condición sólo se realiza una vez, independientemente de que dentro del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se modifique el valor de la variable utilizada en la condición.</a:t>
            </a:r>
          </a:p>
        </p:txBody>
      </p:sp>
    </p:spTree>
    <p:extLst>
      <p:ext uri="{BB962C8B-B14F-4D97-AF65-F5344CB8AC3E}">
        <p14:creationId xmlns:p14="http://schemas.microsoft.com/office/powerpoint/2010/main" val="2994185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8" name="7 Rectángulo"/>
          <p:cNvSpPr/>
          <p:nvPr/>
        </p:nvSpPr>
        <p:spPr>
          <a:xfrm>
            <a:off x="4409355" y="2177976"/>
            <a:ext cx="4862365"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"Hola, estoy dentro de un bucle";</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for</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i = 0; i &lt; 5; i++)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(mensaje);</a:t>
            </a:r>
          </a:p>
          <a:p>
            <a:pPr algn="just"/>
            <a:r>
              <a:rPr lang="es-ES" sz="1600" dirty="0">
                <a:solidFill>
                  <a:srgbClr val="008000"/>
                </a:solidFill>
                <a:latin typeface="Arial" panose="020B0604020202020204" pitchFamily="34" charset="0"/>
                <a:cs typeface="Arial" panose="020B0604020202020204" pitchFamily="34" charset="0"/>
              </a:rPr>
              <a:t>}</a:t>
            </a:r>
          </a:p>
        </p:txBody>
      </p:sp>
      <p:sp>
        <p:nvSpPr>
          <p:cNvPr id="9" name="8 Rectángulo"/>
          <p:cNvSpPr/>
          <p:nvPr/>
        </p:nvSpPr>
        <p:spPr>
          <a:xfrm>
            <a:off x="2232025" y="4122192"/>
            <a:ext cx="9001000" cy="2062103"/>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parte de la inicialización del bucle consiste en:</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i = 0;</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tanto, en primer lugar se crea la variable i y se le asigna el valor de 0. Esta zona de inicialización solamente se tiene en consideración justo antes de comenzar a ejecutar el bucle.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siguientes repeticiones no tienen en cuenta esta parte de inicialización.</a:t>
            </a:r>
          </a:p>
        </p:txBody>
      </p:sp>
    </p:spTree>
    <p:extLst>
      <p:ext uri="{BB962C8B-B14F-4D97-AF65-F5344CB8AC3E}">
        <p14:creationId xmlns:p14="http://schemas.microsoft.com/office/powerpoint/2010/main" val="158950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52431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Sin embargo, el programa se puede rehacer de la siguiente manera utilizando variables para almacenar y referirse a cada número:</a:t>
            </a:r>
          </a:p>
          <a:p>
            <a:pPr algn="just"/>
            <a:endParaRPr lang="es-ES" sz="1600" dirty="0">
              <a:latin typeface="Arial" panose="020B0604020202020204" pitchFamily="34" charset="0"/>
              <a:cs typeface="Arial" panose="020B0604020202020204" pitchFamily="34" charset="0"/>
            </a:endParaRPr>
          </a:p>
          <a:p>
            <a:pPr>
              <a:tabLst>
                <a:tab pos="358775" algn="l"/>
                <a:tab pos="715963" algn="l"/>
                <a:tab pos="1074738" algn="l"/>
              </a:tabLst>
            </a:pPr>
            <a:r>
              <a:rPr lang="es-ES" sz="1600" dirty="0">
                <a:solidFill>
                  <a:srgbClr val="008000"/>
                </a:solidFill>
                <a:latin typeface="Arial" panose="020B0604020202020204" pitchFamily="34" charset="0"/>
                <a:cs typeface="Arial" panose="020B0604020202020204" pitchFamily="34" charset="0"/>
              </a:rPr>
              <a:t>num1 = 3 </a:t>
            </a:r>
          </a:p>
          <a:p>
            <a:pPr>
              <a:tabLst>
                <a:tab pos="358775" algn="l"/>
                <a:tab pos="715963" algn="l"/>
                <a:tab pos="1074738" algn="l"/>
              </a:tabLst>
            </a:pPr>
            <a:r>
              <a:rPr lang="es-ES" sz="1600" dirty="0">
                <a:solidFill>
                  <a:srgbClr val="008000"/>
                </a:solidFill>
                <a:latin typeface="Arial" panose="020B0604020202020204" pitchFamily="34" charset="0"/>
                <a:cs typeface="Arial" panose="020B0604020202020204" pitchFamily="34" charset="0"/>
              </a:rPr>
              <a:t>num2 = 1 </a:t>
            </a:r>
          </a:p>
          <a:p>
            <a:pPr>
              <a:tabLst>
                <a:tab pos="358775" algn="l"/>
                <a:tab pos="715963" algn="l"/>
                <a:tab pos="1074738" algn="l"/>
              </a:tabLst>
            </a:pPr>
            <a:r>
              <a:rPr lang="es-ES" sz="1600" dirty="0">
                <a:solidFill>
                  <a:srgbClr val="008000"/>
                </a:solidFill>
                <a:latin typeface="Arial" panose="020B0604020202020204" pitchFamily="34" charset="0"/>
                <a:cs typeface="Arial" panose="020B0604020202020204" pitchFamily="34" charset="0"/>
              </a:rPr>
              <a:t>resultado = num1 + num2</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palabras num1 y num2 son </a:t>
            </a:r>
            <a:r>
              <a:rPr lang="es-ES" sz="1600" b="1" dirty="0">
                <a:latin typeface="Arial" panose="020B0604020202020204" pitchFamily="34" charset="0"/>
                <a:cs typeface="Arial" panose="020B0604020202020204" pitchFamily="34" charset="0"/>
              </a:rPr>
              <a:t>variables</a:t>
            </a:r>
            <a:r>
              <a:rPr lang="es-ES" sz="1600" dirty="0">
                <a:latin typeface="Arial" panose="020B0604020202020204" pitchFamily="34" charset="0"/>
                <a:cs typeface="Arial" panose="020B0604020202020204" pitchFamily="34" charset="0"/>
              </a:rPr>
              <a:t> que almacenan los valores que utiliza el programa. El resultado se calcula siempre en función del valor almacenado por las variables, por lo que este programa funciona correctamente para cualquier par de números indicado. Si se modifica el valor de las variablesnumero_1 y numero_2, el programa sigue funcionando correctamente.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variables en JavaScript se crean mediante la palabra reservada </a:t>
            </a:r>
            <a:r>
              <a:rPr lang="es-ES" sz="1600" dirty="0" err="1">
                <a:latin typeface="Arial" panose="020B0604020202020204" pitchFamily="34" charset="0"/>
                <a:cs typeface="Arial" panose="020B0604020202020204" pitchFamily="34" charset="0"/>
              </a:rPr>
              <a:t>var</a:t>
            </a:r>
            <a:r>
              <a:rPr lang="es-ES" sz="1600" dirty="0">
                <a:latin typeface="Arial" panose="020B0604020202020204" pitchFamily="34" charset="0"/>
                <a:cs typeface="Arial" panose="020B0604020202020204" pitchFamily="34" charset="0"/>
              </a:rPr>
              <a:t>. De esta forma, el ejemplo anterior se puede realizar en JavaScript de la siguiente manera:</a:t>
            </a:r>
          </a:p>
          <a:p>
            <a:pPr algn="just"/>
            <a:endParaRPr lang="es-ES" sz="1600" dirty="0">
              <a:latin typeface="Arial" panose="020B0604020202020204" pitchFamily="34" charset="0"/>
              <a:cs typeface="Arial" panose="020B0604020202020204" pitchFamily="34" charset="0"/>
            </a:endParaRPr>
          </a:p>
          <a:p>
            <a:pPr>
              <a:tabLst>
                <a:tab pos="358775" algn="l"/>
                <a:tab pos="715963" algn="l"/>
                <a:tab pos="1074738"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3; </a:t>
            </a:r>
          </a:p>
          <a:p>
            <a:pPr>
              <a:tabLst>
                <a:tab pos="358775" algn="l"/>
                <a:tab pos="715963" algn="l"/>
                <a:tab pos="1074738"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1; </a:t>
            </a:r>
          </a:p>
          <a:p>
            <a:pPr>
              <a:tabLst>
                <a:tab pos="358775" algn="l"/>
                <a:tab pos="715963" algn="l"/>
                <a:tab pos="1074738"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num1 + num2;</a:t>
            </a:r>
          </a:p>
        </p:txBody>
      </p:sp>
    </p:spTree>
    <p:extLst>
      <p:ext uri="{BB962C8B-B14F-4D97-AF65-F5344CB8AC3E}">
        <p14:creationId xmlns:p14="http://schemas.microsoft.com/office/powerpoint/2010/main" val="3810108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9" name="8 Rectángulo"/>
          <p:cNvSpPr/>
          <p:nvPr/>
        </p:nvSpPr>
        <p:spPr>
          <a:xfrm>
            <a:off x="2232025" y="1889944"/>
            <a:ext cx="9001000" cy="5016758"/>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zona de condición del bucle es:</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i &lt; 5;</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bucles se siguen ejecutando mientras se cumplan las condiciones y se dejan de ejecutar justo después de comprobar que la condición no se cumple. En este caso, mientras la variable i valga menos de 5 el bucle se ejecuta indefinidamente.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Como la variable i se ha inicializado a un valor de 0 y la condición para salir del bucle es que i sea menor que 5, si no se modifica el valor de i de alguna forma, el bucle se repetiría indefinidamente.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ese motivo, es imprescindible indicar la zona de actualización, en la que se modifica el valor de las variables que controlan el bucle.</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i++</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este caso, el valor de la variable i se incrementa en una unidad después de cada repetición. La zona de actualización se ejecuta después de la ejecución de las instrucciones que incluye el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7516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9" name="8 Rectángulo"/>
          <p:cNvSpPr/>
          <p:nvPr/>
        </p:nvSpPr>
        <p:spPr>
          <a:xfrm>
            <a:off x="2232025" y="1889944"/>
            <a:ext cx="9001000" cy="5016758"/>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zona de condición del bucle es:</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i &lt; 5;</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bucles se siguen ejecutando mientras se cumplan las condiciones y se dejan de ejecutar justo después de comprobar que la condición no se cumple. En este caso, mientras la variable i valga menos de 5 el bucle se ejecuta indefinidamente.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Como la variable i se ha inicializado a un valor de 0 y la condición para salir del bucle es que i sea menor que 5, si no se modifica el valor de i de alguna forma, el bucle se repetiría indefinidamente.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ese motivo, es imprescindible indicar la zona de actualización, en la que se modifica el valor de las variables que controlan el bucle.</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i++</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este caso, el valor de la variable i se incrementa en una unidad después de cada repetición. La zona de actualización se ejecuta después de la ejecución de las instrucciones que incluye el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0547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9" name="8 Rectángulo"/>
          <p:cNvSpPr/>
          <p:nvPr/>
        </p:nvSpPr>
        <p:spPr>
          <a:xfrm>
            <a:off x="2232025" y="1889944"/>
            <a:ext cx="9001000" cy="1569660"/>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Así, durante la ejecución de la quinta repetición el valor de i será 4. Después de la quinta ejecución, se actualiza el valor de i, que ahora valdrá 5. Como la condición es que i sea menor que 5, la condición ya no se cumple y las instrucciones del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no se ejecutan una sexta vez.</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Normalmente, la variable que controla los bucles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 se llama i, ya que recuerda a la palabra índice y su nombre tan corto ahorra mucho tiempo y espacio.</a:t>
            </a:r>
          </a:p>
        </p:txBody>
      </p:sp>
    </p:spTree>
    <p:extLst>
      <p:ext uri="{BB962C8B-B14F-4D97-AF65-F5344CB8AC3E}">
        <p14:creationId xmlns:p14="http://schemas.microsoft.com/office/powerpoint/2010/main" val="3420284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for</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9" name="8 Rectángulo"/>
          <p:cNvSpPr/>
          <p:nvPr/>
        </p:nvSpPr>
        <p:spPr>
          <a:xfrm>
            <a:off x="2232025" y="1889944"/>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un ejemplo anterior mostrábamos los días de la semana contenidos en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se puede rehacer de forma más sencilla utilizando la estructura </a:t>
            </a:r>
            <a:r>
              <a:rPr lang="es-ES" sz="1600" dirty="0" err="1">
                <a:latin typeface="Arial" panose="020B0604020202020204" pitchFamily="34" charset="0"/>
                <a:cs typeface="Arial" panose="020B0604020202020204" pitchFamily="34" charset="0"/>
              </a:rPr>
              <a:t>for</a:t>
            </a:r>
            <a:r>
              <a:rPr lang="es-ES" sz="1600" dirty="0">
                <a:latin typeface="Arial" panose="020B0604020202020204" pitchFamily="34" charset="0"/>
                <a:cs typeface="Arial" panose="020B0604020202020204" pitchFamily="34" charset="0"/>
              </a:rPr>
              <a:t>:</a:t>
            </a:r>
          </a:p>
        </p:txBody>
      </p:sp>
      <p:sp>
        <p:nvSpPr>
          <p:cNvPr id="3" name="2 Rectángulo"/>
          <p:cNvSpPr/>
          <p:nvPr/>
        </p:nvSpPr>
        <p:spPr>
          <a:xfrm>
            <a:off x="2628069" y="3114080"/>
            <a:ext cx="8424936"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pt-BR" sz="1600" dirty="0">
                <a:solidFill>
                  <a:srgbClr val="008000"/>
                </a:solidFill>
                <a:latin typeface="Arial" panose="020B0604020202020204" pitchFamily="34" charset="0"/>
                <a:cs typeface="Arial" panose="020B0604020202020204" pitchFamily="34" charset="0"/>
              </a:rPr>
              <a:t>var dias = ["</a:t>
            </a:r>
            <a:r>
              <a:rPr lang="pt-BR" sz="1600" dirty="0" err="1">
                <a:solidFill>
                  <a:srgbClr val="008000"/>
                </a:solidFill>
                <a:latin typeface="Arial" panose="020B0604020202020204" pitchFamily="34" charset="0"/>
                <a:cs typeface="Arial" panose="020B0604020202020204" pitchFamily="34" charset="0"/>
              </a:rPr>
              <a:t>Lunes</a:t>
            </a:r>
            <a:r>
              <a:rPr lang="pt-BR" sz="1600" dirty="0">
                <a:solidFill>
                  <a:srgbClr val="008000"/>
                </a:solidFill>
                <a:latin typeface="Arial" panose="020B0604020202020204" pitchFamily="34" charset="0"/>
                <a:cs typeface="Arial" panose="020B0604020202020204" pitchFamily="34" charset="0"/>
              </a:rPr>
              <a:t>", "Martes", "</a:t>
            </a:r>
            <a:r>
              <a:rPr lang="pt-BR" sz="1600" dirty="0" err="1">
                <a:solidFill>
                  <a:srgbClr val="008000"/>
                </a:solidFill>
                <a:latin typeface="Arial" panose="020B0604020202020204" pitchFamily="34" charset="0"/>
                <a:cs typeface="Arial" panose="020B0604020202020204" pitchFamily="34" charset="0"/>
              </a:rPr>
              <a:t>Miércoles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Jueves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Viernes</a:t>
            </a:r>
            <a:r>
              <a:rPr lang="pt-BR" sz="1600" dirty="0">
                <a:solidFill>
                  <a:srgbClr val="008000"/>
                </a:solidFill>
                <a:latin typeface="Arial" panose="020B0604020202020204" pitchFamily="34" charset="0"/>
                <a:cs typeface="Arial" panose="020B0604020202020204" pitchFamily="34" charset="0"/>
              </a:rPr>
              <a:t>", "Sábado", "Domingo"];</a:t>
            </a:r>
          </a:p>
          <a:p>
            <a:pPr algn="just"/>
            <a:r>
              <a:rPr lang="pt-BR" sz="1600" dirty="0">
                <a:solidFill>
                  <a:srgbClr val="008000"/>
                </a:solidFill>
                <a:latin typeface="Arial" panose="020B0604020202020204" pitchFamily="34" charset="0"/>
                <a:cs typeface="Arial" panose="020B0604020202020204" pitchFamily="34" charset="0"/>
              </a:rPr>
              <a:t> </a:t>
            </a:r>
          </a:p>
          <a:p>
            <a:pPr algn="just"/>
            <a:r>
              <a:rPr lang="pt-BR" sz="1600" dirty="0">
                <a:solidFill>
                  <a:srgbClr val="008000"/>
                </a:solidFill>
                <a:latin typeface="Arial" panose="020B0604020202020204" pitchFamily="34" charset="0"/>
                <a:cs typeface="Arial" panose="020B0604020202020204" pitchFamily="34" charset="0"/>
              </a:rPr>
              <a:t>for ( var i=0; i&lt;7; i++ ) {</a:t>
            </a:r>
          </a:p>
          <a:p>
            <a:pPr algn="just"/>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alert</a:t>
            </a:r>
            <a:r>
              <a:rPr lang="pt-BR" sz="1600" dirty="0">
                <a:solidFill>
                  <a:srgbClr val="008000"/>
                </a:solidFill>
                <a:latin typeface="Arial" panose="020B0604020202020204" pitchFamily="34" charset="0"/>
                <a:cs typeface="Arial" panose="020B0604020202020204" pitchFamily="34" charset="0"/>
              </a:rPr>
              <a:t> ( dias[ i ] );</a:t>
            </a:r>
          </a:p>
          <a:p>
            <a:pPr algn="just"/>
            <a:r>
              <a:rPr lang="pt-BR"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0990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document.write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9" name="8 Rectángulo"/>
          <p:cNvSpPr/>
          <p:nvPr/>
        </p:nvSpPr>
        <p:spPr>
          <a:xfrm>
            <a:off x="2232025" y="1889944"/>
            <a:ext cx="9001000" cy="1323439"/>
          </a:xfrm>
          <a:prstGeom prst="rect">
            <a:avLst/>
          </a:prstGeom>
        </p:spPr>
        <p:txBody>
          <a:bodyPr wrap="square">
            <a:spAutoFit/>
          </a:bodyPr>
          <a:lstStyle/>
          <a:p>
            <a:pPr algn="just"/>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 no es una estructura es una forma con la cual podemos escribir desde </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en el </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 del documento de </a:t>
            </a:r>
            <a:r>
              <a:rPr lang="es-ES" sz="1600" dirty="0" err="1">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y ver la salida por pantalla.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Siguiendo el ejemplo anterior, podemos sustituir el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 por </a:t>
            </a:r>
            <a:r>
              <a:rPr lang="es-ES" sz="1600" dirty="0" err="1">
                <a:latin typeface="Arial" panose="020B0604020202020204" pitchFamily="34" charset="0"/>
                <a:cs typeface="Arial" panose="020B0604020202020204" pitchFamily="34" charset="0"/>
              </a:rPr>
              <a:t>document.write</a:t>
            </a:r>
            <a:r>
              <a:rPr lang="es-ES" sz="1600" dirty="0">
                <a:latin typeface="Arial" panose="020B0604020202020204" pitchFamily="34" charset="0"/>
                <a:cs typeface="Arial" panose="020B0604020202020204" pitchFamily="34" charset="0"/>
              </a:rPr>
              <a:t> ( </a:t>
            </a:r>
            <a:r>
              <a:rPr lang="es-ES" sz="1600" dirty="0" err="1">
                <a:latin typeface="Arial" panose="020B0604020202020204" pitchFamily="34" charset="0"/>
                <a:cs typeface="Arial" panose="020B0604020202020204" pitchFamily="34" charset="0"/>
              </a:rPr>
              <a:t>dias</a:t>
            </a:r>
            <a:r>
              <a:rPr lang="es-ES" sz="1600" dirty="0">
                <a:latin typeface="Arial" panose="020B0604020202020204" pitchFamily="34" charset="0"/>
                <a:cs typeface="Arial" panose="020B0604020202020204" pitchFamily="34" charset="0"/>
              </a:rPr>
              <a:t> [ i ] ); consiguiendo con ello que se muestren los días de la semana en pantalla.</a:t>
            </a:r>
          </a:p>
        </p:txBody>
      </p:sp>
      <p:sp>
        <p:nvSpPr>
          <p:cNvPr id="3" name="2 Rectángulo"/>
          <p:cNvSpPr/>
          <p:nvPr/>
        </p:nvSpPr>
        <p:spPr>
          <a:xfrm>
            <a:off x="2628069" y="3248345"/>
            <a:ext cx="8424936"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pt-BR" sz="1600" dirty="0">
                <a:solidFill>
                  <a:srgbClr val="008000"/>
                </a:solidFill>
                <a:latin typeface="Arial" panose="020B0604020202020204" pitchFamily="34" charset="0"/>
                <a:cs typeface="Arial" panose="020B0604020202020204" pitchFamily="34" charset="0"/>
              </a:rPr>
              <a:t>var dias = ["</a:t>
            </a:r>
            <a:r>
              <a:rPr lang="pt-BR" sz="1600" dirty="0" err="1">
                <a:solidFill>
                  <a:srgbClr val="008000"/>
                </a:solidFill>
                <a:latin typeface="Arial" panose="020B0604020202020204" pitchFamily="34" charset="0"/>
                <a:cs typeface="Arial" panose="020B0604020202020204" pitchFamily="34" charset="0"/>
              </a:rPr>
              <a:t>Lunes</a:t>
            </a:r>
            <a:r>
              <a:rPr lang="pt-BR" sz="1600" dirty="0">
                <a:solidFill>
                  <a:srgbClr val="008000"/>
                </a:solidFill>
                <a:latin typeface="Arial" panose="020B0604020202020204" pitchFamily="34" charset="0"/>
                <a:cs typeface="Arial" panose="020B0604020202020204" pitchFamily="34" charset="0"/>
              </a:rPr>
              <a:t>", "Martes", "</a:t>
            </a:r>
            <a:r>
              <a:rPr lang="pt-BR" sz="1600" dirty="0" err="1">
                <a:solidFill>
                  <a:srgbClr val="008000"/>
                </a:solidFill>
                <a:latin typeface="Arial" panose="020B0604020202020204" pitchFamily="34" charset="0"/>
                <a:cs typeface="Arial" panose="020B0604020202020204" pitchFamily="34" charset="0"/>
              </a:rPr>
              <a:t>Miércoles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Jueves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Viernes</a:t>
            </a:r>
            <a:r>
              <a:rPr lang="pt-BR" sz="1600" dirty="0">
                <a:solidFill>
                  <a:srgbClr val="008000"/>
                </a:solidFill>
                <a:latin typeface="Arial" panose="020B0604020202020204" pitchFamily="34" charset="0"/>
                <a:cs typeface="Arial" panose="020B0604020202020204" pitchFamily="34" charset="0"/>
              </a:rPr>
              <a:t>", "Sábado", "Domingo"];</a:t>
            </a:r>
          </a:p>
          <a:p>
            <a:pPr algn="just"/>
            <a:r>
              <a:rPr lang="pt-BR" sz="1600" dirty="0">
                <a:solidFill>
                  <a:srgbClr val="008000"/>
                </a:solidFill>
                <a:latin typeface="Arial" panose="020B0604020202020204" pitchFamily="34" charset="0"/>
                <a:cs typeface="Arial" panose="020B0604020202020204" pitchFamily="34" charset="0"/>
              </a:rPr>
              <a:t> </a:t>
            </a:r>
          </a:p>
          <a:p>
            <a:pPr algn="just"/>
            <a:r>
              <a:rPr lang="pt-BR" sz="1600" dirty="0">
                <a:solidFill>
                  <a:srgbClr val="008000"/>
                </a:solidFill>
                <a:latin typeface="Arial" panose="020B0604020202020204" pitchFamily="34" charset="0"/>
                <a:cs typeface="Arial" panose="020B0604020202020204" pitchFamily="34" charset="0"/>
              </a:rPr>
              <a:t>for ( var i=0; i&lt;7; i++ ) {</a:t>
            </a:r>
          </a:p>
          <a:p>
            <a:pPr algn="just">
              <a:tabLst>
                <a:tab pos="358775" algn="l"/>
              </a:tabLst>
            </a:pP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document.write</a:t>
            </a:r>
            <a:r>
              <a:rPr lang="pt-BR" sz="1600" dirty="0">
                <a:solidFill>
                  <a:srgbClr val="008000"/>
                </a:solidFill>
                <a:latin typeface="Arial" panose="020B0604020202020204" pitchFamily="34" charset="0"/>
                <a:cs typeface="Arial" panose="020B0604020202020204" pitchFamily="34" charset="0"/>
              </a:rPr>
              <a:t> ( dias[ i ] );</a:t>
            </a:r>
          </a:p>
          <a:p>
            <a:pPr algn="just"/>
            <a:r>
              <a:rPr lang="pt-BR" sz="1600" dirty="0">
                <a:solidFill>
                  <a:srgbClr val="008000"/>
                </a:solidFill>
                <a:latin typeface="Arial" panose="020B0604020202020204" pitchFamily="34" charset="0"/>
                <a:cs typeface="Arial" panose="020B0604020202020204" pitchFamily="34" charset="0"/>
              </a:rPr>
              <a:t>}</a:t>
            </a:r>
          </a:p>
        </p:txBody>
      </p:sp>
      <p:sp>
        <p:nvSpPr>
          <p:cNvPr id="6" name="5 Rectángulo"/>
          <p:cNvSpPr/>
          <p:nvPr/>
        </p:nvSpPr>
        <p:spPr>
          <a:xfrm>
            <a:off x="2232025" y="4914280"/>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salida se produce en la misma línea ya que no hemos introducido saltos de línea ni espacios en blanco.</a:t>
            </a:r>
          </a:p>
        </p:txBody>
      </p:sp>
    </p:spTree>
    <p:extLst>
      <p:ext uri="{BB962C8B-B14F-4D97-AF65-F5344CB8AC3E}">
        <p14:creationId xmlns:p14="http://schemas.microsoft.com/office/powerpoint/2010/main" val="6159138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document.write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9" name="8 Rectángulo"/>
          <p:cNvSpPr/>
          <p:nvPr/>
        </p:nvSpPr>
        <p:spPr>
          <a:xfrm>
            <a:off x="2232025" y="1889944"/>
            <a:ext cx="9001000" cy="33855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Podemos hacerlo de varias maneras:</a:t>
            </a:r>
          </a:p>
        </p:txBody>
      </p:sp>
      <p:sp>
        <p:nvSpPr>
          <p:cNvPr id="3" name="2 Rectángulo"/>
          <p:cNvSpPr/>
          <p:nvPr/>
        </p:nvSpPr>
        <p:spPr>
          <a:xfrm>
            <a:off x="2628069" y="2394000"/>
            <a:ext cx="8424936"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pt-BR" sz="1600" dirty="0">
                <a:solidFill>
                  <a:srgbClr val="008000"/>
                </a:solidFill>
                <a:latin typeface="Arial" panose="020B0604020202020204" pitchFamily="34" charset="0"/>
                <a:cs typeface="Arial" panose="020B0604020202020204" pitchFamily="34" charset="0"/>
              </a:rPr>
              <a:t>var dias = ["</a:t>
            </a:r>
            <a:r>
              <a:rPr lang="pt-BR" sz="1600" dirty="0" err="1">
                <a:solidFill>
                  <a:srgbClr val="008000"/>
                </a:solidFill>
                <a:latin typeface="Arial" panose="020B0604020202020204" pitchFamily="34" charset="0"/>
                <a:cs typeface="Arial" panose="020B0604020202020204" pitchFamily="34" charset="0"/>
              </a:rPr>
              <a:t>Lunes</a:t>
            </a:r>
            <a:r>
              <a:rPr lang="pt-BR" sz="1600" dirty="0">
                <a:solidFill>
                  <a:srgbClr val="008000"/>
                </a:solidFill>
                <a:latin typeface="Arial" panose="020B0604020202020204" pitchFamily="34" charset="0"/>
                <a:cs typeface="Arial" panose="020B0604020202020204" pitchFamily="34" charset="0"/>
              </a:rPr>
              <a:t>", "Martes", "</a:t>
            </a:r>
            <a:r>
              <a:rPr lang="pt-BR" sz="1600" dirty="0" err="1">
                <a:solidFill>
                  <a:srgbClr val="008000"/>
                </a:solidFill>
                <a:latin typeface="Arial" panose="020B0604020202020204" pitchFamily="34" charset="0"/>
                <a:cs typeface="Arial" panose="020B0604020202020204" pitchFamily="34" charset="0"/>
              </a:rPr>
              <a:t>Miércoles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Jueves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Viernes</a:t>
            </a:r>
            <a:r>
              <a:rPr lang="pt-BR" sz="1600" dirty="0">
                <a:solidFill>
                  <a:srgbClr val="008000"/>
                </a:solidFill>
                <a:latin typeface="Arial" panose="020B0604020202020204" pitchFamily="34" charset="0"/>
                <a:cs typeface="Arial" panose="020B0604020202020204" pitchFamily="34" charset="0"/>
              </a:rPr>
              <a:t>", "Sábado", "Domingo"];</a:t>
            </a:r>
          </a:p>
          <a:p>
            <a:pPr algn="just"/>
            <a:r>
              <a:rPr lang="pt-BR" sz="1600" dirty="0">
                <a:solidFill>
                  <a:srgbClr val="008000"/>
                </a:solidFill>
                <a:latin typeface="Arial" panose="020B0604020202020204" pitchFamily="34" charset="0"/>
                <a:cs typeface="Arial" panose="020B0604020202020204" pitchFamily="34" charset="0"/>
              </a:rPr>
              <a:t> </a:t>
            </a:r>
          </a:p>
          <a:p>
            <a:pPr algn="just"/>
            <a:r>
              <a:rPr lang="pt-BR" sz="1600" dirty="0">
                <a:solidFill>
                  <a:srgbClr val="008000"/>
                </a:solidFill>
                <a:latin typeface="Arial" panose="020B0604020202020204" pitchFamily="34" charset="0"/>
                <a:cs typeface="Arial" panose="020B0604020202020204" pitchFamily="34" charset="0"/>
              </a:rPr>
              <a:t>for ( var i=0; i&lt;7; i++ ) {</a:t>
            </a:r>
          </a:p>
          <a:p>
            <a:pPr algn="just">
              <a:tabLst>
                <a:tab pos="358775" algn="l"/>
              </a:tabLst>
            </a:pP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document.write</a:t>
            </a:r>
            <a:r>
              <a:rPr lang="pt-BR" sz="1600" dirty="0">
                <a:solidFill>
                  <a:srgbClr val="008000"/>
                </a:solidFill>
                <a:latin typeface="Arial" panose="020B0604020202020204" pitchFamily="34" charset="0"/>
                <a:cs typeface="Arial" panose="020B0604020202020204" pitchFamily="34" charset="0"/>
              </a:rPr>
              <a:t> ( dias[ i ] );</a:t>
            </a:r>
          </a:p>
          <a:p>
            <a:pPr algn="just">
              <a:tabLst>
                <a:tab pos="358775" algn="l"/>
              </a:tabLst>
            </a:pP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document.write</a:t>
            </a:r>
            <a:r>
              <a:rPr lang="pt-BR" sz="1600" dirty="0">
                <a:solidFill>
                  <a:srgbClr val="008000"/>
                </a:solidFill>
                <a:latin typeface="Arial" panose="020B0604020202020204" pitchFamily="34" charset="0"/>
                <a:cs typeface="Arial" panose="020B0604020202020204" pitchFamily="34" charset="0"/>
              </a:rPr>
              <a:t> ( “-“);</a:t>
            </a:r>
          </a:p>
          <a:p>
            <a:pPr algn="just"/>
            <a:r>
              <a:rPr lang="pt-BR" sz="1600" dirty="0">
                <a:solidFill>
                  <a:srgbClr val="008000"/>
                </a:solidFill>
                <a:latin typeface="Arial" panose="020B0604020202020204" pitchFamily="34" charset="0"/>
                <a:cs typeface="Arial" panose="020B0604020202020204" pitchFamily="34" charset="0"/>
              </a:rPr>
              <a:t>}</a:t>
            </a:r>
          </a:p>
        </p:txBody>
      </p:sp>
      <p:sp>
        <p:nvSpPr>
          <p:cNvPr id="7" name="6 Rectángulo"/>
          <p:cNvSpPr/>
          <p:nvPr/>
        </p:nvSpPr>
        <p:spPr>
          <a:xfrm>
            <a:off x="2604422" y="4338216"/>
            <a:ext cx="8424936"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pt-BR" sz="1600" dirty="0">
                <a:solidFill>
                  <a:srgbClr val="008000"/>
                </a:solidFill>
                <a:latin typeface="Arial" panose="020B0604020202020204" pitchFamily="34" charset="0"/>
                <a:cs typeface="Arial" panose="020B0604020202020204" pitchFamily="34" charset="0"/>
              </a:rPr>
              <a:t>var dias = ["</a:t>
            </a:r>
            <a:r>
              <a:rPr lang="pt-BR" sz="1600" dirty="0" err="1">
                <a:solidFill>
                  <a:srgbClr val="008000"/>
                </a:solidFill>
                <a:latin typeface="Arial" panose="020B0604020202020204" pitchFamily="34" charset="0"/>
                <a:cs typeface="Arial" panose="020B0604020202020204" pitchFamily="34" charset="0"/>
              </a:rPr>
              <a:t>Lunes</a:t>
            </a:r>
            <a:r>
              <a:rPr lang="pt-BR" sz="1600" dirty="0">
                <a:solidFill>
                  <a:srgbClr val="008000"/>
                </a:solidFill>
                <a:latin typeface="Arial" panose="020B0604020202020204" pitchFamily="34" charset="0"/>
                <a:cs typeface="Arial" panose="020B0604020202020204" pitchFamily="34" charset="0"/>
              </a:rPr>
              <a:t>", "Martes", "</a:t>
            </a:r>
            <a:r>
              <a:rPr lang="pt-BR" sz="1600" dirty="0" err="1">
                <a:solidFill>
                  <a:srgbClr val="008000"/>
                </a:solidFill>
                <a:latin typeface="Arial" panose="020B0604020202020204" pitchFamily="34" charset="0"/>
                <a:cs typeface="Arial" panose="020B0604020202020204" pitchFamily="34" charset="0"/>
              </a:rPr>
              <a:t>Miércoles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Jueves</a:t>
            </a: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Viernes</a:t>
            </a:r>
            <a:r>
              <a:rPr lang="pt-BR" sz="1600" dirty="0">
                <a:solidFill>
                  <a:srgbClr val="008000"/>
                </a:solidFill>
                <a:latin typeface="Arial" panose="020B0604020202020204" pitchFamily="34" charset="0"/>
                <a:cs typeface="Arial" panose="020B0604020202020204" pitchFamily="34" charset="0"/>
              </a:rPr>
              <a:t>", "Sábado", "Domingo"];</a:t>
            </a:r>
          </a:p>
          <a:p>
            <a:pPr algn="just"/>
            <a:r>
              <a:rPr lang="pt-BR" sz="1600" dirty="0">
                <a:solidFill>
                  <a:srgbClr val="008000"/>
                </a:solidFill>
                <a:latin typeface="Arial" panose="020B0604020202020204" pitchFamily="34" charset="0"/>
                <a:cs typeface="Arial" panose="020B0604020202020204" pitchFamily="34" charset="0"/>
              </a:rPr>
              <a:t> </a:t>
            </a:r>
          </a:p>
          <a:p>
            <a:pPr algn="just"/>
            <a:r>
              <a:rPr lang="pt-BR" sz="1600" dirty="0">
                <a:solidFill>
                  <a:srgbClr val="008000"/>
                </a:solidFill>
                <a:latin typeface="Arial" panose="020B0604020202020204" pitchFamily="34" charset="0"/>
                <a:cs typeface="Arial" panose="020B0604020202020204" pitchFamily="34" charset="0"/>
              </a:rPr>
              <a:t>for ( var i=0; i&lt;7; i++ ) {</a:t>
            </a:r>
          </a:p>
          <a:p>
            <a:pPr algn="just">
              <a:tabLst>
                <a:tab pos="358775" algn="l"/>
              </a:tabLst>
            </a:pPr>
            <a:r>
              <a:rPr lang="pt-BR" sz="1600" dirty="0">
                <a:solidFill>
                  <a:srgbClr val="008000"/>
                </a:solidFill>
                <a:latin typeface="Arial" panose="020B0604020202020204" pitchFamily="34" charset="0"/>
                <a:cs typeface="Arial" panose="020B0604020202020204" pitchFamily="34" charset="0"/>
              </a:rPr>
              <a:t>	</a:t>
            </a:r>
            <a:r>
              <a:rPr lang="pt-BR" sz="1600" dirty="0" err="1">
                <a:solidFill>
                  <a:srgbClr val="008000"/>
                </a:solidFill>
                <a:latin typeface="Arial" panose="020B0604020202020204" pitchFamily="34" charset="0"/>
                <a:cs typeface="Arial" panose="020B0604020202020204" pitchFamily="34" charset="0"/>
              </a:rPr>
              <a:t>document.write</a:t>
            </a:r>
            <a:r>
              <a:rPr lang="pt-BR" sz="1600" dirty="0">
                <a:solidFill>
                  <a:srgbClr val="008000"/>
                </a:solidFill>
                <a:latin typeface="Arial" panose="020B0604020202020204" pitchFamily="34" charset="0"/>
                <a:cs typeface="Arial" panose="020B0604020202020204" pitchFamily="34" charset="0"/>
              </a:rPr>
              <a:t> ( dias[ i ] + “-” );</a:t>
            </a:r>
          </a:p>
          <a:p>
            <a:pPr algn="just"/>
            <a:r>
              <a:rPr lang="pt-BR" sz="1600" dirty="0">
                <a:solidFill>
                  <a:srgbClr val="008000"/>
                </a:solidFill>
                <a:latin typeface="Arial" panose="020B0604020202020204" pitchFamily="34" charset="0"/>
                <a:cs typeface="Arial" panose="020B0604020202020204" pitchFamily="34" charset="0"/>
              </a:rPr>
              <a:t>}</a:t>
            </a:r>
          </a:p>
        </p:txBody>
      </p:sp>
      <p:sp>
        <p:nvSpPr>
          <p:cNvPr id="8" name="7 Rectángulo"/>
          <p:cNvSpPr/>
          <p:nvPr/>
        </p:nvSpPr>
        <p:spPr>
          <a:xfrm>
            <a:off x="2232025" y="5994400"/>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Evidentemente podemos incluir como separación cualquier carácter, un espacio de blanco, un salto de línea, una coma….</a:t>
            </a:r>
          </a:p>
        </p:txBody>
      </p:sp>
    </p:spTree>
    <p:extLst>
      <p:ext uri="{BB962C8B-B14F-4D97-AF65-F5344CB8AC3E}">
        <p14:creationId xmlns:p14="http://schemas.microsoft.com/office/powerpoint/2010/main" val="3209657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Ejercicios bucles, condiciones…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4524315"/>
          </a:xfrm>
          <a:prstGeom prst="rect">
            <a:avLst/>
          </a:prstGeom>
          <a:noFill/>
        </p:spPr>
        <p:txBody>
          <a:bodyPr wrap="square" rtlCol="0">
            <a:spAutoFit/>
          </a:bodyPr>
          <a:lstStyle/>
          <a:p>
            <a:r>
              <a:rPr lang="es-ES" sz="1600" b="1" dirty="0">
                <a:latin typeface="Arial" pitchFamily="34" charset="0"/>
                <a:cs typeface="Arial" pitchFamily="34" charset="0"/>
              </a:rPr>
              <a:t>En un solo script, escribiendo los enunciados por pantalla realizar los 11 ejercicios, mostrar los resultados por pantalla, y entre los diferentes </a:t>
            </a:r>
            <a:r>
              <a:rPr lang="es-ES" sz="1600" b="1" dirty="0" err="1">
                <a:latin typeface="Arial" pitchFamily="34" charset="0"/>
                <a:cs typeface="Arial" pitchFamily="34" charset="0"/>
              </a:rPr>
              <a:t>items</a:t>
            </a:r>
            <a:r>
              <a:rPr lang="es-ES" sz="1600" b="1" dirty="0">
                <a:latin typeface="Arial" pitchFamily="34" charset="0"/>
                <a:cs typeface="Arial" pitchFamily="34" charset="0"/>
              </a:rPr>
              <a:t> utilizar caracteres de separación, no salto de línea.</a:t>
            </a:r>
          </a:p>
          <a:p>
            <a:pPr marL="342900" indent="-342900">
              <a:buAutoNum type="arabicPeriod"/>
            </a:pPr>
            <a:endParaRPr lang="es-ES" sz="1600" dirty="0">
              <a:latin typeface="Arial" pitchFamily="34" charset="0"/>
              <a:cs typeface="Arial" pitchFamily="34" charset="0"/>
            </a:endParaRPr>
          </a:p>
          <a:p>
            <a:pPr marL="342900" indent="-342900">
              <a:buAutoNum type="arabicPeriod"/>
            </a:pPr>
            <a:r>
              <a:rPr lang="es-ES" sz="1600" dirty="0">
                <a:latin typeface="Arial" pitchFamily="34" charset="0"/>
                <a:cs typeface="Arial" pitchFamily="34" charset="0"/>
              </a:rPr>
              <a:t>Mostrar números del 1 al 10.</a:t>
            </a:r>
          </a:p>
          <a:p>
            <a:pPr marL="342900" indent="-342900">
              <a:buAutoNum type="arabicPeriod"/>
            </a:pPr>
            <a:r>
              <a:rPr lang="es-ES" sz="1600" dirty="0">
                <a:latin typeface="Arial" pitchFamily="34" charset="0"/>
                <a:cs typeface="Arial" pitchFamily="34" charset="0"/>
              </a:rPr>
              <a:t>Mostrar números del 10 al 1.</a:t>
            </a:r>
          </a:p>
          <a:p>
            <a:pPr marL="342900" indent="-342900">
              <a:buAutoNum type="arabicPeriod"/>
            </a:pPr>
            <a:r>
              <a:rPr lang="es-ES" sz="1600" dirty="0">
                <a:latin typeface="Arial" pitchFamily="34" charset="0"/>
                <a:cs typeface="Arial" pitchFamily="34" charset="0"/>
              </a:rPr>
              <a:t>Mostrar los números pares del 1 al 10.</a:t>
            </a:r>
          </a:p>
          <a:p>
            <a:pPr marL="342900" indent="-342900">
              <a:buFontTx/>
              <a:buAutoNum type="arabicPeriod"/>
            </a:pPr>
            <a:r>
              <a:rPr lang="es-ES" sz="1600" dirty="0">
                <a:latin typeface="Arial" pitchFamily="34" charset="0"/>
                <a:cs typeface="Arial" pitchFamily="34" charset="0"/>
              </a:rPr>
              <a:t>Mostrar los números impares del 1 al 10.</a:t>
            </a:r>
          </a:p>
          <a:p>
            <a:pPr marL="342900" indent="-342900">
              <a:buFontTx/>
              <a:buAutoNum type="arabicPeriod"/>
            </a:pPr>
            <a:r>
              <a:rPr lang="es-ES" sz="1600" dirty="0">
                <a:latin typeface="Arial" pitchFamily="34" charset="0"/>
                <a:cs typeface="Arial" pitchFamily="34" charset="0"/>
              </a:rPr>
              <a:t>Mostrar números del 1 al 10 pero no el 5.</a:t>
            </a:r>
          </a:p>
          <a:p>
            <a:pPr marL="342900" indent="-342900">
              <a:buFontTx/>
              <a:buAutoNum type="arabicPeriod"/>
            </a:pPr>
            <a:r>
              <a:rPr lang="es-ES" sz="1600" dirty="0">
                <a:latin typeface="Arial" pitchFamily="34" charset="0"/>
                <a:cs typeface="Arial" pitchFamily="34" charset="0"/>
              </a:rPr>
              <a:t>Mostrar números del 1 al 10 pero no el 5 ni el 7.</a:t>
            </a:r>
          </a:p>
          <a:p>
            <a:pPr marL="342900" indent="-342900">
              <a:buFontTx/>
              <a:buAutoNum type="arabicPeriod"/>
            </a:pPr>
            <a:r>
              <a:rPr lang="es-ES" sz="1600" dirty="0">
                <a:latin typeface="Arial" pitchFamily="34" charset="0"/>
                <a:cs typeface="Arial" pitchFamily="34" charset="0"/>
              </a:rPr>
              <a:t>Mostrar números del 1 al 10 pero no del 3 al 8.</a:t>
            </a:r>
          </a:p>
          <a:p>
            <a:pPr marL="342900" indent="-342900">
              <a:buFontTx/>
              <a:buAutoNum type="arabicPeriod"/>
            </a:pPr>
            <a:r>
              <a:rPr lang="es-ES" sz="1600" dirty="0">
                <a:latin typeface="Arial" pitchFamily="34" charset="0"/>
                <a:cs typeface="Arial" pitchFamily="34" charset="0"/>
              </a:rPr>
              <a:t>Mostrar los números 1 al 100 sólo los múltiplos de 5. </a:t>
            </a:r>
          </a:p>
          <a:p>
            <a:pPr marL="342900" indent="-342900">
              <a:buFontTx/>
              <a:buAutoNum type="arabicPeriod"/>
            </a:pPr>
            <a:r>
              <a:rPr lang="es-ES" sz="1600" dirty="0">
                <a:latin typeface="Arial" pitchFamily="34" charset="0"/>
                <a:cs typeface="Arial" pitchFamily="34" charset="0"/>
              </a:rPr>
              <a:t>Sumar los 100 primeros números. Mostrar sólo la suma.</a:t>
            </a:r>
          </a:p>
          <a:p>
            <a:pPr marL="342900" indent="-342900">
              <a:buFontTx/>
              <a:buAutoNum type="arabicPeriod"/>
            </a:pPr>
            <a:r>
              <a:rPr lang="es-ES" sz="1600" dirty="0">
                <a:latin typeface="Arial" pitchFamily="34" charset="0"/>
                <a:cs typeface="Arial" pitchFamily="34" charset="0"/>
              </a:rPr>
              <a:t>Con un solo bucle sumar de los primeros 100 números los números pares y los números impares. Mostrar la suma de ambos.</a:t>
            </a:r>
          </a:p>
          <a:p>
            <a:pPr marL="342900" indent="-342900">
              <a:buFontTx/>
              <a:buAutoNum type="arabicPeriod"/>
            </a:pPr>
            <a:r>
              <a:rPr lang="es-ES" sz="1600" dirty="0">
                <a:latin typeface="Arial" pitchFamily="34" charset="0"/>
                <a:cs typeface="Arial" pitchFamily="34" charset="0"/>
              </a:rPr>
              <a:t>Ir sumando los 10000 primeros números y que deje de sumar cuando supere el valor  40000. Mostrar en que número ha dejado de sumar y que muestre el valor de la suma.</a:t>
            </a:r>
          </a:p>
          <a:p>
            <a:pPr marL="342900" indent="-342900">
              <a:buFontTx/>
              <a:buAutoNum type="arabicPeriod"/>
            </a:pPr>
            <a:endParaRPr lang="es-ES" sz="1600" dirty="0">
              <a:latin typeface="Arial" pitchFamily="34" charset="0"/>
              <a:cs typeface="Arial" pitchFamily="34" charset="0"/>
            </a:endParaRPr>
          </a:p>
        </p:txBody>
      </p:sp>
      <p:sp>
        <p:nvSpPr>
          <p:cNvPr id="11" name="10 Rectángulo"/>
          <p:cNvSpPr/>
          <p:nvPr/>
        </p:nvSpPr>
        <p:spPr>
          <a:xfrm>
            <a:off x="8568729" y="6642472"/>
            <a:ext cx="3008901" cy="338554"/>
          </a:xfrm>
          <a:prstGeom prst="rect">
            <a:avLst/>
          </a:prstGeom>
        </p:spPr>
        <p:txBody>
          <a:bodyPr wrap="none">
            <a:spAutoFit/>
          </a:bodyPr>
          <a:lstStyle/>
          <a:p>
            <a:r>
              <a:rPr lang="es-ES" sz="1600" dirty="0">
                <a:solidFill>
                  <a:schemeClr val="accent1"/>
                </a:solidFill>
              </a:rPr>
              <a:t>Ejercicios bucles condiciones.html</a:t>
            </a:r>
          </a:p>
        </p:txBody>
      </p:sp>
    </p:spTree>
    <p:extLst>
      <p:ext uri="{BB962C8B-B14F-4D97-AF65-F5344CB8AC3E}">
        <p14:creationId xmlns:p14="http://schemas.microsoft.com/office/powerpoint/2010/main" val="955991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Ejercicios bucles, condiciones…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3293209"/>
          </a:xfrm>
          <a:prstGeom prst="rect">
            <a:avLst/>
          </a:prstGeom>
          <a:noFill/>
        </p:spPr>
        <p:txBody>
          <a:bodyPr wrap="square" rtlCol="0">
            <a:spAutoFit/>
          </a:bodyPr>
          <a:lstStyle/>
          <a:p>
            <a:pPr marL="457200" indent="-457200">
              <a:buAutoNum type="arabicPeriod"/>
            </a:pPr>
            <a:r>
              <a:rPr lang="es-ES" sz="1600" dirty="0">
                <a:latin typeface="Arial" pitchFamily="34" charset="0"/>
                <a:cs typeface="Arial" pitchFamily="34" charset="0"/>
              </a:rPr>
              <a:t>Mostrar los 5 primeros días separándolos por una coma, los días de la semana deben estar escritos en un </a:t>
            </a:r>
            <a:r>
              <a:rPr lang="es-ES" sz="1600" dirty="0" err="1">
                <a:latin typeface="Arial" pitchFamily="34" charset="0"/>
                <a:cs typeface="Arial" pitchFamily="34" charset="0"/>
              </a:rPr>
              <a:t>array</a:t>
            </a:r>
            <a:r>
              <a:rPr lang="es-ES" sz="1600" dirty="0">
                <a:latin typeface="Arial" pitchFamily="34" charset="0"/>
                <a:cs typeface="Arial" pitchFamily="34" charset="0"/>
              </a:rPr>
              <a:t>.</a:t>
            </a:r>
          </a:p>
          <a:p>
            <a:pPr marL="457200" indent="-457200">
              <a:buAutoNum type="arabicPeriod"/>
            </a:pPr>
            <a:r>
              <a:rPr lang="es-ES" sz="1600" dirty="0">
                <a:latin typeface="Arial" pitchFamily="34" charset="0"/>
                <a:cs typeface="Arial" pitchFamily="34" charset="0"/>
              </a:rPr>
              <a:t>Cuando el día de la semana sea sábado o domingo mostrar en color rojo.</a:t>
            </a:r>
          </a:p>
          <a:p>
            <a:endParaRPr lang="es-ES" sz="1600" dirty="0">
              <a:latin typeface="Arial" pitchFamily="34" charset="0"/>
              <a:cs typeface="Arial" pitchFamily="34" charset="0"/>
            </a:endParaRPr>
          </a:p>
          <a:p>
            <a:r>
              <a:rPr lang="es-ES" sz="1600" dirty="0">
                <a:latin typeface="Arial" pitchFamily="34" charset="0"/>
                <a:cs typeface="Arial" pitchFamily="34" charset="0"/>
              </a:rPr>
              <a:t>Tengo dos </a:t>
            </a:r>
            <a:r>
              <a:rPr lang="es-ES" sz="1600" dirty="0" err="1">
                <a:latin typeface="Arial" pitchFamily="34" charset="0"/>
                <a:cs typeface="Arial" pitchFamily="34" charset="0"/>
              </a:rPr>
              <a:t>arrays</a:t>
            </a:r>
            <a:r>
              <a:rPr lang="es-ES" sz="1600" dirty="0">
                <a:latin typeface="Arial" pitchFamily="34" charset="0"/>
                <a:cs typeface="Arial" pitchFamily="34" charset="0"/>
              </a:rPr>
              <a:t>, uno con los meses del año y otro con los días de cada mes, (31, 28, 31, 30….)</a:t>
            </a:r>
          </a:p>
          <a:p>
            <a:endParaRPr lang="es-ES" sz="1600" dirty="0">
              <a:latin typeface="Arial" pitchFamily="34" charset="0"/>
              <a:cs typeface="Arial" pitchFamily="34" charset="0"/>
            </a:endParaRPr>
          </a:p>
          <a:p>
            <a:pPr marL="342900" indent="-342900">
              <a:buFont typeface="+mj-lt"/>
              <a:buAutoNum type="arabicPeriod" startAt="3"/>
            </a:pPr>
            <a:r>
              <a:rPr lang="es-ES" sz="1600" dirty="0">
                <a:latin typeface="Arial" pitchFamily="34" charset="0"/>
                <a:cs typeface="Arial" pitchFamily="34" charset="0"/>
              </a:rPr>
              <a:t>Utilizando los </a:t>
            </a:r>
            <a:r>
              <a:rPr lang="es-ES" sz="1600" dirty="0" err="1">
                <a:latin typeface="Arial" pitchFamily="34" charset="0"/>
                <a:cs typeface="Arial" pitchFamily="34" charset="0"/>
              </a:rPr>
              <a:t>arrays</a:t>
            </a:r>
            <a:r>
              <a:rPr lang="es-ES" sz="1600" dirty="0">
                <a:latin typeface="Arial" pitchFamily="34" charset="0"/>
                <a:cs typeface="Arial" pitchFamily="34" charset="0"/>
              </a:rPr>
              <a:t> mostrar el nombre del mes y seguido separado por un guion los días que tienen. Mostrar cada mes y los días en una línea.</a:t>
            </a:r>
          </a:p>
          <a:p>
            <a:pPr marL="342900" indent="-342900">
              <a:buFont typeface="+mj-lt"/>
              <a:buAutoNum type="arabicPeriod" startAt="3"/>
            </a:pPr>
            <a:r>
              <a:rPr lang="es-ES" sz="1600" dirty="0">
                <a:latin typeface="Arial" pitchFamily="34" charset="0"/>
                <a:cs typeface="Arial" pitchFamily="34" charset="0"/>
              </a:rPr>
              <a:t>Utilizando los </a:t>
            </a:r>
            <a:r>
              <a:rPr lang="es-ES" sz="1600" dirty="0" err="1">
                <a:latin typeface="Arial" pitchFamily="34" charset="0"/>
                <a:cs typeface="Arial" pitchFamily="34" charset="0"/>
              </a:rPr>
              <a:t>arrays</a:t>
            </a:r>
            <a:r>
              <a:rPr lang="es-ES" sz="1600" dirty="0">
                <a:latin typeface="Arial" pitchFamily="34" charset="0"/>
                <a:cs typeface="Arial" pitchFamily="34" charset="0"/>
              </a:rPr>
              <a:t> mostrar el nombre de los meses de los que tengan 30 días.</a:t>
            </a:r>
          </a:p>
          <a:p>
            <a:pPr marL="342900" indent="-342900">
              <a:buFont typeface="+mj-lt"/>
              <a:buAutoNum type="arabicPeriod" startAt="3"/>
            </a:pPr>
            <a:r>
              <a:rPr lang="es-ES" sz="1600" dirty="0">
                <a:latin typeface="Arial" pitchFamily="34" charset="0"/>
                <a:cs typeface="Arial" pitchFamily="34" charset="0"/>
              </a:rPr>
              <a:t>Mostrar el nombre del mes y número de días de los que sean mayores a 30 días y menores de 30.</a:t>
            </a:r>
          </a:p>
          <a:p>
            <a:pPr marL="342900" indent="-342900">
              <a:buFontTx/>
              <a:buAutoNum type="arabicPeriod" startAt="3"/>
            </a:pPr>
            <a:endParaRPr lang="es-ES" sz="1600" dirty="0">
              <a:latin typeface="Arial" pitchFamily="34" charset="0"/>
              <a:cs typeface="Arial" pitchFamily="34" charset="0"/>
            </a:endParaRPr>
          </a:p>
        </p:txBody>
      </p:sp>
      <p:sp>
        <p:nvSpPr>
          <p:cNvPr id="5" name="4 Rectángulo"/>
          <p:cNvSpPr/>
          <p:nvPr/>
        </p:nvSpPr>
        <p:spPr>
          <a:xfrm>
            <a:off x="9573536" y="6642472"/>
            <a:ext cx="1947521" cy="338554"/>
          </a:xfrm>
          <a:prstGeom prst="rect">
            <a:avLst/>
          </a:prstGeom>
        </p:spPr>
        <p:txBody>
          <a:bodyPr wrap="none">
            <a:spAutoFit/>
          </a:bodyPr>
          <a:lstStyle/>
          <a:p>
            <a:r>
              <a:rPr lang="es-ES" sz="1600" dirty="0">
                <a:solidFill>
                  <a:schemeClr val="accent1"/>
                </a:solidFill>
              </a:rPr>
              <a:t>Ejercicios arrays.html</a:t>
            </a:r>
          </a:p>
        </p:txBody>
      </p:sp>
    </p:spTree>
    <p:extLst>
      <p:ext uri="{BB962C8B-B14F-4D97-AF65-F5344CB8AC3E}">
        <p14:creationId xmlns:p14="http://schemas.microsoft.com/office/powerpoint/2010/main" val="3504445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while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4194200"/>
            <a:ext cx="8856984" cy="2800767"/>
          </a:xfrm>
          <a:prstGeom prst="rect">
            <a:avLst/>
          </a:prstGeom>
          <a:noFill/>
        </p:spPr>
        <p:txBody>
          <a:bodyPr wrap="square" rtlCol="0">
            <a:spAutoFit/>
          </a:bodyPr>
          <a:lstStyle/>
          <a:p>
            <a:pPr algn="just"/>
            <a:r>
              <a:rPr lang="es-ES" sz="1600" dirty="0">
                <a:solidFill>
                  <a:prstClr val="black"/>
                </a:solidFill>
                <a:latin typeface="Arial" panose="020B0604020202020204" pitchFamily="34" charset="0"/>
                <a:cs typeface="Arial" panose="020B0604020202020204" pitchFamily="34" charset="0"/>
              </a:rPr>
              <a:t>El funcionamiento del bucle </a:t>
            </a:r>
            <a:r>
              <a:rPr lang="es-ES" sz="1600" dirty="0" err="1">
                <a:solidFill>
                  <a:prstClr val="black"/>
                </a:solidFill>
                <a:latin typeface="Arial" panose="020B0604020202020204" pitchFamily="34" charset="0"/>
                <a:cs typeface="Arial" panose="020B0604020202020204" pitchFamily="34" charset="0"/>
              </a:rPr>
              <a:t>while</a:t>
            </a:r>
            <a:r>
              <a:rPr lang="es-ES" sz="1600" dirty="0">
                <a:solidFill>
                  <a:prstClr val="black"/>
                </a:solidFill>
                <a:latin typeface="Arial" panose="020B0604020202020204" pitchFamily="34" charset="0"/>
                <a:cs typeface="Arial" panose="020B0604020202020204" pitchFamily="34" charset="0"/>
              </a:rPr>
              <a:t> se resume en: </a:t>
            </a:r>
            <a:r>
              <a:rPr lang="es-ES" sz="1600" b="1" dirty="0">
                <a:solidFill>
                  <a:prstClr val="black"/>
                </a:solidFill>
                <a:latin typeface="Arial" panose="020B0604020202020204" pitchFamily="34" charset="0"/>
                <a:cs typeface="Arial" panose="020B0604020202020204" pitchFamily="34" charset="0"/>
              </a:rPr>
              <a:t>mientras se cumpla la condición indicada, repite indefinidamente las instrucciones incluidas dentro del bucle</a:t>
            </a:r>
            <a:r>
              <a:rPr lang="es-ES" sz="1600" dirty="0">
                <a:solidFill>
                  <a:prstClr val="black"/>
                </a:solidFill>
                <a:latin typeface="Arial" panose="020B0604020202020204" pitchFamily="34" charset="0"/>
                <a:cs typeface="Arial" panose="020B0604020202020204" pitchFamily="34" charset="0"/>
              </a:rPr>
              <a:t>.</a:t>
            </a:r>
          </a:p>
          <a:p>
            <a:pPr algn="just"/>
            <a:endParaRPr lang="es-ES" sz="1600" dirty="0">
              <a:solidFill>
                <a:prstClr val="black"/>
              </a:solidFill>
              <a:latin typeface="Arial" panose="020B0604020202020204" pitchFamily="34" charset="0"/>
              <a:cs typeface="Arial" panose="020B0604020202020204" pitchFamily="34" charset="0"/>
            </a:endParaRPr>
          </a:p>
          <a:p>
            <a:pPr algn="just"/>
            <a:r>
              <a:rPr lang="es-ES" sz="1600" dirty="0">
                <a:solidFill>
                  <a:prstClr val="black"/>
                </a:solidFill>
                <a:latin typeface="Arial" panose="020B0604020202020204" pitchFamily="34" charset="0"/>
                <a:cs typeface="Arial" panose="020B0604020202020204" pitchFamily="34" charset="0"/>
              </a:rPr>
              <a:t>Si la condición no se cumple ni siquiera la primera vez, el bucle no se ejecuta. Si la condición se cumple, se ejecutan las instrucciones una vez y se vuelve a comprobar la condición. Si se sigue cumpliendo la condición, se vuelve a ejecutar el bucle y así se continúa hasta que la condición no se cumpla.</a:t>
            </a:r>
          </a:p>
          <a:p>
            <a:pPr algn="just"/>
            <a:endParaRPr lang="es-ES" sz="1600" dirty="0">
              <a:solidFill>
                <a:prstClr val="black"/>
              </a:solidFill>
              <a:latin typeface="Arial" panose="020B0604020202020204" pitchFamily="34" charset="0"/>
              <a:cs typeface="Arial" panose="020B0604020202020204" pitchFamily="34" charset="0"/>
            </a:endParaRPr>
          </a:p>
          <a:p>
            <a:pPr algn="just"/>
            <a:r>
              <a:rPr lang="es-ES" sz="1600" dirty="0">
                <a:solidFill>
                  <a:prstClr val="black"/>
                </a:solidFill>
                <a:latin typeface="Arial" panose="020B0604020202020204" pitchFamily="34" charset="0"/>
                <a:cs typeface="Arial" panose="020B0604020202020204" pitchFamily="34" charset="0"/>
              </a:rPr>
              <a:t>Evidentemente, las variables que controlan la condición deben modificarse dentro del propio bucle, ya que de otra forma, la condición se cumpliría siempre y el bucle </a:t>
            </a:r>
            <a:r>
              <a:rPr lang="es-ES" sz="1600" dirty="0" err="1">
                <a:solidFill>
                  <a:prstClr val="black"/>
                </a:solidFill>
                <a:latin typeface="Arial" panose="020B0604020202020204" pitchFamily="34" charset="0"/>
                <a:cs typeface="Arial" panose="020B0604020202020204" pitchFamily="34" charset="0"/>
              </a:rPr>
              <a:t>while</a:t>
            </a:r>
            <a:r>
              <a:rPr lang="es-ES" sz="1600" dirty="0">
                <a:solidFill>
                  <a:prstClr val="black"/>
                </a:solidFill>
                <a:latin typeface="Arial" panose="020B0604020202020204" pitchFamily="34" charset="0"/>
                <a:cs typeface="Arial" panose="020B0604020202020204" pitchFamily="34" charset="0"/>
              </a:rPr>
              <a:t> se repetiría indefinidamente, se llama </a:t>
            </a:r>
            <a:r>
              <a:rPr lang="es-ES" sz="1600" b="1" dirty="0">
                <a:solidFill>
                  <a:prstClr val="black"/>
                </a:solidFill>
                <a:latin typeface="Arial" panose="020B0604020202020204" pitchFamily="34" charset="0"/>
                <a:cs typeface="Arial" panose="020B0604020202020204" pitchFamily="34" charset="0"/>
              </a:rPr>
              <a:t>bucle infinito</a:t>
            </a:r>
            <a:r>
              <a:rPr lang="es-ES" sz="1600" dirty="0">
                <a:solidFill>
                  <a:prstClr val="black"/>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
        <p:nvSpPr>
          <p:cNvPr id="6" name="5 Rectángulo"/>
          <p:cNvSpPr/>
          <p:nvPr/>
        </p:nvSpPr>
        <p:spPr>
          <a:xfrm>
            <a:off x="4450835" y="2826048"/>
            <a:ext cx="4779404" cy="127569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while</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condicion</a:t>
            </a:r>
            <a:r>
              <a:rPr lang="es-ES" sz="1600" dirty="0">
                <a:solidFill>
                  <a:srgbClr val="008000"/>
                </a:solidFill>
                <a:latin typeface="Arial" panose="020B0604020202020204" pitchFamily="34" charset="0"/>
                <a:cs typeface="Arial" panose="020B0604020202020204" pitchFamily="34" charset="0"/>
              </a:rPr>
              <a:t> )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Lst>
            </a:pP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a:t>
            </a:r>
          </a:p>
        </p:txBody>
      </p:sp>
      <p:sp>
        <p:nvSpPr>
          <p:cNvPr id="7" name="6 CuadroTexto"/>
          <p:cNvSpPr txBox="1"/>
          <p:nvPr/>
        </p:nvSpPr>
        <p:spPr>
          <a:xfrm>
            <a:off x="2376041" y="2033960"/>
            <a:ext cx="8856984" cy="584775"/>
          </a:xfrm>
          <a:prstGeom prst="rect">
            <a:avLst/>
          </a:prstGeom>
          <a:noFill/>
        </p:spPr>
        <p:txBody>
          <a:bodyPr wrap="square" rtlCol="0">
            <a:spAutoFit/>
          </a:bodyPr>
          <a:lstStyle/>
          <a:p>
            <a:pPr algn="just"/>
            <a:r>
              <a:rPr lang="es-ES" sz="1600" dirty="0">
                <a:solidFill>
                  <a:prstClr val="black"/>
                </a:solidFill>
                <a:latin typeface="Arial" panose="020B0604020202020204" pitchFamily="34" charset="0"/>
                <a:cs typeface="Arial" panose="020B0604020202020204" pitchFamily="34" charset="0"/>
              </a:rPr>
              <a:t>La estructura </a:t>
            </a:r>
            <a:r>
              <a:rPr lang="es-ES" sz="1600" dirty="0" err="1">
                <a:solidFill>
                  <a:prstClr val="black"/>
                </a:solidFill>
                <a:latin typeface="Arial" panose="020B0604020202020204" pitchFamily="34" charset="0"/>
                <a:cs typeface="Arial" panose="020B0604020202020204" pitchFamily="34" charset="0"/>
              </a:rPr>
              <a:t>while</a:t>
            </a:r>
            <a:r>
              <a:rPr lang="es-ES" sz="1600" dirty="0">
                <a:solidFill>
                  <a:prstClr val="black"/>
                </a:solidFill>
                <a:latin typeface="Arial" panose="020B0604020202020204" pitchFamily="34" charset="0"/>
                <a:cs typeface="Arial" panose="020B0604020202020204" pitchFamily="34" charset="0"/>
              </a:rPr>
              <a:t> permite crear bucles que se ejecutan ninguna o más veces, dependiendo de la condición indicada. Su definición formal es:</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213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Estructura </a:t>
            </a:r>
            <a:r>
              <a:rPr lang="es-ES" dirty="0" err="1"/>
              <a:t>while</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Rectángulo"/>
          <p:cNvSpPr/>
          <p:nvPr/>
        </p:nvSpPr>
        <p:spPr>
          <a:xfrm>
            <a:off x="2794651" y="2826048"/>
            <a:ext cx="2461710"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0;</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numero = 10;</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i = 0;</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while</a:t>
            </a:r>
            <a:r>
              <a:rPr lang="es-ES" sz="1600" dirty="0">
                <a:solidFill>
                  <a:srgbClr val="008000"/>
                </a:solidFill>
                <a:latin typeface="Arial" panose="020B0604020202020204" pitchFamily="34" charset="0"/>
                <a:cs typeface="Arial" panose="020B0604020202020204" pitchFamily="34" charset="0"/>
              </a:rPr>
              <a:t> (i &lt;= numero) {</a:t>
            </a:r>
          </a:p>
          <a:p>
            <a:pPr algn="just"/>
            <a:r>
              <a:rPr lang="es-ES" sz="1600" dirty="0">
                <a:solidFill>
                  <a:srgbClr val="008000"/>
                </a:solidFill>
                <a:latin typeface="Arial" panose="020B0604020202020204" pitchFamily="34" charset="0"/>
                <a:cs typeface="Arial" panose="020B0604020202020204" pitchFamily="34" charset="0"/>
              </a:rPr>
              <a:t>  resultado += i;</a:t>
            </a:r>
          </a:p>
          <a:p>
            <a:pPr algn="just"/>
            <a:r>
              <a:rPr lang="es-ES" sz="1600" dirty="0">
                <a:solidFill>
                  <a:srgbClr val="008000"/>
                </a:solidFill>
                <a:latin typeface="Arial" panose="020B0604020202020204" pitchFamily="34" charset="0"/>
                <a:cs typeface="Arial" panose="020B0604020202020204" pitchFamily="34" charset="0"/>
              </a:rPr>
              <a:t>  i++;</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(resultado);</a:t>
            </a:r>
          </a:p>
        </p:txBody>
      </p:sp>
      <p:sp>
        <p:nvSpPr>
          <p:cNvPr id="7" name="6 CuadroTexto"/>
          <p:cNvSpPr txBox="1"/>
          <p:nvPr/>
        </p:nvSpPr>
        <p:spPr>
          <a:xfrm>
            <a:off x="2376041" y="2033960"/>
            <a:ext cx="8856984" cy="584775"/>
          </a:xfrm>
          <a:prstGeom prst="rect">
            <a:avLst/>
          </a:prstGeom>
          <a:noFill/>
        </p:spPr>
        <p:txBody>
          <a:bodyPr wrap="square" rtlCol="0">
            <a:spAutoFit/>
          </a:bodyPr>
          <a:lstStyle/>
          <a:p>
            <a:pPr algn="just"/>
            <a:r>
              <a:rPr lang="es-ES" sz="1600" dirty="0">
                <a:solidFill>
                  <a:prstClr val="black"/>
                </a:solidFill>
                <a:latin typeface="Arial" panose="020B0604020202020204" pitchFamily="34" charset="0"/>
                <a:cs typeface="Arial" panose="020B0604020202020204" pitchFamily="34" charset="0"/>
              </a:rPr>
              <a:t>Los siguientes ejemplos utilizan el bucle </a:t>
            </a:r>
            <a:r>
              <a:rPr lang="es-ES" sz="1600" dirty="0" err="1">
                <a:solidFill>
                  <a:prstClr val="black"/>
                </a:solidFill>
                <a:latin typeface="Arial" panose="020B0604020202020204" pitchFamily="34" charset="0"/>
                <a:cs typeface="Arial" panose="020B0604020202020204" pitchFamily="34" charset="0"/>
              </a:rPr>
              <a:t>while</a:t>
            </a:r>
            <a:r>
              <a:rPr lang="es-ES" sz="1600" dirty="0">
                <a:solidFill>
                  <a:prstClr val="black"/>
                </a:solidFill>
                <a:latin typeface="Arial" panose="020B0604020202020204" pitchFamily="34" charset="0"/>
                <a:cs typeface="Arial" panose="020B0604020202020204" pitchFamily="34" charset="0"/>
              </a:rPr>
              <a:t> para sumar todos los números menores o iguales que otro número:</a:t>
            </a:r>
          </a:p>
        </p:txBody>
      </p:sp>
      <p:sp>
        <p:nvSpPr>
          <p:cNvPr id="8" name="7 Rectángulo"/>
          <p:cNvSpPr/>
          <p:nvPr/>
        </p:nvSpPr>
        <p:spPr>
          <a:xfrm>
            <a:off x="6552505" y="2826048"/>
            <a:ext cx="4032448" cy="250680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lvl="0"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numero = 800;</a:t>
            </a:r>
          </a:p>
          <a:p>
            <a:pPr lvl="0"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0;</a:t>
            </a:r>
          </a:p>
          <a:p>
            <a:pPr lvl="0"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i = 0;</a:t>
            </a:r>
          </a:p>
          <a:p>
            <a:pPr lvl="0" algn="just"/>
            <a:endParaRPr lang="es-ES" sz="1600" dirty="0">
              <a:solidFill>
                <a:srgbClr val="008000"/>
              </a:solidFill>
              <a:latin typeface="Arial" panose="020B0604020202020204" pitchFamily="34" charset="0"/>
              <a:cs typeface="Arial" panose="020B0604020202020204" pitchFamily="34" charset="0"/>
            </a:endParaRPr>
          </a:p>
          <a:p>
            <a:pPr lvl="0" algn="just"/>
            <a:r>
              <a:rPr lang="es-ES" sz="1600" dirty="0" err="1">
                <a:solidFill>
                  <a:srgbClr val="008000"/>
                </a:solidFill>
                <a:latin typeface="Arial" panose="020B0604020202020204" pitchFamily="34" charset="0"/>
                <a:cs typeface="Arial" panose="020B0604020202020204" pitchFamily="34" charset="0"/>
              </a:rPr>
              <a:t>while</a:t>
            </a:r>
            <a:r>
              <a:rPr lang="es-ES" sz="1600" dirty="0">
                <a:solidFill>
                  <a:srgbClr val="008000"/>
                </a:solidFill>
                <a:latin typeface="Arial" panose="020B0604020202020204" pitchFamily="34" charset="0"/>
                <a:cs typeface="Arial" panose="020B0604020202020204" pitchFamily="34" charset="0"/>
              </a:rPr>
              <a:t> (resultado &lt;= numero ) {</a:t>
            </a:r>
          </a:p>
          <a:p>
            <a:pPr lvl="0" algn="just"/>
            <a:r>
              <a:rPr lang="es-ES" sz="1600" dirty="0">
                <a:solidFill>
                  <a:srgbClr val="008000"/>
                </a:solidFill>
                <a:latin typeface="Arial" panose="020B0604020202020204" pitchFamily="34" charset="0"/>
                <a:cs typeface="Arial" panose="020B0604020202020204" pitchFamily="34" charset="0"/>
              </a:rPr>
              <a:t>  resultado += i;</a:t>
            </a:r>
          </a:p>
          <a:p>
            <a:pPr lvl="0" algn="just"/>
            <a:r>
              <a:rPr lang="es-ES" sz="1600" dirty="0">
                <a:solidFill>
                  <a:srgbClr val="008000"/>
                </a:solidFill>
                <a:latin typeface="Arial" panose="020B0604020202020204" pitchFamily="34" charset="0"/>
                <a:cs typeface="Arial" panose="020B0604020202020204" pitchFamily="34" charset="0"/>
              </a:rPr>
              <a:t>  i++;</a:t>
            </a:r>
          </a:p>
          <a:p>
            <a:pPr lvl="0" algn="just"/>
            <a:r>
              <a:rPr lang="es-ES" sz="1600" dirty="0">
                <a:solidFill>
                  <a:srgbClr val="008000"/>
                </a:solidFill>
                <a:latin typeface="Arial" panose="020B0604020202020204" pitchFamily="34" charset="0"/>
                <a:cs typeface="Arial" panose="020B0604020202020204" pitchFamily="34" charset="0"/>
              </a:rPr>
              <a:t>}</a:t>
            </a:r>
          </a:p>
          <a:p>
            <a:pPr lvl="0"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(resultado);</a:t>
            </a:r>
          </a:p>
        </p:txBody>
      </p:sp>
      <p:sp>
        <p:nvSpPr>
          <p:cNvPr id="4" name="3 Rectángulo"/>
          <p:cNvSpPr/>
          <p:nvPr/>
        </p:nvSpPr>
        <p:spPr>
          <a:xfrm>
            <a:off x="2376041" y="5637262"/>
            <a:ext cx="8856984" cy="1077218"/>
          </a:xfrm>
          <a:prstGeom prst="rect">
            <a:avLst/>
          </a:prstGeom>
        </p:spPr>
        <p:txBody>
          <a:bodyPr wrap="square">
            <a:spAutoFit/>
          </a:bodyPr>
          <a:lstStyle/>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Dentro del bucle se suma el valor de la variable i al resultado total (variable resultado) y se actualiza el valor de la variable i, que es la que controla la condición del bucle. Si no se actualiza el valor de la variable i, la ejecución del bucle continua infinitamente o hasta que el navegador permita al usuario detener el script.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76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5016758"/>
          </a:xfrm>
          <a:prstGeom prst="rect">
            <a:avLst/>
          </a:prstGeom>
        </p:spPr>
        <p:txBody>
          <a:bodyPr wrap="square">
            <a:spAutoFit/>
          </a:bodyPr>
          <a:lstStyle/>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La palabra reservada </a:t>
            </a:r>
            <a:r>
              <a:rPr lang="es-ES" sz="1600" b="1" dirty="0" err="1">
                <a:solidFill>
                  <a:prstClr val="black"/>
                </a:solidFill>
                <a:latin typeface="Arial" panose="020B0604020202020204" pitchFamily="34" charset="0"/>
                <a:cs typeface="Arial" panose="020B0604020202020204" pitchFamily="34" charset="0"/>
              </a:rPr>
              <a:t>var</a:t>
            </a:r>
            <a:r>
              <a:rPr lang="es-ES" sz="1600" dirty="0">
                <a:solidFill>
                  <a:prstClr val="black"/>
                </a:solidFill>
                <a:latin typeface="Arial" panose="020B0604020202020204" pitchFamily="34" charset="0"/>
                <a:cs typeface="Arial" panose="020B0604020202020204" pitchFamily="34" charset="0"/>
              </a:rPr>
              <a:t> solamente se debe indicar al definir por primera vez la variable, lo que se denomina </a:t>
            </a:r>
            <a:r>
              <a:rPr lang="es-ES" sz="1600" b="1" dirty="0">
                <a:solidFill>
                  <a:prstClr val="black"/>
                </a:solidFill>
                <a:latin typeface="Arial" panose="020B0604020202020204" pitchFamily="34" charset="0"/>
                <a:cs typeface="Arial" panose="020B0604020202020204" pitchFamily="34" charset="0"/>
              </a:rPr>
              <a:t>declarar</a:t>
            </a:r>
            <a:r>
              <a:rPr lang="es-ES" sz="1600" dirty="0">
                <a:solidFill>
                  <a:prstClr val="black"/>
                </a:solidFill>
                <a:latin typeface="Arial" panose="020B0604020202020204" pitchFamily="34" charset="0"/>
                <a:cs typeface="Arial" panose="020B0604020202020204" pitchFamily="34" charset="0"/>
              </a:rPr>
              <a:t> una variable. Cuando se utilizan las variables en el resto de instrucciones del script, solamente es necesario indicar su nombre. En otras palabras, en el ejemplo anterior sería un error indicar lo siguiente:</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3; </a:t>
            </a:r>
          </a:p>
          <a:p>
            <a:pPr lvl="0" algn="just" defTabSz="914400" fontAlgn="base">
              <a:spcBef>
                <a:spcPct val="0"/>
              </a:spcBef>
              <a:spcAft>
                <a:spcPct val="0"/>
              </a:spcAf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1; </a:t>
            </a:r>
          </a:p>
          <a:p>
            <a:pPr lvl="0" algn="just" defTabSz="914400" fontAlgn="base">
              <a:spcBef>
                <a:spcPct val="0"/>
              </a:spcBef>
              <a:spcAft>
                <a:spcPct val="0"/>
              </a:spcAft>
            </a:pPr>
            <a:r>
              <a:rPr lang="es-ES" sz="1600" dirty="0" err="1">
                <a:solidFill>
                  <a:srgbClr val="FF0000"/>
                </a:solidFill>
                <a:latin typeface="Arial" panose="020B0604020202020204" pitchFamily="34" charset="0"/>
                <a:cs typeface="Arial" panose="020B0604020202020204" pitchFamily="34" charset="0"/>
              </a:rPr>
              <a:t>var</a:t>
            </a:r>
            <a:r>
              <a:rPr lang="es-ES" sz="1600" dirty="0">
                <a:solidFill>
                  <a:srgbClr val="FF0000"/>
                </a:solidFill>
                <a:latin typeface="Arial" panose="020B0604020202020204" pitchFamily="34" charset="0"/>
                <a:cs typeface="Arial" panose="020B0604020202020204" pitchFamily="34" charset="0"/>
              </a:rPr>
              <a:t> resultado = </a:t>
            </a:r>
            <a:r>
              <a:rPr lang="es-ES" sz="1600" dirty="0" err="1">
                <a:solidFill>
                  <a:srgbClr val="FF0000"/>
                </a:solidFill>
                <a:latin typeface="Arial" panose="020B0604020202020204" pitchFamily="34" charset="0"/>
                <a:cs typeface="Arial" panose="020B0604020202020204" pitchFamily="34" charset="0"/>
              </a:rPr>
              <a:t>var</a:t>
            </a:r>
            <a:r>
              <a:rPr lang="es-ES" sz="1600" dirty="0">
                <a:solidFill>
                  <a:srgbClr val="FF0000"/>
                </a:solidFill>
                <a:latin typeface="Arial" panose="020B0604020202020204" pitchFamily="34" charset="0"/>
                <a:cs typeface="Arial" panose="020B0604020202020204" pitchFamily="34" charset="0"/>
              </a:rPr>
              <a:t> num1 + </a:t>
            </a:r>
            <a:r>
              <a:rPr lang="es-ES" sz="1600" dirty="0" err="1">
                <a:solidFill>
                  <a:srgbClr val="FF0000"/>
                </a:solidFill>
                <a:latin typeface="Arial" panose="020B0604020202020204" pitchFamily="34" charset="0"/>
                <a:cs typeface="Arial" panose="020B0604020202020204" pitchFamily="34" charset="0"/>
              </a:rPr>
              <a:t>var</a:t>
            </a:r>
            <a:r>
              <a:rPr lang="es-ES" sz="1600" dirty="0">
                <a:solidFill>
                  <a:srgbClr val="FF0000"/>
                </a:solidFill>
                <a:latin typeface="Arial" panose="020B0604020202020204" pitchFamily="34" charset="0"/>
                <a:cs typeface="Arial" panose="020B0604020202020204" pitchFamily="34" charset="0"/>
              </a:rPr>
              <a:t> num2;</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Si cuando se declara una variable se le asigna también un valor, se dice que la variable ha sido </a:t>
            </a:r>
            <a:r>
              <a:rPr lang="es-ES" sz="1600" b="1" dirty="0">
                <a:solidFill>
                  <a:prstClr val="black"/>
                </a:solidFill>
                <a:latin typeface="Arial" panose="020B0604020202020204" pitchFamily="34" charset="0"/>
                <a:cs typeface="Arial" panose="020B0604020202020204" pitchFamily="34" charset="0"/>
              </a:rPr>
              <a:t>inicializada</a:t>
            </a:r>
            <a:r>
              <a:rPr lang="es-ES" sz="1600" dirty="0">
                <a:solidFill>
                  <a:prstClr val="black"/>
                </a:solidFill>
                <a:latin typeface="Arial" panose="020B0604020202020204" pitchFamily="34" charset="0"/>
                <a:cs typeface="Arial" panose="020B0604020202020204" pitchFamily="34" charset="0"/>
              </a:rPr>
              <a:t>. En JavaScript no es obligatorio inicializar las variables, ya que se pueden declarar por una parte y asignarles un valor posteriormente. Por tanto, el ejemplo anterior se puede rehacer de la siguiente manera:</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a:t>
            </a:r>
          </a:p>
          <a:p>
            <a:pPr lvl="0" algn="just" defTabSz="914400" fontAlgn="base">
              <a:spcBef>
                <a:spcPct val="0"/>
              </a:spcBef>
              <a:spcAft>
                <a:spcPct val="0"/>
              </a:spcAf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a:t>
            </a:r>
          </a:p>
          <a:p>
            <a:pPr lvl="0" algn="just" defTabSz="914400" fontAlgn="base">
              <a:spcBef>
                <a:spcPct val="0"/>
              </a:spcBef>
              <a:spcAft>
                <a:spcPct val="0"/>
              </a:spcAft>
            </a:pPr>
            <a:endParaRPr lang="es-ES" sz="1600" dirty="0">
              <a:solidFill>
                <a:srgbClr val="008000"/>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a:solidFill>
                  <a:srgbClr val="008000"/>
                </a:solidFill>
                <a:latin typeface="Arial" panose="020B0604020202020204" pitchFamily="34" charset="0"/>
                <a:cs typeface="Arial" panose="020B0604020202020204" pitchFamily="34" charset="0"/>
              </a:rPr>
              <a:t>num1 = 3; </a:t>
            </a:r>
          </a:p>
          <a:p>
            <a:pPr lvl="0" algn="just" defTabSz="914400" fontAlgn="base">
              <a:spcBef>
                <a:spcPct val="0"/>
              </a:spcBef>
              <a:spcAft>
                <a:spcPct val="0"/>
              </a:spcAft>
            </a:pPr>
            <a:r>
              <a:rPr lang="es-ES" sz="1600" dirty="0">
                <a:solidFill>
                  <a:srgbClr val="008000"/>
                </a:solidFill>
                <a:latin typeface="Arial" panose="020B0604020202020204" pitchFamily="34" charset="0"/>
                <a:cs typeface="Arial" panose="020B0604020202020204" pitchFamily="34" charset="0"/>
              </a:rPr>
              <a:t>num2 = 1;   </a:t>
            </a:r>
          </a:p>
          <a:p>
            <a:pPr lvl="0" algn="just" defTabSz="914400" fontAlgn="base">
              <a:spcBef>
                <a:spcPct val="0"/>
              </a:spcBef>
              <a:spcAft>
                <a:spcPct val="0"/>
              </a:spcAf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resultado = num1 + num2;</a:t>
            </a:r>
          </a:p>
        </p:txBody>
      </p:sp>
    </p:spTree>
    <p:extLst>
      <p:ext uri="{BB962C8B-B14F-4D97-AF65-F5344CB8AC3E}">
        <p14:creationId xmlns:p14="http://schemas.microsoft.com/office/powerpoint/2010/main" val="1664491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Ejercicios bucles, condiciones…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4524315"/>
          </a:xfrm>
          <a:prstGeom prst="rect">
            <a:avLst/>
          </a:prstGeom>
          <a:noFill/>
        </p:spPr>
        <p:txBody>
          <a:bodyPr wrap="square" rtlCol="0">
            <a:spAutoFit/>
          </a:bodyPr>
          <a:lstStyle/>
          <a:p>
            <a:r>
              <a:rPr lang="es-ES" sz="1600" b="1" dirty="0">
                <a:latin typeface="Arial" pitchFamily="34" charset="0"/>
                <a:cs typeface="Arial" pitchFamily="34" charset="0"/>
              </a:rPr>
              <a:t>Realizar los mismos ejercicios pero ahora con el bucle </a:t>
            </a:r>
            <a:r>
              <a:rPr lang="es-ES" sz="1600" b="1" dirty="0" err="1">
                <a:latin typeface="Arial" pitchFamily="34" charset="0"/>
                <a:cs typeface="Arial" pitchFamily="34" charset="0"/>
              </a:rPr>
              <a:t>while</a:t>
            </a:r>
            <a:r>
              <a:rPr lang="es-ES" sz="1600" b="1" dirty="0">
                <a:latin typeface="Arial" pitchFamily="34" charset="0"/>
                <a:cs typeface="Arial" pitchFamily="34" charset="0"/>
              </a:rPr>
              <a:t>.</a:t>
            </a:r>
          </a:p>
          <a:p>
            <a:r>
              <a:rPr lang="es-ES" sz="1600" b="1" dirty="0">
                <a:latin typeface="Arial" pitchFamily="34" charset="0"/>
                <a:cs typeface="Arial" pitchFamily="34" charset="0"/>
              </a:rPr>
              <a:t>En un solo script, escribiendo los enunciados por pantalla realizar los 11 ejercicios, mostrar los resultados por pantalla, y entre los diferentes </a:t>
            </a:r>
            <a:r>
              <a:rPr lang="es-ES" sz="1600" b="1" dirty="0" err="1">
                <a:latin typeface="Arial" pitchFamily="34" charset="0"/>
                <a:cs typeface="Arial" pitchFamily="34" charset="0"/>
              </a:rPr>
              <a:t>items</a:t>
            </a:r>
            <a:r>
              <a:rPr lang="es-ES" sz="1600" b="1" dirty="0">
                <a:latin typeface="Arial" pitchFamily="34" charset="0"/>
                <a:cs typeface="Arial" pitchFamily="34" charset="0"/>
              </a:rPr>
              <a:t> utilizar caracteres de separación, no salto de línea.</a:t>
            </a:r>
          </a:p>
          <a:p>
            <a:pPr marL="342900" indent="-342900">
              <a:buAutoNum type="arabicPeriod"/>
            </a:pPr>
            <a:endParaRPr lang="es-ES" sz="1600" dirty="0">
              <a:latin typeface="Arial" pitchFamily="34" charset="0"/>
              <a:cs typeface="Arial" pitchFamily="34" charset="0"/>
            </a:endParaRPr>
          </a:p>
          <a:p>
            <a:pPr marL="342900" indent="-342900">
              <a:buAutoNum type="arabicPeriod"/>
            </a:pPr>
            <a:r>
              <a:rPr lang="es-ES" sz="1600" dirty="0">
                <a:latin typeface="Arial" pitchFamily="34" charset="0"/>
                <a:cs typeface="Arial" pitchFamily="34" charset="0"/>
              </a:rPr>
              <a:t>Mostrar números del 1 al 10.</a:t>
            </a:r>
          </a:p>
          <a:p>
            <a:pPr marL="342900" indent="-342900">
              <a:buAutoNum type="arabicPeriod"/>
            </a:pPr>
            <a:r>
              <a:rPr lang="es-ES" sz="1600" dirty="0">
                <a:latin typeface="Arial" pitchFamily="34" charset="0"/>
                <a:cs typeface="Arial" pitchFamily="34" charset="0"/>
              </a:rPr>
              <a:t>Mostrar números del 10 al 1.</a:t>
            </a:r>
          </a:p>
          <a:p>
            <a:pPr marL="342900" indent="-342900">
              <a:buAutoNum type="arabicPeriod"/>
            </a:pPr>
            <a:r>
              <a:rPr lang="es-ES" sz="1600" dirty="0">
                <a:latin typeface="Arial" pitchFamily="34" charset="0"/>
                <a:cs typeface="Arial" pitchFamily="34" charset="0"/>
              </a:rPr>
              <a:t>Mostrar los números pares del 1 al 10.</a:t>
            </a:r>
          </a:p>
          <a:p>
            <a:pPr marL="342900" indent="-342900">
              <a:buFontTx/>
              <a:buAutoNum type="arabicPeriod"/>
            </a:pPr>
            <a:r>
              <a:rPr lang="es-ES" sz="1600" dirty="0">
                <a:latin typeface="Arial" pitchFamily="34" charset="0"/>
                <a:cs typeface="Arial" pitchFamily="34" charset="0"/>
              </a:rPr>
              <a:t>Mostrar los números impares del 1 al 10.</a:t>
            </a:r>
          </a:p>
          <a:p>
            <a:pPr marL="342900" indent="-342900">
              <a:buFontTx/>
              <a:buAutoNum type="arabicPeriod"/>
            </a:pPr>
            <a:r>
              <a:rPr lang="es-ES" sz="1600" dirty="0">
                <a:latin typeface="Arial" pitchFamily="34" charset="0"/>
                <a:cs typeface="Arial" pitchFamily="34" charset="0"/>
              </a:rPr>
              <a:t>Mostrar números del 1 al 10 pero no el 5.</a:t>
            </a:r>
          </a:p>
          <a:p>
            <a:pPr marL="342900" indent="-342900">
              <a:buFontTx/>
              <a:buAutoNum type="arabicPeriod"/>
            </a:pPr>
            <a:r>
              <a:rPr lang="es-ES" sz="1600" dirty="0">
                <a:latin typeface="Arial" pitchFamily="34" charset="0"/>
                <a:cs typeface="Arial" pitchFamily="34" charset="0"/>
              </a:rPr>
              <a:t>Mostrar números del 1 al 10 pero no el 5 ni el 7.</a:t>
            </a:r>
          </a:p>
          <a:p>
            <a:pPr marL="342900" indent="-342900">
              <a:buFontTx/>
              <a:buAutoNum type="arabicPeriod"/>
            </a:pPr>
            <a:r>
              <a:rPr lang="es-ES" sz="1600" dirty="0">
                <a:latin typeface="Arial" pitchFamily="34" charset="0"/>
                <a:cs typeface="Arial" pitchFamily="34" charset="0"/>
              </a:rPr>
              <a:t>Mostrar números del 1 al 10 pero no del 3 al 8.</a:t>
            </a:r>
          </a:p>
          <a:p>
            <a:pPr marL="342900" indent="-342900">
              <a:buFontTx/>
              <a:buAutoNum type="arabicPeriod"/>
            </a:pPr>
            <a:r>
              <a:rPr lang="es-ES" sz="1600" dirty="0">
                <a:latin typeface="Arial" pitchFamily="34" charset="0"/>
                <a:cs typeface="Arial" pitchFamily="34" charset="0"/>
              </a:rPr>
              <a:t>Mostrar los números 1 al 100 sólo los múltiplos de 5. </a:t>
            </a:r>
          </a:p>
          <a:p>
            <a:pPr marL="342900" indent="-342900">
              <a:buFontTx/>
              <a:buAutoNum type="arabicPeriod"/>
            </a:pPr>
            <a:r>
              <a:rPr lang="es-ES" sz="1600" dirty="0">
                <a:latin typeface="Arial" pitchFamily="34" charset="0"/>
                <a:cs typeface="Arial" pitchFamily="34" charset="0"/>
              </a:rPr>
              <a:t>Sumar los 100 primeros números. Mostrar sólo la suma.</a:t>
            </a:r>
          </a:p>
          <a:p>
            <a:pPr marL="342900" indent="-342900">
              <a:buFontTx/>
              <a:buAutoNum type="arabicPeriod"/>
            </a:pPr>
            <a:r>
              <a:rPr lang="es-ES" sz="1600" dirty="0">
                <a:latin typeface="Arial" pitchFamily="34" charset="0"/>
                <a:cs typeface="Arial" pitchFamily="34" charset="0"/>
              </a:rPr>
              <a:t>Con un solo bucle sumar de los primeros 100 números los números pares y los números impares. Mostrar la suma de ambos.</a:t>
            </a:r>
          </a:p>
          <a:p>
            <a:pPr marL="342900" indent="-342900">
              <a:buFontTx/>
              <a:buAutoNum type="arabicPeriod"/>
            </a:pPr>
            <a:r>
              <a:rPr lang="es-ES" sz="1600" dirty="0">
                <a:latin typeface="Arial" pitchFamily="34" charset="0"/>
                <a:cs typeface="Arial" pitchFamily="34" charset="0"/>
              </a:rPr>
              <a:t>Ir sumando los 10000 primeros números y que deje de sumar cuando supere el valor  40000. Mostrar en que número ha dejado de sumar y que muestre el valor de la suma.</a:t>
            </a:r>
          </a:p>
        </p:txBody>
      </p:sp>
      <p:sp>
        <p:nvSpPr>
          <p:cNvPr id="11" name="10 Rectángulo"/>
          <p:cNvSpPr/>
          <p:nvPr/>
        </p:nvSpPr>
        <p:spPr>
          <a:xfrm>
            <a:off x="8387642" y="6642472"/>
            <a:ext cx="3159583" cy="338554"/>
          </a:xfrm>
          <a:prstGeom prst="rect">
            <a:avLst/>
          </a:prstGeom>
        </p:spPr>
        <p:txBody>
          <a:bodyPr wrap="none">
            <a:spAutoFit/>
          </a:bodyPr>
          <a:lstStyle/>
          <a:p>
            <a:r>
              <a:rPr lang="es-ES" sz="1600" dirty="0">
                <a:solidFill>
                  <a:schemeClr val="accent1"/>
                </a:solidFill>
              </a:rPr>
              <a:t>Ejercicios bucles condiciones 2.html</a:t>
            </a:r>
          </a:p>
        </p:txBody>
      </p:sp>
    </p:spTree>
    <p:extLst>
      <p:ext uri="{BB962C8B-B14F-4D97-AF65-F5344CB8AC3E}">
        <p14:creationId xmlns:p14="http://schemas.microsoft.com/office/powerpoint/2010/main" val="6889030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Bucles anidados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Rectángulo"/>
          <p:cNvSpPr/>
          <p:nvPr/>
        </p:nvSpPr>
        <p:spPr>
          <a:xfrm>
            <a:off x="4680297" y="3127556"/>
            <a:ext cx="4693958" cy="275302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Estructura de control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Estructura de control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a:t>
            </a:r>
          </a:p>
        </p:txBody>
      </p:sp>
      <p:sp>
        <p:nvSpPr>
          <p:cNvPr id="7" name="6 CuadroTexto"/>
          <p:cNvSpPr txBox="1"/>
          <p:nvPr/>
        </p:nvSpPr>
        <p:spPr>
          <a:xfrm>
            <a:off x="2376041" y="2033960"/>
            <a:ext cx="8856984" cy="830997"/>
          </a:xfrm>
          <a:prstGeom prst="rect">
            <a:avLst/>
          </a:prstGeom>
          <a:noFill/>
        </p:spPr>
        <p:txBody>
          <a:bodyPr wrap="square" rtlCol="0">
            <a:spAutoFit/>
          </a:bodyPr>
          <a:lstStyle/>
          <a:p>
            <a:pPr algn="just"/>
            <a:r>
              <a:rPr lang="es-ES" sz="1600" dirty="0">
                <a:solidFill>
                  <a:prstClr val="black"/>
                </a:solidFill>
                <a:latin typeface="Arial" panose="020B0604020202020204" pitchFamily="34" charset="0"/>
                <a:cs typeface="Arial" panose="020B0604020202020204" pitchFamily="34" charset="0"/>
              </a:rPr>
              <a:t>Al igual que podemos anidar una estructura condicional dentro de un bucle </a:t>
            </a:r>
            <a:r>
              <a:rPr lang="es-ES" sz="1600" dirty="0" err="1">
                <a:solidFill>
                  <a:prstClr val="black"/>
                </a:solidFill>
                <a:latin typeface="Arial" panose="020B0604020202020204" pitchFamily="34" charset="0"/>
                <a:cs typeface="Arial" panose="020B0604020202020204" pitchFamily="34" charset="0"/>
              </a:rPr>
              <a:t>for</a:t>
            </a:r>
            <a:r>
              <a:rPr lang="es-ES" sz="1600" dirty="0">
                <a:solidFill>
                  <a:prstClr val="black"/>
                </a:solidFill>
                <a:latin typeface="Arial" panose="020B0604020202020204" pitchFamily="34" charset="0"/>
                <a:cs typeface="Arial" panose="020B0604020202020204" pitchFamily="34" charset="0"/>
              </a:rPr>
              <a:t> o también dentro de un </a:t>
            </a:r>
            <a:r>
              <a:rPr lang="es-ES" sz="1600" dirty="0" err="1">
                <a:solidFill>
                  <a:prstClr val="black"/>
                </a:solidFill>
                <a:latin typeface="Arial" panose="020B0604020202020204" pitchFamily="34" charset="0"/>
                <a:cs typeface="Arial" panose="020B0604020202020204" pitchFamily="34" charset="0"/>
              </a:rPr>
              <a:t>while</a:t>
            </a:r>
            <a:r>
              <a:rPr lang="es-ES" sz="1600" dirty="0">
                <a:solidFill>
                  <a:prstClr val="black"/>
                </a:solidFill>
                <a:latin typeface="Arial" panose="020B0604020202020204" pitchFamily="34" charset="0"/>
                <a:cs typeface="Arial" panose="020B0604020202020204" pitchFamily="34" charset="0"/>
              </a:rPr>
              <a:t>, también podemos anidar dos </a:t>
            </a:r>
            <a:r>
              <a:rPr lang="es-ES" sz="1600" dirty="0" err="1">
                <a:solidFill>
                  <a:prstClr val="black"/>
                </a:solidFill>
                <a:latin typeface="Arial" panose="020B0604020202020204" pitchFamily="34" charset="0"/>
                <a:cs typeface="Arial" panose="020B0604020202020204" pitchFamily="34" charset="0"/>
              </a:rPr>
              <a:t>for</a:t>
            </a:r>
            <a:r>
              <a:rPr lang="es-ES" sz="1600" dirty="0">
                <a:solidFill>
                  <a:prstClr val="black"/>
                </a:solidFill>
                <a:latin typeface="Arial" panose="020B0604020202020204" pitchFamily="34" charset="0"/>
                <a:cs typeface="Arial" panose="020B0604020202020204" pitchFamily="34" charset="0"/>
              </a:rPr>
              <a:t> o dos </a:t>
            </a:r>
            <a:r>
              <a:rPr lang="es-ES" sz="1600" dirty="0" err="1">
                <a:solidFill>
                  <a:prstClr val="black"/>
                </a:solidFill>
                <a:latin typeface="Arial" panose="020B0604020202020204" pitchFamily="34" charset="0"/>
                <a:cs typeface="Arial" panose="020B0604020202020204" pitchFamily="34" charset="0"/>
              </a:rPr>
              <a:t>while</a:t>
            </a:r>
            <a:r>
              <a:rPr lang="es-ES" sz="1600" dirty="0">
                <a:solidFill>
                  <a:prstClr val="black"/>
                </a:solidFill>
                <a:latin typeface="Arial" panose="020B0604020202020204" pitchFamily="34" charset="0"/>
                <a:cs typeface="Arial" panose="020B0604020202020204" pitchFamily="34" charset="0"/>
              </a:rPr>
              <a:t>, o un </a:t>
            </a:r>
            <a:r>
              <a:rPr lang="es-ES" sz="1600" dirty="0" err="1">
                <a:solidFill>
                  <a:prstClr val="black"/>
                </a:solidFill>
                <a:latin typeface="Arial" panose="020B0604020202020204" pitchFamily="34" charset="0"/>
                <a:cs typeface="Arial" panose="020B0604020202020204" pitchFamily="34" charset="0"/>
              </a:rPr>
              <a:t>for</a:t>
            </a:r>
            <a:r>
              <a:rPr lang="es-ES" sz="1600" dirty="0">
                <a:solidFill>
                  <a:prstClr val="black"/>
                </a:solidFill>
                <a:latin typeface="Arial" panose="020B0604020202020204" pitchFamily="34" charset="0"/>
                <a:cs typeface="Arial" panose="020B0604020202020204" pitchFamily="34" charset="0"/>
              </a:rPr>
              <a:t> con un </a:t>
            </a:r>
            <a:r>
              <a:rPr lang="es-ES" sz="1600" dirty="0" err="1">
                <a:solidFill>
                  <a:prstClr val="black"/>
                </a:solidFill>
                <a:latin typeface="Arial" panose="020B0604020202020204" pitchFamily="34" charset="0"/>
                <a:cs typeface="Arial" panose="020B0604020202020204" pitchFamily="34" charset="0"/>
              </a:rPr>
              <a:t>while</a:t>
            </a:r>
            <a:r>
              <a:rPr lang="es-ES" sz="1600" dirty="0">
                <a:solidFill>
                  <a:prstClr val="black"/>
                </a:solidFill>
                <a:latin typeface="Arial" panose="020B0604020202020204" pitchFamily="34" charset="0"/>
                <a:cs typeface="Arial" panose="020B0604020202020204" pitchFamily="34" charset="0"/>
              </a:rPr>
              <a:t>…. cualquier combinación que se nos ocurra de dos o más estructuras.</a:t>
            </a:r>
          </a:p>
        </p:txBody>
      </p:sp>
      <p:sp>
        <p:nvSpPr>
          <p:cNvPr id="4" name="3 Rectángulo"/>
          <p:cNvSpPr/>
          <p:nvPr/>
        </p:nvSpPr>
        <p:spPr>
          <a:xfrm>
            <a:off x="2376041" y="5997302"/>
            <a:ext cx="8856984" cy="584775"/>
          </a:xfrm>
          <a:prstGeom prst="rect">
            <a:avLst/>
          </a:prstGeom>
        </p:spPr>
        <p:txBody>
          <a:bodyPr wrap="square">
            <a:spAutoFit/>
          </a:bodyPr>
          <a:lstStyle/>
          <a:p>
            <a:pPr lvl="0" algn="just" defTabSz="914400" fontAlgn="base">
              <a:spcBef>
                <a:spcPct val="0"/>
              </a:spcBef>
              <a:spcAft>
                <a:spcPct val="0"/>
              </a:spcAft>
            </a:pPr>
            <a:r>
              <a:rPr lang="es-ES" sz="1600" dirty="0">
                <a:latin typeface="Arial" panose="020B0604020202020204" pitchFamily="34" charset="0"/>
                <a:cs typeface="Arial" panose="020B0604020202020204" pitchFamily="34" charset="0"/>
              </a:rPr>
              <a:t>¿Para que se usan? En muchas ocasiones necesitamos tener dos dimensiones o más para realizar un algoritmo, por ejemplo un tablero de ajedrez, </a:t>
            </a:r>
            <a:r>
              <a:rPr lang="es-ES" sz="1600" dirty="0" err="1">
                <a:latin typeface="Arial" panose="020B0604020202020204" pitchFamily="34" charset="0"/>
                <a:cs typeface="Arial" panose="020B0604020202020204" pitchFamily="34" charset="0"/>
              </a:rPr>
              <a:t>arrays</a:t>
            </a:r>
            <a:r>
              <a:rPr lang="es-ES" sz="1600" dirty="0">
                <a:latin typeface="Arial" panose="020B0604020202020204" pitchFamily="34" charset="0"/>
                <a:cs typeface="Arial" panose="020B0604020202020204" pitchFamily="34" charset="0"/>
              </a:rPr>
              <a:t> de varias dimensiones, </a:t>
            </a:r>
          </a:p>
        </p:txBody>
      </p:sp>
    </p:spTree>
    <p:extLst>
      <p:ext uri="{BB962C8B-B14F-4D97-AF65-F5344CB8AC3E}">
        <p14:creationId xmlns:p14="http://schemas.microsoft.com/office/powerpoint/2010/main" val="2429640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Ejercicios bucles anidados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584775"/>
          </a:xfrm>
          <a:prstGeom prst="rect">
            <a:avLst/>
          </a:prstGeom>
          <a:noFill/>
        </p:spPr>
        <p:txBody>
          <a:bodyPr wrap="square" rtlCol="0">
            <a:spAutoFit/>
          </a:bodyPr>
          <a:lstStyle/>
          <a:p>
            <a:r>
              <a:rPr lang="es-ES" sz="1600" dirty="0">
                <a:latin typeface="Arial" pitchFamily="34" charset="0"/>
                <a:cs typeface="Arial" pitchFamily="34" charset="0"/>
              </a:rPr>
              <a:t>1. Obtener  lo siguiente por pantalla.</a:t>
            </a:r>
          </a:p>
          <a:p>
            <a:endParaRPr lang="es-ES" sz="1600" dirty="0">
              <a:latin typeface="Arial" pitchFamily="34" charset="0"/>
              <a:cs typeface="Arial" pitchFamily="34" charset="0"/>
            </a:endParaRPr>
          </a:p>
        </p:txBody>
      </p:sp>
      <p:sp>
        <p:nvSpPr>
          <p:cNvPr id="5" name="4 Rectángulo"/>
          <p:cNvSpPr/>
          <p:nvPr/>
        </p:nvSpPr>
        <p:spPr>
          <a:xfrm>
            <a:off x="9023357" y="6642472"/>
            <a:ext cx="2534540" cy="338554"/>
          </a:xfrm>
          <a:prstGeom prst="rect">
            <a:avLst/>
          </a:prstGeom>
        </p:spPr>
        <p:txBody>
          <a:bodyPr wrap="none">
            <a:spAutoFit/>
          </a:bodyPr>
          <a:lstStyle/>
          <a:p>
            <a:r>
              <a:rPr lang="es-ES" sz="1600" dirty="0">
                <a:solidFill>
                  <a:schemeClr val="accent1"/>
                </a:solidFill>
              </a:rPr>
              <a:t>Ejercicio bucle anidado.html</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603" r="89527" b="70811"/>
          <a:stretch/>
        </p:blipFill>
        <p:spPr bwMode="auto">
          <a:xfrm>
            <a:off x="2736081" y="2618735"/>
            <a:ext cx="2795456" cy="2687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3148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Función </a:t>
            </a:r>
            <a:r>
              <a:rPr lang="es-ES" dirty="0" err="1"/>
              <a:t>charAt</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1323439"/>
          </a:xfrm>
          <a:prstGeom prst="rect">
            <a:avLst/>
          </a:prstGeom>
          <a:noFill/>
        </p:spPr>
        <p:txBody>
          <a:bodyPr wrap="square" rtlCol="0">
            <a:spAutoFit/>
          </a:bodyPr>
          <a:lstStyle/>
          <a:p>
            <a:pPr algn="just"/>
            <a:r>
              <a:rPr lang="es-ES" sz="1600" dirty="0">
                <a:latin typeface="Arial" pitchFamily="34" charset="0"/>
                <a:cs typeface="Arial" pitchFamily="34" charset="0"/>
              </a:rPr>
              <a:t>Para poder hacer algunos ejercicios adicionales, vamos a adelantar la explicación de la función de cadena </a:t>
            </a:r>
            <a:r>
              <a:rPr lang="es-ES" sz="1600" dirty="0" err="1">
                <a:latin typeface="Arial" pitchFamily="34" charset="0"/>
                <a:cs typeface="Arial" pitchFamily="34" charset="0"/>
              </a:rPr>
              <a:t>charAt</a:t>
            </a:r>
            <a:r>
              <a:rPr lang="es-ES" sz="1600" dirty="0">
                <a:latin typeface="Arial" pitchFamily="34" charset="0"/>
                <a:cs typeface="Arial" pitchFamily="34" charset="0"/>
              </a:rPr>
              <a:t> y de la función </a:t>
            </a:r>
            <a:r>
              <a:rPr lang="es-ES" sz="1600" dirty="0" err="1">
                <a:latin typeface="Arial" pitchFamily="34" charset="0"/>
                <a:cs typeface="Arial" pitchFamily="34" charset="0"/>
              </a:rPr>
              <a:t>length</a:t>
            </a:r>
            <a:r>
              <a:rPr lang="es-ES" sz="1600" dirty="0">
                <a:latin typeface="Arial" pitchFamily="34" charset="0"/>
                <a:cs typeface="Arial" pitchFamily="34" charset="0"/>
              </a:rPr>
              <a:t>.</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Esta función nos permite obtener un carácter de una cadena, al igual que los </a:t>
            </a:r>
            <a:r>
              <a:rPr lang="es-ES" sz="1600" dirty="0" err="1">
                <a:latin typeface="Arial" pitchFamily="34" charset="0"/>
                <a:cs typeface="Arial" pitchFamily="34" charset="0"/>
              </a:rPr>
              <a:t>arrays</a:t>
            </a:r>
            <a:r>
              <a:rPr lang="es-ES" sz="1600" dirty="0">
                <a:latin typeface="Arial" pitchFamily="34" charset="0"/>
                <a:cs typeface="Arial" pitchFamily="34" charset="0"/>
              </a:rPr>
              <a:t> comienzan por 0.</a:t>
            </a:r>
          </a:p>
        </p:txBody>
      </p:sp>
      <p:sp>
        <p:nvSpPr>
          <p:cNvPr id="3" name="2 Rectángulo"/>
          <p:cNvSpPr/>
          <p:nvPr/>
        </p:nvSpPr>
        <p:spPr>
          <a:xfrm>
            <a:off x="4392265" y="3834160"/>
            <a:ext cx="4896544"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texto = "Hola";</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 = </a:t>
            </a:r>
            <a:r>
              <a:rPr lang="es-ES" sz="1600" dirty="0" err="1">
                <a:solidFill>
                  <a:srgbClr val="008000"/>
                </a:solidFill>
                <a:latin typeface="Arial" panose="020B0604020202020204" pitchFamily="34" charset="0"/>
                <a:cs typeface="Arial" panose="020B0604020202020204" pitchFamily="34" charset="0"/>
              </a:rPr>
              <a:t>texto.charAt</a:t>
            </a:r>
            <a:r>
              <a:rPr lang="es-ES" sz="1600" dirty="0">
                <a:solidFill>
                  <a:srgbClr val="008000"/>
                </a:solidFill>
                <a:latin typeface="Arial" panose="020B0604020202020204" pitchFamily="34" charset="0"/>
                <a:cs typeface="Arial" panose="020B0604020202020204" pitchFamily="34" charset="0"/>
              </a:rPr>
              <a:t>(0); // letra = H</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letra = </a:t>
            </a:r>
            <a:r>
              <a:rPr lang="es-ES" sz="1600" dirty="0" err="1">
                <a:solidFill>
                  <a:srgbClr val="008000"/>
                </a:solidFill>
                <a:latin typeface="Arial" panose="020B0604020202020204" pitchFamily="34" charset="0"/>
                <a:cs typeface="Arial" panose="020B0604020202020204" pitchFamily="34" charset="0"/>
              </a:rPr>
              <a:t>mensaje.charAt</a:t>
            </a:r>
            <a:r>
              <a:rPr lang="es-ES" sz="1600" dirty="0">
                <a:solidFill>
                  <a:srgbClr val="008000"/>
                </a:solidFill>
                <a:latin typeface="Arial" panose="020B0604020202020204" pitchFamily="34" charset="0"/>
                <a:cs typeface="Arial" panose="020B0604020202020204" pitchFamily="34" charset="0"/>
              </a:rPr>
              <a:t>(1);     // letra = o</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letra = </a:t>
            </a:r>
            <a:r>
              <a:rPr lang="es-ES" sz="1600" dirty="0" err="1">
                <a:solidFill>
                  <a:srgbClr val="008000"/>
                </a:solidFill>
                <a:latin typeface="Arial" panose="020B0604020202020204" pitchFamily="34" charset="0"/>
                <a:cs typeface="Arial" panose="020B0604020202020204" pitchFamily="34" charset="0"/>
              </a:rPr>
              <a:t>mensaje.charAt</a:t>
            </a:r>
            <a:r>
              <a:rPr lang="es-ES" sz="1600" dirty="0">
                <a:solidFill>
                  <a:srgbClr val="008000"/>
                </a:solidFill>
                <a:latin typeface="Arial" panose="020B0604020202020204" pitchFamily="34" charset="0"/>
                <a:cs typeface="Arial" panose="020B0604020202020204" pitchFamily="34" charset="0"/>
              </a:rPr>
              <a:t>(2);     // letra = l</a:t>
            </a:r>
          </a:p>
          <a:p>
            <a:pPr algn="just">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letra = </a:t>
            </a:r>
            <a:r>
              <a:rPr lang="es-ES" sz="1600" dirty="0" err="1">
                <a:solidFill>
                  <a:srgbClr val="008000"/>
                </a:solidFill>
                <a:latin typeface="Arial" panose="020B0604020202020204" pitchFamily="34" charset="0"/>
                <a:cs typeface="Arial" panose="020B0604020202020204" pitchFamily="34" charset="0"/>
              </a:rPr>
              <a:t>mensaje.charAt</a:t>
            </a:r>
            <a:r>
              <a:rPr lang="es-ES" sz="1600" dirty="0">
                <a:solidFill>
                  <a:srgbClr val="008000"/>
                </a:solidFill>
                <a:latin typeface="Arial" panose="020B0604020202020204" pitchFamily="34" charset="0"/>
                <a:cs typeface="Arial" panose="020B0604020202020204" pitchFamily="34" charset="0"/>
              </a:rPr>
              <a:t>(3);     // letra = a</a:t>
            </a:r>
          </a:p>
        </p:txBody>
      </p:sp>
    </p:spTree>
    <p:extLst>
      <p:ext uri="{BB962C8B-B14F-4D97-AF65-F5344CB8AC3E}">
        <p14:creationId xmlns:p14="http://schemas.microsoft.com/office/powerpoint/2010/main" val="2431371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Función </a:t>
            </a:r>
            <a:r>
              <a:rPr lang="es-ES" dirty="0" err="1"/>
              <a:t>length</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584775"/>
          </a:xfrm>
          <a:prstGeom prst="rect">
            <a:avLst/>
          </a:prstGeom>
          <a:noFill/>
        </p:spPr>
        <p:txBody>
          <a:bodyPr wrap="square" rtlCol="0">
            <a:spAutoFit/>
          </a:bodyPr>
          <a:lstStyle/>
          <a:p>
            <a:pPr algn="just"/>
            <a:r>
              <a:rPr lang="es-ES" sz="1600" dirty="0">
                <a:latin typeface="Arial" pitchFamily="34" charset="0"/>
                <a:cs typeface="Arial" pitchFamily="34" charset="0"/>
              </a:rPr>
              <a:t>Es una función para cadenas y </a:t>
            </a:r>
            <a:r>
              <a:rPr lang="es-ES" sz="1600" dirty="0" err="1">
                <a:latin typeface="Arial" pitchFamily="34" charset="0"/>
                <a:cs typeface="Arial" pitchFamily="34" charset="0"/>
              </a:rPr>
              <a:t>arrays</a:t>
            </a:r>
            <a:r>
              <a:rPr lang="es-ES" sz="1600" dirty="0">
                <a:latin typeface="Arial" pitchFamily="34" charset="0"/>
                <a:cs typeface="Arial" pitchFamily="34" charset="0"/>
              </a:rPr>
              <a:t> que nos permite obtener el número de caracteres de una cadena o el número de elementos de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a:t>
            </a:r>
          </a:p>
        </p:txBody>
      </p:sp>
      <p:sp>
        <p:nvSpPr>
          <p:cNvPr id="3" name="2 Rectángulo"/>
          <p:cNvSpPr/>
          <p:nvPr/>
        </p:nvSpPr>
        <p:spPr>
          <a:xfrm>
            <a:off x="4392265" y="2970064"/>
            <a:ext cx="4896544"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texto = "Hola";</a:t>
            </a:r>
          </a:p>
          <a:p>
            <a:pPr algn="just">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num</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texto.length</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num</a:t>
            </a:r>
            <a:r>
              <a:rPr lang="es-ES" sz="1600" dirty="0">
                <a:solidFill>
                  <a:srgbClr val="008000"/>
                </a:solidFill>
                <a:latin typeface="Arial" panose="020B0604020202020204" pitchFamily="34" charset="0"/>
                <a:cs typeface="Arial" panose="020B0604020202020204" pitchFamily="34" charset="0"/>
              </a:rPr>
              <a:t> = 4</a:t>
            </a:r>
          </a:p>
          <a:p>
            <a:pPr algn="just">
              <a:tabLst>
                <a:tab pos="358775" algn="l"/>
                <a:tab pos="715963" algn="l"/>
              </a:tabLst>
            </a:pPr>
            <a:endParaRPr lang="es-ES" sz="1600" dirty="0">
              <a:solidFill>
                <a:srgbClr val="008000"/>
              </a:solidFill>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letras = [“A”, “B”, “C”, “D”….];</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numletras</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letras.length</a:t>
            </a:r>
            <a:r>
              <a:rPr lang="es-ES" sz="1600" dirty="0">
                <a:solidFill>
                  <a:srgbClr val="008000"/>
                </a:solidFill>
                <a:latin typeface="Arial" panose="020B0604020202020204" pitchFamily="34" charset="0"/>
                <a:cs typeface="Arial" panose="020B0604020202020204" pitchFamily="34" charset="0"/>
              </a:rPr>
              <a:t>; // Devolvería 28.</a:t>
            </a:r>
          </a:p>
        </p:txBody>
      </p:sp>
    </p:spTree>
    <p:extLst>
      <p:ext uri="{BB962C8B-B14F-4D97-AF65-F5344CB8AC3E}">
        <p14:creationId xmlns:p14="http://schemas.microsoft.com/office/powerpoint/2010/main" val="836781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Ejercicios más bucles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2800767"/>
          </a:xfrm>
          <a:prstGeom prst="rect">
            <a:avLst/>
          </a:prstGeom>
          <a:noFill/>
        </p:spPr>
        <p:txBody>
          <a:bodyPr wrap="square" rtlCol="0">
            <a:spAutoFit/>
          </a:bodyPr>
          <a:lstStyle/>
          <a:p>
            <a:pPr algn="just"/>
            <a:r>
              <a:rPr lang="es-ES" sz="1600" dirty="0">
                <a:latin typeface="Arial" pitchFamily="34" charset="0"/>
                <a:cs typeface="Arial" pitchFamily="34" charset="0"/>
              </a:rPr>
              <a:t>Tenemos de nuevo los meses del año en un </a:t>
            </a:r>
            <a:r>
              <a:rPr lang="es-ES" sz="1600" dirty="0" err="1">
                <a:latin typeface="Arial" pitchFamily="34" charset="0"/>
                <a:cs typeface="Arial" pitchFamily="34" charset="0"/>
              </a:rPr>
              <a:t>array</a:t>
            </a:r>
            <a:r>
              <a:rPr lang="es-ES" sz="1600" dirty="0">
                <a:latin typeface="Arial" pitchFamily="34" charset="0"/>
                <a:cs typeface="Arial" pitchFamily="34" charset="0"/>
              </a:rPr>
              <a:t>.</a:t>
            </a:r>
          </a:p>
          <a:p>
            <a:pPr algn="just"/>
            <a:endParaRPr lang="es-ES" sz="1600" dirty="0">
              <a:latin typeface="Arial" pitchFamily="34" charset="0"/>
              <a:cs typeface="Arial" pitchFamily="34" charset="0"/>
            </a:endParaRPr>
          </a:p>
          <a:p>
            <a:pPr marL="342900" indent="-342900" algn="just">
              <a:buFont typeface="+mj-lt"/>
              <a:buAutoNum type="arabicPeriod"/>
            </a:pPr>
            <a:r>
              <a:rPr lang="es-ES" sz="1600" dirty="0">
                <a:latin typeface="Arial" pitchFamily="34" charset="0"/>
                <a:cs typeface="Arial" pitchFamily="34" charset="0"/>
              </a:rPr>
              <a:t>Mostrar los meses que empiecen por J.</a:t>
            </a:r>
          </a:p>
          <a:p>
            <a:pPr marL="342900" indent="-342900" algn="just">
              <a:buFont typeface="+mj-lt"/>
              <a:buAutoNum type="arabicPeriod"/>
            </a:pPr>
            <a:r>
              <a:rPr lang="es-ES" sz="1600" dirty="0">
                <a:latin typeface="Arial" pitchFamily="34" charset="0"/>
                <a:cs typeface="Arial" pitchFamily="34" charset="0"/>
              </a:rPr>
              <a:t>Mostrar los meses que acaben en o.</a:t>
            </a:r>
          </a:p>
          <a:p>
            <a:pPr marL="342900" indent="-342900" algn="just">
              <a:buFont typeface="+mj-lt"/>
              <a:buAutoNum type="arabicPeriod"/>
            </a:pPr>
            <a:r>
              <a:rPr lang="es-ES" sz="1600" dirty="0">
                <a:latin typeface="Arial" pitchFamily="34" charset="0"/>
                <a:cs typeface="Arial" pitchFamily="34" charset="0"/>
              </a:rPr>
              <a:t>Mostrar los meses que contengan al menos una letra o.</a:t>
            </a:r>
          </a:p>
          <a:p>
            <a:pPr marL="342900" indent="-342900" algn="just">
              <a:buFont typeface="+mj-lt"/>
              <a:buAutoNum type="arabicPeriod"/>
            </a:pPr>
            <a:r>
              <a:rPr lang="es-ES" sz="1600" dirty="0">
                <a:latin typeface="Arial" pitchFamily="34" charset="0"/>
                <a:cs typeface="Arial" pitchFamily="34" charset="0"/>
              </a:rPr>
              <a:t>Mostrar los meses que acaben en “ero”.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Con el </a:t>
            </a:r>
            <a:r>
              <a:rPr lang="es-ES" sz="1600" dirty="0" err="1">
                <a:latin typeface="Arial" pitchFamily="34" charset="0"/>
                <a:cs typeface="Arial" pitchFamily="34" charset="0"/>
              </a:rPr>
              <a:t>array</a:t>
            </a:r>
            <a:r>
              <a:rPr lang="es-ES" sz="1600" dirty="0">
                <a:latin typeface="Arial" pitchFamily="34" charset="0"/>
                <a:cs typeface="Arial" pitchFamily="34" charset="0"/>
              </a:rPr>
              <a:t> de los días por mes realizad:</a:t>
            </a:r>
          </a:p>
          <a:p>
            <a:pPr algn="just"/>
            <a:endParaRPr lang="es-ES" sz="1600" dirty="0">
              <a:latin typeface="Arial" pitchFamily="34" charset="0"/>
              <a:cs typeface="Arial" pitchFamily="34" charset="0"/>
            </a:endParaRPr>
          </a:p>
          <a:p>
            <a:pPr marL="342900" indent="-342900" algn="just">
              <a:buFont typeface="+mj-lt"/>
              <a:buAutoNum type="arabicPeriod" startAt="5"/>
            </a:pPr>
            <a:r>
              <a:rPr lang="es-ES" sz="1600" dirty="0">
                <a:latin typeface="Arial" pitchFamily="34" charset="0"/>
                <a:cs typeface="Arial" pitchFamily="34" charset="0"/>
              </a:rPr>
              <a:t>Mostrar los que acaben en “ero” y tengan al menos 30 días.</a:t>
            </a:r>
          </a:p>
          <a:p>
            <a:pPr marL="342900" indent="-342900" algn="just">
              <a:buFont typeface="+mj-lt"/>
              <a:buAutoNum type="arabicPeriod" startAt="5"/>
            </a:pPr>
            <a:r>
              <a:rPr lang="es-ES" sz="1600" dirty="0">
                <a:latin typeface="Arial" pitchFamily="34" charset="0"/>
                <a:cs typeface="Arial" pitchFamily="34" charset="0"/>
              </a:rPr>
              <a:t>Mostrar los que empiecen por S, M o J, y tengan una letra u o sean meses de 30 días.</a:t>
            </a:r>
          </a:p>
        </p:txBody>
      </p:sp>
      <p:sp>
        <p:nvSpPr>
          <p:cNvPr id="6" name="5 Rectángulo"/>
          <p:cNvSpPr/>
          <p:nvPr/>
        </p:nvSpPr>
        <p:spPr>
          <a:xfrm>
            <a:off x="9023357" y="6642472"/>
            <a:ext cx="2363019" cy="338554"/>
          </a:xfrm>
          <a:prstGeom prst="rect">
            <a:avLst/>
          </a:prstGeom>
        </p:spPr>
        <p:txBody>
          <a:bodyPr wrap="none">
            <a:spAutoFit/>
          </a:bodyPr>
          <a:lstStyle/>
          <a:p>
            <a:r>
              <a:rPr lang="es-ES" sz="1600" dirty="0">
                <a:solidFill>
                  <a:schemeClr val="accent1"/>
                </a:solidFill>
              </a:rPr>
              <a:t>Ejercicios mas bucles.html</a:t>
            </a:r>
          </a:p>
        </p:txBody>
      </p:sp>
    </p:spTree>
    <p:extLst>
      <p:ext uri="{BB962C8B-B14F-4D97-AF65-F5344CB8AC3E}">
        <p14:creationId xmlns:p14="http://schemas.microsoft.com/office/powerpoint/2010/main" val="6172809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Números aleatorios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2033960"/>
            <a:ext cx="8856984" cy="3785652"/>
          </a:xfrm>
          <a:prstGeom prst="rect">
            <a:avLst/>
          </a:prstGeom>
          <a:noFill/>
        </p:spPr>
        <p:txBody>
          <a:bodyPr wrap="square" rtlCol="0">
            <a:spAutoFit/>
          </a:bodyPr>
          <a:lstStyle/>
          <a:p>
            <a:pPr algn="just"/>
            <a:r>
              <a:rPr lang="es-ES" sz="1600" dirty="0">
                <a:latin typeface="Arial" panose="020B0604020202020204" pitchFamily="34" charset="0"/>
                <a:cs typeface="Arial" pitchFamily="34" charset="0"/>
              </a:rPr>
              <a:t>Para poder generar un número aleatorio tenemos que utilizar la función </a:t>
            </a:r>
            <a:r>
              <a:rPr lang="es-ES" sz="1600" dirty="0" err="1">
                <a:latin typeface="Arial" pitchFamily="34" charset="0"/>
                <a:cs typeface="Arial" pitchFamily="34" charset="0"/>
              </a:rPr>
              <a:t>random</a:t>
            </a:r>
            <a:r>
              <a:rPr lang="es-ES" sz="1600" dirty="0">
                <a:latin typeface="Arial" pitchFamily="34" charset="0"/>
                <a:cs typeface="Arial" pitchFamily="34" charset="0"/>
              </a:rPr>
              <a:t> de la librería </a:t>
            </a:r>
            <a:r>
              <a:rPr lang="es-ES" sz="1600" dirty="0" err="1">
                <a:latin typeface="Arial" pitchFamily="34" charset="0"/>
                <a:cs typeface="Arial" pitchFamily="34" charset="0"/>
              </a:rPr>
              <a:t>Math</a:t>
            </a:r>
            <a:r>
              <a:rPr lang="es-ES" sz="1600" dirty="0">
                <a:latin typeface="Arial" pitchFamily="34" charset="0"/>
                <a:cs typeface="Arial" pitchFamily="34" charset="0"/>
              </a:rPr>
              <a:t>, así </a:t>
            </a:r>
            <a:r>
              <a:rPr lang="es-ES" sz="1600" dirty="0" err="1">
                <a:solidFill>
                  <a:srgbClr val="008000"/>
                </a:solidFill>
                <a:latin typeface="Arial" panose="020B0604020202020204" pitchFamily="34" charset="0"/>
                <a:cs typeface="Arial" panose="020B0604020202020204" pitchFamily="34" charset="0"/>
              </a:rPr>
              <a:t>Math.random</a:t>
            </a:r>
            <a:r>
              <a:rPr lang="es-ES" sz="1600" dirty="0">
                <a:solidFill>
                  <a:srgbClr val="008000"/>
                </a:solidFill>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nos genera un número entre 0 y 1 con multitud de decimales.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Para poder conseguir que nos genere un número entre dos dados, por ejemplo entre 10 y 20, podemos emplear esta fórmula</a:t>
            </a:r>
          </a:p>
          <a:p>
            <a:pPr algn="just"/>
            <a:endParaRPr lang="es-ES" sz="1600" dirty="0">
              <a:latin typeface="Arial" panose="020B0604020202020204" pitchFamily="34" charset="0"/>
              <a:cs typeface="Arial" panose="020B0604020202020204" pitchFamily="34" charset="0"/>
            </a:endParaRPr>
          </a:p>
          <a:p>
            <a:pPr algn="ctr"/>
            <a:r>
              <a:rPr lang="da-DK" sz="1600" b="1" dirty="0">
                <a:solidFill>
                  <a:srgbClr val="008000"/>
                </a:solidFill>
                <a:latin typeface="Arial" pitchFamily="34" charset="0"/>
                <a:cs typeface="Arial" pitchFamily="34" charset="0"/>
              </a:rPr>
              <a:t>Math.random() * (nummax - nummin + 1) + nummin</a:t>
            </a:r>
          </a:p>
          <a:p>
            <a:pPr algn="ctr"/>
            <a:endParaRPr lang="da-DK" sz="1600" dirty="0">
              <a:solidFill>
                <a:srgbClr val="008000"/>
              </a:solidFill>
              <a:latin typeface="Arial" pitchFamily="34" charset="0"/>
              <a:cs typeface="Arial" pitchFamily="34" charset="0"/>
            </a:endParaRPr>
          </a:p>
          <a:p>
            <a:pPr algn="just"/>
            <a:r>
              <a:rPr lang="da-DK" sz="1600" dirty="0">
                <a:latin typeface="Arial" pitchFamily="34" charset="0"/>
                <a:cs typeface="Arial" pitchFamily="34" charset="0"/>
              </a:rPr>
              <a:t>Donde nummax = 20 y nummin = 10 los números posibles que me generarían estarían entre 10,0000001 y 19,99999. Sólo nos falta redondear.</a:t>
            </a:r>
          </a:p>
          <a:p>
            <a:pPr algn="just"/>
            <a:endParaRPr lang="da-DK" sz="1600" dirty="0">
              <a:latin typeface="Arial" pitchFamily="34" charset="0"/>
              <a:cs typeface="Arial" pitchFamily="34" charset="0"/>
            </a:endParaRPr>
          </a:p>
          <a:p>
            <a:pPr algn="just"/>
            <a:r>
              <a:rPr lang="da-DK" sz="1600" dirty="0">
                <a:latin typeface="Arial" pitchFamily="34" charset="0"/>
                <a:cs typeface="Arial" pitchFamily="34" charset="0"/>
              </a:rPr>
              <a:t>Que lo hacemos con la función también de la librería matemática Math con la función floor, que nos redondea el número decimal al entero más cercano, dejando la fórmula final así:</a:t>
            </a:r>
          </a:p>
          <a:p>
            <a:pPr algn="just"/>
            <a:endParaRPr lang="da-DK" sz="1600" dirty="0">
              <a:latin typeface="Arial" pitchFamily="34" charset="0"/>
              <a:cs typeface="Arial" pitchFamily="34" charset="0"/>
            </a:endParaRPr>
          </a:p>
          <a:p>
            <a:pPr algn="ctr"/>
            <a:r>
              <a:rPr lang="nl-NL" sz="1600" b="1" dirty="0">
                <a:solidFill>
                  <a:srgbClr val="008000"/>
                </a:solidFill>
                <a:latin typeface="Arial" pitchFamily="34" charset="0"/>
                <a:cs typeface="Arial" pitchFamily="34" charset="0"/>
              </a:rPr>
              <a:t>Math.floor(Math.random() * (nummax - nummin + 1) ) + nummin;</a:t>
            </a:r>
            <a:endParaRPr lang="es-ES" sz="1600"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609061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Ejercicios Números aleatorios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61952"/>
            <a:ext cx="8856984" cy="4770537"/>
          </a:xfrm>
          <a:prstGeom prst="rect">
            <a:avLst/>
          </a:prstGeom>
          <a:noFill/>
        </p:spPr>
        <p:txBody>
          <a:bodyPr wrap="square" rtlCol="0">
            <a:spAutoFit/>
          </a:bodyPr>
          <a:lstStyle/>
          <a:p>
            <a:pPr marL="342900" lvl="0" indent="-342900" algn="just" defTabSz="914400" fontAlgn="base">
              <a:spcBef>
                <a:spcPct val="0"/>
              </a:spcBef>
              <a:spcAft>
                <a:spcPct val="0"/>
              </a:spcAft>
              <a:buFont typeface="+mj-lt"/>
              <a:buAutoNum type="arabicPeriod"/>
            </a:pPr>
            <a:r>
              <a:rPr lang="es-ES" sz="1600" dirty="0">
                <a:solidFill>
                  <a:prstClr val="black"/>
                </a:solidFill>
                <a:latin typeface="Bookman Old Style" pitchFamily="18" charset="0"/>
              </a:rPr>
              <a:t>Hacer un script que nos genere 1000 números aleatorios entre 1 y 100. Y mostrarlos separados por un guion (sin guion final). Mostrarlos cuando se hayan generado todos.</a:t>
            </a:r>
          </a:p>
          <a:p>
            <a:pPr marL="342900" lvl="0" indent="-342900" algn="just" defTabSz="914400" fontAlgn="base">
              <a:spcBef>
                <a:spcPct val="0"/>
              </a:spcBef>
              <a:spcAft>
                <a:spcPct val="0"/>
              </a:spcAft>
              <a:buFont typeface="+mj-lt"/>
              <a:buAutoNum type="arabicPeriod"/>
            </a:pPr>
            <a:endParaRPr lang="es-ES" sz="1600" dirty="0">
              <a:solidFill>
                <a:prstClr val="black"/>
              </a:solidFill>
              <a:latin typeface="Bookman Old Style" pitchFamily="18" charset="0"/>
            </a:endParaRPr>
          </a:p>
          <a:p>
            <a:pPr marL="342900" lvl="0" indent="-342900" algn="just" defTabSz="914400" fontAlgn="base">
              <a:spcBef>
                <a:spcPct val="0"/>
              </a:spcBef>
              <a:spcAft>
                <a:spcPct val="0"/>
              </a:spcAft>
              <a:buFont typeface="+mj-lt"/>
              <a:buAutoNum type="arabicPeriod"/>
            </a:pPr>
            <a:r>
              <a:rPr lang="es-ES" sz="1600" dirty="0">
                <a:solidFill>
                  <a:prstClr val="black"/>
                </a:solidFill>
                <a:latin typeface="Bookman Old Style" pitchFamily="18" charset="0"/>
              </a:rPr>
              <a:t>Hacer un script que nos genere 1000 números aleatorios entre 1 y 100. Y mostrarlos separados por un guion. Pero desechamos los números entre los valores 50 y 60, no generar uno nuevo para compensar el perdido. Mostrarlos cuando se hayan generado todos.</a:t>
            </a:r>
          </a:p>
          <a:p>
            <a:pPr marL="342900" lvl="0" indent="-342900" algn="just" defTabSz="914400" fontAlgn="base">
              <a:spcBef>
                <a:spcPct val="0"/>
              </a:spcBef>
              <a:spcAft>
                <a:spcPct val="0"/>
              </a:spcAft>
              <a:buFont typeface="+mj-lt"/>
              <a:buAutoNum type="arabicPeriod"/>
            </a:pPr>
            <a:endParaRPr lang="es-ES" sz="1600" dirty="0">
              <a:solidFill>
                <a:prstClr val="black"/>
              </a:solidFill>
              <a:latin typeface="Bookman Old Style" pitchFamily="18" charset="0"/>
            </a:endParaRPr>
          </a:p>
          <a:p>
            <a:pPr marL="342900" lvl="0" indent="-342900" algn="just" defTabSz="914400" fontAlgn="base">
              <a:spcBef>
                <a:spcPct val="0"/>
              </a:spcBef>
              <a:spcAft>
                <a:spcPct val="0"/>
              </a:spcAft>
              <a:buFont typeface="+mj-lt"/>
              <a:buAutoNum type="arabicPeriod"/>
            </a:pPr>
            <a:r>
              <a:rPr lang="es-ES" sz="1600" dirty="0">
                <a:solidFill>
                  <a:prstClr val="black"/>
                </a:solidFill>
                <a:latin typeface="Bookman Old Style" pitchFamily="18" charset="0"/>
              </a:rPr>
              <a:t>Igual que el anterior pero ahora si hay que generar un nuevo número.</a:t>
            </a:r>
          </a:p>
          <a:p>
            <a:pPr marL="342900" lvl="0" indent="-342900" algn="just" defTabSz="914400" fontAlgn="base">
              <a:spcBef>
                <a:spcPct val="0"/>
              </a:spcBef>
              <a:spcAft>
                <a:spcPct val="0"/>
              </a:spcAft>
              <a:buFont typeface="+mj-lt"/>
              <a:buAutoNum type="arabicPeriod"/>
            </a:pPr>
            <a:endParaRPr lang="es-ES" sz="1600" dirty="0">
              <a:solidFill>
                <a:prstClr val="black"/>
              </a:solidFill>
              <a:latin typeface="Bookman Old Style" pitchFamily="18" charset="0"/>
            </a:endParaRPr>
          </a:p>
          <a:p>
            <a:pPr marL="342900" lvl="0" indent="-342900" algn="just" defTabSz="914400" fontAlgn="base">
              <a:spcBef>
                <a:spcPct val="0"/>
              </a:spcBef>
              <a:spcAft>
                <a:spcPct val="0"/>
              </a:spcAft>
              <a:buFont typeface="+mj-lt"/>
              <a:buAutoNum type="arabicPeriod"/>
            </a:pPr>
            <a:r>
              <a:rPr lang="es-ES" sz="1600" dirty="0">
                <a:solidFill>
                  <a:prstClr val="black"/>
                </a:solidFill>
                <a:latin typeface="Bookman Old Style" pitchFamily="18" charset="0"/>
              </a:rPr>
              <a:t>Hacer un script que nos genere 1000 números aleatorios entre 1 y 100 y debemos contar cuantos números son entre 1 y 50.</a:t>
            </a:r>
          </a:p>
          <a:p>
            <a:pPr marL="342900" lvl="0" indent="-342900" algn="just" defTabSz="914400" fontAlgn="base">
              <a:spcBef>
                <a:spcPct val="0"/>
              </a:spcBef>
              <a:spcAft>
                <a:spcPct val="0"/>
              </a:spcAft>
              <a:buFont typeface="+mj-lt"/>
              <a:buAutoNum type="arabicPeriod"/>
            </a:pPr>
            <a:endParaRPr lang="es-ES" sz="1600" dirty="0">
              <a:solidFill>
                <a:prstClr val="black"/>
              </a:solidFill>
              <a:latin typeface="Bookman Old Style" pitchFamily="18" charset="0"/>
            </a:endParaRPr>
          </a:p>
          <a:p>
            <a:pPr marL="342900" lvl="0" indent="-342900" algn="just" defTabSz="914400" fontAlgn="base">
              <a:spcBef>
                <a:spcPct val="0"/>
              </a:spcBef>
              <a:spcAft>
                <a:spcPct val="0"/>
              </a:spcAft>
              <a:buFont typeface="+mj-lt"/>
              <a:buAutoNum type="arabicPeriod"/>
            </a:pPr>
            <a:r>
              <a:rPr lang="es-ES" sz="1600" dirty="0">
                <a:solidFill>
                  <a:prstClr val="black"/>
                </a:solidFill>
                <a:latin typeface="Bookman Old Style" pitchFamily="18" charset="0"/>
              </a:rPr>
              <a:t>Hacer un script que nos genere 1000 números aleatorios entre 1 y 100 y debemos contar cuantos números son entre 25 y 50.</a:t>
            </a:r>
          </a:p>
          <a:p>
            <a:pPr marL="342900" lvl="0" indent="-342900" algn="just" defTabSz="914400" fontAlgn="base">
              <a:spcBef>
                <a:spcPct val="0"/>
              </a:spcBef>
              <a:spcAft>
                <a:spcPct val="0"/>
              </a:spcAft>
              <a:buFont typeface="+mj-lt"/>
              <a:buAutoNum type="arabicPeriod"/>
            </a:pPr>
            <a:endParaRPr lang="es-ES" sz="1600" dirty="0">
              <a:solidFill>
                <a:prstClr val="black"/>
              </a:solidFill>
              <a:latin typeface="Bookman Old Style" pitchFamily="18" charset="0"/>
            </a:endParaRPr>
          </a:p>
          <a:p>
            <a:pPr marL="342900" lvl="0" indent="-342900" defTabSz="914400" fontAlgn="base">
              <a:spcBef>
                <a:spcPct val="0"/>
              </a:spcBef>
              <a:spcAft>
                <a:spcPct val="0"/>
              </a:spcAft>
              <a:buFont typeface="+mj-lt"/>
              <a:buAutoNum type="arabicPeriod"/>
            </a:pPr>
            <a:r>
              <a:rPr lang="es-ES" sz="1600" dirty="0">
                <a:solidFill>
                  <a:prstClr val="black"/>
                </a:solidFill>
                <a:latin typeface="Bookman Old Style" pitchFamily="18" charset="0"/>
              </a:rPr>
              <a:t>Lo mismo que el anterior pero </a:t>
            </a:r>
            <a:r>
              <a:rPr lang="es-ES" sz="1600" dirty="0" err="1">
                <a:solidFill>
                  <a:prstClr val="black"/>
                </a:solidFill>
                <a:latin typeface="Bookman Old Style" pitchFamily="18" charset="0"/>
              </a:rPr>
              <a:t>num</a:t>
            </a:r>
            <a:r>
              <a:rPr lang="es-ES" sz="1600" dirty="0">
                <a:solidFill>
                  <a:prstClr val="black"/>
                </a:solidFill>
                <a:latin typeface="Bookman Old Style" pitchFamily="18" charset="0"/>
              </a:rPr>
              <a:t>. Aleatorios entre 1 y 1000 pero que nos cuente los números 1 y 100, entre 101 y 200,… Utilizar el cociente y el resto.</a:t>
            </a:r>
          </a:p>
        </p:txBody>
      </p:sp>
      <p:sp>
        <p:nvSpPr>
          <p:cNvPr id="5" name="4 Rectángulo"/>
          <p:cNvSpPr/>
          <p:nvPr/>
        </p:nvSpPr>
        <p:spPr>
          <a:xfrm>
            <a:off x="8449427" y="6679543"/>
            <a:ext cx="3081934" cy="338554"/>
          </a:xfrm>
          <a:prstGeom prst="rect">
            <a:avLst/>
          </a:prstGeom>
        </p:spPr>
        <p:txBody>
          <a:bodyPr wrap="none">
            <a:spAutoFit/>
          </a:bodyPr>
          <a:lstStyle/>
          <a:p>
            <a:r>
              <a:rPr lang="es-ES" sz="1600" dirty="0">
                <a:solidFill>
                  <a:schemeClr val="accent1"/>
                </a:solidFill>
              </a:rPr>
              <a:t>Ejercicios </a:t>
            </a:r>
            <a:r>
              <a:rPr lang="es-ES" sz="1600" dirty="0" err="1">
                <a:solidFill>
                  <a:schemeClr val="accent1"/>
                </a:solidFill>
              </a:rPr>
              <a:t>Numeros</a:t>
            </a:r>
            <a:r>
              <a:rPr lang="es-ES" sz="1600" dirty="0">
                <a:solidFill>
                  <a:schemeClr val="accent1"/>
                </a:solidFill>
              </a:rPr>
              <a:t> aleatorios.html</a:t>
            </a:r>
          </a:p>
        </p:txBody>
      </p:sp>
    </p:spTree>
    <p:extLst>
      <p:ext uri="{BB962C8B-B14F-4D97-AF65-F5344CB8AC3E}">
        <p14:creationId xmlns:p14="http://schemas.microsoft.com/office/powerpoint/2010/main" val="2069027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Sentencia </a:t>
            </a:r>
            <a:r>
              <a:rPr lang="es-ES" dirty="0" err="1"/>
              <a:t>prompt</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61952"/>
            <a:ext cx="8856984" cy="584775"/>
          </a:xfrm>
          <a:prstGeom prst="rect">
            <a:avLst/>
          </a:prstGeom>
          <a:noFill/>
        </p:spPr>
        <p:txBody>
          <a:bodyPr wrap="square" rtlCol="0">
            <a:spAutoFit/>
          </a:bodyPr>
          <a:lstStyle/>
          <a:p>
            <a:pPr algn="just" defTabSz="914400" fontAlgn="base">
              <a:spcBef>
                <a:spcPct val="0"/>
              </a:spcBef>
              <a:spcAft>
                <a:spcPct val="0"/>
              </a:spcAft>
            </a:pPr>
            <a:r>
              <a:rPr lang="es-ES" sz="1600" dirty="0">
                <a:latin typeface="Arial" pitchFamily="34" charset="0"/>
                <a:cs typeface="Arial" pitchFamily="34" charset="0"/>
              </a:rPr>
              <a:t>La sentencia </a:t>
            </a:r>
            <a:r>
              <a:rPr lang="es-ES" sz="1600" dirty="0" err="1">
                <a:latin typeface="Arial" pitchFamily="34" charset="0"/>
                <a:cs typeface="Arial" pitchFamily="34" charset="0"/>
              </a:rPr>
              <a:t>prompt</a:t>
            </a:r>
            <a:r>
              <a:rPr lang="es-ES" sz="1600" dirty="0">
                <a:latin typeface="Arial" pitchFamily="34" charset="0"/>
                <a:cs typeface="Arial" pitchFamily="34" charset="0"/>
              </a:rPr>
              <a:t> nos permite que el usuario introduzca un valor por pantalla y capturar el valor introducido en una variable.</a:t>
            </a:r>
            <a:endParaRPr lang="es-ES" sz="1600" dirty="0">
              <a:solidFill>
                <a:prstClr val="black"/>
              </a:solidFill>
              <a:latin typeface="Bookman Old Style" pitchFamily="18" charset="0"/>
            </a:endParaRPr>
          </a:p>
        </p:txBody>
      </p:sp>
      <p:sp>
        <p:nvSpPr>
          <p:cNvPr id="2" name="1 Rectángulo"/>
          <p:cNvSpPr/>
          <p:nvPr/>
        </p:nvSpPr>
        <p:spPr>
          <a:xfrm>
            <a:off x="3456161" y="2826048"/>
            <a:ext cx="6768751"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numusu</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prompt</a:t>
            </a:r>
            <a:r>
              <a:rPr lang="es-ES" sz="1600" dirty="0">
                <a:solidFill>
                  <a:srgbClr val="008000"/>
                </a:solidFill>
                <a:latin typeface="Arial" panose="020B0604020202020204" pitchFamily="34" charset="0"/>
                <a:cs typeface="Arial" panose="020B0604020202020204" pitchFamily="34" charset="0"/>
              </a:rPr>
              <a:t> ( “Escribe un número entre 1 y 100” );</a:t>
            </a:r>
          </a:p>
        </p:txBody>
      </p:sp>
      <p:sp>
        <p:nvSpPr>
          <p:cNvPr id="7" name="6 CuadroTexto"/>
          <p:cNvSpPr txBox="1"/>
          <p:nvPr/>
        </p:nvSpPr>
        <p:spPr>
          <a:xfrm>
            <a:off x="2376041" y="3834160"/>
            <a:ext cx="8856984" cy="830997"/>
          </a:xfrm>
          <a:prstGeom prst="rect">
            <a:avLst/>
          </a:prstGeom>
          <a:noFill/>
        </p:spPr>
        <p:txBody>
          <a:bodyPr wrap="square" rtlCol="0">
            <a:spAutoFit/>
          </a:bodyPr>
          <a:lstStyle/>
          <a:p>
            <a:pPr algn="just"/>
            <a:r>
              <a:rPr lang="es-ES" sz="1600" dirty="0">
                <a:latin typeface="Arial" pitchFamily="34" charset="0"/>
                <a:cs typeface="Arial" pitchFamily="34" charset="0"/>
              </a:rPr>
              <a:t>Pero el número se almacenará de tipo texto, por lo que hay que convertirlo con la función </a:t>
            </a:r>
            <a:r>
              <a:rPr lang="es-ES" sz="1600" b="1" dirty="0" err="1">
                <a:solidFill>
                  <a:srgbClr val="008000"/>
                </a:solidFill>
                <a:latin typeface="Arial" pitchFamily="34" charset="0"/>
                <a:cs typeface="Arial" pitchFamily="34" charset="0"/>
              </a:rPr>
              <a:t>parseInt</a:t>
            </a:r>
            <a:r>
              <a:rPr lang="es-ES" sz="1600" dirty="0">
                <a:latin typeface="Arial" pitchFamily="34" charset="0"/>
                <a:cs typeface="Arial" pitchFamily="34" charset="0"/>
              </a:rPr>
              <a:t>, de la siguiente manera:</a:t>
            </a:r>
          </a:p>
          <a:p>
            <a:pPr algn="just"/>
            <a:endParaRPr lang="es-ES" sz="1600" dirty="0">
              <a:latin typeface="Arial" pitchFamily="34" charset="0"/>
              <a:cs typeface="Arial" pitchFamily="34" charset="0"/>
            </a:endParaRPr>
          </a:p>
        </p:txBody>
      </p:sp>
      <p:sp>
        <p:nvSpPr>
          <p:cNvPr id="4" name="3 Rectángulo"/>
          <p:cNvSpPr/>
          <p:nvPr/>
        </p:nvSpPr>
        <p:spPr>
          <a:xfrm>
            <a:off x="3456161" y="4914280"/>
            <a:ext cx="6768752"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numusu</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parseInt</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prompt</a:t>
            </a:r>
            <a:r>
              <a:rPr lang="es-ES" sz="1600" dirty="0">
                <a:solidFill>
                  <a:srgbClr val="008000"/>
                </a:solidFill>
                <a:latin typeface="Arial" panose="020B0604020202020204" pitchFamily="34" charset="0"/>
                <a:cs typeface="Arial" panose="020B0604020202020204" pitchFamily="34" charset="0"/>
              </a:rPr>
              <a:t> ( “Escribe un número entre 1 y 100”) );</a:t>
            </a:r>
          </a:p>
        </p:txBody>
      </p:sp>
    </p:spTree>
    <p:extLst>
      <p:ext uri="{BB962C8B-B14F-4D97-AF65-F5344CB8AC3E}">
        <p14:creationId xmlns:p14="http://schemas.microsoft.com/office/powerpoint/2010/main" val="29087299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Juego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817936"/>
            <a:ext cx="8856984" cy="4770537"/>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El juego consiste en que tenemos que adivinar un número que se ha generado aleatoriamente. Lo vamos a versionar para ir realizando poco a poco.</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1.0. Juego de que la maquina genere un número aleatorio entre 1 y 100. Y tenemos que adivinarlo, hasta que lo adivinemos.</a:t>
            </a:r>
          </a:p>
          <a:p>
            <a:r>
              <a:rPr lang="es-ES" sz="1600" dirty="0">
                <a:latin typeface="Arial" panose="020B0604020202020204" pitchFamily="34" charset="0"/>
                <a:cs typeface="Arial" panose="020B0604020202020204" pitchFamily="34" charset="0"/>
              </a:rPr>
              <a:t>1.1. Que nos vaya diciendo si es menor o mayor por pantalla.</a:t>
            </a:r>
          </a:p>
          <a:p>
            <a:r>
              <a:rPr lang="es-ES" sz="1600" dirty="0">
                <a:latin typeface="Arial" panose="020B0604020202020204" pitchFamily="34" charset="0"/>
                <a:cs typeface="Arial" panose="020B0604020202020204" pitchFamily="34" charset="0"/>
              </a:rPr>
              <a:t>1.2. Que nos vaya cambiando el </a:t>
            </a:r>
            <a:r>
              <a:rPr lang="es-ES" sz="1600" dirty="0" err="1">
                <a:latin typeface="Arial" panose="020B0604020202020204" pitchFamily="34" charset="0"/>
                <a:cs typeface="Arial" panose="020B0604020202020204" pitchFamily="34" charset="0"/>
              </a:rPr>
              <a:t>prompt</a:t>
            </a:r>
            <a:r>
              <a:rPr lang="es-ES" sz="1600" dirty="0">
                <a:latin typeface="Arial" panose="020B0604020202020204" pitchFamily="34" charset="0"/>
                <a:cs typeface="Arial" panose="020B0604020202020204" pitchFamily="34" charset="0"/>
              </a:rPr>
              <a:t> con el rango actualizado, eliminar la mejora anterior.</a:t>
            </a:r>
          </a:p>
          <a:p>
            <a:r>
              <a:rPr lang="es-ES" sz="1600" dirty="0">
                <a:latin typeface="Arial" panose="020B0604020202020204" pitchFamily="34" charset="0"/>
                <a:cs typeface="Arial" panose="020B0604020202020204" pitchFamily="34" charset="0"/>
              </a:rPr>
              <a:t>1.3. Que nos vaya diciendo porque intento vamos, en el </a:t>
            </a:r>
            <a:r>
              <a:rPr lang="es-ES" sz="1600" dirty="0" err="1">
                <a:latin typeface="Arial" panose="020B0604020202020204" pitchFamily="34" charset="0"/>
                <a:cs typeface="Arial" panose="020B0604020202020204" pitchFamily="34" charset="0"/>
              </a:rPr>
              <a:t>prompt</a:t>
            </a:r>
            <a:r>
              <a:rPr lang="es-ES" sz="1600" dirty="0">
                <a:latin typeface="Arial" panose="020B0604020202020204" pitchFamily="34" charset="0"/>
                <a:cs typeface="Arial" panose="020B0604020202020204" pitchFamily="34" charset="0"/>
              </a:rPr>
              <a:t> también.</a:t>
            </a:r>
          </a:p>
          <a:p>
            <a:r>
              <a:rPr lang="es-ES" sz="1600" dirty="0">
                <a:latin typeface="Arial" panose="020B0604020202020204" pitchFamily="34" charset="0"/>
                <a:cs typeface="Arial" panose="020B0604020202020204" pitchFamily="34" charset="0"/>
              </a:rPr>
              <a:t>1.4. Que nos indique cuando nos hemos equivocado por el rango y nos saque del juego por torpes.</a:t>
            </a:r>
          </a:p>
          <a:p>
            <a:r>
              <a:rPr lang="es-ES" sz="1600" dirty="0">
                <a:latin typeface="Arial" panose="020B0604020202020204" pitchFamily="34" charset="0"/>
                <a:cs typeface="Arial" panose="020B0604020202020204" pitchFamily="34" charset="0"/>
              </a:rPr>
              <a:t>1.5. Como el anterior pero en la segunda equivocación nos saca del juego. En la primera un aviso por pantalla.</a:t>
            </a:r>
          </a:p>
          <a:p>
            <a:r>
              <a:rPr lang="es-ES" sz="1600" dirty="0">
                <a:latin typeface="Arial" panose="020B0604020202020204" pitchFamily="34" charset="0"/>
                <a:cs typeface="Arial" panose="020B0604020202020204" pitchFamily="34" charset="0"/>
              </a:rPr>
              <a:t>1.6. Si son más de 10 intentos que nos muestre un mensaje por torpe y que la partida vuelva a empezar.</a:t>
            </a:r>
          </a:p>
          <a:p>
            <a:r>
              <a:rPr lang="es-ES" sz="1600" dirty="0">
                <a:latin typeface="Arial" panose="020B0604020202020204" pitchFamily="34" charset="0"/>
                <a:cs typeface="Arial" panose="020B0604020202020204" pitchFamily="34" charset="0"/>
              </a:rPr>
              <a:t>1.7. Que nos deje elegir el número mínimo y máximo poniendo un limite no menos de 0 y no más de 1000.</a:t>
            </a:r>
          </a:p>
          <a:p>
            <a:r>
              <a:rPr lang="es-ES" sz="1600" dirty="0">
                <a:latin typeface="Arial" panose="020B0604020202020204" pitchFamily="34" charset="0"/>
                <a:cs typeface="Arial" panose="020B0604020202020204" pitchFamily="34" charset="0"/>
              </a:rPr>
              <a:t>1.8. Que nos pregunte al principio cuantas partidas queremos jugar. Y que podamos jugarlas.</a:t>
            </a:r>
          </a:p>
          <a:p>
            <a:r>
              <a:rPr lang="es-ES" sz="1600" dirty="0">
                <a:latin typeface="Arial" panose="020B0604020202020204" pitchFamily="34" charset="0"/>
                <a:cs typeface="Arial" panose="020B0604020202020204" pitchFamily="34" charset="0"/>
              </a:rPr>
              <a:t>1.9. Limitar el número de partidas a un número menor o igual a 5.</a:t>
            </a:r>
          </a:p>
          <a:p>
            <a:r>
              <a:rPr lang="es-ES" sz="1600" dirty="0">
                <a:latin typeface="Arial" panose="020B0604020202020204" pitchFamily="34" charset="0"/>
                <a:cs typeface="Arial" panose="020B0604020202020204" pitchFamily="34" charset="0"/>
              </a:rPr>
              <a:t>2.0. Que nos diga cual ha sido la mejor partida por número de intentos.</a:t>
            </a:r>
          </a:p>
        </p:txBody>
      </p:sp>
      <p:sp>
        <p:nvSpPr>
          <p:cNvPr id="5" name="4 Rectángulo"/>
          <p:cNvSpPr/>
          <p:nvPr/>
        </p:nvSpPr>
        <p:spPr>
          <a:xfrm>
            <a:off x="10800977" y="6679543"/>
            <a:ext cx="742704" cy="338554"/>
          </a:xfrm>
          <a:prstGeom prst="rect">
            <a:avLst/>
          </a:prstGeom>
        </p:spPr>
        <p:txBody>
          <a:bodyPr wrap="none">
            <a:spAutoFit/>
          </a:bodyPr>
          <a:lstStyle/>
          <a:p>
            <a:r>
              <a:rPr lang="es-ES" sz="1600" dirty="0">
                <a:solidFill>
                  <a:schemeClr val="accent1"/>
                </a:solidFill>
              </a:rPr>
              <a:t>\Juego</a:t>
            </a:r>
          </a:p>
        </p:txBody>
      </p:sp>
    </p:spTree>
    <p:extLst>
      <p:ext uri="{BB962C8B-B14F-4D97-AF65-F5344CB8AC3E}">
        <p14:creationId xmlns:p14="http://schemas.microsoft.com/office/powerpoint/2010/main" val="100122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52431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nombre de una variable también se conoce como </a:t>
            </a:r>
            <a:r>
              <a:rPr lang="es-ES" sz="1600" b="1" dirty="0">
                <a:latin typeface="Arial" panose="020B0604020202020204" pitchFamily="34" charset="0"/>
                <a:cs typeface="Arial" panose="020B0604020202020204" pitchFamily="34" charset="0"/>
              </a:rPr>
              <a:t>identificador</a:t>
            </a:r>
            <a:r>
              <a:rPr lang="es-ES" sz="1600" dirty="0">
                <a:latin typeface="Arial" panose="020B0604020202020204" pitchFamily="34" charset="0"/>
                <a:cs typeface="Arial" panose="020B0604020202020204" pitchFamily="34" charset="0"/>
              </a:rPr>
              <a:t> y debe cumplir las siguientes normas: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Sólo puede estar formado por letras, números y los símbolos $ (dólar) y _ (</a:t>
            </a:r>
            <a:r>
              <a:rPr lang="es-ES" sz="1600" dirty="0" err="1">
                <a:latin typeface="Arial" panose="020B0604020202020204" pitchFamily="34" charset="0"/>
                <a:cs typeface="Arial" panose="020B0604020202020204" pitchFamily="34" charset="0"/>
              </a:rPr>
              <a:t>guión</a:t>
            </a:r>
            <a:r>
              <a:rPr lang="es-ES" sz="1600" dirty="0">
                <a:latin typeface="Arial" panose="020B0604020202020204" pitchFamily="34" charset="0"/>
                <a:cs typeface="Arial" panose="020B0604020202020204" pitchFamily="34" charset="0"/>
              </a:rPr>
              <a:t> bajo).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primer carácter no puede ser un número.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tanto, las siguientes variables tienen nombres correctos: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_$letra;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otroNumero</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$_a__$4;</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Sin embargo, las siguientes variables tienen identificadores incorrectos: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C00000"/>
                </a:solidFill>
                <a:latin typeface="Arial" panose="020B0604020202020204" pitchFamily="34" charset="0"/>
                <a:cs typeface="Arial" panose="020B0604020202020204" pitchFamily="34" charset="0"/>
              </a:rPr>
              <a:t>var</a:t>
            </a:r>
            <a:r>
              <a:rPr lang="es-ES" sz="1600" dirty="0">
                <a:solidFill>
                  <a:srgbClr val="C00000"/>
                </a:solidFill>
                <a:latin typeface="Arial" panose="020B0604020202020204" pitchFamily="34" charset="0"/>
                <a:cs typeface="Arial" panose="020B0604020202020204" pitchFamily="34" charset="0"/>
              </a:rPr>
              <a:t> 1numo; // Empieza por un número </a:t>
            </a:r>
          </a:p>
          <a:p>
            <a:pPr algn="just"/>
            <a:r>
              <a:rPr lang="es-ES" sz="1600" dirty="0" err="1">
                <a:solidFill>
                  <a:srgbClr val="C00000"/>
                </a:solidFill>
                <a:latin typeface="Arial" panose="020B0604020202020204" pitchFamily="34" charset="0"/>
                <a:cs typeface="Arial" panose="020B0604020202020204" pitchFamily="34" charset="0"/>
              </a:rPr>
              <a:t>var</a:t>
            </a:r>
            <a:r>
              <a:rPr lang="es-ES" sz="1600" dirty="0">
                <a:solidFill>
                  <a:srgbClr val="C00000"/>
                </a:solidFill>
                <a:latin typeface="Arial" panose="020B0604020202020204" pitchFamily="34" charset="0"/>
                <a:cs typeface="Arial" panose="020B0604020202020204" pitchFamily="34" charset="0"/>
              </a:rPr>
              <a:t> num;1_123; // Contiene un carácter ";"</a:t>
            </a:r>
          </a:p>
        </p:txBody>
      </p:sp>
    </p:spTree>
    <p:extLst>
      <p:ext uri="{BB962C8B-B14F-4D97-AF65-F5344CB8AC3E}">
        <p14:creationId xmlns:p14="http://schemas.microsoft.com/office/powerpoint/2010/main" val="258850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y propiedades básicas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6270"/>
            <a:ext cx="8856984" cy="1815882"/>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JavaScript incorpora una serie de herramientas y utilidades (llamadas funciones y propiedades) para el manejo de las variables. De esta forma, muchas de las operaciones básicas con las variables, se pueden realizar directamente con las utilidades que ofrece JavaScript.</a:t>
            </a: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Funciones útiles para cadenas de texto.</a:t>
            </a: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Funciones útiles para </a:t>
            </a:r>
            <a:r>
              <a:rPr lang="es-ES" sz="1600" dirty="0" err="1">
                <a:latin typeface="Arial" panose="020B0604020202020204" pitchFamily="34" charset="0"/>
                <a:cs typeface="Arial" panose="020B0604020202020204" pitchFamily="34" charset="0"/>
              </a:rPr>
              <a:t>arrays</a:t>
            </a: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Funciones útiles para números</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260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cadenas de texto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6270"/>
            <a:ext cx="8856984" cy="3046988"/>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length</a:t>
            </a:r>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Calcula la longitud de una cadena de texto (el número de caracteres que la forman)</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"Hola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numletras</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mensaje.length</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numLetras</a:t>
            </a:r>
            <a:r>
              <a:rPr lang="es-ES" sz="1600" dirty="0">
                <a:solidFill>
                  <a:srgbClr val="008000"/>
                </a:solidFill>
                <a:latin typeface="Arial" panose="020B0604020202020204" pitchFamily="34" charset="0"/>
                <a:cs typeface="Arial" panose="020B0604020202020204" pitchFamily="34" charset="0"/>
              </a:rPr>
              <a:t> = 10</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letras = [“A”, “B”, “C”, “D”….];</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numelem</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letras.length</a:t>
            </a:r>
            <a:r>
              <a:rPr lang="es-ES" sz="1600" dirty="0">
                <a:solidFill>
                  <a:srgbClr val="008000"/>
                </a:solidFill>
                <a:latin typeface="Arial" panose="020B0604020202020204" pitchFamily="34" charset="0"/>
                <a:cs typeface="Arial" panose="020B0604020202020204" pitchFamily="34" charset="0"/>
              </a:rPr>
              <a:t>; // Nos devuelve el número de elementos del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letras = [“A”, “B”, “C”, “D”….];</a:t>
            </a:r>
          </a:p>
          <a:p>
            <a:pPr algn="just"/>
            <a:r>
              <a:rPr lang="es-ES" sz="1600" dirty="0">
                <a:solidFill>
                  <a:srgbClr val="008000"/>
                </a:solidFill>
                <a:latin typeface="Arial" panose="020B0604020202020204" pitchFamily="34" charset="0"/>
                <a:cs typeface="Arial" panose="020B0604020202020204" pitchFamily="34" charset="0"/>
              </a:rPr>
              <a:t>// Nos devuelve 1 ya que sólo hay una letra en el primer elemento del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numcarac</a:t>
            </a:r>
            <a:r>
              <a:rPr lang="es-ES" sz="1600" dirty="0">
                <a:solidFill>
                  <a:srgbClr val="008000"/>
                </a:solidFill>
                <a:latin typeface="Arial" panose="020B0604020202020204" pitchFamily="34" charset="0"/>
                <a:cs typeface="Arial" panose="020B0604020202020204" pitchFamily="34" charset="0"/>
              </a:rPr>
              <a:t> = letras[0].</a:t>
            </a:r>
            <a:r>
              <a:rPr lang="es-ES" sz="1600" dirty="0" err="1">
                <a:solidFill>
                  <a:srgbClr val="008000"/>
                </a:solidFill>
                <a:latin typeface="Arial" panose="020B0604020202020204" pitchFamily="34" charset="0"/>
                <a:cs typeface="Arial" panose="020B0604020202020204" pitchFamily="34" charset="0"/>
              </a:rPr>
              <a:t>length</a:t>
            </a:r>
            <a:r>
              <a:rPr lang="es-ES" sz="1600" dirty="0">
                <a:solidFill>
                  <a:srgbClr val="008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431249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cadenas de texto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6270"/>
            <a:ext cx="8856984" cy="3046988"/>
          </a:xfrm>
          <a:prstGeom prst="rect">
            <a:avLst/>
          </a:prstGeom>
          <a:noFill/>
        </p:spPr>
        <p:txBody>
          <a:bodyPr wrap="square" rtlCol="0">
            <a:spAutoFit/>
          </a:bodyPr>
          <a:lstStyle/>
          <a:p>
            <a:pPr algn="just"/>
            <a:r>
              <a:rPr lang="es-ES" sz="1600" b="1" dirty="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emplea para concatenar varias cadenas de texto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msj1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msj2 =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mensaje = msj1 + msj2; // mensaje = "</a:t>
            </a:r>
            <a:r>
              <a:rPr lang="es-ES" sz="1600" dirty="0" err="1">
                <a:solidFill>
                  <a:srgbClr val="008000"/>
                </a:solidFill>
                <a:latin typeface="Arial" panose="020B0604020202020204" pitchFamily="34" charset="0"/>
                <a:cs typeface="Arial" panose="020B0604020202020204" pitchFamily="34" charset="0"/>
              </a:rPr>
              <a:t>HolaMundo</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concat</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Funciona igual que el + para cadenas de texto.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msj1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msj2 = msj1.concat("Mundo"); // msj2 = "</a:t>
            </a:r>
            <a:r>
              <a:rPr lang="es-ES" sz="1600" dirty="0" err="1">
                <a:solidFill>
                  <a:srgbClr val="008000"/>
                </a:solidFill>
                <a:latin typeface="Arial" panose="020B0604020202020204" pitchFamily="34" charset="0"/>
                <a:cs typeface="Arial" panose="020B0604020202020204" pitchFamily="34" charset="0"/>
              </a:rPr>
              <a:t>HolaMundo</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688386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cadenas de texto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6270"/>
            <a:ext cx="8856984" cy="452431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Las cadenas de texto también se pueden unir con variables numéricas: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var1 = "Hola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var2 = 3;</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var1 + var2; //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3“</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Cuando se unen varias cadenas de texto es habitual olvidar añadir un espacio de separación entre las palabras: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msj1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msj2 =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msj1 + msj2; //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HolaMundo</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espacios en blanco se pueden añadir al final o al principio de las cadenas.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msj1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msj2 =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msj1 + " " + msj2 ; //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Mundo“</a:t>
            </a:r>
          </a:p>
        </p:txBody>
      </p:sp>
    </p:spTree>
    <p:extLst>
      <p:ext uri="{BB962C8B-B14F-4D97-AF65-F5344CB8AC3E}">
        <p14:creationId xmlns:p14="http://schemas.microsoft.com/office/powerpoint/2010/main" val="38646083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cadenas de texto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6270"/>
            <a:ext cx="8856984" cy="5016758"/>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toUpperCase</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Transforma todos los caracteres de la cadena a sus correspondientes caracteres en mayúsculas: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msj1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msj2 = msj1.toUpperCase(); // msj2 = "HOLA“</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toLowerCase</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Transforma todos los caracteres de la cadena a sus correspondientes caracteres en minúsculas: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msj1 = "</a:t>
            </a:r>
            <a:r>
              <a:rPr lang="es-ES" sz="1600" dirty="0" err="1">
                <a:solidFill>
                  <a:srgbClr val="008000"/>
                </a:solidFill>
                <a:latin typeface="Arial" panose="020B0604020202020204" pitchFamily="34" charset="0"/>
                <a:cs typeface="Arial" panose="020B0604020202020204" pitchFamily="34" charset="0"/>
              </a:rPr>
              <a:t>HolA</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msj2 = msj1.toLowerCase(); // msj2 = "hola“</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charAt</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posicion</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Obtiene el carácter que se encuentra en la posición indicada:</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 = </a:t>
            </a:r>
            <a:r>
              <a:rPr lang="es-ES" sz="1600" dirty="0" err="1">
                <a:solidFill>
                  <a:srgbClr val="008000"/>
                </a:solidFill>
                <a:latin typeface="Arial" panose="020B0604020202020204" pitchFamily="34" charset="0"/>
                <a:cs typeface="Arial" panose="020B0604020202020204" pitchFamily="34" charset="0"/>
              </a:rPr>
              <a:t>msj.charAt</a:t>
            </a:r>
            <a:r>
              <a:rPr lang="es-ES" sz="1600" dirty="0">
                <a:solidFill>
                  <a:srgbClr val="008000"/>
                </a:solidFill>
                <a:latin typeface="Arial" panose="020B0604020202020204" pitchFamily="34" charset="0"/>
                <a:cs typeface="Arial" panose="020B0604020202020204" pitchFamily="34" charset="0"/>
              </a:rPr>
              <a:t>(0); // letra = H</a:t>
            </a:r>
          </a:p>
          <a:p>
            <a:pPr algn="just"/>
            <a:r>
              <a:rPr lang="es-ES" sz="1600" dirty="0">
                <a:solidFill>
                  <a:srgbClr val="008000"/>
                </a:solidFill>
                <a:latin typeface="Arial" panose="020B0604020202020204" pitchFamily="34" charset="0"/>
                <a:cs typeface="Arial" panose="020B0604020202020204" pitchFamily="34" charset="0"/>
              </a:rPr>
              <a:t>letra = </a:t>
            </a:r>
            <a:r>
              <a:rPr lang="es-ES" sz="1600" dirty="0" err="1">
                <a:solidFill>
                  <a:srgbClr val="008000"/>
                </a:solidFill>
                <a:latin typeface="Arial" panose="020B0604020202020204" pitchFamily="34" charset="0"/>
                <a:cs typeface="Arial" panose="020B0604020202020204" pitchFamily="34" charset="0"/>
              </a:rPr>
              <a:t>msj.charAt</a:t>
            </a:r>
            <a:r>
              <a:rPr lang="es-ES" sz="1600" dirty="0">
                <a:solidFill>
                  <a:srgbClr val="008000"/>
                </a:solidFill>
                <a:latin typeface="Arial" panose="020B0604020202020204" pitchFamily="34" charset="0"/>
                <a:cs typeface="Arial" panose="020B0604020202020204" pitchFamily="34" charset="0"/>
              </a:rPr>
              <a:t>(2);     // letra = l</a:t>
            </a:r>
          </a:p>
        </p:txBody>
      </p:sp>
    </p:spTree>
    <p:extLst>
      <p:ext uri="{BB962C8B-B14F-4D97-AF65-F5344CB8AC3E}">
        <p14:creationId xmlns:p14="http://schemas.microsoft.com/office/powerpoint/2010/main" val="9497455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cadenas de texto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6270"/>
            <a:ext cx="8856984" cy="5016758"/>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indexOf</a:t>
            </a:r>
            <a:r>
              <a:rPr lang="es-ES" sz="1600" b="1" dirty="0">
                <a:latin typeface="Arial" panose="020B0604020202020204" pitchFamily="34" charset="0"/>
                <a:cs typeface="Arial" panose="020B0604020202020204" pitchFamily="34" charset="0"/>
              </a:rPr>
              <a:t>(carácter, comienzo)</a:t>
            </a:r>
          </a:p>
          <a:p>
            <a:pPr algn="just"/>
            <a:r>
              <a:rPr lang="es-ES" sz="1600" dirty="0">
                <a:latin typeface="Arial" panose="020B0604020202020204" pitchFamily="34" charset="0"/>
                <a:cs typeface="Arial" panose="020B0604020202020204" pitchFamily="34" charset="0"/>
              </a:rPr>
              <a:t>Calcula la posición en la que se encuentra el carácter indicado dentro de la cadena de texto. Si el carácter se incluye varias veces dentro de la cadena de texto, se devuelve su primera posición empezando a buscar desde la izquierda. Si la cadena no contiene el carácter, la función devuelve el valor -1:</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pos = </a:t>
            </a:r>
            <a:r>
              <a:rPr lang="es-ES" sz="1600" dirty="0" err="1">
                <a:solidFill>
                  <a:srgbClr val="008000"/>
                </a:solidFill>
                <a:latin typeface="Arial" panose="020B0604020202020204" pitchFamily="34" charset="0"/>
                <a:cs typeface="Arial" panose="020B0604020202020204" pitchFamily="34" charset="0"/>
              </a:rPr>
              <a:t>msj.indexOf</a:t>
            </a:r>
            <a:r>
              <a:rPr lang="es-ES" sz="1600" dirty="0">
                <a:solidFill>
                  <a:srgbClr val="008000"/>
                </a:solidFill>
                <a:latin typeface="Arial" panose="020B0604020202020204" pitchFamily="34" charset="0"/>
                <a:cs typeface="Arial" panose="020B0604020202020204" pitchFamily="34" charset="0"/>
              </a:rPr>
              <a:t>('a'); // </a:t>
            </a:r>
            <a:r>
              <a:rPr lang="es-ES" sz="1600" dirty="0" err="1">
                <a:solidFill>
                  <a:srgbClr val="008000"/>
                </a:solidFill>
                <a:latin typeface="Arial" panose="020B0604020202020204" pitchFamily="34" charset="0"/>
                <a:cs typeface="Arial" panose="020B0604020202020204" pitchFamily="34" charset="0"/>
              </a:rPr>
              <a:t>posicion</a:t>
            </a:r>
            <a:r>
              <a:rPr lang="es-ES" sz="1600" dirty="0">
                <a:solidFill>
                  <a:srgbClr val="008000"/>
                </a:solidFill>
                <a:latin typeface="Arial" panose="020B0604020202020204" pitchFamily="34" charset="0"/>
                <a:cs typeface="Arial" panose="020B0604020202020204" pitchFamily="34" charset="0"/>
              </a:rPr>
              <a:t> = 3</a:t>
            </a:r>
          </a:p>
          <a:p>
            <a:pPr algn="just"/>
            <a:r>
              <a:rPr lang="es-ES" sz="1600" dirty="0">
                <a:solidFill>
                  <a:srgbClr val="008000"/>
                </a:solidFill>
                <a:latin typeface="Arial" panose="020B0604020202020204" pitchFamily="34" charset="0"/>
                <a:cs typeface="Arial" panose="020B0604020202020204" pitchFamily="34" charset="0"/>
              </a:rPr>
              <a:t>pos = </a:t>
            </a:r>
            <a:r>
              <a:rPr lang="es-ES" sz="1600" dirty="0" err="1">
                <a:solidFill>
                  <a:srgbClr val="008000"/>
                </a:solidFill>
                <a:latin typeface="Arial" panose="020B0604020202020204" pitchFamily="34" charset="0"/>
                <a:cs typeface="Arial" panose="020B0604020202020204" pitchFamily="34" charset="0"/>
              </a:rPr>
              <a:t>msj.indexOf</a:t>
            </a:r>
            <a:r>
              <a:rPr lang="es-ES" sz="1600" dirty="0">
                <a:solidFill>
                  <a:srgbClr val="008000"/>
                </a:solidFill>
                <a:latin typeface="Arial" panose="020B0604020202020204" pitchFamily="34" charset="0"/>
                <a:cs typeface="Arial" panose="020B0604020202020204" pitchFamily="34" charset="0"/>
              </a:rPr>
              <a:t>('b');     // </a:t>
            </a:r>
            <a:r>
              <a:rPr lang="es-ES" sz="1600" dirty="0" err="1">
                <a:solidFill>
                  <a:srgbClr val="008000"/>
                </a:solidFill>
                <a:latin typeface="Arial" panose="020B0604020202020204" pitchFamily="34" charset="0"/>
                <a:cs typeface="Arial" panose="020B0604020202020204" pitchFamily="34" charset="0"/>
              </a:rPr>
              <a:t>posicion</a:t>
            </a:r>
            <a:r>
              <a:rPr lang="es-ES" sz="1600" dirty="0">
                <a:solidFill>
                  <a:srgbClr val="008000"/>
                </a:solidFill>
                <a:latin typeface="Arial" panose="020B0604020202020204" pitchFamily="34" charset="0"/>
                <a:cs typeface="Arial" panose="020B0604020202020204" pitchFamily="34" charset="0"/>
              </a:rPr>
              <a:t> = -1</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lastIndexOf</a:t>
            </a:r>
            <a:r>
              <a:rPr lang="es-ES" sz="1600" b="1" dirty="0">
                <a:latin typeface="Arial" panose="020B0604020202020204" pitchFamily="34" charset="0"/>
                <a:cs typeface="Arial" panose="020B0604020202020204" pitchFamily="34" charset="0"/>
              </a:rPr>
              <a:t>(carácter, comienzo)</a:t>
            </a:r>
          </a:p>
          <a:p>
            <a:pPr algn="just"/>
            <a:r>
              <a:rPr lang="es-ES" sz="1600" dirty="0">
                <a:latin typeface="Arial" panose="020B0604020202020204" pitchFamily="34" charset="0"/>
                <a:cs typeface="Arial" panose="020B0604020202020204" pitchFamily="34" charset="0"/>
              </a:rPr>
              <a:t>Calcula la última posición en la que se encuentra el carácter indicado dentro de la cadena de texto. Si la cadena no contiene el carácter, la función devuelve el valor -1:</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a:t>
            </a:r>
            <a:r>
              <a:rPr lang="es-ES" sz="1600" dirty="0" err="1">
                <a:solidFill>
                  <a:srgbClr val="008000"/>
                </a:solidFill>
                <a:latin typeface="Arial" panose="020B0604020202020204" pitchFamily="34" charset="0"/>
                <a:cs typeface="Arial" panose="020B0604020202020204" pitchFamily="34" charset="0"/>
              </a:rPr>
              <a:t>Hola</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pos = </a:t>
            </a:r>
            <a:r>
              <a:rPr lang="es-ES" sz="1600" dirty="0" err="1">
                <a:solidFill>
                  <a:srgbClr val="008000"/>
                </a:solidFill>
                <a:latin typeface="Arial" panose="020B0604020202020204" pitchFamily="34" charset="0"/>
                <a:cs typeface="Arial" panose="020B0604020202020204" pitchFamily="34" charset="0"/>
              </a:rPr>
              <a:t>msj.lastIndexOf</a:t>
            </a:r>
            <a:r>
              <a:rPr lang="es-ES" sz="1600" dirty="0">
                <a:solidFill>
                  <a:srgbClr val="008000"/>
                </a:solidFill>
                <a:latin typeface="Arial" panose="020B0604020202020204" pitchFamily="34" charset="0"/>
                <a:cs typeface="Arial" panose="020B0604020202020204" pitchFamily="34" charset="0"/>
              </a:rPr>
              <a:t>('a'); // </a:t>
            </a:r>
            <a:r>
              <a:rPr lang="es-ES" sz="1600" dirty="0" err="1">
                <a:solidFill>
                  <a:srgbClr val="008000"/>
                </a:solidFill>
                <a:latin typeface="Arial" panose="020B0604020202020204" pitchFamily="34" charset="0"/>
                <a:cs typeface="Arial" panose="020B0604020202020204" pitchFamily="34" charset="0"/>
              </a:rPr>
              <a:t>posicion</a:t>
            </a:r>
            <a:r>
              <a:rPr lang="es-ES" sz="1600" dirty="0">
                <a:solidFill>
                  <a:srgbClr val="008000"/>
                </a:solidFill>
                <a:latin typeface="Arial" panose="020B0604020202020204" pitchFamily="34" charset="0"/>
                <a:cs typeface="Arial" panose="020B0604020202020204" pitchFamily="34" charset="0"/>
              </a:rPr>
              <a:t> = 8</a:t>
            </a:r>
          </a:p>
          <a:p>
            <a:pPr algn="just"/>
            <a:r>
              <a:rPr lang="es-ES" sz="1600" dirty="0">
                <a:solidFill>
                  <a:srgbClr val="008000"/>
                </a:solidFill>
                <a:latin typeface="Arial" panose="020B0604020202020204" pitchFamily="34" charset="0"/>
                <a:cs typeface="Arial" panose="020B0604020202020204" pitchFamily="34" charset="0"/>
              </a:rPr>
              <a:t>pos = </a:t>
            </a:r>
            <a:r>
              <a:rPr lang="es-ES" sz="1600" dirty="0" err="1">
                <a:solidFill>
                  <a:srgbClr val="008000"/>
                </a:solidFill>
                <a:latin typeface="Arial" panose="020B0604020202020204" pitchFamily="34" charset="0"/>
                <a:cs typeface="Arial" panose="020B0604020202020204" pitchFamily="34" charset="0"/>
              </a:rPr>
              <a:t>msj.lastIndexOf</a:t>
            </a:r>
            <a:r>
              <a:rPr lang="es-ES" sz="1600" dirty="0">
                <a:solidFill>
                  <a:srgbClr val="008000"/>
                </a:solidFill>
                <a:latin typeface="Arial" panose="020B0604020202020204" pitchFamily="34" charset="0"/>
                <a:cs typeface="Arial" panose="020B0604020202020204" pitchFamily="34" charset="0"/>
              </a:rPr>
              <a:t>('b');     // </a:t>
            </a:r>
            <a:r>
              <a:rPr lang="es-ES" sz="1600" dirty="0" err="1">
                <a:solidFill>
                  <a:srgbClr val="008000"/>
                </a:solidFill>
                <a:latin typeface="Arial" panose="020B0604020202020204" pitchFamily="34" charset="0"/>
                <a:cs typeface="Arial" panose="020B0604020202020204" pitchFamily="34" charset="0"/>
              </a:rPr>
              <a:t>posicion</a:t>
            </a:r>
            <a:r>
              <a:rPr lang="es-ES" sz="1600" dirty="0">
                <a:solidFill>
                  <a:srgbClr val="008000"/>
                </a:solidFill>
                <a:latin typeface="Arial" panose="020B0604020202020204" pitchFamily="34" charset="0"/>
                <a:cs typeface="Arial" panose="020B0604020202020204" pitchFamily="34" charset="0"/>
              </a:rPr>
              <a:t> = -1</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función </a:t>
            </a:r>
            <a:r>
              <a:rPr lang="es-ES" sz="1600" dirty="0" err="1">
                <a:latin typeface="Arial" panose="020B0604020202020204" pitchFamily="34" charset="0"/>
                <a:cs typeface="Arial" panose="020B0604020202020204" pitchFamily="34" charset="0"/>
              </a:rPr>
              <a:t>lastIndexOf</a:t>
            </a:r>
            <a:r>
              <a:rPr lang="es-ES" sz="1600" dirty="0">
                <a:latin typeface="Arial" panose="020B0604020202020204" pitchFamily="34" charset="0"/>
                <a:cs typeface="Arial" panose="020B0604020202020204" pitchFamily="34" charset="0"/>
              </a:rPr>
              <a:t>() comienza su búsqueda desde el final de la cadena hacia el principio, aunque la posición devuelta es la correcta empezando a contar desde el principio de la palabra.</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069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cadenas de texto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3943"/>
            <a:ext cx="8856984" cy="4770537"/>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substring</a:t>
            </a:r>
            <a:r>
              <a:rPr lang="es-ES" sz="1600" b="1" dirty="0">
                <a:latin typeface="Arial" panose="020B0604020202020204" pitchFamily="34" charset="0"/>
                <a:cs typeface="Arial" panose="020B0604020202020204" pitchFamily="34" charset="0"/>
              </a:rPr>
              <a:t>(inicio, final)</a:t>
            </a:r>
          </a:p>
          <a:p>
            <a:pPr algn="just"/>
            <a:r>
              <a:rPr lang="es-ES" sz="1600" dirty="0">
                <a:latin typeface="Arial" panose="020B0604020202020204" pitchFamily="34" charset="0"/>
                <a:cs typeface="Arial" panose="020B0604020202020204" pitchFamily="34" charset="0"/>
              </a:rPr>
              <a:t>Extrae una porción de una cadena de texto. El segundo parámetro es opcional. Si sólo se indica el parámetro inicio, la función devuelve la parte de la cadena original correspondiente desde esa posición hasta el final.</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(2);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"la Mundo"</a:t>
            </a:r>
          </a:p>
          <a:p>
            <a:pPr algn="just"/>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(5);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"Mundo"</a:t>
            </a:r>
          </a:p>
          <a:p>
            <a:pPr algn="just"/>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(7);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ndo</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se indica un inicio negativo, se devuelve la misma cadena original.</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(-2);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"Hola Mundo“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Cuando se indica el inicio y el final, se devuelve la parte de la cadena original comprendida entre la posición inicial y la inmediatamente anterior a la posición final (es decir, la posición inicio está incluida y la posición final no):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(1, 8);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"ola </a:t>
            </a:r>
            <a:r>
              <a:rPr lang="es-ES" sz="1600" dirty="0" err="1">
                <a:solidFill>
                  <a:srgbClr val="008000"/>
                </a:solidFill>
                <a:latin typeface="Arial" panose="020B0604020202020204" pitchFamily="34" charset="0"/>
                <a:cs typeface="Arial" panose="020B0604020202020204" pitchFamily="34" charset="0"/>
              </a:rPr>
              <a:t>Mun</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(3, 4);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a:t>
            </a:r>
          </a:p>
        </p:txBody>
      </p:sp>
    </p:spTree>
    <p:extLst>
      <p:ext uri="{BB962C8B-B14F-4D97-AF65-F5344CB8AC3E}">
        <p14:creationId xmlns:p14="http://schemas.microsoft.com/office/powerpoint/2010/main" val="13650862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cadenas de texto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3943"/>
            <a:ext cx="8856984" cy="427809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Si se indica un final más pequeño que el inicio, JavaScript los considera de forma inversa, ya que automáticamente asigna el valor más pequeño al inicio y el más grande al final:</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(5, 0);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"Hola "</a:t>
            </a:r>
          </a:p>
          <a:p>
            <a:pPr algn="just"/>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msj.substring</a:t>
            </a:r>
            <a:r>
              <a:rPr lang="es-ES" sz="1600" dirty="0">
                <a:solidFill>
                  <a:srgbClr val="008000"/>
                </a:solidFill>
                <a:latin typeface="Arial" panose="020B0604020202020204" pitchFamily="34" charset="0"/>
                <a:cs typeface="Arial" panose="020B0604020202020204" pitchFamily="34" charset="0"/>
              </a:rPr>
              <a:t>(0, 5);     // </a:t>
            </a:r>
            <a:r>
              <a:rPr lang="es-ES" sz="1600" dirty="0" err="1">
                <a:solidFill>
                  <a:srgbClr val="008000"/>
                </a:solidFill>
                <a:latin typeface="Arial" panose="020B0604020202020204" pitchFamily="34" charset="0"/>
                <a:cs typeface="Arial" panose="020B0604020202020204" pitchFamily="34" charset="0"/>
              </a:rPr>
              <a:t>porcion</a:t>
            </a:r>
            <a:r>
              <a:rPr lang="es-ES" sz="1600" dirty="0">
                <a:solidFill>
                  <a:srgbClr val="008000"/>
                </a:solidFill>
                <a:latin typeface="Arial" panose="020B0604020202020204" pitchFamily="34" charset="0"/>
                <a:cs typeface="Arial" panose="020B0604020202020204" pitchFamily="34" charset="0"/>
              </a:rPr>
              <a:t> = "Hola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split</a:t>
            </a:r>
            <a:r>
              <a:rPr lang="es-ES" sz="1600" b="1" dirty="0">
                <a:latin typeface="Arial" panose="020B0604020202020204" pitchFamily="34" charset="0"/>
                <a:cs typeface="Arial" panose="020B0604020202020204" pitchFamily="34" charset="0"/>
              </a:rPr>
              <a:t>(separador)</a:t>
            </a:r>
          </a:p>
          <a:p>
            <a:pPr algn="just"/>
            <a:r>
              <a:rPr lang="es-ES" sz="1600" dirty="0">
                <a:latin typeface="Arial" panose="020B0604020202020204" pitchFamily="34" charset="0"/>
                <a:cs typeface="Arial" panose="020B0604020202020204" pitchFamily="34" charset="0"/>
              </a:rPr>
              <a:t>Convierte una cadena de texto en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cadenas de texto. La función parte la cadena de texto determinando sus trozos a partir del carácter separador indicado: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Mundo, soy una cadena de texto!";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palabras = </a:t>
            </a:r>
            <a:r>
              <a:rPr lang="es-ES" sz="1600" dirty="0" err="1">
                <a:solidFill>
                  <a:srgbClr val="008000"/>
                </a:solidFill>
                <a:latin typeface="Arial" panose="020B0604020202020204" pitchFamily="34" charset="0"/>
                <a:cs typeface="Arial" panose="020B0604020202020204" pitchFamily="34" charset="0"/>
              </a:rPr>
              <a:t>mensaje.split</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palabras = ["Hola", "Mundo,", "soy", "una", "cadena", "de", "texto!"];</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Con esta función se pueden extraer fácilmente las letras que forman una palabra: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palabra = "Hola";</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letras = </a:t>
            </a:r>
            <a:r>
              <a:rPr lang="es-ES" sz="1600" dirty="0" err="1">
                <a:solidFill>
                  <a:srgbClr val="008000"/>
                </a:solidFill>
                <a:latin typeface="Arial" panose="020B0604020202020204" pitchFamily="34" charset="0"/>
                <a:cs typeface="Arial" panose="020B0604020202020204" pitchFamily="34" charset="0"/>
              </a:rPr>
              <a:t>palabra.split</a:t>
            </a:r>
            <a:r>
              <a:rPr lang="es-ES" sz="1600" dirty="0">
                <a:solidFill>
                  <a:srgbClr val="008000"/>
                </a:solidFill>
                <a:latin typeface="Arial" panose="020B0604020202020204" pitchFamily="34" charset="0"/>
                <a:cs typeface="Arial" panose="020B0604020202020204" pitchFamily="34" charset="0"/>
              </a:rPr>
              <a:t>(""); // letras = ["H", "o", "l", "a"]</a:t>
            </a:r>
          </a:p>
        </p:txBody>
      </p:sp>
    </p:spTree>
    <p:extLst>
      <p:ext uri="{BB962C8B-B14F-4D97-AF65-F5344CB8AC3E}">
        <p14:creationId xmlns:p14="http://schemas.microsoft.com/office/powerpoint/2010/main" val="943762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a:t>
            </a:r>
            <a:r>
              <a:rPr lang="es-ES" dirty="0" err="1"/>
              <a:t>arrays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3943"/>
            <a:ext cx="8856984" cy="4278094"/>
          </a:xfrm>
          <a:prstGeom prst="rect">
            <a:avLst/>
          </a:prstGeom>
          <a:noFill/>
        </p:spPr>
        <p:txBody>
          <a:bodyPr wrap="square" rtlCol="0">
            <a:spAutoFit/>
          </a:bodyPr>
          <a:lstStyle/>
          <a:p>
            <a:pPr algn="just"/>
            <a:r>
              <a:rPr lang="es-ES" sz="1600" b="1" dirty="0">
                <a:latin typeface="Arial" panose="020B0604020202020204" pitchFamily="34" charset="0"/>
                <a:cs typeface="Arial" panose="020B0604020202020204" pitchFamily="34" charset="0"/>
              </a:rPr>
              <a:t>new </a:t>
            </a:r>
            <a:r>
              <a:rPr lang="es-ES" sz="1600" b="1" dirty="0" err="1">
                <a:latin typeface="Arial" panose="020B0604020202020204" pitchFamily="34" charset="0"/>
                <a:cs typeface="Arial" panose="020B0604020202020204" pitchFamily="34" charset="0"/>
              </a:rPr>
              <a:t>Array</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Nos permite declarar una variable como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a:t>
            </a:r>
          </a:p>
          <a:p>
            <a:pPr algn="just"/>
            <a:endParaRPr lang="es-ES" sz="1600" b="1"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numeros</a:t>
            </a:r>
            <a:r>
              <a:rPr lang="es-ES" sz="1600" dirty="0">
                <a:solidFill>
                  <a:srgbClr val="008000"/>
                </a:solidFill>
                <a:latin typeface="Arial" panose="020B0604020202020204" pitchFamily="34" charset="0"/>
                <a:cs typeface="Arial" panose="020B0604020202020204" pitchFamily="34" charset="0"/>
              </a:rPr>
              <a:t> = new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length</a:t>
            </a:r>
            <a:endParaRPr lang="es-ES" sz="1600" b="1"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Calcula el número de elementos de un </a:t>
            </a:r>
            <a:r>
              <a:rPr lang="es-ES" sz="1600" dirty="0" err="1">
                <a:latin typeface="Arial" panose="020B0604020202020204" pitchFamily="34" charset="0"/>
                <a:cs typeface="Arial" panose="020B0604020202020204" pitchFamily="34" charset="0"/>
              </a:rPr>
              <a:t>array</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vocales = ["a", "e", "i", "o", "u"];</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numerovocales</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vocales.length</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numerovocales</a:t>
            </a:r>
            <a:r>
              <a:rPr lang="es-ES" sz="1600" dirty="0">
                <a:solidFill>
                  <a:srgbClr val="008000"/>
                </a:solidFill>
                <a:latin typeface="Arial" panose="020B0604020202020204" pitchFamily="34" charset="0"/>
                <a:cs typeface="Arial" panose="020B0604020202020204" pitchFamily="34" charset="0"/>
              </a:rPr>
              <a:t> = 5</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concat</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Se emplea para concatenar los elementos de varios </a:t>
            </a:r>
            <a:r>
              <a:rPr lang="es-ES" sz="1600" dirty="0" err="1">
                <a:latin typeface="Arial" panose="020B0604020202020204" pitchFamily="34" charset="0"/>
                <a:cs typeface="Arial" panose="020B0604020202020204" pitchFamily="34" charset="0"/>
              </a:rPr>
              <a:t>arrays</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array1 = [1, 2, 3];</a:t>
            </a:r>
          </a:p>
          <a:p>
            <a:pPr algn="just"/>
            <a:r>
              <a:rPr lang="es-ES" sz="1600" dirty="0">
                <a:solidFill>
                  <a:srgbClr val="008000"/>
                </a:solidFill>
                <a:latin typeface="Arial" panose="020B0604020202020204" pitchFamily="34" charset="0"/>
                <a:cs typeface="Arial" panose="020B0604020202020204" pitchFamily="34" charset="0"/>
              </a:rPr>
              <a:t>array2 = array1.concat(4, 5, 6);   // array2 = [1, 2, 3, 4, 5, 6]</a:t>
            </a:r>
          </a:p>
          <a:p>
            <a:pPr algn="just"/>
            <a:r>
              <a:rPr lang="es-ES" sz="1600" dirty="0">
                <a:solidFill>
                  <a:srgbClr val="008000"/>
                </a:solidFill>
                <a:latin typeface="Arial" panose="020B0604020202020204" pitchFamily="34" charset="0"/>
                <a:cs typeface="Arial" panose="020B0604020202020204" pitchFamily="34" charset="0"/>
              </a:rPr>
              <a:t>array3 = array1.concat([4, 5, 6]); // array3 = [1, 2, 3, 4, 5, 6]</a:t>
            </a:r>
          </a:p>
        </p:txBody>
      </p:sp>
    </p:spTree>
    <p:extLst>
      <p:ext uri="{BB962C8B-B14F-4D97-AF65-F5344CB8AC3E}">
        <p14:creationId xmlns:p14="http://schemas.microsoft.com/office/powerpoint/2010/main" val="38772810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a:t>
            </a:r>
            <a:r>
              <a:rPr lang="es-ES" dirty="0" err="1"/>
              <a:t>arrays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3943"/>
            <a:ext cx="8856984" cy="3785652"/>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join</a:t>
            </a:r>
            <a:r>
              <a:rPr lang="es-ES" sz="1600" b="1" dirty="0">
                <a:latin typeface="Arial" panose="020B0604020202020204" pitchFamily="34" charset="0"/>
                <a:cs typeface="Arial" panose="020B0604020202020204" pitchFamily="34" charset="0"/>
              </a:rPr>
              <a:t>(separador)</a:t>
            </a:r>
          </a:p>
          <a:p>
            <a:pPr algn="just"/>
            <a:r>
              <a:rPr lang="es-ES" sz="1600" dirty="0">
                <a:latin typeface="Arial" panose="020B0604020202020204" pitchFamily="34" charset="0"/>
                <a:cs typeface="Arial" panose="020B0604020202020204" pitchFamily="34" charset="0"/>
              </a:rPr>
              <a:t>Es la función contraria a </a:t>
            </a:r>
            <a:r>
              <a:rPr lang="es-ES" sz="1600" dirty="0" err="1">
                <a:latin typeface="Arial" panose="020B0604020202020204" pitchFamily="34" charset="0"/>
                <a:cs typeface="Arial" panose="020B0604020202020204" pitchFamily="34" charset="0"/>
              </a:rPr>
              <a:t>split</a:t>
            </a:r>
            <a:r>
              <a:rPr lang="es-ES" sz="1600" dirty="0">
                <a:latin typeface="Arial" panose="020B0604020202020204" pitchFamily="34" charset="0"/>
                <a:cs typeface="Arial" panose="020B0604020202020204" pitchFamily="34" charset="0"/>
              </a:rPr>
              <a:t>(). Une todos los elementos de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para formar una cadena de texto. Para unir los elementos se utiliza el carácter separador indicado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["hola", "mundo"];</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array.join</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holamundo</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array.join</a:t>
            </a:r>
            <a:r>
              <a:rPr lang="es-ES" sz="1600" dirty="0">
                <a:solidFill>
                  <a:srgbClr val="008000"/>
                </a:solidFill>
                <a:latin typeface="Arial" panose="020B0604020202020204" pitchFamily="34" charset="0"/>
                <a:cs typeface="Arial" panose="020B0604020202020204" pitchFamily="34" charset="0"/>
              </a:rPr>
              <a:t>(" ");    // </a:t>
            </a:r>
            <a:r>
              <a:rPr lang="es-ES" sz="1600" dirty="0" err="1">
                <a:solidFill>
                  <a:srgbClr val="008000"/>
                </a:solidFill>
                <a:latin typeface="Arial" panose="020B0604020202020204" pitchFamily="34" charset="0"/>
                <a:cs typeface="Arial" panose="020B0604020202020204" pitchFamily="34" charset="0"/>
              </a:rPr>
              <a:t>msj</a:t>
            </a:r>
            <a:r>
              <a:rPr lang="es-ES" sz="1600" dirty="0">
                <a:solidFill>
                  <a:srgbClr val="008000"/>
                </a:solidFill>
                <a:latin typeface="Arial" panose="020B0604020202020204" pitchFamily="34" charset="0"/>
                <a:cs typeface="Arial" panose="020B0604020202020204" pitchFamily="34" charset="0"/>
              </a:rPr>
              <a:t> = "hola mundo“</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pop()</a:t>
            </a:r>
          </a:p>
          <a:p>
            <a:pPr algn="just"/>
            <a:r>
              <a:rPr lang="es-ES" sz="1600" dirty="0">
                <a:latin typeface="Arial" panose="020B0604020202020204" pitchFamily="34" charset="0"/>
                <a:cs typeface="Arial" panose="020B0604020202020204" pitchFamily="34" charset="0"/>
              </a:rPr>
              <a:t>Elimina el último elemento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y lo devuelve. 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original se modifica y su longitud disminuye en 1 elemento.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[1, 2, 3];</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ultimo = </a:t>
            </a:r>
            <a:r>
              <a:rPr lang="es-ES" sz="1600" dirty="0" err="1">
                <a:solidFill>
                  <a:srgbClr val="008000"/>
                </a:solidFill>
                <a:latin typeface="Arial" panose="020B0604020202020204" pitchFamily="34" charset="0"/>
                <a:cs typeface="Arial" panose="020B0604020202020204" pitchFamily="34" charset="0"/>
              </a:rPr>
              <a:t>array.pop</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 ahora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[1, 2], ultimo = 3</a:t>
            </a:r>
          </a:p>
        </p:txBody>
      </p:sp>
    </p:spTree>
    <p:extLst>
      <p:ext uri="{BB962C8B-B14F-4D97-AF65-F5344CB8AC3E}">
        <p14:creationId xmlns:p14="http://schemas.microsoft.com/office/powerpoint/2010/main" val="126699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3293209"/>
          </a:xfrm>
          <a:prstGeom prst="rect">
            <a:avLst/>
          </a:prstGeom>
        </p:spPr>
        <p:txBody>
          <a:bodyPr wrap="square">
            <a:spAutoFit/>
          </a:bodyPr>
          <a:lstStyle/>
          <a:p>
            <a:pPr algn="just"/>
            <a:r>
              <a:rPr lang="es-ES" sz="1600" dirty="0">
                <a:latin typeface="Arial" pitchFamily="34" charset="0"/>
                <a:cs typeface="Arial" pitchFamily="34" charset="0"/>
              </a:rPr>
              <a:t>Aunque todas las variables de JavaScript se crean de la misma forma (mediante la palabra reservada </a:t>
            </a:r>
            <a:r>
              <a:rPr lang="es-ES" sz="1600" dirty="0" err="1">
                <a:latin typeface="Arial" pitchFamily="34" charset="0"/>
                <a:cs typeface="Arial" pitchFamily="34" charset="0"/>
              </a:rPr>
              <a:t>var</a:t>
            </a:r>
            <a:r>
              <a:rPr lang="es-ES" sz="1600" dirty="0">
                <a:latin typeface="Arial" pitchFamily="34" charset="0"/>
                <a:cs typeface="Arial" pitchFamily="34" charset="0"/>
              </a:rPr>
              <a:t>), la forma en la que se les asigna un valor depende del tipo de valor que se quiere almacenar (números, textos, etc.)</a:t>
            </a:r>
          </a:p>
          <a:p>
            <a:pPr algn="just"/>
            <a:endParaRPr lang="es-ES" sz="1600" dirty="0">
              <a:latin typeface="Arial" pitchFamily="34" charset="0"/>
              <a:cs typeface="Arial" pitchFamily="34" charset="0"/>
            </a:endParaRPr>
          </a:p>
          <a:p>
            <a:pPr algn="just"/>
            <a:r>
              <a:rPr lang="es-ES" sz="1600" b="1" dirty="0">
                <a:latin typeface="Arial" pitchFamily="34" charset="0"/>
                <a:cs typeface="Arial" pitchFamily="34" charset="0"/>
              </a:rPr>
              <a:t>Numéricas</a:t>
            </a:r>
          </a:p>
          <a:p>
            <a:pPr algn="just"/>
            <a:endParaRPr lang="es-ES" sz="1600" b="1" dirty="0">
              <a:latin typeface="Arial" pitchFamily="34" charset="0"/>
              <a:cs typeface="Arial" pitchFamily="34" charset="0"/>
            </a:endParaRPr>
          </a:p>
          <a:p>
            <a:pPr algn="just"/>
            <a:r>
              <a:rPr lang="es-ES" sz="1600" dirty="0">
                <a:latin typeface="Arial" pitchFamily="34" charset="0"/>
                <a:cs typeface="Arial" pitchFamily="34" charset="0"/>
              </a:rPr>
              <a:t>Se utilizan para almacenar valores numéricos enteros (</a:t>
            </a:r>
            <a:r>
              <a:rPr lang="es-ES" sz="1600" dirty="0" err="1">
                <a:latin typeface="Arial" pitchFamily="34" charset="0"/>
                <a:cs typeface="Arial" pitchFamily="34" charset="0"/>
              </a:rPr>
              <a:t>integer</a:t>
            </a:r>
            <a:r>
              <a:rPr lang="es-ES" sz="1600" dirty="0">
                <a:latin typeface="Arial" pitchFamily="34" charset="0"/>
                <a:cs typeface="Arial" pitchFamily="34" charset="0"/>
              </a:rPr>
              <a:t> en inglés) o decimales (</a:t>
            </a:r>
            <a:r>
              <a:rPr lang="es-ES" sz="1600" dirty="0" err="1">
                <a:latin typeface="Arial" pitchFamily="34" charset="0"/>
                <a:cs typeface="Arial" pitchFamily="34" charset="0"/>
              </a:rPr>
              <a:t>float</a:t>
            </a:r>
            <a:r>
              <a:rPr lang="es-ES" sz="1600" i="1" dirty="0">
                <a:latin typeface="Arial" pitchFamily="34" charset="0"/>
                <a:cs typeface="Arial" pitchFamily="34" charset="0"/>
              </a:rPr>
              <a:t> </a:t>
            </a:r>
            <a:r>
              <a:rPr lang="es-ES" sz="1600" dirty="0">
                <a:latin typeface="Arial" pitchFamily="34" charset="0"/>
                <a:cs typeface="Arial" pitchFamily="34" charset="0"/>
              </a:rPr>
              <a:t>en inglés). En este caso, el valor se asigna indicando directamente el número entero o decimal. Los números decimales utilizan el carácter . (punto) en vez de , (coma) para separar la parte entera y la parte decimal:</a:t>
            </a:r>
          </a:p>
          <a:p>
            <a:pPr algn="just"/>
            <a:br>
              <a:rPr lang="es-ES" sz="1600" dirty="0">
                <a:latin typeface="Arial" pitchFamily="34" charset="0"/>
                <a:cs typeface="Arial" pitchFamily="34" charset="0"/>
              </a:rPr>
            </a:br>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iva</a:t>
            </a:r>
            <a:r>
              <a:rPr lang="es-ES" sz="1600" dirty="0">
                <a:solidFill>
                  <a:srgbClr val="008000"/>
                </a:solidFill>
                <a:latin typeface="Arial" pitchFamily="34" charset="0"/>
                <a:cs typeface="Arial" pitchFamily="34" charset="0"/>
              </a:rPr>
              <a:t> = 21; // variable tipo entero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total = 234.65; // variable tipo decimal</a:t>
            </a:r>
          </a:p>
        </p:txBody>
      </p:sp>
    </p:spTree>
    <p:extLst>
      <p:ext uri="{BB962C8B-B14F-4D97-AF65-F5344CB8AC3E}">
        <p14:creationId xmlns:p14="http://schemas.microsoft.com/office/powerpoint/2010/main" val="9685565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a:t>
            </a:r>
            <a:r>
              <a:rPr lang="es-ES" dirty="0" err="1"/>
              <a:t>arrays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3943"/>
            <a:ext cx="8856984" cy="4031873"/>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push</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Añade un elemento al final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original se modifica y aumenta su longitud en 1 elemento. (También es posible añadir más de un elemento a la vez separando los elementos por una , (coma))</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[1, 2, 3];</a:t>
            </a:r>
          </a:p>
          <a:p>
            <a:pPr algn="just"/>
            <a:r>
              <a:rPr lang="es-ES" sz="1600" dirty="0" err="1">
                <a:solidFill>
                  <a:srgbClr val="008000"/>
                </a:solidFill>
                <a:latin typeface="Arial" panose="020B0604020202020204" pitchFamily="34" charset="0"/>
                <a:cs typeface="Arial" panose="020B0604020202020204" pitchFamily="34" charset="0"/>
              </a:rPr>
              <a:t>array.push</a:t>
            </a:r>
            <a:r>
              <a:rPr lang="es-ES" sz="1600" dirty="0">
                <a:solidFill>
                  <a:srgbClr val="008000"/>
                </a:solidFill>
                <a:latin typeface="Arial" panose="020B0604020202020204" pitchFamily="34" charset="0"/>
                <a:cs typeface="Arial" panose="020B0604020202020204" pitchFamily="34" charset="0"/>
              </a:rPr>
              <a:t>(4);</a:t>
            </a:r>
          </a:p>
          <a:p>
            <a:pPr algn="just"/>
            <a:r>
              <a:rPr lang="es-ES" sz="1600" dirty="0">
                <a:solidFill>
                  <a:srgbClr val="008000"/>
                </a:solidFill>
                <a:latin typeface="Arial" panose="020B0604020202020204" pitchFamily="34" charset="0"/>
                <a:cs typeface="Arial" panose="020B0604020202020204" pitchFamily="34" charset="0"/>
              </a:rPr>
              <a:t>// ahora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[1, 2, 3, 4]</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shift</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Elimina el primer elemento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y lo devuelve. 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original se ve modificado y su longitud disminuida en 1 elemento.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[1, 2, 3];</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primero = </a:t>
            </a:r>
            <a:r>
              <a:rPr lang="es-ES" sz="1600" dirty="0" err="1">
                <a:solidFill>
                  <a:srgbClr val="008000"/>
                </a:solidFill>
                <a:latin typeface="Arial" panose="020B0604020202020204" pitchFamily="34" charset="0"/>
                <a:cs typeface="Arial" panose="020B0604020202020204" pitchFamily="34" charset="0"/>
              </a:rPr>
              <a:t>array.shift</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 ahora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[2, 3], primero = 1</a:t>
            </a:r>
          </a:p>
        </p:txBody>
      </p:sp>
    </p:spTree>
    <p:extLst>
      <p:ext uri="{BB962C8B-B14F-4D97-AF65-F5344CB8AC3E}">
        <p14:creationId xmlns:p14="http://schemas.microsoft.com/office/powerpoint/2010/main" val="4214766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a:t>
            </a:r>
            <a:r>
              <a:rPr lang="es-ES" dirty="0" err="1"/>
              <a:t>arrays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CuadroTexto"/>
          <p:cNvSpPr txBox="1"/>
          <p:nvPr/>
        </p:nvSpPr>
        <p:spPr>
          <a:xfrm>
            <a:off x="2376041" y="1943943"/>
            <a:ext cx="8856984" cy="3539430"/>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unshift</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Añade un elemento al principio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original se modifica y aumenta su longitud en 1 elemento. (También es posible añadir más de un elemento a la vez)</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[1, 2, 3];</a:t>
            </a:r>
          </a:p>
          <a:p>
            <a:pPr algn="just"/>
            <a:r>
              <a:rPr lang="es-ES" sz="1600" dirty="0" err="1">
                <a:solidFill>
                  <a:srgbClr val="008000"/>
                </a:solidFill>
                <a:latin typeface="Arial" panose="020B0604020202020204" pitchFamily="34" charset="0"/>
                <a:cs typeface="Arial" panose="020B0604020202020204" pitchFamily="34" charset="0"/>
              </a:rPr>
              <a:t>array.unshift</a:t>
            </a:r>
            <a:r>
              <a:rPr lang="es-ES" sz="1600" dirty="0">
                <a:solidFill>
                  <a:srgbClr val="008000"/>
                </a:solidFill>
                <a:latin typeface="Arial" panose="020B0604020202020204" pitchFamily="34" charset="0"/>
                <a:cs typeface="Arial" panose="020B0604020202020204" pitchFamily="34" charset="0"/>
              </a:rPr>
              <a:t>(0);</a:t>
            </a:r>
          </a:p>
          <a:p>
            <a:pPr algn="just"/>
            <a:r>
              <a:rPr lang="es-ES" sz="1600" dirty="0">
                <a:solidFill>
                  <a:srgbClr val="008000"/>
                </a:solidFill>
                <a:latin typeface="Arial" panose="020B0604020202020204" pitchFamily="34" charset="0"/>
                <a:cs typeface="Arial" panose="020B0604020202020204" pitchFamily="34" charset="0"/>
              </a:rPr>
              <a:t>// ahora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[0, 1, 2, 3]</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reverse()</a:t>
            </a:r>
          </a:p>
          <a:p>
            <a:pPr algn="just"/>
            <a:r>
              <a:rPr lang="es-ES" sz="1600" dirty="0">
                <a:latin typeface="Arial" panose="020B0604020202020204" pitchFamily="34" charset="0"/>
                <a:cs typeface="Arial" panose="020B0604020202020204" pitchFamily="34" charset="0"/>
              </a:rPr>
              <a:t>Modifica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colocando sus elementos en el orden inverso a su posición original:</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[1, 2, 3];</a:t>
            </a:r>
          </a:p>
          <a:p>
            <a:pPr algn="just"/>
            <a:r>
              <a:rPr lang="es-ES" sz="1600" dirty="0" err="1">
                <a:solidFill>
                  <a:srgbClr val="008000"/>
                </a:solidFill>
                <a:latin typeface="Arial" panose="020B0604020202020204" pitchFamily="34" charset="0"/>
                <a:cs typeface="Arial" panose="020B0604020202020204" pitchFamily="34" charset="0"/>
              </a:rPr>
              <a:t>array.reverse</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 ahora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[3, 2, 1]</a:t>
            </a:r>
          </a:p>
        </p:txBody>
      </p:sp>
    </p:spTree>
    <p:extLst>
      <p:ext uri="{BB962C8B-B14F-4D97-AF65-F5344CB8AC3E}">
        <p14:creationId xmlns:p14="http://schemas.microsoft.com/office/powerpoint/2010/main" val="7558201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Arrays</a:t>
            </a:r>
            <a:r>
              <a:rPr lang="es-ES" dirty="0"/>
              <a:t> Multidimensionales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5" name="4 Rectángulo"/>
          <p:cNvSpPr/>
          <p:nvPr/>
        </p:nvSpPr>
        <p:spPr>
          <a:xfrm>
            <a:off x="2304033" y="1889944"/>
            <a:ext cx="8461613" cy="459968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 = new </a:t>
            </a:r>
            <a:r>
              <a:rPr lang="es-ES" sz="1400" dirty="0" err="1">
                <a:solidFill>
                  <a:srgbClr val="008000"/>
                </a:solidFill>
                <a:latin typeface="Arial" panose="020B0604020202020204" pitchFamily="34" charset="0"/>
                <a:cs typeface="Arial" panose="020B0604020202020204" pitchFamily="34" charset="0"/>
              </a:rPr>
              <a:t>Array</a:t>
            </a:r>
            <a:r>
              <a:rPr lang="es-ES" sz="14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for</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i = 0; i &lt; 3; i++) { </a:t>
            </a:r>
          </a:p>
          <a:p>
            <a:pPr>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[i] = new </a:t>
            </a:r>
            <a:r>
              <a:rPr lang="es-ES" sz="1400" dirty="0" err="1">
                <a:solidFill>
                  <a:srgbClr val="008000"/>
                </a:solidFill>
                <a:latin typeface="Arial" panose="020B0604020202020204" pitchFamily="34" charset="0"/>
                <a:cs typeface="Arial" panose="020B0604020202020204" pitchFamily="34" charset="0"/>
              </a:rPr>
              <a:t>Array</a:t>
            </a:r>
            <a:r>
              <a:rPr lang="es-ES" sz="14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a:t>
            </a:r>
          </a:p>
          <a:p>
            <a:pPr>
              <a:tabLst>
                <a:tab pos="358775" algn="l"/>
                <a:tab pos="715963" algn="l"/>
              </a:tabLst>
            </a:pP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[0][0] = 1;</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[0][1] = 2;</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[0][2] = 3;</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[0][3] = 4;</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[1][0] = 5;</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[1][1] = 6;</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[1][2] = 7;</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[1][3] = 8;</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[2][0] = 9;</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[2][1] = 10;</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[2][2] = 11;</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[2][3] = 12;</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[2][4] = 13; // esta definición si la podemos hacer porque la segunda dimensión no la limitamos.</a:t>
            </a:r>
          </a:p>
          <a:p>
            <a:pPr>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[3] = 14; // Esta definición funciona</a:t>
            </a:r>
          </a:p>
          <a:p>
            <a:pPr>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miArray</a:t>
            </a:r>
            <a:r>
              <a:rPr lang="es-ES" sz="1400" dirty="0">
                <a:solidFill>
                  <a:srgbClr val="008000"/>
                </a:solidFill>
                <a:latin typeface="Arial" panose="020B0604020202020204" pitchFamily="34" charset="0"/>
                <a:cs typeface="Arial" panose="020B0604020202020204" pitchFamily="34" charset="0"/>
              </a:rPr>
              <a:t>[3][0] = 14; Esta definición daría un error.</a:t>
            </a:r>
          </a:p>
        </p:txBody>
      </p:sp>
    </p:spTree>
    <p:extLst>
      <p:ext uri="{BB962C8B-B14F-4D97-AF65-F5344CB8AC3E}">
        <p14:creationId xmlns:p14="http://schemas.microsoft.com/office/powerpoint/2010/main" val="5615291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err="1"/>
              <a:t>Arrays</a:t>
            </a:r>
            <a:r>
              <a:rPr lang="es-ES" dirty="0"/>
              <a:t> Multidimensionales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5" name="4 Rectángulo"/>
          <p:cNvSpPr/>
          <p:nvPr/>
        </p:nvSpPr>
        <p:spPr>
          <a:xfrm>
            <a:off x="2304033" y="1889944"/>
            <a:ext cx="8461613" cy="201436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for</a:t>
            </a:r>
            <a:r>
              <a:rPr lang="es-ES" sz="1600" dirty="0">
                <a:solidFill>
                  <a:srgbClr val="008000"/>
                </a:solidFill>
                <a:latin typeface="Arial" panose="020B0604020202020204" pitchFamily="34" charset="0"/>
                <a:cs typeface="Arial" panose="020B0604020202020204" pitchFamily="34" charset="0"/>
              </a:rPr>
              <a:t> (i=0; i&lt; </a:t>
            </a:r>
            <a:r>
              <a:rPr lang="es-ES" sz="1600" dirty="0" err="1">
                <a:solidFill>
                  <a:srgbClr val="008000"/>
                </a:solidFill>
                <a:latin typeface="Arial" panose="020B0604020202020204" pitchFamily="34" charset="0"/>
                <a:cs typeface="Arial" panose="020B0604020202020204" pitchFamily="34" charset="0"/>
              </a:rPr>
              <a:t>miArray.length</a:t>
            </a:r>
            <a:r>
              <a:rPr lang="es-ES" sz="1600" dirty="0">
                <a:solidFill>
                  <a:srgbClr val="008000"/>
                </a:solidFill>
                <a:latin typeface="Arial" panose="020B0604020202020204" pitchFamily="34" charset="0"/>
                <a:cs typeface="Arial" panose="020B0604020202020204" pitchFamily="34" charset="0"/>
              </a:rPr>
              <a:t>; i++){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for</a:t>
            </a:r>
            <a:r>
              <a:rPr lang="es-ES" sz="1600" dirty="0">
                <a:solidFill>
                  <a:srgbClr val="008000"/>
                </a:solidFill>
                <a:latin typeface="Arial" panose="020B0604020202020204" pitchFamily="34" charset="0"/>
                <a:cs typeface="Arial" panose="020B0604020202020204" pitchFamily="34" charset="0"/>
              </a:rPr>
              <a:t> (j=0; j&lt; </a:t>
            </a:r>
            <a:r>
              <a:rPr lang="es-ES" sz="1600" dirty="0" err="1">
                <a:solidFill>
                  <a:srgbClr val="008000"/>
                </a:solidFill>
                <a:latin typeface="Arial" panose="020B0604020202020204" pitchFamily="34" charset="0"/>
                <a:cs typeface="Arial" panose="020B0604020202020204" pitchFamily="34" charset="0"/>
              </a:rPr>
              <a:t>miArray</a:t>
            </a:r>
            <a:r>
              <a:rPr lang="es-ES" sz="1600" dirty="0">
                <a:solidFill>
                  <a:srgbClr val="008000"/>
                </a:solidFill>
                <a:latin typeface="Arial" panose="020B0604020202020204" pitchFamily="34" charset="0"/>
                <a:cs typeface="Arial" panose="020B0604020202020204" pitchFamily="34" charset="0"/>
              </a:rPr>
              <a:t>[i].</a:t>
            </a:r>
            <a:r>
              <a:rPr lang="es-ES" sz="1600" dirty="0" err="1">
                <a:solidFill>
                  <a:srgbClr val="008000"/>
                </a:solidFill>
                <a:latin typeface="Arial" panose="020B0604020202020204" pitchFamily="34" charset="0"/>
                <a:cs typeface="Arial" panose="020B0604020202020204" pitchFamily="34" charset="0"/>
              </a:rPr>
              <a:t>length</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j++</a:t>
            </a: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document.write</a:t>
            </a:r>
            <a:r>
              <a:rPr lang="es-ES" sz="1600" dirty="0">
                <a:solidFill>
                  <a:srgbClr val="008000"/>
                </a:solidFill>
                <a:latin typeface="Arial" panose="020B0604020202020204" pitchFamily="34" charset="0"/>
                <a:cs typeface="Arial" panose="020B0604020202020204" pitchFamily="34" charset="0"/>
              </a:rPr>
              <a:t>("Posición " + i + "," + j + " del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 </a:t>
            </a:r>
            <a:r>
              <a:rPr lang="es-ES" sz="1600" dirty="0" err="1">
                <a:solidFill>
                  <a:srgbClr val="008000"/>
                </a:solidFill>
                <a:latin typeface="Arial" panose="020B0604020202020204" pitchFamily="34" charset="0"/>
                <a:cs typeface="Arial" panose="020B0604020202020204" pitchFamily="34" charset="0"/>
              </a:rPr>
              <a:t>miArray</a:t>
            </a:r>
            <a:r>
              <a:rPr lang="es-ES" sz="1600" dirty="0">
                <a:solidFill>
                  <a:srgbClr val="008000"/>
                </a:solidFill>
                <a:latin typeface="Arial" panose="020B0604020202020204" pitchFamily="34" charset="0"/>
                <a:cs typeface="Arial" panose="020B0604020202020204" pitchFamily="34" charset="0"/>
              </a:rPr>
              <a:t>[i][j])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document.write</a:t>
            </a: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br</a:t>
            </a:r>
            <a:r>
              <a:rPr lang="es-ES" sz="1600" dirty="0">
                <a:solidFill>
                  <a:srgbClr val="008000"/>
                </a:solidFill>
                <a:latin typeface="Arial" panose="020B0604020202020204" pitchFamily="34" charset="0"/>
                <a:cs typeface="Arial" panose="020B0604020202020204" pitchFamily="34" charset="0"/>
              </a:rPr>
              <a:t>&gt;")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a:solidFill>
                  <a:srgbClr val="008000"/>
                </a:solidFill>
                <a:latin typeface="Arial" panose="020B0604020202020204" pitchFamily="34" charset="0"/>
                <a:cs typeface="Arial" panose="020B0604020202020204" pitchFamily="34" charset="0"/>
              </a:rPr>
              <a:t>} </a:t>
            </a:r>
          </a:p>
          <a:p>
            <a:pPr>
              <a:tabLst>
                <a:tab pos="358775" algn="l"/>
                <a:tab pos="715963" algn="l"/>
              </a:tabLst>
            </a:pPr>
            <a:r>
              <a:rPr lang="es-ES" sz="1600" dirty="0" err="1">
                <a:solidFill>
                  <a:srgbClr val="008000"/>
                </a:solidFill>
                <a:latin typeface="Arial" panose="020B0604020202020204" pitchFamily="34" charset="0"/>
                <a:cs typeface="Arial" panose="020B0604020202020204" pitchFamily="34" charset="0"/>
              </a:rPr>
              <a:t>document.write</a:t>
            </a:r>
            <a:r>
              <a:rPr lang="es-ES" sz="1600" dirty="0">
                <a:solidFill>
                  <a:srgbClr val="008000"/>
                </a:solidFill>
                <a:latin typeface="Arial" panose="020B0604020202020204" pitchFamily="34" charset="0"/>
                <a:cs typeface="Arial" panose="020B0604020202020204" pitchFamily="34" charset="0"/>
              </a:rPr>
              <a:t>("Posición " + 3 + " del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 + </a:t>
            </a:r>
            <a:r>
              <a:rPr lang="es-ES" sz="1600" dirty="0" err="1">
                <a:solidFill>
                  <a:srgbClr val="008000"/>
                </a:solidFill>
                <a:latin typeface="Arial" panose="020B0604020202020204" pitchFamily="34" charset="0"/>
                <a:cs typeface="Arial" panose="020B0604020202020204" pitchFamily="34" charset="0"/>
              </a:rPr>
              <a:t>miArray</a:t>
            </a:r>
            <a:r>
              <a:rPr lang="es-ES" sz="1600" dirty="0">
                <a:solidFill>
                  <a:srgbClr val="008000"/>
                </a:solidFill>
                <a:latin typeface="Arial" panose="020B0604020202020204" pitchFamily="34" charset="0"/>
                <a:cs typeface="Arial" panose="020B0604020202020204" pitchFamily="34" charset="0"/>
              </a:rPr>
              <a:t>[3]) </a:t>
            </a:r>
          </a:p>
        </p:txBody>
      </p:sp>
      <p:sp>
        <p:nvSpPr>
          <p:cNvPr id="2" name="1 Rectángulo"/>
          <p:cNvSpPr/>
          <p:nvPr/>
        </p:nvSpPr>
        <p:spPr>
          <a:xfrm>
            <a:off x="8208689" y="6658444"/>
            <a:ext cx="3286156" cy="338554"/>
          </a:xfrm>
          <a:prstGeom prst="rect">
            <a:avLst/>
          </a:prstGeom>
        </p:spPr>
        <p:txBody>
          <a:bodyPr wrap="none">
            <a:spAutoFit/>
          </a:bodyPr>
          <a:lstStyle/>
          <a:p>
            <a:r>
              <a:rPr lang="es-ES" sz="1600" dirty="0">
                <a:solidFill>
                  <a:schemeClr val="accent1"/>
                </a:solidFill>
              </a:rPr>
              <a:t>Ejemplo </a:t>
            </a:r>
            <a:r>
              <a:rPr lang="es-ES" sz="1600" dirty="0" err="1">
                <a:solidFill>
                  <a:schemeClr val="accent1"/>
                </a:solidFill>
              </a:rPr>
              <a:t>Array</a:t>
            </a:r>
            <a:r>
              <a:rPr lang="es-ES" sz="1600" dirty="0">
                <a:solidFill>
                  <a:schemeClr val="accent1"/>
                </a:solidFill>
              </a:rPr>
              <a:t> multidimensional.html</a:t>
            </a:r>
          </a:p>
        </p:txBody>
      </p:sp>
    </p:spTree>
    <p:extLst>
      <p:ext uri="{BB962C8B-B14F-4D97-AF65-F5344CB8AC3E}">
        <p14:creationId xmlns:p14="http://schemas.microsoft.com/office/powerpoint/2010/main" val="358634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números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CuadroTexto"/>
          <p:cNvSpPr txBox="1"/>
          <p:nvPr/>
        </p:nvSpPr>
        <p:spPr>
          <a:xfrm>
            <a:off x="2376041" y="1943943"/>
            <a:ext cx="8856984" cy="5016758"/>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NaN</a:t>
            </a:r>
            <a:r>
              <a:rPr lang="es-ES" sz="1600" b="1" dirty="0">
                <a:latin typeface="Arial" panose="020B0604020202020204" pitchFamily="34" charset="0"/>
                <a:cs typeface="Arial" panose="020B0604020202020204" pitchFamily="34" charset="0"/>
              </a:rPr>
              <a:t> ( No es una función )</a:t>
            </a:r>
          </a:p>
          <a:p>
            <a:pPr algn="just"/>
            <a:r>
              <a:rPr lang="es-ES" sz="1600" dirty="0">
                <a:latin typeface="Arial" panose="020B0604020202020204" pitchFamily="34" charset="0"/>
                <a:cs typeface="Arial" panose="020B0604020202020204" pitchFamily="34" charset="0"/>
              </a:rPr>
              <a:t>(del inglés, "</a:t>
            </a:r>
            <a:r>
              <a:rPr lang="es-ES" sz="1600" dirty="0" err="1">
                <a:latin typeface="Arial" panose="020B0604020202020204" pitchFamily="34" charset="0"/>
                <a:cs typeface="Arial" panose="020B0604020202020204" pitchFamily="34" charset="0"/>
              </a:rPr>
              <a:t>Not</a:t>
            </a:r>
            <a:r>
              <a:rPr lang="es-ES" sz="1600" dirty="0">
                <a:latin typeface="Arial" panose="020B0604020202020204" pitchFamily="34" charset="0"/>
                <a:cs typeface="Arial" panose="020B0604020202020204" pitchFamily="34" charset="0"/>
              </a:rPr>
              <a:t> a </a:t>
            </a:r>
            <a:r>
              <a:rPr lang="es-ES" sz="1600" dirty="0" err="1">
                <a:latin typeface="Arial" panose="020B0604020202020204" pitchFamily="34" charset="0"/>
                <a:cs typeface="Arial" panose="020B0604020202020204" pitchFamily="34" charset="0"/>
              </a:rPr>
              <a:t>Number</a:t>
            </a:r>
            <a:r>
              <a:rPr lang="es-ES" sz="1600" dirty="0">
                <a:latin typeface="Arial" panose="020B0604020202020204" pitchFamily="34" charset="0"/>
                <a:cs typeface="Arial" panose="020B0604020202020204" pitchFamily="34" charset="0"/>
              </a:rPr>
              <a:t>"). JavaScript emplea el valor </a:t>
            </a:r>
            <a:r>
              <a:rPr lang="es-ES" sz="1600" dirty="0" err="1">
                <a:latin typeface="Arial" panose="020B0604020202020204" pitchFamily="34" charset="0"/>
                <a:cs typeface="Arial" panose="020B0604020202020204" pitchFamily="34" charset="0"/>
              </a:rPr>
              <a:t>NaN</a:t>
            </a:r>
            <a:r>
              <a:rPr lang="es-ES" sz="1600" dirty="0">
                <a:latin typeface="Arial" panose="020B0604020202020204" pitchFamily="34" charset="0"/>
                <a:cs typeface="Arial" panose="020B0604020202020204" pitchFamily="34" charset="0"/>
              </a:rPr>
              <a:t> para indicar un valor numérico no definido (por ejemplo, la división 0/0).</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0;</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0;</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(num1/num2); // se muestra </a:t>
            </a:r>
            <a:r>
              <a:rPr lang="es-ES" sz="1600" dirty="0" err="1">
                <a:solidFill>
                  <a:srgbClr val="008000"/>
                </a:solidFill>
                <a:latin typeface="Arial" panose="020B0604020202020204" pitchFamily="34" charset="0"/>
                <a:cs typeface="Arial" panose="020B0604020202020204" pitchFamily="34" charset="0"/>
              </a:rPr>
              <a:t>NaN</a:t>
            </a:r>
            <a:endParaRPr lang="es-ES" sz="1600" dirty="0">
              <a:solidFill>
                <a:srgbClr val="008000"/>
              </a:solidFill>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isNaN</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Permite proteger a la aplicación de posibles valores numéricos no definidos, retorna Verdadero o Falso.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0;</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0;</a:t>
            </a:r>
          </a:p>
          <a:p>
            <a:pPr algn="just"/>
            <a:r>
              <a:rPr lang="es-ES" sz="1600" dirty="0" err="1">
                <a:solidFill>
                  <a:srgbClr val="008000"/>
                </a:solidFill>
                <a:latin typeface="Arial" panose="020B0604020202020204" pitchFamily="34" charset="0"/>
                <a:cs typeface="Arial" panose="020B0604020202020204" pitchFamily="34" charset="0"/>
              </a:rPr>
              <a:t>if</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isNaN</a:t>
            </a:r>
            <a:r>
              <a:rPr lang="es-ES" sz="1600" dirty="0">
                <a:solidFill>
                  <a:srgbClr val="008000"/>
                </a:solidFill>
                <a:latin typeface="Arial" panose="020B0604020202020204" pitchFamily="34" charset="0"/>
                <a:cs typeface="Arial" panose="020B0604020202020204" pitchFamily="34" charset="0"/>
              </a:rPr>
              <a:t>(num1/num2))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("La división no está definida para los números indicados");</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err="1">
                <a:solidFill>
                  <a:srgbClr val="008000"/>
                </a:solidFill>
                <a:latin typeface="Arial" panose="020B0604020202020204" pitchFamily="34" charset="0"/>
                <a:cs typeface="Arial" panose="020B0604020202020204" pitchFamily="34" charset="0"/>
              </a:rPr>
              <a:t>else</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("La división es igual a " + num1/num2);</a:t>
            </a:r>
          </a:p>
          <a:p>
            <a:pPr algn="just"/>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20175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números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CuadroTexto"/>
          <p:cNvSpPr txBox="1"/>
          <p:nvPr/>
        </p:nvSpPr>
        <p:spPr>
          <a:xfrm>
            <a:off x="2376041" y="1943943"/>
            <a:ext cx="8856984" cy="4278094"/>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Infinity</a:t>
            </a:r>
            <a:endParaRPr lang="es-ES" sz="1600" b="1"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Hace referencia a un valor numérico infinito y positivo (también existe el valor –</a:t>
            </a:r>
            <a:r>
              <a:rPr lang="es-ES" sz="1600" dirty="0" err="1">
                <a:latin typeface="Arial" panose="020B0604020202020204" pitchFamily="34" charset="0"/>
                <a:cs typeface="Arial" panose="020B0604020202020204" pitchFamily="34" charset="0"/>
              </a:rPr>
              <a:t>Infinity</a:t>
            </a:r>
            <a:r>
              <a:rPr lang="es-ES" sz="1600" dirty="0">
                <a:latin typeface="Arial" panose="020B0604020202020204" pitchFamily="34" charset="0"/>
                <a:cs typeface="Arial" panose="020B0604020202020204" pitchFamily="34" charset="0"/>
              </a:rPr>
              <a:t> para los infinitos negativos)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10;</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num2 = 0;</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(num1/num2); // se muestra el valor </a:t>
            </a:r>
            <a:r>
              <a:rPr lang="es-ES" sz="1600" dirty="0" err="1">
                <a:solidFill>
                  <a:srgbClr val="008000"/>
                </a:solidFill>
                <a:latin typeface="Arial" panose="020B0604020202020204" pitchFamily="34" charset="0"/>
                <a:cs typeface="Arial" panose="020B0604020202020204" pitchFamily="34" charset="0"/>
              </a:rPr>
              <a:t>Infinity</a:t>
            </a:r>
            <a:endParaRPr lang="es-ES" sz="1600" dirty="0">
              <a:solidFill>
                <a:srgbClr val="008000"/>
              </a:solidFill>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toFixed</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digitos</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Devuelve el número original con tantos decimales como los indicados por el parámetro dígitos y realiza los redondeos necesarios. Se trata de una función muy útil por ejemplo para mostrar precios.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num1 = 4564.34567;</a:t>
            </a:r>
          </a:p>
          <a:p>
            <a:pPr algn="just"/>
            <a:r>
              <a:rPr lang="es-ES" sz="1600" dirty="0">
                <a:solidFill>
                  <a:srgbClr val="008000"/>
                </a:solidFill>
                <a:latin typeface="Arial" panose="020B0604020202020204" pitchFamily="34" charset="0"/>
                <a:cs typeface="Arial" panose="020B0604020202020204" pitchFamily="34" charset="0"/>
              </a:rPr>
              <a:t>num1.toFixed(2); // 4564.35</a:t>
            </a:r>
          </a:p>
          <a:p>
            <a:pPr algn="just"/>
            <a:r>
              <a:rPr lang="es-ES" sz="1600" dirty="0">
                <a:solidFill>
                  <a:srgbClr val="008000"/>
                </a:solidFill>
                <a:latin typeface="Arial" panose="020B0604020202020204" pitchFamily="34" charset="0"/>
                <a:cs typeface="Arial" panose="020B0604020202020204" pitchFamily="34" charset="0"/>
              </a:rPr>
              <a:t>num1.toFixed(6); // 4564.345670</a:t>
            </a:r>
          </a:p>
          <a:p>
            <a:pPr algn="just"/>
            <a:r>
              <a:rPr lang="es-ES" sz="1600" dirty="0">
                <a:solidFill>
                  <a:srgbClr val="008000"/>
                </a:solidFill>
                <a:latin typeface="Arial" panose="020B0604020202020204" pitchFamily="34" charset="0"/>
                <a:cs typeface="Arial" panose="020B0604020202020204" pitchFamily="34" charset="0"/>
              </a:rPr>
              <a:t>num1.toFixed(); // 4564</a:t>
            </a:r>
          </a:p>
        </p:txBody>
      </p:sp>
    </p:spTree>
    <p:extLst>
      <p:ext uri="{BB962C8B-B14F-4D97-AF65-F5344CB8AC3E}">
        <p14:creationId xmlns:p14="http://schemas.microsoft.com/office/powerpoint/2010/main" val="42448818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números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CuadroTexto"/>
          <p:cNvSpPr txBox="1"/>
          <p:nvPr/>
        </p:nvSpPr>
        <p:spPr>
          <a:xfrm>
            <a:off x="2376041" y="1943943"/>
            <a:ext cx="8856984" cy="1815882"/>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sort</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Es un método no una función. Y nos permite ordenar los elementos de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Por defecto ordena los elementos de forma ascendente y alfanuméricamente.</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nombres = [“Eva", “Luis", “Ana", “Juan"];</a:t>
            </a:r>
          </a:p>
          <a:p>
            <a:pPr algn="just"/>
            <a:r>
              <a:rPr lang="es-ES" sz="1600" dirty="0" err="1">
                <a:solidFill>
                  <a:srgbClr val="008000"/>
                </a:solidFill>
                <a:latin typeface="Arial" panose="020B0604020202020204" pitchFamily="34" charset="0"/>
                <a:cs typeface="Arial" panose="020B0604020202020204" pitchFamily="34" charset="0"/>
              </a:rPr>
              <a:t>nombres.sort</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 Nos devuelve el </a:t>
            </a:r>
            <a:r>
              <a:rPr lang="es-ES" sz="1600" dirty="0" err="1">
                <a:solidFill>
                  <a:srgbClr val="008000"/>
                </a:solidFill>
                <a:latin typeface="Arial" panose="020B0604020202020204" pitchFamily="34" charset="0"/>
                <a:cs typeface="Arial" panose="020B0604020202020204" pitchFamily="34" charset="0"/>
              </a:rPr>
              <a:t>array</a:t>
            </a:r>
            <a:r>
              <a:rPr lang="es-ES" sz="1600" dirty="0">
                <a:solidFill>
                  <a:srgbClr val="008000"/>
                </a:solidFill>
                <a:latin typeface="Arial" panose="020B0604020202020204" pitchFamily="34" charset="0"/>
                <a:cs typeface="Arial" panose="020B0604020202020204" pitchFamily="34" charset="0"/>
              </a:rPr>
              <a:t> ordenado: Ana, Eva, Juan y Luis.</a:t>
            </a:r>
          </a:p>
        </p:txBody>
      </p:sp>
    </p:spTree>
    <p:extLst>
      <p:ext uri="{BB962C8B-B14F-4D97-AF65-F5344CB8AC3E}">
        <p14:creationId xmlns:p14="http://schemas.microsoft.com/office/powerpoint/2010/main" val="18782085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CuadroTexto"/>
          <p:cNvSpPr txBox="1"/>
          <p:nvPr/>
        </p:nvSpPr>
        <p:spPr>
          <a:xfrm>
            <a:off x="2376041" y="1943943"/>
            <a:ext cx="8856984" cy="3539430"/>
          </a:xfrm>
          <a:prstGeom prst="rect">
            <a:avLst/>
          </a:prstGeom>
          <a:noFill/>
        </p:spPr>
        <p:txBody>
          <a:bodyPr wrap="square" rtlCol="0">
            <a:spAutoFit/>
          </a:bodyPr>
          <a:lstStyle/>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En los siguientes ejercicios incrementales mostrar al final el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 por pantalla.</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Pedir 10 números al usuario (</a:t>
            </a:r>
            <a:r>
              <a:rPr lang="es-ES" sz="1600" dirty="0" err="1">
                <a:solidFill>
                  <a:prstClr val="black"/>
                </a:solidFill>
                <a:latin typeface="Arial" panose="020B0604020202020204" pitchFamily="34" charset="0"/>
                <a:cs typeface="Arial" panose="020B0604020202020204" pitchFamily="34" charset="0"/>
              </a:rPr>
              <a:t>prompt</a:t>
            </a:r>
            <a:r>
              <a:rPr lang="es-ES" sz="1600" dirty="0">
                <a:solidFill>
                  <a:prstClr val="black"/>
                </a:solidFill>
                <a:latin typeface="Arial" panose="020B0604020202020204" pitchFamily="34" charset="0"/>
                <a:cs typeface="Arial" panose="020B0604020202020204" pitchFamily="34" charset="0"/>
              </a:rPr>
              <a:t>) y que se inserten en un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Impedir que pueda introducirse algo distinto de un número o cadena vacía. Debe introducir 10 números.</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Que no haya límite y que para finalizar introduzca “FIN”.</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No importa minúsculas o mayúsculas en la cadena FIN.</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Impedir que los números introducidos sean decimales.</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Ordenar el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 de menor a mayor.</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Ordenar el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 de mayor a menor.</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Borrar los elementos del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 que sean superiores a 13 partiendo del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 ordenado de mayor a menor. Mantener el resto de </a:t>
            </a:r>
            <a:r>
              <a:rPr lang="es-ES" sz="1600" dirty="0" err="1">
                <a:solidFill>
                  <a:prstClr val="black"/>
                </a:solidFill>
                <a:latin typeface="Arial" panose="020B0604020202020204" pitchFamily="34" charset="0"/>
                <a:cs typeface="Arial" panose="020B0604020202020204" pitchFamily="34" charset="0"/>
              </a:rPr>
              <a:t>arrays</a:t>
            </a:r>
            <a:r>
              <a:rPr lang="es-ES" sz="1600" dirty="0">
                <a:solidFill>
                  <a:prstClr val="black"/>
                </a:solidFill>
                <a:latin typeface="Arial" panose="020B0604020202020204" pitchFamily="34" charset="0"/>
                <a:cs typeface="Arial" panose="020B0604020202020204" pitchFamily="34" charset="0"/>
              </a:rPr>
              <a:t>, el original y los ordenados.</a:t>
            </a:r>
          </a:p>
          <a:p>
            <a:pPr marL="342900" lvl="0" indent="-342900" algn="just" defTabSz="914400" fontAlgn="base">
              <a:spcBef>
                <a:spcPct val="0"/>
              </a:spcBef>
              <a:spcAft>
                <a:spcPct val="0"/>
              </a:spcAft>
              <a:buFont typeface="+mj-lt"/>
              <a:buAutoNum type="arabicPeriod"/>
            </a:pPr>
            <a:r>
              <a:rPr lang="es-ES" sz="1600" dirty="0">
                <a:solidFill>
                  <a:prstClr val="black"/>
                </a:solidFill>
                <a:latin typeface="Arial" panose="020B0604020202020204" pitchFamily="34" charset="0"/>
                <a:cs typeface="Arial" panose="020B0604020202020204" pitchFamily="34" charset="0"/>
              </a:rPr>
              <a:t>Borrar los elementos del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 que sean inferiores a la media partiendo del </a:t>
            </a:r>
            <a:r>
              <a:rPr lang="es-ES" sz="1600" dirty="0" err="1">
                <a:solidFill>
                  <a:prstClr val="black"/>
                </a:solidFill>
                <a:latin typeface="Arial" panose="020B0604020202020204" pitchFamily="34" charset="0"/>
                <a:cs typeface="Arial" panose="020B0604020202020204" pitchFamily="34" charset="0"/>
              </a:rPr>
              <a:t>array</a:t>
            </a:r>
            <a:r>
              <a:rPr lang="es-ES" sz="1600" dirty="0">
                <a:solidFill>
                  <a:prstClr val="black"/>
                </a:solidFill>
                <a:latin typeface="Arial" panose="020B0604020202020204" pitchFamily="34" charset="0"/>
                <a:cs typeface="Arial" panose="020B0604020202020204" pitchFamily="34" charset="0"/>
              </a:rPr>
              <a:t> ordenado de mayor a menor. Mantener el resto de </a:t>
            </a:r>
            <a:r>
              <a:rPr lang="es-ES" sz="1600" dirty="0" err="1">
                <a:solidFill>
                  <a:prstClr val="black"/>
                </a:solidFill>
                <a:latin typeface="Arial" panose="020B0604020202020204" pitchFamily="34" charset="0"/>
                <a:cs typeface="Arial" panose="020B0604020202020204" pitchFamily="34" charset="0"/>
              </a:rPr>
              <a:t>arrays</a:t>
            </a:r>
            <a:r>
              <a:rPr lang="es-ES" sz="1600" dirty="0">
                <a:solidFill>
                  <a:prstClr val="black"/>
                </a:solidFill>
                <a:latin typeface="Arial" panose="020B0604020202020204" pitchFamily="34" charset="0"/>
                <a:cs typeface="Arial" panose="020B0604020202020204" pitchFamily="34" charset="0"/>
              </a:rPr>
              <a:t>.</a:t>
            </a:r>
          </a:p>
        </p:txBody>
      </p:sp>
      <p:sp>
        <p:nvSpPr>
          <p:cNvPr id="5" name="4 Rectángulo"/>
          <p:cNvSpPr/>
          <p:nvPr/>
        </p:nvSpPr>
        <p:spPr>
          <a:xfrm>
            <a:off x="9811915" y="6679543"/>
            <a:ext cx="1689758" cy="338554"/>
          </a:xfrm>
          <a:prstGeom prst="rect">
            <a:avLst/>
          </a:prstGeom>
        </p:spPr>
        <p:txBody>
          <a:bodyPr wrap="none">
            <a:spAutoFit/>
          </a:bodyPr>
          <a:lstStyle/>
          <a:p>
            <a:r>
              <a:rPr lang="es-ES" sz="1600" dirty="0">
                <a:solidFill>
                  <a:schemeClr val="accent1"/>
                </a:solidFill>
              </a:rPr>
              <a:t>\Ejercicios </a:t>
            </a:r>
            <a:r>
              <a:rPr lang="es-ES" sz="1600" dirty="0" err="1">
                <a:solidFill>
                  <a:schemeClr val="accent1"/>
                </a:solidFill>
              </a:rPr>
              <a:t>Arrays</a:t>
            </a:r>
            <a:r>
              <a:rPr lang="es-ES" sz="1600" dirty="0">
                <a:solidFill>
                  <a:schemeClr val="accent1"/>
                </a:solidFill>
              </a:rPr>
              <a:t>\</a:t>
            </a:r>
          </a:p>
        </p:txBody>
      </p:sp>
    </p:spTree>
    <p:extLst>
      <p:ext uri="{BB962C8B-B14F-4D97-AF65-F5344CB8AC3E}">
        <p14:creationId xmlns:p14="http://schemas.microsoft.com/office/powerpoint/2010/main" val="36234536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Funciones útiles para </a:t>
            </a:r>
            <a:r>
              <a:rPr lang="es-ES" dirty="0" err="1"/>
              <a:t>arrays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6" name="5 CuadroTexto"/>
          <p:cNvSpPr txBox="1"/>
          <p:nvPr/>
        </p:nvSpPr>
        <p:spPr>
          <a:xfrm>
            <a:off x="2376041" y="1943943"/>
            <a:ext cx="8856984" cy="4770537"/>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slice</a:t>
            </a:r>
            <a:r>
              <a:rPr lang="es-ES" sz="1600" b="1" dirty="0">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Los </a:t>
            </a:r>
            <a:r>
              <a:rPr lang="es-ES" sz="1600" dirty="0" err="1">
                <a:latin typeface="Arial" panose="020B0604020202020204" pitchFamily="34" charset="0"/>
                <a:cs typeface="Arial" panose="020B0604020202020204" pitchFamily="34" charset="0"/>
              </a:rPr>
              <a:t>arrays</a:t>
            </a:r>
            <a:r>
              <a:rPr lang="es-ES" sz="1600" dirty="0">
                <a:latin typeface="Arial" panose="020B0604020202020204" pitchFamily="34" charset="0"/>
                <a:cs typeface="Arial" panose="020B0604020202020204" pitchFamily="34" charset="0"/>
              </a:rPr>
              <a:t> en </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no se pueden copiar de forma tradicional como una variable o como en otros lenguajes.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nombres = [“Eva", “Luis", “Ana", “Juan"];</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nombres2 = nombres;</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Ya que al manipular 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nombres2 también se modificará 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nombres. Lo que hacemos con esa sentencia es apuntar la variable nombres2 a la dirección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nombres. Los dos </a:t>
            </a:r>
            <a:r>
              <a:rPr lang="es-ES" sz="1600" dirty="0" err="1">
                <a:latin typeface="Arial" panose="020B0604020202020204" pitchFamily="34" charset="0"/>
                <a:cs typeface="Arial" panose="020B0604020202020204" pitchFamily="34" charset="0"/>
              </a:rPr>
              <a:t>arrays</a:t>
            </a:r>
            <a:r>
              <a:rPr lang="es-ES" sz="1600" dirty="0">
                <a:latin typeface="Arial" panose="020B0604020202020204" pitchFamily="34" charset="0"/>
                <a:cs typeface="Arial" panose="020B0604020202020204" pitchFamily="34" charset="0"/>
              </a:rPr>
              <a:t> comparten la misma memoria.</a:t>
            </a:r>
          </a:p>
          <a:p>
            <a:pPr algn="just"/>
            <a:endParaRPr lang="es-ES" sz="1600" b="1"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Pero con el método </a:t>
            </a:r>
            <a:r>
              <a:rPr lang="es-ES" sz="1600" dirty="0" err="1">
                <a:latin typeface="Arial" panose="020B0604020202020204" pitchFamily="34" charset="0"/>
                <a:cs typeface="Arial" panose="020B0604020202020204" pitchFamily="34" charset="0"/>
              </a:rPr>
              <a:t>slice</a:t>
            </a:r>
            <a:r>
              <a:rPr lang="es-ES" sz="1600" dirty="0">
                <a:latin typeface="Arial" panose="020B0604020202020204" pitchFamily="34" charset="0"/>
                <a:cs typeface="Arial" panose="020B0604020202020204" pitchFamily="34" charset="0"/>
              </a:rPr>
              <a:t> si podemos hacerlo. La sintaxis es:</a:t>
            </a:r>
          </a:p>
          <a:p>
            <a:pPr algn="just"/>
            <a:endParaRPr lang="es-ES" sz="1600" dirty="0">
              <a:latin typeface="Arial" panose="020B0604020202020204" pitchFamily="34" charset="0"/>
              <a:cs typeface="Arial" panose="020B0604020202020204" pitchFamily="34" charset="0"/>
            </a:endParaRPr>
          </a:p>
          <a:p>
            <a:pPr algn="ctr"/>
            <a:r>
              <a:rPr lang="es-ES" sz="1600" b="1" dirty="0" err="1">
                <a:latin typeface="Arial" panose="020B0604020202020204" pitchFamily="34" charset="0"/>
                <a:cs typeface="Arial" panose="020B0604020202020204" pitchFamily="34" charset="0"/>
              </a:rPr>
              <a:t>nuevoarray</a:t>
            </a:r>
            <a:r>
              <a:rPr lang="es-ES" sz="1600" b="1" dirty="0">
                <a:latin typeface="Arial" panose="020B0604020202020204" pitchFamily="34" charset="0"/>
                <a:cs typeface="Arial" panose="020B0604020202020204" pitchFamily="34" charset="0"/>
              </a:rPr>
              <a:t> = </a:t>
            </a:r>
            <a:r>
              <a:rPr lang="es-ES" sz="1600" b="1" dirty="0" err="1">
                <a:latin typeface="Arial" panose="020B0604020202020204" pitchFamily="34" charset="0"/>
                <a:cs typeface="Arial" panose="020B0604020202020204" pitchFamily="34" charset="0"/>
              </a:rPr>
              <a:t>array.slice</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start</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end</a:t>
            </a:r>
            <a:r>
              <a:rPr lang="es-ES" sz="1600" b="1" dirty="0">
                <a:latin typeface="Arial" panose="020B0604020202020204" pitchFamily="34" charset="0"/>
                <a:cs typeface="Arial" panose="020B0604020202020204" pitchFamily="34" charset="0"/>
              </a:rPr>
              <a:t>])</a:t>
            </a:r>
          </a:p>
          <a:p>
            <a:pPr algn="ctr"/>
            <a:endParaRPr lang="es-ES" sz="1600" b="1"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Donde </a:t>
            </a:r>
            <a:r>
              <a:rPr lang="es-ES" sz="1600" b="1" dirty="0" err="1">
                <a:latin typeface="Arial" panose="020B0604020202020204" pitchFamily="34" charset="0"/>
                <a:cs typeface="Arial" panose="020B0604020202020204" pitchFamily="34" charset="0"/>
              </a:rPr>
              <a:t>start</a:t>
            </a:r>
            <a:r>
              <a:rPr lang="es-ES" sz="1600" dirty="0">
                <a:latin typeface="Arial" panose="020B0604020202020204" pitchFamily="34" charset="0"/>
                <a:cs typeface="Arial" panose="020B0604020202020204" pitchFamily="34" charset="0"/>
              </a:rPr>
              <a:t> es la posición del primer elemento que deseamos que se copie</a:t>
            </a:r>
          </a:p>
          <a:p>
            <a:pPr algn="just"/>
            <a:r>
              <a:rPr lang="es-ES" sz="1600" dirty="0">
                <a:latin typeface="Arial" panose="020B0604020202020204" pitchFamily="34" charset="0"/>
                <a:cs typeface="Arial" panose="020B0604020202020204" pitchFamily="34" charset="0"/>
              </a:rPr>
              <a:t>Y </a:t>
            </a:r>
            <a:r>
              <a:rPr lang="es-ES" sz="1600" b="1" dirty="0" err="1">
                <a:latin typeface="Arial" panose="020B0604020202020204" pitchFamily="34" charset="0"/>
                <a:cs typeface="Arial" panose="020B0604020202020204" pitchFamily="34" charset="0"/>
              </a:rPr>
              <a:t>end</a:t>
            </a:r>
            <a:r>
              <a:rPr lang="es-ES" sz="1600" dirty="0">
                <a:latin typeface="Arial" panose="020B0604020202020204" pitchFamily="34" charset="0"/>
                <a:cs typeface="Arial" panose="020B0604020202020204" pitchFamily="34" charset="0"/>
              </a:rPr>
              <a:t>, es la última posición. Es un argumento opcional.</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escribimos </a:t>
            </a:r>
            <a:r>
              <a:rPr lang="es-ES" sz="1600" dirty="0" err="1">
                <a:solidFill>
                  <a:srgbClr val="008000"/>
                </a:solidFill>
                <a:latin typeface="Arial" panose="020B0604020202020204" pitchFamily="34" charset="0"/>
                <a:cs typeface="Arial" panose="020B0604020202020204" pitchFamily="34" charset="0"/>
              </a:rPr>
              <a:t>array.slice</a:t>
            </a:r>
            <a:r>
              <a:rPr lang="es-ES" sz="1600" dirty="0">
                <a:solidFill>
                  <a:srgbClr val="008000"/>
                </a:solidFill>
                <a:latin typeface="Arial" panose="020B0604020202020204" pitchFamily="34" charset="0"/>
                <a:cs typeface="Arial" panose="020B0604020202020204" pitchFamily="34" charset="0"/>
              </a:rPr>
              <a:t>(0)</a:t>
            </a:r>
            <a:r>
              <a:rPr lang="es-ES" sz="1600" dirty="0">
                <a:latin typeface="Arial" panose="020B0604020202020204" pitchFamily="34" charset="0"/>
                <a:cs typeface="Arial" panose="020B0604020202020204" pitchFamily="34" charset="0"/>
              </a:rPr>
              <a:t> se copia 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completo.</a:t>
            </a:r>
          </a:p>
        </p:txBody>
      </p:sp>
    </p:spTree>
    <p:extLst>
      <p:ext uri="{BB962C8B-B14F-4D97-AF65-F5344CB8AC3E}">
        <p14:creationId xmlns:p14="http://schemas.microsoft.com/office/powerpoint/2010/main" val="2027548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5" name="4 CuadroTexto"/>
          <p:cNvSpPr txBox="1"/>
          <p:nvPr/>
        </p:nvSpPr>
        <p:spPr>
          <a:xfrm>
            <a:off x="-14617" y="2583117"/>
            <a:ext cx="13681074" cy="2132193"/>
          </a:xfrm>
          <a:prstGeom prst="rect">
            <a:avLst/>
          </a:prstGeom>
          <a:noFill/>
        </p:spPr>
        <p:txBody>
          <a:bodyPr wrap="square" lIns="99892" tIns="49946" rIns="99892" bIns="49946" rtlCol="0">
            <a:spAutoFit/>
          </a:bodyPr>
          <a:lstStyle/>
          <a:p>
            <a:pPr algn="ctr"/>
            <a:r>
              <a:rPr lang="es-ES_tradnl" sz="6600" dirty="0"/>
              <a:t>FIN TEMA</a:t>
            </a:r>
          </a:p>
          <a:p>
            <a:pPr algn="ctr"/>
            <a:r>
              <a:rPr lang="es-ES" sz="6600" dirty="0">
                <a:solidFill>
                  <a:schemeClr val="tx1">
                    <a:lumMod val="95000"/>
                    <a:lumOff val="5000"/>
                  </a:schemeClr>
                </a:solidFill>
              </a:rPr>
              <a:t>PROGRAMACIÓN BÁSICA</a:t>
            </a:r>
            <a:endParaRPr lang="es-ES_tradnl" sz="6600" dirty="0"/>
          </a:p>
        </p:txBody>
      </p:sp>
    </p:spTree>
    <p:extLst>
      <p:ext uri="{BB962C8B-B14F-4D97-AF65-F5344CB8AC3E}">
        <p14:creationId xmlns:p14="http://schemas.microsoft.com/office/powerpoint/2010/main" val="245263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Tipos de Variables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Programación básica</a:t>
            </a:r>
            <a:endParaRPr lang="es-ES" dirty="0"/>
          </a:p>
        </p:txBody>
      </p:sp>
      <p:sp>
        <p:nvSpPr>
          <p:cNvPr id="10" name="9 Rectángulo"/>
          <p:cNvSpPr/>
          <p:nvPr/>
        </p:nvSpPr>
        <p:spPr>
          <a:xfrm>
            <a:off x="2232025" y="1932330"/>
            <a:ext cx="9001000" cy="4524315"/>
          </a:xfrm>
          <a:prstGeom prst="rect">
            <a:avLst/>
          </a:prstGeom>
        </p:spPr>
        <p:txBody>
          <a:bodyPr wrap="square">
            <a:spAutoFit/>
          </a:bodyPr>
          <a:lstStyle/>
          <a:p>
            <a:pPr algn="just"/>
            <a:r>
              <a:rPr lang="es-ES" sz="1600" b="1" dirty="0">
                <a:latin typeface="Arial" pitchFamily="34" charset="0"/>
                <a:cs typeface="Arial" pitchFamily="34" charset="0"/>
              </a:rPr>
              <a:t>Cadenas de texto</a:t>
            </a:r>
          </a:p>
          <a:p>
            <a:pPr algn="just"/>
            <a:r>
              <a:rPr lang="es-ES" sz="1600" dirty="0">
                <a:latin typeface="Arial" pitchFamily="34" charset="0"/>
                <a:cs typeface="Arial" pitchFamily="34" charset="0"/>
              </a:rPr>
              <a:t>Se utilizan para almacenar caracteres, palabras y/o frases de texto. Para asignar el valor a la variable, se encierra el valor entre comillas dobles o simples, para delimitar su comienzo y su final:</a:t>
            </a:r>
          </a:p>
          <a:p>
            <a:pPr algn="just"/>
            <a:endParaRPr lang="es-ES" sz="1600" dirty="0">
              <a:latin typeface="Arial" pitchFamily="34" charset="0"/>
              <a:cs typeface="Arial" pitchFamily="34" charset="0"/>
            </a:endParaRP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mensaje = "Bienvenido a nuestro sitio web";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nomProducto</a:t>
            </a:r>
            <a:r>
              <a:rPr lang="es-ES" sz="1600" dirty="0">
                <a:solidFill>
                  <a:srgbClr val="008000"/>
                </a:solidFill>
                <a:latin typeface="Arial" pitchFamily="34" charset="0"/>
                <a:cs typeface="Arial" pitchFamily="34" charset="0"/>
              </a:rPr>
              <a:t> = 'Producto ABC';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letraSelec</a:t>
            </a:r>
            <a:r>
              <a:rPr lang="es-ES" sz="1600" dirty="0">
                <a:solidFill>
                  <a:srgbClr val="008000"/>
                </a:solidFill>
                <a:latin typeface="Arial" pitchFamily="34" charset="0"/>
                <a:cs typeface="Arial" pitchFamily="34" charset="0"/>
              </a:rPr>
              <a:t> = 'c';</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En ocasiones, el texto que se almacena en las variables no es tan sencillo. Si por ejemplo el propio texto contiene comillas simples o dobles, la estrategia que se sigue es la de encerrar el texto con las comillas (simples o dobles) que no utilice el texto:</a:t>
            </a:r>
          </a:p>
          <a:p>
            <a:pPr algn="just"/>
            <a:endParaRPr lang="es-ES" sz="1600" dirty="0">
              <a:latin typeface="Arial" pitchFamily="34" charset="0"/>
              <a:cs typeface="Arial" pitchFamily="34" charset="0"/>
            </a:endParaRPr>
          </a:p>
          <a:p>
            <a:pPr algn="just"/>
            <a:r>
              <a:rPr lang="es-ES" sz="1600" dirty="0">
                <a:solidFill>
                  <a:srgbClr val="008000"/>
                </a:solidFill>
                <a:latin typeface="Arial" pitchFamily="34" charset="0"/>
                <a:cs typeface="Arial" pitchFamily="34" charset="0"/>
              </a:rPr>
              <a:t>/* El contenido de texto1 tiene comillas simples, por lo que se encierra con comillas dobles */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txt1 = "Una frase con 'comillas simples' dentro";   </a:t>
            </a:r>
          </a:p>
          <a:p>
            <a:pPr algn="just"/>
            <a:endParaRPr lang="es-ES" sz="1600" dirty="0">
              <a:solidFill>
                <a:srgbClr val="008000"/>
              </a:solidFill>
              <a:latin typeface="Arial" pitchFamily="34" charset="0"/>
              <a:cs typeface="Arial" pitchFamily="34" charset="0"/>
            </a:endParaRPr>
          </a:p>
          <a:p>
            <a:pPr algn="just"/>
            <a:r>
              <a:rPr lang="es-ES" sz="1600" dirty="0">
                <a:solidFill>
                  <a:srgbClr val="008000"/>
                </a:solidFill>
                <a:latin typeface="Arial" pitchFamily="34" charset="0"/>
                <a:cs typeface="Arial" pitchFamily="34" charset="0"/>
              </a:rPr>
              <a:t>/* El contenido de texto2 tiene comillas dobles, por lo que se encierra con comillas simples */ </a:t>
            </a:r>
          </a:p>
          <a:p>
            <a:pPr algn="just"/>
            <a:r>
              <a:rPr lang="es-ES" sz="1600" dirty="0" err="1">
                <a:solidFill>
                  <a:srgbClr val="008000"/>
                </a:solidFill>
                <a:latin typeface="Arial" pitchFamily="34" charset="0"/>
                <a:cs typeface="Arial" pitchFamily="34" charset="0"/>
              </a:rPr>
              <a:t>var</a:t>
            </a:r>
            <a:r>
              <a:rPr lang="es-ES" sz="1600" dirty="0">
                <a:solidFill>
                  <a:srgbClr val="008000"/>
                </a:solidFill>
                <a:latin typeface="Arial" pitchFamily="34" charset="0"/>
                <a:cs typeface="Arial" pitchFamily="34" charset="0"/>
              </a:rPr>
              <a:t> txt2 = 'Una frase con "comillas dobles" dentro‘;</a:t>
            </a:r>
            <a:endParaRPr lang="es-ES" sz="1600" dirty="0">
              <a:latin typeface="Arial" pitchFamily="34" charset="0"/>
              <a:cs typeface="Arial" pitchFamily="34" charset="0"/>
            </a:endParaRPr>
          </a:p>
        </p:txBody>
      </p:sp>
    </p:spTree>
    <p:extLst>
      <p:ext uri="{BB962C8B-B14F-4D97-AF65-F5344CB8AC3E}">
        <p14:creationId xmlns:p14="http://schemas.microsoft.com/office/powerpoint/2010/main" val="256523928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46864</TotalTime>
  <Words>8515</Words>
  <Application>Microsoft Office PowerPoint</Application>
  <PresentationFormat>Personalizado</PresentationFormat>
  <Paragraphs>1225</Paragraphs>
  <Slides>89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89</vt:i4>
      </vt:variant>
    </vt:vector>
  </HeadingPairs>
  <TitlesOfParts>
    <vt:vector size="95" baseType="lpstr">
      <vt:lpstr>Arial</vt:lpstr>
      <vt:lpstr>Book Antiqua</vt:lpstr>
      <vt:lpstr>Bookman Old Style</vt:lpstr>
      <vt:lpstr>Calibri</vt:lpstr>
      <vt:lpstr>Wingdings</vt:lpstr>
      <vt:lpstr>1_Tema de Office</vt:lpstr>
      <vt:lpstr>Presentación de PowerPoint</vt:lpstr>
      <vt:lpstr>Temario</vt:lpstr>
      <vt:lpstr>Programación básica</vt:lpstr>
      <vt:lpstr>Variables</vt:lpstr>
      <vt:lpstr>Variables</vt:lpstr>
      <vt:lpstr>Variables</vt:lpstr>
      <vt:lpstr>Variables</vt:lpstr>
      <vt:lpstr>Tipos de Variables</vt:lpstr>
      <vt:lpstr>Tipos de Variables</vt:lpstr>
      <vt:lpstr>Tipos de Variables</vt:lpstr>
      <vt:lpstr>Tipos de Variables</vt:lpstr>
      <vt:lpstr>Tipos de Variables</vt:lpstr>
      <vt:lpstr>Tipos de Variables</vt:lpstr>
      <vt:lpstr>Tipos de Variables</vt:lpstr>
      <vt:lpstr>Tipos de Variables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Operadores</vt:lpstr>
      <vt:lpstr>Estructuras de control de flujo</vt:lpstr>
      <vt:lpstr>Estructuras de control de flujo</vt:lpstr>
      <vt:lpstr>Estructura if</vt:lpstr>
      <vt:lpstr>Estructura if</vt:lpstr>
      <vt:lpstr>Estructura if</vt:lpstr>
      <vt:lpstr>Estructura if…else</vt:lpstr>
      <vt:lpstr>Estructura if…else</vt:lpstr>
      <vt:lpstr>Estructura if…else</vt:lpstr>
      <vt:lpstr>Estructura if</vt:lpstr>
      <vt:lpstr>Estructura if</vt:lpstr>
      <vt:lpstr>Estructura if…else</vt:lpstr>
      <vt:lpstr>Estructura otro if</vt:lpstr>
      <vt:lpstr>Estructura for</vt:lpstr>
      <vt:lpstr>Estructura for</vt:lpstr>
      <vt:lpstr>Estructura for</vt:lpstr>
      <vt:lpstr>Estructura for</vt:lpstr>
      <vt:lpstr>Estructura for</vt:lpstr>
      <vt:lpstr>Estructura for</vt:lpstr>
      <vt:lpstr>document.write</vt:lpstr>
      <vt:lpstr>document.write</vt:lpstr>
      <vt:lpstr>Ejercicios bucles, condiciones…</vt:lpstr>
      <vt:lpstr>Ejercicios bucles, condiciones…</vt:lpstr>
      <vt:lpstr>Estructura while</vt:lpstr>
      <vt:lpstr>Estructura while</vt:lpstr>
      <vt:lpstr>Ejercicios bucles, condiciones…</vt:lpstr>
      <vt:lpstr>Bucles anidados</vt:lpstr>
      <vt:lpstr>Ejercicios bucles anidados</vt:lpstr>
      <vt:lpstr>Función charAt</vt:lpstr>
      <vt:lpstr>Función length</vt:lpstr>
      <vt:lpstr>Ejercicios más bucles</vt:lpstr>
      <vt:lpstr>Números aleatorios</vt:lpstr>
      <vt:lpstr>Ejercicios Números aleatorios</vt:lpstr>
      <vt:lpstr>Sentencia prompt</vt:lpstr>
      <vt:lpstr>Juego</vt:lpstr>
      <vt:lpstr>Funciones y propiedades básicas</vt:lpstr>
      <vt:lpstr>Funciones útiles para cadenas de texto</vt:lpstr>
      <vt:lpstr>Funciones útiles para cadenas de texto</vt:lpstr>
      <vt:lpstr>Funciones útiles para cadenas de texto</vt:lpstr>
      <vt:lpstr>Funciones útiles para cadenas de texto</vt:lpstr>
      <vt:lpstr>Funciones útiles para cadenas de texto</vt:lpstr>
      <vt:lpstr>Funciones útiles para cadenas de texto</vt:lpstr>
      <vt:lpstr>Funciones útiles para cadenas de texto</vt:lpstr>
      <vt:lpstr>Funciones útiles para arrays</vt:lpstr>
      <vt:lpstr>Funciones útiles para arrays</vt:lpstr>
      <vt:lpstr>Funciones útiles para arrays</vt:lpstr>
      <vt:lpstr>Funciones útiles para arrays</vt:lpstr>
      <vt:lpstr>Arrays Multidimensionales</vt:lpstr>
      <vt:lpstr>Arrays Multidimensionales</vt:lpstr>
      <vt:lpstr>Funciones útiles para números</vt:lpstr>
      <vt:lpstr>Funciones útiles para números</vt:lpstr>
      <vt:lpstr>Funciones útiles para números</vt:lpstr>
      <vt:lpstr>Ejercicios</vt:lpstr>
      <vt:lpstr>Funciones útiles para arrays</vt:lpstr>
      <vt:lpstr>Presentación de PowerPoint</vt:lpstr>
    </vt:vector>
  </TitlesOfParts>
  <Company>autonomo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1333</cp:revision>
  <dcterms:created xsi:type="dcterms:W3CDTF">2012-11-21T14:08:18Z</dcterms:created>
  <dcterms:modified xsi:type="dcterms:W3CDTF">2019-03-01T19:06:52Z</dcterms:modified>
</cp:coreProperties>
</file>