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64" r:id="rId2"/>
    <p:sldId id="509" r:id="rId3"/>
    <p:sldId id="510" r:id="rId4"/>
    <p:sldId id="511" r:id="rId5"/>
    <p:sldId id="512" r:id="rId6"/>
    <p:sldId id="513" r:id="rId7"/>
    <p:sldId id="514" r:id="rId8"/>
    <p:sldId id="515" r:id="rId9"/>
    <p:sldId id="516" r:id="rId10"/>
    <p:sldId id="517" r:id="rId11"/>
    <p:sldId id="518" r:id="rId12"/>
    <p:sldId id="519" r:id="rId13"/>
    <p:sldId id="520" r:id="rId14"/>
    <p:sldId id="521" r:id="rId15"/>
    <p:sldId id="522" r:id="rId16"/>
    <p:sldId id="523" r:id="rId17"/>
    <p:sldId id="524" r:id="rId18"/>
    <p:sldId id="525" r:id="rId19"/>
    <p:sldId id="526" r:id="rId20"/>
    <p:sldId id="527" r:id="rId21"/>
    <p:sldId id="528" r:id="rId22"/>
    <p:sldId id="529" r:id="rId23"/>
    <p:sldId id="530" r:id="rId24"/>
    <p:sldId id="531" r:id="rId25"/>
    <p:sldId id="532" r:id="rId26"/>
    <p:sldId id="533" r:id="rId27"/>
    <p:sldId id="534" r:id="rId28"/>
    <p:sldId id="536" r:id="rId29"/>
    <p:sldId id="538" r:id="rId30"/>
    <p:sldId id="535" r:id="rId31"/>
    <p:sldId id="537" r:id="rId32"/>
    <p:sldId id="539" r:id="rId33"/>
    <p:sldId id="542" r:id="rId34"/>
    <p:sldId id="541" r:id="rId35"/>
    <p:sldId id="543" r:id="rId36"/>
    <p:sldId id="544" r:id="rId37"/>
    <p:sldId id="545" r:id="rId38"/>
    <p:sldId id="546" r:id="rId39"/>
    <p:sldId id="547" r:id="rId40"/>
    <p:sldId id="548" r:id="rId41"/>
    <p:sldId id="549" r:id="rId42"/>
    <p:sldId id="666" r:id="rId43"/>
    <p:sldId id="550" r:id="rId44"/>
    <p:sldId id="551" r:id="rId45"/>
    <p:sldId id="552" r:id="rId46"/>
    <p:sldId id="665" r:id="rId47"/>
    <p:sldId id="553" r:id="rId48"/>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60" autoAdjust="0"/>
  </p:normalViewPr>
  <p:slideViewPr>
    <p:cSldViewPr>
      <p:cViewPr>
        <p:scale>
          <a:sx n="100" d="100"/>
          <a:sy n="100" d="100"/>
        </p:scale>
        <p:origin x="-732" y="-216"/>
      </p:cViewPr>
      <p:guideLst>
        <p:guide orient="horz" pos="232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6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1" name="Picture 5"/>
          <p:cNvPicPr>
            <a:picLocks noChangeAspect="1" noChangeArrowheads="1"/>
          </p:cNvPicPr>
          <p:nvPr userDrawn="1"/>
        </p:nvPicPr>
        <p:blipFill>
          <a:blip r:embed="rId2" cstate="print"/>
          <a:srcRect/>
          <a:stretch>
            <a:fillRect/>
          </a:stretch>
        </p:blipFill>
        <p:spPr bwMode="auto">
          <a:xfrm>
            <a:off x="2096628" y="71657"/>
            <a:ext cx="1584176" cy="598284"/>
          </a:xfrm>
          <a:prstGeom prst="rect">
            <a:avLst/>
          </a:prstGeom>
          <a:noFill/>
          <a:ln w="9525">
            <a:noFill/>
            <a:miter lim="800000"/>
            <a:headEnd/>
            <a:tailEnd/>
          </a:ln>
          <a:effec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pic>
        <p:nvPicPr>
          <p:cNvPr id="102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7573" t="89354" r="13598"/>
          <a:stretch/>
        </p:blipFill>
        <p:spPr bwMode="auto">
          <a:xfrm>
            <a:off x="1007889" y="6486471"/>
            <a:ext cx="10873208" cy="8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cxnSp>
        <p:nvCxnSpPr>
          <p:cNvPr id="8" name="7 Conector recto"/>
          <p:cNvCxnSpPr/>
          <p:nvPr userDrawn="1"/>
        </p:nvCxnSpPr>
        <p:spPr>
          <a:xfrm>
            <a:off x="1" y="937179"/>
            <a:ext cx="11943795"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11 CuadroTexto"/>
          <p:cNvSpPr txBox="1"/>
          <p:nvPr userDrawn="1"/>
        </p:nvSpPr>
        <p:spPr>
          <a:xfrm>
            <a:off x="12845958" y="7082194"/>
            <a:ext cx="733557" cy="367740"/>
          </a:xfrm>
          <a:prstGeom prst="rect">
            <a:avLst/>
          </a:prstGeom>
          <a:noFill/>
        </p:spPr>
        <p:txBody>
          <a:bodyPr wrap="none" lIns="120344" tIns="60172" rIns="120344" bIns="60172" rtlCol="0">
            <a:spAutoFit/>
          </a:bodyPr>
          <a:lstStyle/>
          <a:p>
            <a:r>
              <a:rPr lang="es-ES" sz="1600" b="1" dirty="0" smtClean="0">
                <a:solidFill>
                  <a:srgbClr val="C00000"/>
                </a:solidFill>
              </a:rPr>
              <a:t>-</a:t>
            </a:r>
            <a:fld id="{8CADE58F-2E85-4F8E-8C48-91FD2A18376A}" type="slidenum">
              <a:rPr lang="es-ES" sz="1600" b="1" smtClean="0">
                <a:solidFill>
                  <a:srgbClr val="C00000"/>
                </a:solidFill>
              </a:rPr>
              <a:pPr/>
              <a:t>‹Nº›</a:t>
            </a:fld>
            <a:r>
              <a:rPr lang="es-ES" sz="1600" b="1" dirty="0" smtClean="0">
                <a:solidFill>
                  <a:srgbClr val="C00000"/>
                </a:solidFill>
              </a:rPr>
              <a:t>-</a:t>
            </a:r>
            <a:endParaRPr lang="es-ES" sz="1600" b="1" dirty="0">
              <a:solidFill>
                <a:srgbClr val="C00000"/>
              </a:solidFill>
            </a:endParaRPr>
          </a:p>
        </p:txBody>
      </p:sp>
      <p:sp>
        <p:nvSpPr>
          <p:cNvPr id="13" name="15 Título"/>
          <p:cNvSpPr>
            <a:spLocks noGrp="1"/>
          </p:cNvSpPr>
          <p:nvPr>
            <p:ph type="title"/>
          </p:nvPr>
        </p:nvSpPr>
        <p:spPr>
          <a:xfrm>
            <a:off x="0" y="156194"/>
            <a:ext cx="12312968" cy="739722"/>
          </a:xfrm>
          <a:prstGeom prst="rect">
            <a:avLst/>
          </a:prstGeom>
        </p:spPr>
        <p:txBody>
          <a:bodyPr/>
          <a:lstStyle>
            <a:lvl1pPr>
              <a:defRPr>
                <a:solidFill>
                  <a:schemeClr val="accent3">
                    <a:lumMod val="75000"/>
                  </a:schemeClr>
                </a:solidFill>
              </a:defRPr>
            </a:lvl1p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153120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extLst>
      <p:ext uri="{BB962C8B-B14F-4D97-AF65-F5344CB8AC3E}">
        <p14:creationId xmlns:p14="http://schemas.microsoft.com/office/powerpoint/2010/main" val="2312802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G:\excel.greenpc.es\www\cursosv2\images\fijasweb\main\portada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723"/>
            <a:ext cx="13680000" cy="626792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Programación avanzada.</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153498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206210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código del ejemplo anterior es mucho más eficiente que el primer código que se mostró, ya que no existen instrucciones repetidas. Las instrucciones que suman y muestran mensajes se han agrupado bajo una función, lo que permite ejecutarlas en cualquier punto del programa simplemente indicando el nombre de la función.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 único que le falta al ejemplo anterior para realizarlo correctamente es poder indicar a la función los números que debe sumar. Cuando se necesitan pasar datos a una función, se utilizan los "argumentos".</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01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3785652"/>
          </a:xfrm>
          <a:prstGeom prst="rect">
            <a:avLst/>
          </a:prstGeom>
          <a:noFill/>
        </p:spPr>
        <p:txBody>
          <a:bodyPr wrap="square" rtlCol="0">
            <a:spAutoFit/>
          </a:bodyPr>
          <a:lstStyle/>
          <a:p>
            <a:pPr algn="just"/>
            <a:r>
              <a:rPr lang="es-ES" sz="1500" dirty="0">
                <a:latin typeface="Arial" panose="020B0604020202020204" pitchFamily="34" charset="0"/>
                <a:cs typeface="Arial" panose="020B0604020202020204" pitchFamily="34" charset="0"/>
              </a:rPr>
              <a:t>Las funciones más sencillas no necesitan ninguna información para producir sus resultados. Sin embargo, la mayoría de funciones de las aplicaciones reales deben acceder al valor de algunas variables para producir sus resultados.</a:t>
            </a:r>
          </a:p>
          <a:p>
            <a:pPr algn="just"/>
            <a:endParaRPr lang="es-ES" sz="1500" dirty="0">
              <a:latin typeface="Arial" panose="020B0604020202020204" pitchFamily="34" charset="0"/>
              <a:cs typeface="Arial" panose="020B0604020202020204" pitchFamily="34" charset="0"/>
            </a:endParaRPr>
          </a:p>
          <a:p>
            <a:pPr algn="just"/>
            <a:r>
              <a:rPr lang="es-ES" sz="1500" dirty="0">
                <a:latin typeface="Arial" panose="020B0604020202020204" pitchFamily="34" charset="0"/>
                <a:cs typeface="Arial" panose="020B0604020202020204" pitchFamily="34" charset="0"/>
              </a:rPr>
              <a:t>Las variables que necesitan las funciones se llaman argumentos o parámetros. La función debe indicar cuántos argumentos necesita y cuál es el nombre de cada argumento. Además, al invocar la función, se deben incluir los valores que se le van a pasar a la función. Los argumentos se indican dentro de los paréntesis que van detrás del nombre de la función y se separan con una coma (,).</a:t>
            </a:r>
          </a:p>
          <a:p>
            <a:pPr algn="just"/>
            <a:endParaRPr lang="es-ES" sz="1500" dirty="0">
              <a:latin typeface="Arial" panose="020B0604020202020204" pitchFamily="34" charset="0"/>
              <a:cs typeface="Arial" panose="020B0604020202020204" pitchFamily="34" charset="0"/>
            </a:endParaRPr>
          </a:p>
          <a:p>
            <a:pPr algn="just"/>
            <a:r>
              <a:rPr lang="es-ES" sz="1500" dirty="0">
                <a:latin typeface="Arial" panose="020B0604020202020204" pitchFamily="34" charset="0"/>
                <a:cs typeface="Arial" panose="020B0604020202020204" pitchFamily="34" charset="0"/>
              </a:rPr>
              <a:t>Siguiendo el ejemplo anterior, la función debe indicar que necesita dos argumentos, correspondientes a los dos números que tiene que sumar:</a:t>
            </a:r>
          </a:p>
          <a:p>
            <a:pPr algn="just"/>
            <a:endParaRPr lang="es-ES" sz="1500" dirty="0">
              <a:latin typeface="Arial" panose="020B0604020202020204" pitchFamily="34" charset="0"/>
              <a:cs typeface="Arial" panose="020B0604020202020204" pitchFamily="34" charset="0"/>
            </a:endParaRPr>
          </a:p>
          <a:p>
            <a:pPr algn="ctr"/>
            <a:r>
              <a:rPr lang="es-ES" sz="1500" dirty="0" err="1">
                <a:solidFill>
                  <a:srgbClr val="008000"/>
                </a:solidFill>
                <a:latin typeface="Arial" panose="020B0604020202020204" pitchFamily="34" charset="0"/>
                <a:cs typeface="Arial" panose="020B0604020202020204" pitchFamily="34" charset="0"/>
              </a:rPr>
              <a:t>function</a:t>
            </a:r>
            <a:r>
              <a:rPr lang="es-ES" sz="1500" dirty="0">
                <a:solidFill>
                  <a:srgbClr val="008000"/>
                </a:solidFill>
                <a:latin typeface="Arial" panose="020B0604020202020204" pitchFamily="34" charset="0"/>
                <a:cs typeface="Arial" panose="020B0604020202020204" pitchFamily="34" charset="0"/>
              </a:rPr>
              <a:t> </a:t>
            </a:r>
            <a:r>
              <a:rPr lang="es-ES" sz="1500" dirty="0" err="1" smtClean="0">
                <a:solidFill>
                  <a:srgbClr val="008000"/>
                </a:solidFill>
                <a:latin typeface="Arial" panose="020B0604020202020204" pitchFamily="34" charset="0"/>
                <a:cs typeface="Arial" panose="020B0604020202020204" pitchFamily="34" charset="0"/>
              </a:rPr>
              <a:t>sumaymuestra</a:t>
            </a:r>
            <a:r>
              <a:rPr lang="es-ES" sz="1500" dirty="0" smtClean="0">
                <a:solidFill>
                  <a:srgbClr val="008000"/>
                </a:solidFill>
                <a:latin typeface="Arial" panose="020B0604020202020204" pitchFamily="34" charset="0"/>
                <a:cs typeface="Arial" panose="020B0604020202020204" pitchFamily="34" charset="0"/>
              </a:rPr>
              <a:t> (</a:t>
            </a:r>
            <a:r>
              <a:rPr lang="es-ES" sz="1500" dirty="0" err="1" smtClean="0">
                <a:solidFill>
                  <a:srgbClr val="008000"/>
                </a:solidFill>
                <a:latin typeface="Arial" panose="020B0604020202020204" pitchFamily="34" charset="0"/>
                <a:cs typeface="Arial" panose="020B0604020202020204" pitchFamily="34" charset="0"/>
              </a:rPr>
              <a:t>primernum</a:t>
            </a:r>
            <a:r>
              <a:rPr lang="es-ES" sz="1500" dirty="0" smtClean="0">
                <a:solidFill>
                  <a:srgbClr val="008000"/>
                </a:solidFill>
                <a:latin typeface="Arial" panose="020B0604020202020204" pitchFamily="34" charset="0"/>
                <a:cs typeface="Arial" panose="020B0604020202020204" pitchFamily="34" charset="0"/>
              </a:rPr>
              <a:t>, </a:t>
            </a:r>
            <a:r>
              <a:rPr lang="es-ES" sz="1500" dirty="0" err="1" smtClean="0">
                <a:solidFill>
                  <a:srgbClr val="008000"/>
                </a:solidFill>
                <a:latin typeface="Arial" panose="020B0604020202020204" pitchFamily="34" charset="0"/>
                <a:cs typeface="Arial" panose="020B0604020202020204" pitchFamily="34" charset="0"/>
              </a:rPr>
              <a:t>segundonum</a:t>
            </a:r>
            <a:r>
              <a:rPr lang="es-ES" sz="1500" dirty="0" smtClean="0">
                <a:solidFill>
                  <a:srgbClr val="008000"/>
                </a:solidFill>
                <a:latin typeface="Arial" panose="020B0604020202020204" pitchFamily="34" charset="0"/>
                <a:cs typeface="Arial" panose="020B0604020202020204" pitchFamily="34" charset="0"/>
              </a:rPr>
              <a:t>) </a:t>
            </a:r>
            <a:r>
              <a:rPr lang="es-ES" sz="1500" dirty="0">
                <a:solidFill>
                  <a:srgbClr val="008000"/>
                </a:solidFill>
                <a:latin typeface="Arial" panose="020B0604020202020204" pitchFamily="34" charset="0"/>
                <a:cs typeface="Arial" panose="020B0604020202020204" pitchFamily="34" charset="0"/>
              </a:rPr>
              <a:t>{ ... }</a:t>
            </a:r>
          </a:p>
          <a:p>
            <a:pPr algn="just"/>
            <a:endParaRPr lang="es-ES" sz="1500" dirty="0">
              <a:latin typeface="Arial" panose="020B0604020202020204" pitchFamily="34" charset="0"/>
              <a:cs typeface="Arial" panose="020B0604020202020204" pitchFamily="34" charset="0"/>
            </a:endParaRPr>
          </a:p>
          <a:p>
            <a:pPr algn="just"/>
            <a:r>
              <a:rPr lang="es-ES" sz="1500" dirty="0">
                <a:latin typeface="Arial" panose="020B0604020202020204" pitchFamily="34" charset="0"/>
                <a:cs typeface="Arial" panose="020B0604020202020204" pitchFamily="34" charset="0"/>
              </a:rPr>
              <a:t>A continuación, para utilizar el valor de los argumentos dentro de la función, se debe emplear el mismo nombre con el que se definieron los argumentos</a:t>
            </a:r>
            <a:r>
              <a:rPr lang="es-ES" sz="1500" dirty="0" smtClean="0">
                <a:latin typeface="Arial" panose="020B0604020202020204" pitchFamily="34" charset="0"/>
                <a:cs typeface="Arial" panose="020B0604020202020204" pitchFamily="34" charset="0"/>
              </a:rPr>
              <a:t>:</a:t>
            </a:r>
            <a:endParaRPr lang="es-ES" sz="1500" dirty="0">
              <a:latin typeface="Arial" panose="020B0604020202020204" pitchFamily="34" charset="0"/>
              <a:cs typeface="Arial" panose="020B0604020202020204" pitchFamily="34" charset="0"/>
            </a:endParaRPr>
          </a:p>
        </p:txBody>
      </p:sp>
      <p:sp>
        <p:nvSpPr>
          <p:cNvPr id="2" name="1 Rectángulo"/>
          <p:cNvSpPr/>
          <p:nvPr/>
        </p:nvSpPr>
        <p:spPr>
          <a:xfrm>
            <a:off x="3672185" y="5706368"/>
            <a:ext cx="5760640"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sumaymuestra</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primernum</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segundonum</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resultado = </a:t>
            </a:r>
            <a:r>
              <a:rPr lang="es-ES" sz="1600" dirty="0" err="1">
                <a:solidFill>
                  <a:srgbClr val="008000"/>
                </a:solidFill>
                <a:latin typeface="Arial" panose="020B0604020202020204" pitchFamily="34" charset="0"/>
                <a:cs typeface="Arial" panose="020B0604020202020204" pitchFamily="34" charset="0"/>
              </a:rPr>
              <a:t>primernum</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segundonum</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alert</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976064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107721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Dentro de la función, el valor de la variable </a:t>
            </a:r>
            <a:r>
              <a:rPr lang="es-ES" sz="1600" dirty="0" err="1" smtClean="0">
                <a:latin typeface="Arial" panose="020B0604020202020204" pitchFamily="34" charset="0"/>
                <a:cs typeface="Arial" panose="020B0604020202020204" pitchFamily="34" charset="0"/>
              </a:rPr>
              <a:t>primernum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será igual al primer valor que se le pase a la función y el valor de la variable </a:t>
            </a:r>
            <a:r>
              <a:rPr lang="es-ES" sz="1600" dirty="0" err="1" smtClean="0">
                <a:latin typeface="Arial" panose="020B0604020202020204" pitchFamily="34" charset="0"/>
                <a:cs typeface="Arial" panose="020B0604020202020204" pitchFamily="34" charset="0"/>
              </a:rPr>
              <a:t>segundonum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será igual al segundo valor que se le pasa. Para pasar valores a la función, se incluyen dentro de los paréntesis utilizados al llamar a la función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4698752" y="3689350"/>
            <a:ext cx="4283571"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Declaración de las variables</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3;</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5;</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Llamada </a:t>
            </a:r>
            <a:r>
              <a:rPr lang="es-ES" sz="1600" dirty="0">
                <a:solidFill>
                  <a:srgbClr val="008000"/>
                </a:solidFill>
                <a:latin typeface="Arial" panose="020B0604020202020204" pitchFamily="34" charset="0"/>
                <a:cs typeface="Arial" panose="020B0604020202020204" pitchFamily="34" charset="0"/>
              </a:rPr>
              <a:t>a la función</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sumaymuestra</a:t>
            </a:r>
            <a:r>
              <a:rPr lang="es-ES" sz="1600" dirty="0" smtClean="0">
                <a:solidFill>
                  <a:srgbClr val="008000"/>
                </a:solidFill>
                <a:latin typeface="Arial" panose="020B0604020202020204" pitchFamily="34" charset="0"/>
                <a:cs typeface="Arial" panose="020B0604020202020204" pitchFamily="34" charset="0"/>
              </a:rPr>
              <a:t> (num1</a:t>
            </a:r>
            <a:r>
              <a:rPr lang="es-ES" sz="1600" dirty="0">
                <a:solidFill>
                  <a:srgbClr val="008000"/>
                </a:solidFill>
                <a:latin typeface="Arial" panose="020B0604020202020204" pitchFamily="34" charset="0"/>
                <a:cs typeface="Arial" panose="020B0604020202020204" pitchFamily="34" charset="0"/>
              </a:rPr>
              <a:t>, num2);</a:t>
            </a:r>
          </a:p>
        </p:txBody>
      </p:sp>
    </p:spTree>
    <p:extLst>
      <p:ext uri="{BB962C8B-B14F-4D97-AF65-F5344CB8AC3E}">
        <p14:creationId xmlns:p14="http://schemas.microsoft.com/office/powerpoint/2010/main" val="653478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477053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Aunque casi siempre se utilizan variables para pasar los datos a la función, se podría haber utilizado directamente el valor de esas variables: </a:t>
            </a:r>
          </a:p>
          <a:p>
            <a:pPr algn="just"/>
            <a:endParaRPr lang="es-ES" sz="1600" dirty="0">
              <a:latin typeface="Arial" panose="020B0604020202020204" pitchFamily="34" charset="0"/>
              <a:cs typeface="Arial" panose="020B0604020202020204" pitchFamily="34" charset="0"/>
            </a:endParaRPr>
          </a:p>
          <a:p>
            <a:pPr algn="just"/>
            <a:r>
              <a:rPr lang="es-ES" sz="1600" dirty="0" err="1" smtClean="0">
                <a:solidFill>
                  <a:srgbClr val="008000"/>
                </a:solidFill>
                <a:latin typeface="Arial" panose="020B0604020202020204" pitchFamily="34" charset="0"/>
                <a:cs typeface="Arial" panose="020B0604020202020204" pitchFamily="34" charset="0"/>
              </a:rPr>
              <a:t>sumaymuestra</a:t>
            </a:r>
            <a:r>
              <a:rPr lang="es-ES" sz="1600" dirty="0" smtClean="0">
                <a:solidFill>
                  <a:srgbClr val="008000"/>
                </a:solidFill>
                <a:latin typeface="Arial" panose="020B0604020202020204" pitchFamily="34" charset="0"/>
                <a:cs typeface="Arial" panose="020B0604020202020204" pitchFamily="34" charset="0"/>
              </a:rPr>
              <a:t> (3</a:t>
            </a:r>
            <a:r>
              <a:rPr lang="es-ES" sz="1600" dirty="0">
                <a:solidFill>
                  <a:srgbClr val="008000"/>
                </a:solidFill>
                <a:latin typeface="Arial" panose="020B0604020202020204" pitchFamily="34" charset="0"/>
                <a:cs typeface="Arial" panose="020B0604020202020204" pitchFamily="34" charset="0"/>
              </a:rPr>
              <a:t>, 5);</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número de argumentos que se pasa a una función debería ser el mismo que el número de argumentos que ha indicado la función. No obstante, JavaScript no muestra ningún error si se pasan más o menos argumentos de los necesarios.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orden de los argumentos es fundamental, ya que el primer dato que se indica en la llamada, será el primer valor que espera la función; el segundo valor indicado en la llamada, es el segundo valor que espera la función y así sucesivamente.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puede utilizar un número ilimitado de argumentos, aunque si su número es muy grande, se complica en exceso la llamada a la función.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 es obligatorio que coincida el nombre de los argumentos que utiliza la función y el nombre de los argumentos que se le pasan. En el ejemplo anterior, los argumentos que se pasan son </a:t>
            </a:r>
            <a:r>
              <a:rPr lang="es-ES" sz="1600" dirty="0" smtClean="0">
                <a:latin typeface="Arial" panose="020B0604020202020204" pitchFamily="34" charset="0"/>
                <a:cs typeface="Arial" panose="020B0604020202020204" pitchFamily="34" charset="0"/>
              </a:rPr>
              <a:t>num1 </a:t>
            </a:r>
            <a:r>
              <a:rPr lang="es-ES" sz="1600" dirty="0">
                <a:latin typeface="Arial" panose="020B0604020202020204" pitchFamily="34" charset="0"/>
                <a:cs typeface="Arial" panose="020B0604020202020204" pitchFamily="34" charset="0"/>
              </a:rPr>
              <a:t>y </a:t>
            </a:r>
            <a:r>
              <a:rPr lang="es-ES" sz="1600" dirty="0" smtClean="0">
                <a:latin typeface="Arial" panose="020B0604020202020204" pitchFamily="34" charset="0"/>
                <a:cs typeface="Arial" panose="020B0604020202020204" pitchFamily="34" charset="0"/>
              </a:rPr>
              <a:t>num2 </a:t>
            </a:r>
            <a:r>
              <a:rPr lang="es-ES" sz="1600" dirty="0">
                <a:latin typeface="Arial" panose="020B0604020202020204" pitchFamily="34" charset="0"/>
                <a:cs typeface="Arial" panose="020B0604020202020204" pitchFamily="34" charset="0"/>
              </a:rPr>
              <a:t>y los argumentos que utiliza la función son </a:t>
            </a:r>
            <a:r>
              <a:rPr lang="es-ES" sz="1600" dirty="0" err="1" smtClean="0">
                <a:latin typeface="Arial" panose="020B0604020202020204" pitchFamily="34" charset="0"/>
                <a:cs typeface="Arial" panose="020B0604020202020204" pitchFamily="34" charset="0"/>
              </a:rPr>
              <a:t>primernum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 </a:t>
            </a:r>
            <a:r>
              <a:rPr lang="es-ES" sz="1600" dirty="0" err="1" smtClean="0">
                <a:latin typeface="Arial" panose="020B0604020202020204" pitchFamily="34" charset="0"/>
                <a:cs typeface="Arial" panose="020B0604020202020204" pitchFamily="34" charset="0"/>
              </a:rPr>
              <a:t>segundonum</a:t>
            </a:r>
            <a:r>
              <a:rPr lang="es-ES" sz="1600" dirty="0" smtClean="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692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Otro ejemplo: función que calcula el precio total de un producto a partir de su precio básico:</a:t>
            </a:r>
          </a:p>
        </p:txBody>
      </p:sp>
      <p:sp>
        <p:nvSpPr>
          <p:cNvPr id="2" name="1 Rectángulo"/>
          <p:cNvSpPr/>
          <p:nvPr/>
        </p:nvSpPr>
        <p:spPr>
          <a:xfrm>
            <a:off x="2376041" y="4898598"/>
            <a:ext cx="8856984" cy="181588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función anterior toma como argumento una variable llamada precio y le suma los impuestos y los gastos de envío para obtener el precio total. Al llamar a la función, se pasa directamente el valor del precio básico mediante el número 23.34.</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 obstante, el código anterior </a:t>
            </a:r>
            <a:r>
              <a:rPr lang="es-ES" sz="1600" dirty="0" smtClean="0">
                <a:latin typeface="Arial" panose="020B0604020202020204" pitchFamily="34" charset="0"/>
                <a:cs typeface="Arial" panose="020B0604020202020204" pitchFamily="34" charset="0"/>
              </a:rPr>
              <a:t>le faltan algunas posibilidades, por ejemplo </a:t>
            </a:r>
            <a:r>
              <a:rPr lang="es-ES" sz="1600" dirty="0">
                <a:latin typeface="Arial" panose="020B0604020202020204" pitchFamily="34" charset="0"/>
                <a:cs typeface="Arial" panose="020B0604020202020204" pitchFamily="34" charset="0"/>
              </a:rPr>
              <a:t>que la función pudiera devolver el resultado obtenido para guardarlo en otra variable y poder seguir </a:t>
            </a:r>
            <a:r>
              <a:rPr lang="es-ES" sz="1600" dirty="0" smtClean="0">
                <a:latin typeface="Arial" panose="020B0604020202020204" pitchFamily="34" charset="0"/>
                <a:cs typeface="Arial" panose="020B0604020202020204" pitchFamily="34" charset="0"/>
              </a:rPr>
              <a:t>operando con </a:t>
            </a:r>
            <a:r>
              <a:rPr lang="es-ES" sz="1600" dirty="0">
                <a:latin typeface="Arial" panose="020B0604020202020204" pitchFamily="34" charset="0"/>
                <a:cs typeface="Arial" panose="020B0604020202020204" pitchFamily="34" charset="0"/>
              </a:rPr>
              <a:t>este precio total.</a:t>
            </a:r>
          </a:p>
        </p:txBody>
      </p:sp>
      <p:sp>
        <p:nvSpPr>
          <p:cNvPr id="3" name="2 Rectángulo"/>
          <p:cNvSpPr/>
          <p:nvPr/>
        </p:nvSpPr>
        <p:spPr>
          <a:xfrm>
            <a:off x="3834655" y="2335468"/>
            <a:ext cx="6011764"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Definición de la función</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 precio ) </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impuestos = 1.21;</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10;</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 precio * impuestos ) +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Llamada a la función</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23.34);</a:t>
            </a:r>
          </a:p>
        </p:txBody>
      </p:sp>
    </p:spTree>
    <p:extLst>
      <p:ext uri="{BB962C8B-B14F-4D97-AF65-F5344CB8AC3E}">
        <p14:creationId xmlns:p14="http://schemas.microsoft.com/office/powerpoint/2010/main" val="406064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338554"/>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Los cambios serian estos:</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2376041" y="4898598"/>
            <a:ext cx="8856984" cy="181588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Para que la función devuelva un valor, solamente es necesario escribir la palabra reservada </a:t>
            </a:r>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junto con el nombre de la variable que se quiere devolver. En el ejemplo anterior, la ejecución de la función llega a la instrucción </a:t>
            </a:r>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precioTotal</a:t>
            </a:r>
            <a:r>
              <a:rPr lang="es-ES" sz="1600" dirty="0">
                <a:latin typeface="Arial" panose="020B0604020202020204" pitchFamily="34" charset="0"/>
                <a:cs typeface="Arial" panose="020B0604020202020204" pitchFamily="34" charset="0"/>
              </a:rPr>
              <a:t>; y en ese momento, devuelve el valor que contenga la variable </a:t>
            </a:r>
            <a:r>
              <a:rPr lang="es-ES" sz="1600" dirty="0" err="1">
                <a:latin typeface="Arial" panose="020B0604020202020204" pitchFamily="34" charset="0"/>
                <a:cs typeface="Arial" panose="020B0604020202020204" pitchFamily="34" charset="0"/>
              </a:rPr>
              <a:t>precioTotal</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la función devuelve un valor, en el punto en el que se realiza la llamada, debe indicarse el nombre de una variable en el que se guarda el valor </a:t>
            </a:r>
            <a:r>
              <a:rPr lang="es-ES" sz="1600" dirty="0" smtClean="0">
                <a:latin typeface="Arial" panose="020B0604020202020204" pitchFamily="34" charset="0"/>
                <a:cs typeface="Arial" panose="020B0604020202020204" pitchFamily="34" charset="0"/>
              </a:rPr>
              <a:t>devuelto.</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3834655" y="2335468"/>
            <a:ext cx="6011764"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(precio</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impuestos = 1.16;</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10;</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 precio * impuestos ) +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b="1" dirty="0" err="1" smtClean="0">
                <a:solidFill>
                  <a:srgbClr val="008000"/>
                </a:solidFill>
                <a:latin typeface="Arial" panose="020B0604020202020204" pitchFamily="34" charset="0"/>
                <a:cs typeface="Arial" panose="020B0604020202020204" pitchFamily="34" charset="0"/>
              </a:rPr>
              <a:t>return</a:t>
            </a:r>
            <a:r>
              <a:rPr lang="es-ES" sz="1600" b="1" dirty="0" smtClean="0">
                <a:solidFill>
                  <a:srgbClr val="008000"/>
                </a:solidFill>
                <a:latin typeface="Arial" panose="020B0604020202020204" pitchFamily="34" charset="0"/>
                <a:cs typeface="Arial" panose="020B0604020202020204" pitchFamily="34" charset="0"/>
              </a:rPr>
              <a:t> </a:t>
            </a:r>
            <a:r>
              <a:rPr lang="es-ES" sz="1600" b="1" dirty="0" err="1" smtClean="0">
                <a:solidFill>
                  <a:srgbClr val="008000"/>
                </a:solidFill>
                <a:latin typeface="Arial" panose="020B0604020202020204" pitchFamily="34" charset="0"/>
                <a:cs typeface="Arial" panose="020B0604020202020204" pitchFamily="34" charset="0"/>
              </a:rPr>
              <a:t>preciototal</a:t>
            </a:r>
            <a:r>
              <a:rPr lang="es-ES" sz="1600" b="1"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El valor devuelto por la función, se guarda en una variable</a:t>
            </a:r>
          </a:p>
          <a:p>
            <a:pPr algn="just">
              <a:tabLst>
                <a:tab pos="358775" algn="l"/>
              </a:tabLst>
            </a:pPr>
            <a:r>
              <a:rPr lang="es-ES" sz="1600" b="1" dirty="0" err="1" smtClean="0">
                <a:solidFill>
                  <a:srgbClr val="008000"/>
                </a:solidFill>
                <a:latin typeface="Arial" panose="020B0604020202020204" pitchFamily="34" charset="0"/>
                <a:cs typeface="Arial" panose="020B0604020202020204" pitchFamily="34" charset="0"/>
              </a:rPr>
              <a:t>var</a:t>
            </a:r>
            <a:r>
              <a:rPr lang="es-ES" sz="1600" b="1" dirty="0" smtClean="0">
                <a:solidFill>
                  <a:srgbClr val="008000"/>
                </a:solidFill>
                <a:latin typeface="Arial" panose="020B0604020202020204" pitchFamily="34" charset="0"/>
                <a:cs typeface="Arial" panose="020B0604020202020204" pitchFamily="34" charset="0"/>
              </a:rPr>
              <a:t> </a:t>
            </a:r>
            <a:r>
              <a:rPr lang="es-ES" sz="1600" b="1" dirty="0" err="1" smtClean="0">
                <a:solidFill>
                  <a:srgbClr val="008000"/>
                </a:solidFill>
                <a:latin typeface="Arial" panose="020B0604020202020204" pitchFamily="34" charset="0"/>
                <a:cs typeface="Arial" panose="020B0604020202020204" pitchFamily="34" charset="0"/>
              </a:rPr>
              <a:t>preciototal</a:t>
            </a:r>
            <a:r>
              <a:rPr lang="es-ES" sz="1600" b="1" dirty="0" smtClean="0">
                <a:solidFill>
                  <a:srgbClr val="008000"/>
                </a:solidFill>
                <a:latin typeface="Arial" panose="020B0604020202020204" pitchFamily="34" charset="0"/>
                <a:cs typeface="Arial" panose="020B0604020202020204" pitchFamily="34" charset="0"/>
              </a:rPr>
              <a:t> </a:t>
            </a:r>
            <a:r>
              <a:rPr lang="es-ES" sz="1600" b="1"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(23.34</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85502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Si no se indica el nombre de ninguna variable, JavaScript no muestra ningún error y el valor devuelto por la función simplemente se pierde y por tanto, no se utilizará en el resto del programa. En este caso, tampoco es obligatorio que el nombre de la variable devuelta por la función coincida con el nombre de la variable en la que se va a almacenar ese valor.</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la función llega a una instrucción de tipo </a:t>
            </a:r>
            <a:r>
              <a:rPr lang="es-ES" sz="1600"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se devuelve el valor indicado y finaliza la ejecución de la función. Por tanto, </a:t>
            </a:r>
            <a:r>
              <a:rPr lang="es-ES" sz="1600" b="1" i="1" dirty="0">
                <a:latin typeface="Arial" panose="020B0604020202020204" pitchFamily="34" charset="0"/>
                <a:cs typeface="Arial" panose="020B0604020202020204" pitchFamily="34" charset="0"/>
              </a:rPr>
              <a:t>todas las instrucciones que se incluyen después de un </a:t>
            </a:r>
            <a:r>
              <a:rPr lang="es-ES" sz="1600" b="1" i="1" dirty="0" err="1">
                <a:latin typeface="Arial" panose="020B0604020202020204" pitchFamily="34" charset="0"/>
                <a:cs typeface="Arial" panose="020B0604020202020204" pitchFamily="34" charset="0"/>
              </a:rPr>
              <a:t>return</a:t>
            </a:r>
            <a:r>
              <a:rPr lang="es-ES" sz="1600" b="1" i="1" dirty="0">
                <a:latin typeface="Arial" panose="020B0604020202020204" pitchFamily="34" charset="0"/>
                <a:cs typeface="Arial" panose="020B0604020202020204" pitchFamily="34" charset="0"/>
              </a:rPr>
              <a:t> se ignoran y por ese motivo la instrucción </a:t>
            </a:r>
            <a:r>
              <a:rPr lang="es-ES" sz="1600" b="1" i="1" dirty="0" err="1">
                <a:latin typeface="Arial" panose="020B0604020202020204" pitchFamily="34" charset="0"/>
                <a:cs typeface="Arial" panose="020B0604020202020204" pitchFamily="34" charset="0"/>
              </a:rPr>
              <a:t>return</a:t>
            </a:r>
            <a:r>
              <a:rPr lang="es-ES" sz="1600" b="1" i="1" dirty="0">
                <a:latin typeface="Arial" panose="020B0604020202020204" pitchFamily="34" charset="0"/>
                <a:cs typeface="Arial" panose="020B0604020202020204" pitchFamily="34" charset="0"/>
              </a:rPr>
              <a:t> suele ser la última de la mayoría de funciones</a:t>
            </a:r>
            <a:r>
              <a:rPr lang="es-ES" sz="1600" b="1" i="1" dirty="0" smtClean="0">
                <a:latin typeface="Arial" panose="020B0604020202020204" pitchFamily="34" charset="0"/>
                <a:cs typeface="Arial" panose="020B0604020202020204" pitchFamily="34" charset="0"/>
              </a:rPr>
              <a:t>. Además por mantenibilidad del código debemos de escribir siempre el </a:t>
            </a:r>
            <a:r>
              <a:rPr lang="es-ES" sz="1600" b="1" i="1" dirty="0" err="1" smtClean="0">
                <a:latin typeface="Arial" panose="020B0604020202020204" pitchFamily="34" charset="0"/>
                <a:cs typeface="Arial" panose="020B0604020202020204" pitchFamily="34" charset="0"/>
              </a:rPr>
              <a:t>return</a:t>
            </a:r>
            <a:r>
              <a:rPr lang="es-ES" sz="1600" b="1" i="1" dirty="0" smtClean="0">
                <a:latin typeface="Arial" panose="020B0604020202020204" pitchFamily="34" charset="0"/>
                <a:cs typeface="Arial" panose="020B0604020202020204" pitchFamily="34" charset="0"/>
              </a:rPr>
              <a:t> al final.</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358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107721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Para que el ejemplo anterior sea más completo, se puede añadir otro argumento a la función que indique el porcentaje de impuestos que se debe añadir al precio del producto. Evidentemente, el nuevo argumento se debe añadir tanto a la definición de la función como a su llamada:</a:t>
            </a:r>
          </a:p>
        </p:txBody>
      </p:sp>
      <p:sp>
        <p:nvSpPr>
          <p:cNvPr id="2" name="1 Rectángulo"/>
          <p:cNvSpPr/>
          <p:nvPr/>
        </p:nvSpPr>
        <p:spPr>
          <a:xfrm>
            <a:off x="3672185" y="3330104"/>
            <a:ext cx="6838950"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(precio</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porimpuestos</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10;</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precioconimpuestos</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 + </a:t>
            </a:r>
            <a:r>
              <a:rPr lang="es-ES" sz="1600" dirty="0" err="1">
                <a:solidFill>
                  <a:srgbClr val="008000"/>
                </a:solidFill>
                <a:latin typeface="Arial" panose="020B0604020202020204" pitchFamily="34" charset="0"/>
                <a:cs typeface="Arial" panose="020B0604020202020204" pitchFamily="34" charset="0"/>
              </a:rPr>
              <a:t>porimpuestos</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100</a:t>
            </a:r>
            <a:r>
              <a:rPr lang="es-ES" sz="1600" dirty="0">
                <a:solidFill>
                  <a:srgbClr val="008000"/>
                </a:solidFill>
                <a:latin typeface="Arial" panose="020B0604020202020204" pitchFamily="34" charset="0"/>
                <a:cs typeface="Arial" panose="020B0604020202020204" pitchFamily="34" charset="0"/>
              </a:rPr>
              <a:t>) * precio;</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precioconimpuestos</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return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preciototal</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23.34, 21);</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otropreciototal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calculapreciototal</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r>
              <a:rPr lang="es-ES" sz="1600" dirty="0">
                <a:solidFill>
                  <a:srgbClr val="008000"/>
                </a:solidFill>
                <a:latin typeface="Arial" panose="020B0604020202020204" pitchFamily="34" charset="0"/>
                <a:cs typeface="Arial" panose="020B0604020202020204" pitchFamily="34" charset="0"/>
              </a:rPr>
              <a:t>15.20, 4);</a:t>
            </a:r>
          </a:p>
        </p:txBody>
      </p:sp>
    </p:spTree>
    <p:extLst>
      <p:ext uri="{BB962C8B-B14F-4D97-AF65-F5344CB8AC3E}">
        <p14:creationId xmlns:p14="http://schemas.microsoft.com/office/powerpoint/2010/main" val="333618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a:t>
            </a:r>
            <a:r>
              <a:rPr lang="es-ES" dirty="0"/>
              <a:t>Argumentos y valores de retorno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58477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Para terminar de completar el ejercicio anterior, se puede redondear a dos decimales el precio total devuelto por la función:</a:t>
            </a:r>
          </a:p>
        </p:txBody>
      </p:sp>
      <p:sp>
        <p:nvSpPr>
          <p:cNvPr id="2" name="1 Rectángulo"/>
          <p:cNvSpPr/>
          <p:nvPr/>
        </p:nvSpPr>
        <p:spPr>
          <a:xfrm>
            <a:off x="3672185" y="3330104"/>
            <a:ext cx="6838950"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(precio</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porimpuestos</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10;</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precioconimpuestos</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(1 + </a:t>
            </a:r>
            <a:r>
              <a:rPr lang="es-ES" sz="1600" dirty="0" err="1">
                <a:solidFill>
                  <a:srgbClr val="008000"/>
                </a:solidFill>
                <a:latin typeface="Arial" panose="020B0604020202020204" pitchFamily="34" charset="0"/>
                <a:cs typeface="Arial" panose="020B0604020202020204" pitchFamily="34" charset="0"/>
              </a:rPr>
              <a:t>porimpuestos</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100</a:t>
            </a:r>
            <a:r>
              <a:rPr lang="es-ES" sz="1600" dirty="0">
                <a:solidFill>
                  <a:srgbClr val="008000"/>
                </a:solidFill>
                <a:latin typeface="Arial" panose="020B0604020202020204" pitchFamily="34" charset="0"/>
                <a:cs typeface="Arial" panose="020B0604020202020204" pitchFamily="34" charset="0"/>
              </a:rPr>
              <a:t>) * precio;</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precioconimpuestos</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gastosenvio</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return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preciototal</a:t>
            </a:r>
            <a:r>
              <a:rPr lang="es-ES" sz="1600" dirty="0" err="1">
                <a:solidFill>
                  <a:srgbClr val="008000"/>
                </a:solidFill>
                <a:latin typeface="Arial" panose="020B0604020202020204" pitchFamily="34" charset="0"/>
                <a:cs typeface="Arial" panose="020B0604020202020204" pitchFamily="34" charset="0"/>
              </a:rPr>
              <a:t>.toFixed</a:t>
            </a:r>
            <a:r>
              <a:rPr lang="es-ES" sz="1600" dirty="0">
                <a:solidFill>
                  <a:srgbClr val="008000"/>
                </a:solidFill>
                <a:latin typeface="Arial" panose="020B0604020202020204" pitchFamily="34" charset="0"/>
                <a:cs typeface="Arial" panose="020B0604020202020204" pitchFamily="34" charset="0"/>
              </a:rPr>
              <a:t>(2);</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preciototal</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calculapreciototal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23.34, 21);</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otropreciototal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calculapreciototal</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r>
              <a:rPr lang="es-ES" sz="1600" dirty="0">
                <a:solidFill>
                  <a:srgbClr val="008000"/>
                </a:solidFill>
                <a:latin typeface="Arial" panose="020B0604020202020204" pitchFamily="34" charset="0"/>
                <a:cs typeface="Arial" panose="020B0604020202020204" pitchFamily="34" charset="0"/>
              </a:rPr>
              <a:t>15.20, 4);</a:t>
            </a:r>
          </a:p>
        </p:txBody>
      </p:sp>
    </p:spTree>
    <p:extLst>
      <p:ext uri="{BB962C8B-B14F-4D97-AF65-F5344CB8AC3E}">
        <p14:creationId xmlns:p14="http://schemas.microsoft.com/office/powerpoint/2010/main" val="202224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830997"/>
          </a:xfrm>
          <a:prstGeom prst="rect">
            <a:avLst/>
          </a:prstGeom>
          <a:noFill/>
        </p:spPr>
        <p:txBody>
          <a:bodyPr wrap="square" rtlCol="0">
            <a:spAutoFit/>
          </a:bodyPr>
          <a:lstStyle/>
          <a:p>
            <a:pPr algn="just"/>
            <a:r>
              <a:rPr lang="es-ES" sz="1600" b="1" dirty="0">
                <a:latin typeface="Arial" panose="020B0604020202020204" pitchFamily="34" charset="0"/>
                <a:cs typeface="Arial" panose="020B0604020202020204" pitchFamily="34" charset="0"/>
              </a:rPr>
              <a:t>El ámbito de una variable (</a:t>
            </a:r>
            <a:r>
              <a:rPr lang="es-ES" sz="1600" b="1" dirty="0" err="1">
                <a:latin typeface="Arial" panose="020B0604020202020204" pitchFamily="34" charset="0"/>
                <a:cs typeface="Arial" panose="020B0604020202020204" pitchFamily="34" charset="0"/>
              </a:rPr>
              <a:t>scope</a:t>
            </a:r>
            <a:r>
              <a:rPr lang="es-ES" sz="1600" b="1" dirty="0">
                <a:latin typeface="Arial" panose="020B0604020202020204" pitchFamily="34" charset="0"/>
                <a:cs typeface="Arial" panose="020B0604020202020204" pitchFamily="34" charset="0"/>
              </a:rPr>
              <a:t>) es la zona del programa en la que se define la variable.</a:t>
            </a:r>
          </a:p>
          <a:p>
            <a:pPr algn="just"/>
            <a:r>
              <a:rPr lang="es-ES" sz="1600" dirty="0">
                <a:latin typeface="Arial" panose="020B0604020202020204" pitchFamily="34" charset="0"/>
                <a:cs typeface="Arial" panose="020B0604020202020204" pitchFamily="34" charset="0"/>
              </a:rPr>
              <a:t>JavaScript define dos ámbitos para las variables: </a:t>
            </a:r>
            <a:r>
              <a:rPr lang="es-ES" sz="1600" b="1" dirty="0">
                <a:latin typeface="Arial" panose="020B0604020202020204" pitchFamily="34" charset="0"/>
                <a:cs typeface="Arial" panose="020B0604020202020204" pitchFamily="34" charset="0"/>
              </a:rPr>
              <a:t>global y local</a:t>
            </a:r>
            <a:r>
              <a:rPr lang="es-ES" sz="1600" dirty="0">
                <a:latin typeface="Arial" panose="020B0604020202020204" pitchFamily="34" charset="0"/>
                <a:cs typeface="Arial" panose="020B0604020202020204" pitchFamily="34" charset="0"/>
              </a:rPr>
              <a:t>.</a:t>
            </a:r>
          </a:p>
          <a:p>
            <a:pPr algn="just"/>
            <a:r>
              <a:rPr lang="es-ES" sz="1600" dirty="0" smtClean="0">
                <a:latin typeface="Arial" panose="020B0604020202020204" pitchFamily="34" charset="0"/>
                <a:cs typeface="Arial" panose="020B0604020202020204" pitchFamily="34" charset="0"/>
              </a:rPr>
              <a:t>El </a:t>
            </a:r>
            <a:r>
              <a:rPr lang="es-ES" sz="1600" dirty="0">
                <a:latin typeface="Arial" panose="020B0604020202020204" pitchFamily="34" charset="0"/>
                <a:cs typeface="Arial" panose="020B0604020202020204" pitchFamily="34" charset="0"/>
              </a:rPr>
              <a:t>siguiente ejemplo ilustra el comportamiento de los ámbitos:</a:t>
            </a:r>
          </a:p>
        </p:txBody>
      </p:sp>
      <p:sp>
        <p:nvSpPr>
          <p:cNvPr id="2" name="1 Rectángulo"/>
          <p:cNvSpPr/>
          <p:nvPr/>
        </p:nvSpPr>
        <p:spPr>
          <a:xfrm>
            <a:off x="3672185" y="2898056"/>
            <a:ext cx="6838950"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mensaje = “Mensaje de prueba”;</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p:txBody>
      </p:sp>
      <p:sp>
        <p:nvSpPr>
          <p:cNvPr id="7" name="6 CuadroTexto"/>
          <p:cNvSpPr txBox="1"/>
          <p:nvPr/>
        </p:nvSpPr>
        <p:spPr>
          <a:xfrm>
            <a:off x="2376041" y="4554240"/>
            <a:ext cx="8856984" cy="230832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ejemplo anterior define en primer lugar una función llamada </a:t>
            </a:r>
            <a:r>
              <a:rPr lang="es-ES" sz="1600" dirty="0" err="1">
                <a:latin typeface="Arial" panose="020B0604020202020204" pitchFamily="34" charset="0"/>
                <a:cs typeface="Arial" panose="020B0604020202020204" pitchFamily="34" charset="0"/>
              </a:rPr>
              <a:t>creaMensaje</a:t>
            </a:r>
            <a:r>
              <a:rPr lang="es-ES" sz="1600" dirty="0">
                <a:latin typeface="Arial" panose="020B0604020202020204" pitchFamily="34" charset="0"/>
                <a:cs typeface="Arial" panose="020B0604020202020204" pitchFamily="34" charset="0"/>
              </a:rPr>
              <a:t> que crea una variable llamada mensaje. A continuación, se ejecuta la función mediante la llamada </a:t>
            </a:r>
            <a:r>
              <a:rPr lang="es-ES" sz="1600" dirty="0" err="1">
                <a:latin typeface="Arial" panose="020B0604020202020204" pitchFamily="34" charset="0"/>
                <a:cs typeface="Arial" panose="020B0604020202020204" pitchFamily="34" charset="0"/>
              </a:rPr>
              <a:t>creaMensaje</a:t>
            </a:r>
            <a:r>
              <a:rPr lang="es-ES" sz="1600" dirty="0">
                <a:latin typeface="Arial" panose="020B0604020202020204" pitchFamily="34" charset="0"/>
                <a:cs typeface="Arial" panose="020B0604020202020204" pitchFamily="34" charset="0"/>
              </a:rPr>
              <a:t>(); y seguidamente, se muestra mediante la función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el valor de una variable llamada mensaje.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al ejecutar el código anterior no se muestra ningún mensaje por pantalla. La razón es que la variable mensaje se ha definido dentro de la función </a:t>
            </a:r>
            <a:r>
              <a:rPr lang="es-ES" sz="1600" dirty="0" err="1">
                <a:latin typeface="Arial" panose="020B0604020202020204" pitchFamily="34" charset="0"/>
                <a:cs typeface="Arial" panose="020B0604020202020204" pitchFamily="34" charset="0"/>
              </a:rPr>
              <a:t>creaMensaje</a:t>
            </a:r>
            <a:r>
              <a:rPr lang="es-ES" sz="1600" dirty="0">
                <a:latin typeface="Arial" panose="020B0604020202020204" pitchFamily="34" charset="0"/>
                <a:cs typeface="Arial" panose="020B0604020202020204" pitchFamily="34" charset="0"/>
              </a:rPr>
              <a:t>() y por tanto, es una variable local que solamente está definida dentro de la función y nos da un error, </a:t>
            </a:r>
            <a:r>
              <a:rPr lang="en-US" sz="1600" i="1" dirty="0">
                <a:latin typeface="Arial" panose="020B0604020202020204" pitchFamily="34" charset="0"/>
                <a:cs typeface="Arial" panose="020B0604020202020204" pitchFamily="34" charset="0"/>
              </a:rPr>
              <a:t>Uncaught </a:t>
            </a:r>
            <a:r>
              <a:rPr lang="en-US" sz="1600" i="1" dirty="0" err="1">
                <a:latin typeface="Arial" panose="020B0604020202020204" pitchFamily="34" charset="0"/>
                <a:cs typeface="Arial" panose="020B0604020202020204" pitchFamily="34" charset="0"/>
              </a:rPr>
              <a:t>ReferenceError</a:t>
            </a:r>
            <a:r>
              <a:rPr lang="en-US" sz="1600" i="1"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mensaje</a:t>
            </a:r>
            <a:r>
              <a:rPr lang="en-US" sz="1600" i="1" dirty="0">
                <a:latin typeface="Arial" panose="020B0604020202020204" pitchFamily="34" charset="0"/>
                <a:cs typeface="Arial" panose="020B0604020202020204" pitchFamily="34" charset="0"/>
              </a:rPr>
              <a:t> is not defined</a:t>
            </a:r>
            <a:r>
              <a:rPr lang="en-US" sz="1600"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ya que la variable mensaje no está definida.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8901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Programación avanzada</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132343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Las estructuras de control, los operadores y todas las utilidades propias de JavaScript que se han visto </a:t>
            </a:r>
            <a:r>
              <a:rPr lang="es-ES" sz="1600" dirty="0" smtClean="0">
                <a:latin typeface="Arial" panose="020B0604020202020204" pitchFamily="34" charset="0"/>
                <a:cs typeface="Arial" panose="020B0604020202020204" pitchFamily="34" charset="0"/>
              </a:rPr>
              <a:t>anteriormente nos </a:t>
            </a:r>
            <a:r>
              <a:rPr lang="es-ES" sz="1600" dirty="0">
                <a:latin typeface="Arial" panose="020B0604020202020204" pitchFamily="34" charset="0"/>
                <a:cs typeface="Arial" panose="020B0604020202020204" pitchFamily="34" charset="0"/>
              </a:rPr>
              <a:t>permiten crear scripts </a:t>
            </a:r>
            <a:r>
              <a:rPr lang="es-ES" sz="1600" dirty="0" smtClean="0">
                <a:latin typeface="Arial" panose="020B0604020202020204" pitchFamily="34" charset="0"/>
                <a:cs typeface="Arial" panose="020B0604020202020204" pitchFamily="34" charset="0"/>
              </a:rPr>
              <a:t>de una complejidad media.</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para las aplicaciones más complejas son necesarios otros elementos como las funciones y otras estructuras de control más avanzadas, que veremos a continuación.</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03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817936"/>
            <a:ext cx="8856984" cy="107721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Cualquier instrucción que se encuentre dentro de la función puede hacer uso de esa variable, pero todas las instrucciones que se encuentren en otras funciones o fuera de cualquier función no tendrán definida la variable mensaje. De esta forma, para mostrar el mensaje en el código anterior, la función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debe llamarse desde dentro de la función </a:t>
            </a:r>
            <a:r>
              <a:rPr lang="es-ES" sz="1600" dirty="0" err="1">
                <a:latin typeface="Arial" panose="020B0604020202020204" pitchFamily="34" charset="0"/>
                <a:cs typeface="Arial" panose="020B0604020202020204" pitchFamily="34" charset="0"/>
              </a:rPr>
              <a:t>creaMensaje</a:t>
            </a:r>
            <a:r>
              <a:rPr lang="es-ES" sz="1600" dirty="0">
                <a:latin typeface="Arial" panose="020B0604020202020204" pitchFamily="34" charset="0"/>
                <a:cs typeface="Arial" panose="020B0604020202020204" pitchFamily="34" charset="0"/>
              </a:rPr>
              <a:t>():</a:t>
            </a:r>
          </a:p>
        </p:txBody>
      </p:sp>
      <p:sp>
        <p:nvSpPr>
          <p:cNvPr id="2" name="1 Rectángulo"/>
          <p:cNvSpPr/>
          <p:nvPr/>
        </p:nvSpPr>
        <p:spPr>
          <a:xfrm>
            <a:off x="3421062" y="2978322"/>
            <a:ext cx="6838950"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“Mensaje de prueba”;</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a:t>
            </a:r>
          </a:p>
        </p:txBody>
      </p:sp>
      <p:sp>
        <p:nvSpPr>
          <p:cNvPr id="7" name="6 CuadroTexto"/>
          <p:cNvSpPr txBox="1"/>
          <p:nvPr/>
        </p:nvSpPr>
        <p:spPr>
          <a:xfrm>
            <a:off x="2376041" y="4551181"/>
            <a:ext cx="8856984" cy="58477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Además de variables locales, también existe el concepto de variable global, que está definida en cualquier punto del programa (incluso dentro de cualquier función).</a:t>
            </a:r>
          </a:p>
        </p:txBody>
      </p:sp>
      <p:sp>
        <p:nvSpPr>
          <p:cNvPr id="3" name="2 Rectángulo"/>
          <p:cNvSpPr/>
          <p:nvPr/>
        </p:nvSpPr>
        <p:spPr>
          <a:xfrm>
            <a:off x="3421062" y="5148313"/>
            <a:ext cx="6838950"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“Mensaje de prueba”;</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58068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código anterior es el ejemplo inverso al mostrado anteriormente. Dentro de la función </a:t>
            </a:r>
            <a:r>
              <a:rPr lang="es-ES" sz="1600" dirty="0" err="1">
                <a:latin typeface="Arial" panose="020B0604020202020204" pitchFamily="34" charset="0"/>
                <a:cs typeface="Arial" panose="020B0604020202020204" pitchFamily="34" charset="0"/>
              </a:rPr>
              <a:t>muestraMensaje</a:t>
            </a:r>
            <a:r>
              <a:rPr lang="es-ES" sz="1600" dirty="0">
                <a:latin typeface="Arial" panose="020B0604020202020204" pitchFamily="34" charset="0"/>
                <a:cs typeface="Arial" panose="020B0604020202020204" pitchFamily="34" charset="0"/>
              </a:rPr>
              <a:t>() se quiere hacer uso de una variable llamada mensaje y que no ha sido definida dentro de la propia función. Sin embargo, si se ejecuta el código anterior, sí que se muestra el mensaje definido por la variable mensaje.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motivo es que en el código JavaScript anterior, la variable mensaje se ha definido fuera de cualquier función. Este tipo de variables automáticamente se transforman en variables globales y están disponibles en cualquier punto del programa (incluso dentro de cualquier función).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esta forma, aunque en el interior de la función no se ha definido ninguna variable llamada mensaje, la variable global creada anteriormente permite que la instrucción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dentro de la función muestre el mensaje correctamente.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una variable se declara fuera de cualquier función, automáticamente se transforma en variable global independientemente de si se define utilizando la palabra reservada </a:t>
            </a:r>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o no. Sin embargo, las variables definidas dentro de una función pueden ser globales o locales.</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727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000548"/>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Si en el interior de una función, las variables se declaran mediante </a:t>
            </a:r>
            <a:r>
              <a:rPr lang="es-ES" sz="2000" b="1" dirty="0" err="1">
                <a:latin typeface="Arial" panose="020B0604020202020204" pitchFamily="34" charset="0"/>
                <a:cs typeface="Arial" panose="020B0604020202020204" pitchFamily="34" charset="0"/>
              </a:rPr>
              <a:t>var</a:t>
            </a:r>
            <a:r>
              <a:rPr lang="es-ES" sz="2000" b="1" dirty="0">
                <a:latin typeface="Arial" panose="020B0604020202020204" pitchFamily="34" charset="0"/>
                <a:cs typeface="Arial" panose="020B0604020202020204" pitchFamily="34" charset="0"/>
              </a:rPr>
              <a:t> se consideran locales y las variables que no se han declarado mediante </a:t>
            </a:r>
            <a:r>
              <a:rPr lang="es-ES" sz="2000" b="1" dirty="0" err="1">
                <a:latin typeface="Arial" panose="020B0604020202020204" pitchFamily="34" charset="0"/>
                <a:cs typeface="Arial" panose="020B0604020202020204" pitchFamily="34" charset="0"/>
              </a:rPr>
              <a:t>var</a:t>
            </a:r>
            <a:r>
              <a:rPr lang="es-ES" sz="2000" b="1" dirty="0">
                <a:latin typeface="Arial" panose="020B0604020202020204" pitchFamily="34" charset="0"/>
                <a:cs typeface="Arial" panose="020B0604020202020204" pitchFamily="34" charset="0"/>
              </a:rPr>
              <a:t>, se transforman automáticamente en variables globales.</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Vamos a rehacer </a:t>
            </a:r>
            <a:r>
              <a:rPr lang="es-ES" sz="1600" dirty="0">
                <a:latin typeface="Arial" panose="020B0604020202020204" pitchFamily="34" charset="0"/>
                <a:cs typeface="Arial" panose="020B0604020202020204" pitchFamily="34" charset="0"/>
              </a:rPr>
              <a:t>el código del primer ejemplo para que muestre el mensaje correctamente. Para ello, simplemente se debe definir la variable dentro de la función sin la palabra reservada </a:t>
            </a:r>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para que se transforme en una variable global:</a:t>
            </a:r>
          </a:p>
        </p:txBody>
      </p:sp>
      <p:sp>
        <p:nvSpPr>
          <p:cNvPr id="2" name="1 Rectángulo"/>
          <p:cNvSpPr/>
          <p:nvPr/>
        </p:nvSpPr>
        <p:spPr>
          <a:xfrm>
            <a:off x="4644293" y="3978176"/>
            <a:ext cx="4392488"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mensaje </a:t>
            </a:r>
            <a:r>
              <a:rPr lang="es-ES" sz="1600" dirty="0">
                <a:solidFill>
                  <a:srgbClr val="008000"/>
                </a:solidFill>
                <a:latin typeface="Arial" panose="020B0604020202020204" pitchFamily="34" charset="0"/>
                <a:cs typeface="Arial" panose="020B0604020202020204" pitchFamily="34" charset="0"/>
              </a:rPr>
              <a:t>= "Mensaje de prueba";</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creaMensaje</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p:txBody>
      </p:sp>
      <p:sp>
        <p:nvSpPr>
          <p:cNvPr id="3" name="2 Rectángulo"/>
          <p:cNvSpPr/>
          <p:nvPr/>
        </p:nvSpPr>
        <p:spPr>
          <a:xfrm>
            <a:off x="2376041" y="5607065"/>
            <a:ext cx="8856984" cy="1323439"/>
          </a:xfrm>
          <a:prstGeom prst="rect">
            <a:avLst/>
          </a:prstGeom>
        </p:spPr>
        <p:txBody>
          <a:bodyPr wrap="square">
            <a:spAutoFit/>
          </a:bodyPr>
          <a:lstStyle/>
          <a:p>
            <a:pPr algn="just"/>
            <a:r>
              <a:rPr lang="es-ES" sz="2000" b="1" dirty="0">
                <a:latin typeface="Arial" panose="020B0604020202020204" pitchFamily="34" charset="0"/>
                <a:cs typeface="Arial" panose="020B0604020202020204" pitchFamily="34" charset="0"/>
              </a:rPr>
              <a:t>No es nada recomendable que escribamos el código empleando estas consideraciones ya que en programas complejos con multitud de funciones, variables y miles de líneas de código, nos llevaría mucho tiempo solucionar un problema de este tipo.</a:t>
            </a:r>
          </a:p>
        </p:txBody>
      </p:sp>
    </p:spTree>
    <p:extLst>
      <p:ext uri="{BB962C8B-B14F-4D97-AF65-F5344CB8AC3E}">
        <p14:creationId xmlns:p14="http://schemas.microsoft.com/office/powerpoint/2010/main" val="3846215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830997"/>
          </a:xfrm>
          <a:prstGeom prst="rect">
            <a:avLst/>
          </a:prstGeom>
          <a:noFill/>
        </p:spPr>
        <p:txBody>
          <a:bodyPr wrap="square" rtlCol="0">
            <a:spAutoFit/>
          </a:bodyPr>
          <a:lstStyle/>
          <a:p>
            <a:pPr lvl="0" algn="just" defTabSz="914400" fontAlgn="base">
              <a:spcBef>
                <a:spcPct val="0"/>
              </a:spcBef>
              <a:spcAft>
                <a:spcPct val="0"/>
              </a:spcAft>
            </a:pPr>
            <a:r>
              <a:rPr lang="es-ES" sz="1600" b="1" dirty="0">
                <a:solidFill>
                  <a:prstClr val="black"/>
                </a:solidFill>
                <a:latin typeface="Arial" panose="020B0604020202020204" pitchFamily="34" charset="0"/>
                <a:cs typeface="Arial" panose="020B0604020202020204" pitchFamily="34" charset="0"/>
              </a:rPr>
              <a:t>¿Qué sucede si una función define una variable local con el mismo nombre que una variable global que ya existe? </a:t>
            </a:r>
            <a:r>
              <a:rPr lang="es-ES" sz="1600" dirty="0">
                <a:solidFill>
                  <a:prstClr val="black"/>
                </a:solidFill>
                <a:latin typeface="Arial" panose="020B0604020202020204" pitchFamily="34" charset="0"/>
                <a:cs typeface="Arial" panose="020B0604020202020204" pitchFamily="34" charset="0"/>
              </a:rPr>
              <a:t>En este caso, las variables locales prevalecen sobre las globales, pero sólo dentro de la función:</a:t>
            </a:r>
          </a:p>
        </p:txBody>
      </p:sp>
      <p:sp>
        <p:nvSpPr>
          <p:cNvPr id="2" name="1 Rectángulo"/>
          <p:cNvSpPr/>
          <p:nvPr/>
        </p:nvSpPr>
        <p:spPr>
          <a:xfrm>
            <a:off x="4644293" y="3186088"/>
            <a:ext cx="4392488"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"gana la de fuera";</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mensaje = "gana la de dentro";</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alert</a:t>
            </a:r>
            <a:r>
              <a:rPr lang="es-ES" sz="1600" dirty="0" smtClean="0">
                <a:solidFill>
                  <a:srgbClr val="008000"/>
                </a:solidFill>
                <a:latin typeface="Arial" panose="020B0604020202020204" pitchFamily="34" charset="0"/>
                <a:cs typeface="Arial" panose="020B0604020202020204" pitchFamily="34" charset="0"/>
              </a:rPr>
              <a:t>(mensaje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p:txBody>
      </p:sp>
    </p:spTree>
    <p:extLst>
      <p:ext uri="{BB962C8B-B14F-4D97-AF65-F5344CB8AC3E}">
        <p14:creationId xmlns:p14="http://schemas.microsoft.com/office/powerpoint/2010/main" val="674384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06210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código anterior muestra por pantalla los siguientes mensajes: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gana la de fuera</a:t>
            </a:r>
          </a:p>
          <a:p>
            <a:pPr algn="just"/>
            <a:r>
              <a:rPr lang="es-ES" sz="1600" dirty="0">
                <a:latin typeface="Arial" panose="020B0604020202020204" pitchFamily="34" charset="0"/>
                <a:cs typeface="Arial" panose="020B0604020202020204" pitchFamily="34" charset="0"/>
              </a:rPr>
              <a:t>gana la de dentro</a:t>
            </a:r>
          </a:p>
          <a:p>
            <a:pPr algn="just"/>
            <a:r>
              <a:rPr lang="es-ES" sz="1600" dirty="0">
                <a:latin typeface="Arial" panose="020B0604020202020204" pitchFamily="34" charset="0"/>
                <a:cs typeface="Arial" panose="020B0604020202020204" pitchFamily="34" charset="0"/>
              </a:rPr>
              <a:t>gana la de fuera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Dentro de la función, la variable local llamada mensaje tiene más prioridad que la variable global del mismo nombre, pero solamente dentro de la función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003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830997"/>
          </a:xfrm>
          <a:prstGeom prst="rect">
            <a:avLst/>
          </a:prstGeom>
          <a:noFill/>
        </p:spPr>
        <p:txBody>
          <a:bodyPr wrap="square" rtlCol="0">
            <a:spAutoFit/>
          </a:bodyPr>
          <a:lstStyle/>
          <a:p>
            <a:pPr algn="just"/>
            <a:r>
              <a:rPr lang="es-ES" sz="1600" b="1" dirty="0" smtClean="0">
                <a:latin typeface="Arial" panose="020B0604020202020204" pitchFamily="34" charset="0"/>
                <a:cs typeface="Arial" panose="020B0604020202020204" pitchFamily="34" charset="0"/>
              </a:rPr>
              <a:t>¿</a:t>
            </a:r>
            <a:r>
              <a:rPr lang="es-ES" sz="1600" b="1" dirty="0">
                <a:latin typeface="Arial" panose="020B0604020202020204" pitchFamily="34" charset="0"/>
                <a:cs typeface="Arial" panose="020B0604020202020204" pitchFamily="34" charset="0"/>
              </a:rPr>
              <a:t>Qué sucede si dentro de una función se define una variable global con el mismo nombre que otra variable global que ya existe?</a:t>
            </a:r>
            <a:r>
              <a:rPr lang="es-ES" sz="1600" dirty="0">
                <a:latin typeface="Arial" panose="020B0604020202020204" pitchFamily="34" charset="0"/>
                <a:cs typeface="Arial" panose="020B0604020202020204" pitchFamily="34" charset="0"/>
              </a:rPr>
              <a:t> En este otro caso, la variable global definida dentro de la función simplemente modifica el valor de la variable global definida anteriormente:</a:t>
            </a:r>
          </a:p>
        </p:txBody>
      </p:sp>
      <p:sp>
        <p:nvSpPr>
          <p:cNvPr id="2" name="1 Rectángulo"/>
          <p:cNvSpPr/>
          <p:nvPr/>
        </p:nvSpPr>
        <p:spPr>
          <a:xfrm>
            <a:off x="4644293" y="3474120"/>
            <a:ext cx="4392488"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"gana la de fuera";</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mensaje </a:t>
            </a:r>
            <a:r>
              <a:rPr lang="es-ES" sz="1600" dirty="0">
                <a:solidFill>
                  <a:srgbClr val="008000"/>
                </a:solidFill>
                <a:latin typeface="Arial" panose="020B0604020202020204" pitchFamily="34" charset="0"/>
                <a:cs typeface="Arial" panose="020B0604020202020204" pitchFamily="34" charset="0"/>
              </a:rPr>
              <a:t>= "gana la de dentro";</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alert</a:t>
            </a:r>
            <a:r>
              <a:rPr lang="es-ES" sz="1600" dirty="0" smtClean="0">
                <a:solidFill>
                  <a:srgbClr val="008000"/>
                </a:solidFill>
                <a:latin typeface="Arial" panose="020B0604020202020204" pitchFamily="34" charset="0"/>
                <a:cs typeface="Arial" panose="020B0604020202020204" pitchFamily="34" charset="0"/>
              </a:rPr>
              <a:t>(mensaje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p:txBody>
      </p:sp>
    </p:spTree>
    <p:extLst>
      <p:ext uri="{BB962C8B-B14F-4D97-AF65-F5344CB8AC3E}">
        <p14:creationId xmlns:p14="http://schemas.microsoft.com/office/powerpoint/2010/main" val="1037267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este caso, los mensajes mostrados son: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gana la de fuera</a:t>
            </a:r>
          </a:p>
          <a:p>
            <a:pPr algn="just"/>
            <a:r>
              <a:rPr lang="es-ES" sz="1600" dirty="0">
                <a:latin typeface="Arial" panose="020B0604020202020204" pitchFamily="34" charset="0"/>
                <a:cs typeface="Arial" panose="020B0604020202020204" pitchFamily="34" charset="0"/>
              </a:rPr>
              <a:t>gana la de dentro</a:t>
            </a:r>
          </a:p>
          <a:p>
            <a:pPr algn="just"/>
            <a:r>
              <a:rPr lang="es-ES" sz="1600" dirty="0">
                <a:latin typeface="Arial" panose="020B0604020202020204" pitchFamily="34" charset="0"/>
                <a:cs typeface="Arial" panose="020B0604020202020204" pitchFamily="34" charset="0"/>
              </a:rPr>
              <a:t>gana la de dentro</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La recomendación </a:t>
            </a:r>
            <a:r>
              <a:rPr lang="es-ES" sz="1600" b="1" dirty="0" smtClean="0">
                <a:latin typeface="Arial" panose="020B0604020202020204" pitchFamily="34" charset="0"/>
                <a:cs typeface="Arial" panose="020B0604020202020204" pitchFamily="34" charset="0"/>
              </a:rPr>
              <a:t>es </a:t>
            </a:r>
            <a:r>
              <a:rPr lang="es-ES" sz="1600" b="1" dirty="0">
                <a:latin typeface="Arial" panose="020B0604020202020204" pitchFamily="34" charset="0"/>
                <a:cs typeface="Arial" panose="020B0604020202020204" pitchFamily="34" charset="0"/>
              </a:rPr>
              <a:t>definir como variables locales todas las variables que sean de uso exclusivo para realizar las tareas encargadas a cada función. Las variables globales se utilizan para compartir variables entre funciones de forma sencilla, como si fuesen </a:t>
            </a:r>
            <a:r>
              <a:rPr lang="es-ES" sz="1600" b="1" dirty="0" smtClean="0">
                <a:latin typeface="Arial" panose="020B0604020202020204" pitchFamily="34" charset="0"/>
                <a:cs typeface="Arial" panose="020B0604020202020204" pitchFamily="34" charset="0"/>
              </a:rPr>
              <a:t>constantes (en </a:t>
            </a:r>
            <a:r>
              <a:rPr lang="es-ES" sz="1600" b="1" dirty="0" err="1" smtClean="0">
                <a:latin typeface="Arial" panose="020B0604020202020204" pitchFamily="34" charset="0"/>
                <a:cs typeface="Arial" panose="020B0604020202020204" pitchFamily="34" charset="0"/>
              </a:rPr>
              <a:t>javascript</a:t>
            </a:r>
            <a:r>
              <a:rPr lang="es-ES" sz="1600" b="1" dirty="0" smtClean="0">
                <a:latin typeface="Arial" panose="020B0604020202020204" pitchFamily="34" charset="0"/>
                <a:cs typeface="Arial" panose="020B0604020202020204" pitchFamily="34" charset="0"/>
              </a:rPr>
              <a:t> las constantes son variables que no cambian de valor).</a:t>
            </a:r>
          </a:p>
        </p:txBody>
      </p:sp>
    </p:spTree>
    <p:extLst>
      <p:ext uri="{BB962C8B-B14F-4D97-AF65-F5344CB8AC3E}">
        <p14:creationId xmlns:p14="http://schemas.microsoft.com/office/powerpoint/2010/main" val="1777951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 Ámbito de las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584775"/>
          </a:xfrm>
          <a:prstGeom prst="rect">
            <a:avLst/>
          </a:prstGeom>
          <a:noFill/>
        </p:spPr>
        <p:txBody>
          <a:bodyPr wrap="square" rtlCol="0">
            <a:spAutoFit/>
          </a:bodyPr>
          <a:lstStyle/>
          <a:p>
            <a:pPr lvl="0" algn="just" defTabSz="914400" fontAlgn="base">
              <a:spcBef>
                <a:spcPct val="0"/>
              </a:spcBef>
              <a:spcAft>
                <a:spcPct val="0"/>
              </a:spcAft>
            </a:pPr>
            <a:r>
              <a:rPr lang="es-ES" sz="1600" dirty="0" smtClean="0">
                <a:solidFill>
                  <a:prstClr val="black"/>
                </a:solidFill>
                <a:latin typeface="Arial" panose="020B0604020202020204" pitchFamily="34" charset="0"/>
                <a:cs typeface="Arial" panose="020B0604020202020204" pitchFamily="34" charset="0"/>
              </a:rPr>
              <a:t>El código debería ser </a:t>
            </a:r>
            <a:r>
              <a:rPr lang="es-ES" sz="1600" dirty="0" smtClean="0">
                <a:solidFill>
                  <a:prstClr val="black"/>
                </a:solidFill>
                <a:latin typeface="Arial" panose="020B0604020202020204" pitchFamily="34" charset="0"/>
                <a:cs typeface="Arial" panose="020B0604020202020204" pitchFamily="34" charset="0"/>
              </a:rPr>
              <a:t>así, utilizando las variables de las funciones con </a:t>
            </a:r>
            <a:r>
              <a:rPr lang="es-ES" sz="1600" dirty="0" err="1" smtClean="0">
                <a:solidFill>
                  <a:prstClr val="black"/>
                </a:solidFill>
                <a:latin typeface="Arial" panose="020B0604020202020204" pitchFamily="34" charset="0"/>
                <a:cs typeface="Arial" panose="020B0604020202020204" pitchFamily="34" charset="0"/>
              </a:rPr>
              <a:t>var</a:t>
            </a:r>
            <a:r>
              <a:rPr lang="es-ES" sz="1600" dirty="0" smtClean="0">
                <a:solidFill>
                  <a:prstClr val="black"/>
                </a:solidFill>
                <a:latin typeface="Arial" panose="020B0604020202020204" pitchFamily="34" charset="0"/>
                <a:cs typeface="Arial" panose="020B0604020202020204" pitchFamily="34" charset="0"/>
              </a:rPr>
              <a:t>, excepto las que consideremos variables globales.</a:t>
            </a:r>
            <a:endParaRPr lang="es-ES" sz="1600" dirty="0">
              <a:solidFill>
                <a:prstClr val="black"/>
              </a:solidFill>
              <a:latin typeface="Arial" panose="020B0604020202020204" pitchFamily="34" charset="0"/>
              <a:cs typeface="Arial" panose="020B0604020202020204" pitchFamily="34" charset="0"/>
            </a:endParaRPr>
          </a:p>
        </p:txBody>
      </p:sp>
      <p:sp>
        <p:nvSpPr>
          <p:cNvPr id="2" name="1 Rectángulo"/>
          <p:cNvSpPr/>
          <p:nvPr/>
        </p:nvSpPr>
        <p:spPr>
          <a:xfrm>
            <a:off x="3744193" y="2665311"/>
            <a:ext cx="6192688"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"gana la de fuera";</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mensaje = "gana la de dentro";</a:t>
            </a:r>
          </a:p>
          <a:p>
            <a:pPr algn="just">
              <a:tabLst>
                <a:tab pos="358775"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alert</a:t>
            </a:r>
            <a:r>
              <a:rPr lang="es-ES" sz="1600" dirty="0" smtClean="0">
                <a:solidFill>
                  <a:srgbClr val="008000"/>
                </a:solidFill>
                <a:latin typeface="Arial" panose="020B0604020202020204" pitchFamily="34" charset="0"/>
                <a:cs typeface="Arial" panose="020B0604020202020204" pitchFamily="34" charset="0"/>
              </a:rPr>
              <a:t>(mensaje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p:txBody>
      </p:sp>
    </p:spTree>
    <p:extLst>
      <p:ext uri="{BB962C8B-B14F-4D97-AF65-F5344CB8AC3E}">
        <p14:creationId xmlns:p14="http://schemas.microsoft.com/office/powerpoint/2010/main" val="441947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r>
              <a:rPr lang="es-ES" dirty="0"/>
              <a:t>…in</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Una estructura de control derivada de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es la estructura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...in. Su definición exacta implica el uso de objetos que veremos más adelante. Por ahora, solamente se va a presentar la estructura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...in adaptada al uso en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Su definición formal adaptada a los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es:</a:t>
            </a:r>
          </a:p>
          <a:p>
            <a:pPr algn="just"/>
            <a:endParaRPr lang="es-ES" sz="1600" dirty="0">
              <a:latin typeface="Arial" panose="020B0604020202020204" pitchFamily="34" charset="0"/>
              <a:cs typeface="Arial" panose="020B0604020202020204" pitchFamily="34" charset="0"/>
            </a:endParaRPr>
          </a:p>
          <a:p>
            <a:pPr marL="2784475" algn="just"/>
            <a:r>
              <a:rPr lang="es-ES" sz="1600" b="1" dirty="0" err="1">
                <a:latin typeface="Arial" panose="020B0604020202020204" pitchFamily="34" charset="0"/>
                <a:cs typeface="Arial" panose="020B0604020202020204" pitchFamily="34" charset="0"/>
              </a:rPr>
              <a:t>f</a:t>
            </a:r>
            <a:r>
              <a:rPr lang="es-ES" sz="1600" b="1" dirty="0" err="1" smtClean="0">
                <a:latin typeface="Arial" panose="020B0604020202020204" pitchFamily="34" charset="0"/>
                <a:cs typeface="Arial" panose="020B0604020202020204" pitchFamily="34" charset="0"/>
              </a:rPr>
              <a:t>or</a:t>
            </a:r>
            <a:r>
              <a:rPr lang="es-ES" sz="1600" b="1" dirty="0" smtClean="0">
                <a:latin typeface="Arial" panose="020B0604020202020204" pitchFamily="34" charset="0"/>
                <a:cs typeface="Arial" panose="020B0604020202020204" pitchFamily="34" charset="0"/>
              </a:rPr>
              <a:t> ( </a:t>
            </a:r>
            <a:r>
              <a:rPr lang="es-ES" sz="1600" b="1" dirty="0" err="1" smtClean="0">
                <a:latin typeface="Arial" panose="020B0604020202020204" pitchFamily="34" charset="0"/>
                <a:cs typeface="Arial" panose="020B0604020202020204" pitchFamily="34" charset="0"/>
              </a:rPr>
              <a:t>indice</a:t>
            </a:r>
            <a:r>
              <a:rPr lang="es-ES" sz="1600" b="1" dirty="0" smtClean="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in </a:t>
            </a:r>
            <a:r>
              <a:rPr lang="es-ES" sz="1600" b="1" dirty="0" err="1" smtClean="0">
                <a:latin typeface="Arial" panose="020B0604020202020204" pitchFamily="34" charset="0"/>
                <a:cs typeface="Arial" panose="020B0604020202020204" pitchFamily="34" charset="0"/>
              </a:rPr>
              <a:t>array</a:t>
            </a:r>
            <a:r>
              <a:rPr lang="es-ES" sz="1600" b="1" dirty="0" smtClean="0">
                <a:latin typeface="Arial" panose="020B0604020202020204" pitchFamily="34" charset="0"/>
                <a:cs typeface="Arial" panose="020B0604020202020204" pitchFamily="34" charset="0"/>
              </a:rPr>
              <a:t> ) </a:t>
            </a:r>
            <a:r>
              <a:rPr lang="es-ES" sz="1600" b="1" dirty="0">
                <a:latin typeface="Arial" panose="020B0604020202020204" pitchFamily="34" charset="0"/>
                <a:cs typeface="Arial" panose="020B0604020202020204" pitchFamily="34" charset="0"/>
              </a:rPr>
              <a:t>{</a:t>
            </a:r>
          </a:p>
          <a:p>
            <a:pPr marL="2784475" algn="just"/>
            <a:r>
              <a:rPr lang="es-ES" sz="1600" b="1" dirty="0" smtClean="0">
                <a:latin typeface="Arial" panose="020B0604020202020204" pitchFamily="34" charset="0"/>
                <a:cs typeface="Arial" panose="020B0604020202020204" pitchFamily="34" charset="0"/>
              </a:rPr>
              <a:t>   ...</a:t>
            </a:r>
            <a:endParaRPr lang="es-ES" sz="1600" b="1" dirty="0">
              <a:latin typeface="Arial" panose="020B0604020202020204" pitchFamily="34" charset="0"/>
              <a:cs typeface="Arial" panose="020B0604020202020204" pitchFamily="34" charset="0"/>
            </a:endParaRPr>
          </a:p>
          <a:p>
            <a:pPr marL="2784475" algn="just"/>
            <a:r>
              <a:rPr lang="es-ES" sz="1600" b="1"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se quieren recorrer todos los elementos que forman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la estructura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...in es la forma más eficiente de hacerlo</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2844093" y="4914280"/>
            <a:ext cx="7992888"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dias</a:t>
            </a:r>
            <a:r>
              <a:rPr lang="es-ES" sz="1600" dirty="0">
                <a:solidFill>
                  <a:srgbClr val="008000"/>
                </a:solidFill>
                <a:latin typeface="Arial" panose="020B0604020202020204" pitchFamily="34" charset="0"/>
                <a:cs typeface="Arial" panose="020B0604020202020204" pitchFamily="34" charset="0"/>
              </a:rPr>
              <a:t> = ["Lunes", "Martes", "Miércoles", "Jueves", "Viernes", "Sábado", "Domingo"];</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(i in </a:t>
            </a:r>
            <a:r>
              <a:rPr lang="es-ES" sz="1600" dirty="0" err="1">
                <a:solidFill>
                  <a:srgbClr val="008000"/>
                </a:solidFill>
                <a:latin typeface="Arial" panose="020B0604020202020204" pitchFamily="34" charset="0"/>
                <a:cs typeface="Arial" panose="020B0604020202020204" pitchFamily="34" charset="0"/>
              </a:rPr>
              <a:t>dias</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document.write</a:t>
            </a:r>
            <a:r>
              <a:rPr lang="es-ES" sz="1600" dirty="0" smtClean="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dias</a:t>
            </a:r>
            <a:r>
              <a:rPr lang="es-ES" sz="1600" dirty="0" smtClean="0">
                <a:solidFill>
                  <a:srgbClr val="008000"/>
                </a:solidFill>
                <a:latin typeface="Arial" panose="020B0604020202020204" pitchFamily="34" charset="0"/>
                <a:cs typeface="Arial" panose="020B0604020202020204" pitchFamily="34" charset="0"/>
              </a:rPr>
              <a:t>[i]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59049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r>
              <a:rPr lang="es-ES" dirty="0"/>
              <a:t>…in</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06210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variable que se indica como </a:t>
            </a:r>
            <a:r>
              <a:rPr lang="es-ES" sz="1600" dirty="0" err="1">
                <a:latin typeface="Arial" panose="020B0604020202020204" pitchFamily="34" charset="0"/>
                <a:cs typeface="Arial" panose="020B0604020202020204" pitchFamily="34" charset="0"/>
              </a:rPr>
              <a:t>indice</a:t>
            </a:r>
            <a:r>
              <a:rPr lang="es-ES" sz="1600" dirty="0">
                <a:latin typeface="Arial" panose="020B0604020202020204" pitchFamily="34" charset="0"/>
                <a:cs typeface="Arial" panose="020B0604020202020204" pitchFamily="34" charset="0"/>
              </a:rPr>
              <a:t> es la que se puede utilizar dentro del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...in para acceder a los elementos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esta forma, en la primera repetición del bucle la variable i vale 0 y en la última vale 6.</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Esta estructura de control es la más adecuada para recorrer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(y objetos), ya que evita tener que indicar la inicialización y las condiciones del bucle </a:t>
            </a:r>
            <a:r>
              <a:rPr lang="es-ES" sz="1600" i="1" dirty="0" err="1">
                <a:latin typeface="Arial" panose="020B0604020202020204" pitchFamily="34" charset="0"/>
                <a:cs typeface="Arial" panose="020B0604020202020204" pitchFamily="34" charset="0"/>
              </a:rPr>
              <a:t>for</a:t>
            </a:r>
            <a:r>
              <a:rPr lang="es-ES" sz="1600" i="1" dirty="0">
                <a:latin typeface="Arial" panose="020B0604020202020204" pitchFamily="34" charset="0"/>
                <a:cs typeface="Arial" panose="020B0604020202020204" pitchFamily="34" charset="0"/>
              </a:rPr>
              <a:t> simple </a:t>
            </a:r>
            <a:r>
              <a:rPr lang="es-ES" sz="1600" dirty="0">
                <a:latin typeface="Arial" panose="020B0604020202020204" pitchFamily="34" charset="0"/>
                <a:cs typeface="Arial" panose="020B0604020202020204" pitchFamily="34" charset="0"/>
              </a:rPr>
              <a:t>y funciona correctamente cualquiera que sea la longitud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hecho, sigue funcionando igual aunque varíe el número de elementos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93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501675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Cuando se desarrolla una aplicación compleja, es muy habitual utilizar una y otra vez las mismas instrucciones. Un script para una tienda de comercio electrónico por ejemplo, tiene que calcular el precio total de los productos varias veces, para añadir los impuestos y los gastos de </a:t>
            </a:r>
            <a:r>
              <a:rPr lang="es-ES" sz="1600" dirty="0" smtClean="0">
                <a:latin typeface="Arial" panose="020B0604020202020204" pitchFamily="34" charset="0"/>
                <a:cs typeface="Arial" panose="020B0604020202020204" pitchFamily="34" charset="0"/>
              </a:rPr>
              <a:t>envío dependientes del destino, peso, urgencia…</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una serie de instrucciones se repiten una y otra vez, se complica demasiado el código fuente de la aplicación, ya que:</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El código de la aplicación es mucho más largo porque muchas instrucciones están repetidas.</a:t>
            </a:r>
          </a:p>
          <a:p>
            <a:pPr marL="285750" indent="-285750" algn="just">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Si se quiere modificar alguna de las instrucciones repetidas, se deben hacer tantas modificaciones como veces se haya escrito esa instrucción, lo que se convierte en un trabajo muy pesado y muy propenso a cometer errores.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funciones son la solución a todos estos problemas, tanto en JavaScript como en el resto de lenguajes de programación</a:t>
            </a:r>
            <a:r>
              <a:rPr lang="es-ES" sz="1600" dirty="0" smtClean="0">
                <a:latin typeface="Arial" panose="020B0604020202020204" pitchFamily="34" charset="0"/>
                <a:cs typeface="Arial" panose="020B0604020202020204" pitchFamily="34" charset="0"/>
              </a:rPr>
              <a:t>. Pero no solamente porque repitamos código sino también para hacer el código más legible y más fácil de mantener.</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b="1" i="1" dirty="0">
                <a:latin typeface="Arial" panose="020B0604020202020204" pitchFamily="34" charset="0"/>
                <a:cs typeface="Arial" panose="020B0604020202020204" pitchFamily="34" charset="0"/>
              </a:rPr>
              <a:t>Una función es un conjunto de instrucciones que se agrupan para realizar una tarea concreta y que se puede reutilizar fácilmente.</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385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break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06210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estructura de control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es muy sencilla de utilizar, pero tiene el inconveniente de que el número de repeticiones que se realizan sólo se pueden controlar mediante las variables definidas en la zona de actualización del bucle.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sentencias </a:t>
            </a:r>
            <a:r>
              <a:rPr lang="es-ES" sz="1600" b="1" dirty="0">
                <a:latin typeface="Arial" panose="020B0604020202020204" pitchFamily="34" charset="0"/>
                <a:cs typeface="Arial" panose="020B0604020202020204" pitchFamily="34" charset="0"/>
              </a:rPr>
              <a:t>break</a:t>
            </a:r>
            <a:r>
              <a:rPr lang="es-ES" sz="1600" dirty="0">
                <a:latin typeface="Arial" panose="020B0604020202020204" pitchFamily="34" charset="0"/>
                <a:cs typeface="Arial" panose="020B0604020202020204" pitchFamily="34" charset="0"/>
              </a:rPr>
              <a:t> y </a:t>
            </a:r>
            <a:r>
              <a:rPr lang="es-ES" sz="1600" b="1" dirty="0" err="1">
                <a:latin typeface="Arial" panose="020B0604020202020204" pitchFamily="34" charset="0"/>
                <a:cs typeface="Arial" panose="020B0604020202020204" pitchFamily="34" charset="0"/>
              </a:rPr>
              <a:t>continue</a:t>
            </a:r>
            <a:r>
              <a:rPr lang="es-ES" sz="1600" dirty="0">
                <a:latin typeface="Arial" panose="020B0604020202020204" pitchFamily="34" charset="0"/>
                <a:cs typeface="Arial" panose="020B0604020202020204" pitchFamily="34" charset="0"/>
              </a:rPr>
              <a:t> permiten manipular el comportamiento normal de los bucles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para detener el bucle o para saltarse algunas repeticiones. Concretamente, la sentencia </a:t>
            </a:r>
            <a:r>
              <a:rPr lang="es-ES" sz="1600" b="1" dirty="0">
                <a:latin typeface="Arial" panose="020B0604020202020204" pitchFamily="34" charset="0"/>
                <a:cs typeface="Arial" panose="020B0604020202020204" pitchFamily="34" charset="0"/>
              </a:rPr>
              <a:t>break</a:t>
            </a:r>
            <a:r>
              <a:rPr lang="es-ES" sz="1600" dirty="0">
                <a:latin typeface="Arial" panose="020B0604020202020204" pitchFamily="34" charset="0"/>
                <a:cs typeface="Arial" panose="020B0604020202020204" pitchFamily="34" charset="0"/>
              </a:rPr>
              <a:t> permite terminar de forma abrupta un bucle y la sentencia </a:t>
            </a:r>
            <a:r>
              <a:rPr lang="es-ES" sz="1600" b="1" dirty="0" err="1">
                <a:latin typeface="Arial" panose="020B0604020202020204" pitchFamily="34" charset="0"/>
                <a:cs typeface="Arial" panose="020B0604020202020204" pitchFamily="34" charset="0"/>
              </a:rPr>
              <a:t>continue</a:t>
            </a:r>
            <a:r>
              <a:rPr lang="es-ES" sz="1600" dirty="0">
                <a:latin typeface="Arial" panose="020B0604020202020204" pitchFamily="34" charset="0"/>
                <a:cs typeface="Arial" panose="020B0604020202020204" pitchFamily="34" charset="0"/>
              </a:rPr>
              <a:t> permite saltarse algunas repeticiones del bucle.</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115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a:t>
            </a:r>
            <a:r>
              <a:rPr lang="es-ES" dirty="0"/>
              <a:t>b</a:t>
            </a:r>
            <a:r>
              <a:rPr lang="es-ES" dirty="0" smtClean="0"/>
              <a:t>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siguiente ejemplo muestra el uso de la sentencia break:</a:t>
            </a:r>
          </a:p>
        </p:txBody>
      </p:sp>
      <p:sp>
        <p:nvSpPr>
          <p:cNvPr id="5" name="4 Rectángulo"/>
          <p:cNvSpPr/>
          <p:nvPr/>
        </p:nvSpPr>
        <p:spPr>
          <a:xfrm>
            <a:off x="2592065" y="2682032"/>
            <a:ext cx="7942997" cy="373791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cadena = "En un lugar de la Mancha de cuyo nombre no quiero acordarme...";</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t>
            </a:r>
            <a:r>
              <a:rPr lang="es-ES" sz="1600" dirty="0" err="1">
                <a:solidFill>
                  <a:srgbClr val="008000"/>
                </a:solidFill>
                <a:latin typeface="Arial" panose="020B0604020202020204" pitchFamily="34" charset="0"/>
                <a:cs typeface="Arial" panose="020B0604020202020204" pitchFamily="34" charset="0"/>
              </a:rPr>
              <a:t>cadena.split</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for</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i in letras) {</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if</a:t>
            </a:r>
            <a:r>
              <a:rPr lang="es-ES" sz="1600" dirty="0" smtClean="0">
                <a:solidFill>
                  <a:srgbClr val="008000"/>
                </a:solidFill>
                <a:latin typeface="Arial" panose="020B0604020202020204" pitchFamily="34" charset="0"/>
                <a:cs typeface="Arial" panose="020B0604020202020204" pitchFamily="34" charset="0"/>
              </a:rPr>
              <a:t>(letras[i</a:t>
            </a:r>
            <a:r>
              <a:rPr lang="es-ES" sz="1600" dirty="0">
                <a:solidFill>
                  <a:srgbClr val="008000"/>
                </a:solidFill>
                <a:latin typeface="Arial" panose="020B0604020202020204" pitchFamily="34" charset="0"/>
                <a:cs typeface="Arial" panose="020B0604020202020204" pitchFamily="34" charset="0"/>
              </a:rPr>
              <a:t>] == 'a') {</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break</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else</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resultado </a:t>
            </a:r>
            <a:r>
              <a:rPr lang="es-ES" sz="1600" dirty="0">
                <a:solidFill>
                  <a:srgbClr val="008000"/>
                </a:solidFill>
                <a:latin typeface="Arial" panose="020B0604020202020204" pitchFamily="34" charset="0"/>
                <a:cs typeface="Arial" panose="020B0604020202020204" pitchFamily="34" charset="0"/>
              </a:rPr>
              <a:t>+= letras[i];</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(resultado);</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muestra "En un </a:t>
            </a:r>
            <a:r>
              <a:rPr lang="es-ES" sz="1600" dirty="0" err="1">
                <a:solidFill>
                  <a:srgbClr val="008000"/>
                </a:solidFill>
                <a:latin typeface="Arial" panose="020B0604020202020204" pitchFamily="34" charset="0"/>
                <a:cs typeface="Arial" panose="020B0604020202020204" pitchFamily="34" charset="0"/>
              </a:rPr>
              <a:t>lug</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64580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a:t>
            </a:r>
            <a:r>
              <a:rPr lang="es-ES" dirty="0"/>
              <a:t>b</a:t>
            </a:r>
            <a:r>
              <a:rPr lang="es-ES" dirty="0" smtClean="0"/>
              <a:t>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Si el programa llega a una instrucción de tipo </a:t>
            </a:r>
            <a:r>
              <a:rPr lang="es-ES" sz="1600" dirty="0" err="1">
                <a:latin typeface="Arial" panose="020B0604020202020204" pitchFamily="34" charset="0"/>
                <a:cs typeface="Arial" panose="020B0604020202020204" pitchFamily="34" charset="0"/>
              </a:rPr>
              <a:t>break;,sale</a:t>
            </a:r>
            <a:r>
              <a:rPr lang="es-ES" sz="1600" dirty="0">
                <a:latin typeface="Arial" panose="020B0604020202020204" pitchFamily="34" charset="0"/>
                <a:cs typeface="Arial" panose="020B0604020202020204" pitchFamily="34" charset="0"/>
              </a:rPr>
              <a:t> inmediatamente del bucle y continúa ejecutando el resto de instrucciones que se encuentran fuera del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En el ejemplo anterior, se recorren todas las letras de una cadena de texto y cuando se encuentra con la primera letra "a", se detiene la ejecución del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utilidad de break es terminar la ejecución del bucle cuando una variable toma un determinado valor o cuando se cumple alguna condición.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ocasiones, lo que se desea es saltarse alguna repetición del bucle cuando se dan algunas condiciones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03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a:t>
            </a:r>
            <a:r>
              <a:rPr lang="es-ES" dirty="0"/>
              <a:t>b</a:t>
            </a:r>
            <a:r>
              <a:rPr lang="es-ES" dirty="0" smtClean="0"/>
              <a:t>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830997"/>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La sentencia break es una especie de </a:t>
            </a:r>
            <a:r>
              <a:rPr lang="es-ES" sz="1600" dirty="0" err="1" smtClean="0">
                <a:latin typeface="Arial" panose="020B0604020202020204" pitchFamily="34" charset="0"/>
                <a:cs typeface="Arial" panose="020B0604020202020204" pitchFamily="34" charset="0"/>
              </a:rPr>
              <a:t>goto</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gwbasic</a:t>
            </a:r>
            <a:r>
              <a:rPr lang="es-ES" sz="1600" dirty="0" smtClean="0">
                <a:latin typeface="Arial" panose="020B0604020202020204" pitchFamily="34" charset="0"/>
                <a:cs typeface="Arial" panose="020B0604020202020204" pitchFamily="34" charset="0"/>
              </a:rPr>
              <a:t>) que era una instrucción prohibida debido a que la mantenibilidad del código, no podemos escribir muchos break haría imposible seguir el flujo del algoritmo. Mismo algoritmo con un bucle </a:t>
            </a:r>
            <a:r>
              <a:rPr lang="es-ES" sz="1600" dirty="0" err="1" smtClean="0">
                <a:latin typeface="Arial" panose="020B0604020202020204" pitchFamily="34" charset="0"/>
                <a:cs typeface="Arial" panose="020B0604020202020204" pitchFamily="34" charset="0"/>
              </a:rPr>
              <a:t>while</a:t>
            </a:r>
            <a:endParaRPr lang="es-ES" sz="1600" dirty="0">
              <a:latin typeface="Arial" panose="020B0604020202020204" pitchFamily="34" charset="0"/>
              <a:cs typeface="Arial" panose="020B0604020202020204" pitchFamily="34" charset="0"/>
            </a:endParaRPr>
          </a:p>
        </p:txBody>
      </p:sp>
      <p:sp>
        <p:nvSpPr>
          <p:cNvPr id="5" name="4 Rectángulo"/>
          <p:cNvSpPr/>
          <p:nvPr/>
        </p:nvSpPr>
        <p:spPr>
          <a:xfrm>
            <a:off x="2592065" y="2874365"/>
            <a:ext cx="7942997" cy="398413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cadena = "En un lugar de la Mancha de cuyo nombre no quiero acordarme...";</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t>
            </a:r>
            <a:r>
              <a:rPr lang="es-ES" sz="1600" dirty="0" err="1">
                <a:solidFill>
                  <a:srgbClr val="008000"/>
                </a:solidFill>
                <a:latin typeface="Arial" panose="020B0604020202020204" pitchFamily="34" charset="0"/>
                <a:cs typeface="Arial" panose="020B0604020202020204" pitchFamily="34" charset="0"/>
              </a:rPr>
              <a:t>cadena.split</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a:t>
            </a: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i = 0;</a:t>
            </a: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bencontrado</a:t>
            </a:r>
            <a:r>
              <a:rPr lang="es-ES" sz="1600" dirty="0" smtClean="0">
                <a:solidFill>
                  <a:srgbClr val="008000"/>
                </a:solidFill>
                <a:latin typeface="Arial" panose="020B0604020202020204" pitchFamily="34" charset="0"/>
                <a:cs typeface="Arial" panose="020B0604020202020204" pitchFamily="34" charset="0"/>
              </a:rPr>
              <a:t> = false;</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while</a:t>
            </a:r>
            <a:r>
              <a:rPr lang="es-ES" sz="1600" dirty="0" smtClean="0">
                <a:solidFill>
                  <a:srgbClr val="008000"/>
                </a:solidFill>
                <a:latin typeface="Arial" panose="020B0604020202020204" pitchFamily="34" charset="0"/>
                <a:cs typeface="Arial" panose="020B0604020202020204" pitchFamily="34" charset="0"/>
              </a:rPr>
              <a:t> ( ( i &lt; letras.length-1 ) &amp;&amp; ( !</a:t>
            </a:r>
            <a:r>
              <a:rPr lang="es-ES" sz="1600" dirty="0" err="1" smtClean="0">
                <a:solidFill>
                  <a:srgbClr val="008000"/>
                </a:solidFill>
                <a:latin typeface="Arial" panose="020B0604020202020204" pitchFamily="34" charset="0"/>
                <a:cs typeface="Arial" panose="020B0604020202020204" pitchFamily="34" charset="0"/>
              </a:rPr>
              <a:t>bencontrado</a:t>
            </a:r>
            <a:r>
              <a:rPr lang="es-ES" sz="1600" dirty="0" smtClean="0">
                <a:solidFill>
                  <a:srgbClr val="008000"/>
                </a:solidFill>
                <a:latin typeface="Arial" panose="020B0604020202020204" pitchFamily="34" charset="0"/>
                <a:cs typeface="Arial" panose="020B0604020202020204" pitchFamily="34" charset="0"/>
              </a:rPr>
              <a:t> ) )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if</a:t>
            </a:r>
            <a:r>
              <a:rPr lang="es-ES" sz="1600" dirty="0" smtClean="0">
                <a:solidFill>
                  <a:srgbClr val="008000"/>
                </a:solidFill>
                <a:latin typeface="Arial" panose="020B0604020202020204" pitchFamily="34" charset="0"/>
                <a:cs typeface="Arial" panose="020B0604020202020204" pitchFamily="34" charset="0"/>
              </a:rPr>
              <a:t>(letras[i</a:t>
            </a:r>
            <a:r>
              <a:rPr lang="es-ES" sz="1600" dirty="0">
                <a:solidFill>
                  <a:srgbClr val="008000"/>
                </a:solidFill>
                <a:latin typeface="Arial" panose="020B0604020202020204" pitchFamily="34" charset="0"/>
                <a:cs typeface="Arial" panose="020B0604020202020204" pitchFamily="34" charset="0"/>
              </a:rPr>
              <a:t>] == 'a') {</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bencontrado</a:t>
            </a:r>
            <a:r>
              <a:rPr lang="es-ES" sz="1600" dirty="0" smtClean="0">
                <a:solidFill>
                  <a:srgbClr val="008000"/>
                </a:solidFill>
                <a:latin typeface="Arial" panose="020B0604020202020204" pitchFamily="34" charset="0"/>
                <a:cs typeface="Arial" panose="020B0604020202020204" pitchFamily="34" charset="0"/>
              </a:rPr>
              <a:t> = true;</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else</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resultado </a:t>
            </a:r>
            <a:r>
              <a:rPr lang="es-ES" sz="1600" dirty="0">
                <a:solidFill>
                  <a:srgbClr val="008000"/>
                </a:solidFill>
                <a:latin typeface="Arial" panose="020B0604020202020204" pitchFamily="34" charset="0"/>
                <a:cs typeface="Arial" panose="020B0604020202020204" pitchFamily="34" charset="0"/>
              </a:rPr>
              <a:t>+= letras[i];</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(resultado);</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muestra "En un </a:t>
            </a:r>
            <a:r>
              <a:rPr lang="es-ES" sz="1600" dirty="0" err="1">
                <a:solidFill>
                  <a:srgbClr val="008000"/>
                </a:solidFill>
                <a:latin typeface="Arial" panose="020B0604020202020204" pitchFamily="34" charset="0"/>
                <a:cs typeface="Arial" panose="020B0604020202020204" pitchFamily="34" charset="0"/>
              </a:rPr>
              <a:t>lug</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11041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a:t>
            </a:r>
            <a:r>
              <a:rPr lang="es-ES" dirty="0"/>
              <a:t>b</a:t>
            </a:r>
            <a:r>
              <a:rPr lang="es-ES" dirty="0" smtClean="0"/>
              <a:t>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Ahora se desea que el texto de salida elimine todas las letras "a" de la cadena de texto original</a:t>
            </a:r>
            <a:r>
              <a:rPr lang="es-ES" sz="1600" dirty="0" smtClean="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664073" y="2610024"/>
            <a:ext cx="8447968" cy="373791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cadena = "En un lugar de la Mancha de cuyo nombre no quiero acordarme...";</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t>
            </a:r>
            <a:r>
              <a:rPr lang="es-ES" sz="1600" dirty="0" err="1">
                <a:solidFill>
                  <a:srgbClr val="008000"/>
                </a:solidFill>
                <a:latin typeface="Arial" panose="020B0604020202020204" pitchFamily="34" charset="0"/>
                <a:cs typeface="Arial" panose="020B0604020202020204" pitchFamily="34" charset="0"/>
              </a:rPr>
              <a:t>cadena.split</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for</a:t>
            </a:r>
            <a:r>
              <a:rPr lang="es-ES" sz="1600" dirty="0" smtClean="0">
                <a:solidFill>
                  <a:srgbClr val="008000"/>
                </a:solidFill>
                <a:latin typeface="Arial" panose="020B0604020202020204" pitchFamily="34" charset="0"/>
                <a:cs typeface="Arial" panose="020B0604020202020204" pitchFamily="34" charset="0"/>
              </a:rPr>
              <a:t> ( i </a:t>
            </a:r>
            <a:r>
              <a:rPr lang="es-ES" sz="1600" dirty="0">
                <a:solidFill>
                  <a:srgbClr val="008000"/>
                </a:solidFill>
                <a:latin typeface="Arial" panose="020B0604020202020204" pitchFamily="34" charset="0"/>
                <a:cs typeface="Arial" panose="020B0604020202020204" pitchFamily="34" charset="0"/>
              </a:rPr>
              <a:t>in </a:t>
            </a:r>
            <a:r>
              <a:rPr lang="es-ES" sz="1600" dirty="0" smtClean="0">
                <a:solidFill>
                  <a:srgbClr val="008000"/>
                </a:solidFill>
                <a:latin typeface="Arial" panose="020B0604020202020204" pitchFamily="34" charset="0"/>
                <a:cs typeface="Arial" panose="020B0604020202020204" pitchFamily="34" charset="0"/>
              </a:rPr>
              <a:t>letras )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if</a:t>
            </a:r>
            <a:r>
              <a:rPr lang="es-ES" sz="1600" dirty="0" smtClean="0">
                <a:solidFill>
                  <a:srgbClr val="008000"/>
                </a:solidFill>
                <a:latin typeface="Arial" panose="020B0604020202020204" pitchFamily="34" charset="0"/>
                <a:cs typeface="Arial" panose="020B0604020202020204" pitchFamily="34" charset="0"/>
              </a:rPr>
              <a:t> ( letras[i</a:t>
            </a:r>
            <a:r>
              <a:rPr lang="es-ES" sz="1600" dirty="0">
                <a:solidFill>
                  <a:srgbClr val="008000"/>
                </a:solidFill>
                <a:latin typeface="Arial" panose="020B0604020202020204" pitchFamily="34" charset="0"/>
                <a:cs typeface="Arial" panose="020B0604020202020204" pitchFamily="34" charset="0"/>
              </a:rPr>
              <a:t>] == </a:t>
            </a:r>
            <a:r>
              <a:rPr lang="es-ES" sz="1600" dirty="0" smtClean="0">
                <a:solidFill>
                  <a:srgbClr val="008000"/>
                </a:solidFill>
                <a:latin typeface="Arial" panose="020B0604020202020204" pitchFamily="34" charset="0"/>
                <a:cs typeface="Arial" panose="020B0604020202020204" pitchFamily="34" charset="0"/>
              </a:rPr>
              <a:t>'a‘ )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continue</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else</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resultado </a:t>
            </a:r>
            <a:r>
              <a:rPr lang="es-ES" sz="1600" dirty="0">
                <a:solidFill>
                  <a:srgbClr val="008000"/>
                </a:solidFill>
                <a:latin typeface="Arial" panose="020B0604020202020204" pitchFamily="34" charset="0"/>
                <a:cs typeface="Arial" panose="020B0604020202020204" pitchFamily="34" charset="0"/>
              </a:rPr>
              <a:t>+= letras[i];</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(resultado);</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muestra "En un </a:t>
            </a:r>
            <a:r>
              <a:rPr lang="es-ES" sz="1600" dirty="0" err="1">
                <a:solidFill>
                  <a:srgbClr val="008000"/>
                </a:solidFill>
                <a:latin typeface="Arial" panose="020B0604020202020204" pitchFamily="34" charset="0"/>
                <a:cs typeface="Arial" panose="020B0604020202020204" pitchFamily="34" charset="0"/>
              </a:rPr>
              <a:t>lugr</a:t>
            </a:r>
            <a:r>
              <a:rPr lang="es-ES" sz="1600" dirty="0">
                <a:solidFill>
                  <a:srgbClr val="008000"/>
                </a:solidFill>
                <a:latin typeface="Arial" panose="020B0604020202020204" pitchFamily="34" charset="0"/>
                <a:cs typeface="Arial" panose="020B0604020202020204" pitchFamily="34" charset="0"/>
              </a:rPr>
              <a:t> de l </a:t>
            </a:r>
            <a:r>
              <a:rPr lang="es-ES" sz="1600" dirty="0" err="1">
                <a:solidFill>
                  <a:srgbClr val="008000"/>
                </a:solidFill>
                <a:latin typeface="Arial" panose="020B0604020202020204" pitchFamily="34" charset="0"/>
                <a:cs typeface="Arial" panose="020B0604020202020204" pitchFamily="34" charset="0"/>
              </a:rPr>
              <a:t>Mnch</a:t>
            </a:r>
            <a:r>
              <a:rPr lang="es-ES" sz="1600" dirty="0">
                <a:solidFill>
                  <a:srgbClr val="008000"/>
                </a:solidFill>
                <a:latin typeface="Arial" panose="020B0604020202020204" pitchFamily="34" charset="0"/>
                <a:cs typeface="Arial" panose="020B0604020202020204" pitchFamily="34" charset="0"/>
              </a:rPr>
              <a:t> de cuyo nombre no quiero </a:t>
            </a:r>
            <a:r>
              <a:rPr lang="es-ES" sz="1600" dirty="0" err="1">
                <a:solidFill>
                  <a:srgbClr val="008000"/>
                </a:solidFill>
                <a:latin typeface="Arial" panose="020B0604020202020204" pitchFamily="34" charset="0"/>
                <a:cs typeface="Arial" panose="020B0604020202020204" pitchFamily="34" charset="0"/>
              </a:rPr>
              <a:t>cordrme</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9498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Sentencias </a:t>
            </a:r>
            <a:r>
              <a:rPr lang="es-ES" dirty="0"/>
              <a:t>b</a:t>
            </a:r>
            <a:r>
              <a:rPr lang="es-ES" dirty="0" smtClean="0"/>
              <a:t>reak y </a:t>
            </a:r>
            <a:r>
              <a:rPr lang="es-ES" dirty="0" err="1" smtClean="0"/>
              <a:t>continue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132343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este caso, cuando se encuentra una letra "a" no se termina el bucle, sino que no se ejecutan las instrucciones de esa repetición y se pasa directamente a la siguiente repetición del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utilidad de </a:t>
            </a:r>
            <a:r>
              <a:rPr lang="es-ES" sz="1600" dirty="0" err="1">
                <a:latin typeface="Arial" panose="020B0604020202020204" pitchFamily="34" charset="0"/>
                <a:cs typeface="Arial" panose="020B0604020202020204" pitchFamily="34" charset="0"/>
              </a:rPr>
              <a:t>continue</a:t>
            </a:r>
            <a:r>
              <a:rPr lang="es-ES" sz="1600" dirty="0">
                <a:latin typeface="Arial" panose="020B0604020202020204" pitchFamily="34" charset="0"/>
                <a:cs typeface="Arial" panose="020B0604020202020204" pitchFamily="34" charset="0"/>
              </a:rPr>
              <a:t> es que permite utilizar el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para filtrar los resultados en función de algunas condiciones o cuando el valor de alguna variable coincide con un valor determinado.</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657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do…</a:t>
            </a:r>
            <a:r>
              <a:rPr lang="es-ES" dirty="0" err="1"/>
              <a:t>while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2527"/>
            <a:ext cx="8856984" cy="353943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bucle de tipo </a:t>
            </a:r>
            <a:r>
              <a:rPr lang="es-ES" sz="1600" b="1" dirty="0">
                <a:latin typeface="Arial" panose="020B0604020202020204" pitchFamily="34" charset="0"/>
                <a:cs typeface="Arial" panose="020B0604020202020204" pitchFamily="34" charset="0"/>
              </a:rPr>
              <a:t>do...</a:t>
            </a:r>
            <a:r>
              <a:rPr lang="es-ES" sz="1600" b="1"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es muy similar al bucle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salvo que en este caso siempre se ejecutan las instrucciones del bucle al menos la primera vez. Su definición formal es:</a:t>
            </a:r>
          </a:p>
          <a:p>
            <a:pPr algn="just"/>
            <a:endParaRPr lang="es-ES" sz="1600" dirty="0">
              <a:latin typeface="Arial" panose="020B0604020202020204" pitchFamily="34" charset="0"/>
              <a:cs typeface="Arial" panose="020B0604020202020204" pitchFamily="34" charset="0"/>
            </a:endParaRPr>
          </a:p>
          <a:p>
            <a:pPr marL="2865438" algn="just"/>
            <a:r>
              <a:rPr lang="es-ES" sz="1600" b="1" dirty="0">
                <a:latin typeface="Arial" panose="020B0604020202020204" pitchFamily="34" charset="0"/>
                <a:cs typeface="Arial" panose="020B0604020202020204" pitchFamily="34" charset="0"/>
              </a:rPr>
              <a:t>do {</a:t>
            </a:r>
          </a:p>
          <a:p>
            <a:pPr marL="2865438" algn="just"/>
            <a:r>
              <a:rPr lang="es-ES" sz="1600" b="1" dirty="0" smtClean="0">
                <a:latin typeface="Arial" panose="020B0604020202020204" pitchFamily="34" charset="0"/>
                <a:cs typeface="Arial" panose="020B0604020202020204" pitchFamily="34" charset="0"/>
              </a:rPr>
              <a:t>    ....</a:t>
            </a:r>
          </a:p>
          <a:p>
            <a:pPr marL="2865438" algn="just"/>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   …</a:t>
            </a:r>
            <a:endParaRPr lang="es-ES" sz="1600" b="1" dirty="0">
              <a:latin typeface="Arial" panose="020B0604020202020204" pitchFamily="34" charset="0"/>
              <a:cs typeface="Arial" panose="020B0604020202020204" pitchFamily="34" charset="0"/>
            </a:endParaRPr>
          </a:p>
          <a:p>
            <a:pPr marL="2865438" algn="just"/>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while</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condicion</a:t>
            </a:r>
            <a:r>
              <a:rPr lang="es-ES" sz="1600" b="1"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esta forma, como la condición se comprueba después de cada repetición, la primera vez siempre se ejecutan las instrucciones del bucle. Es importante no olvidar que después del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se debe añadir el carácter ; (al contrario de lo que sucede con el bucle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simple).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Utilizando este bucle se puede calcular fácilmente el factorial de un número.</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4862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do…</a:t>
            </a:r>
            <a:r>
              <a:rPr lang="es-ES" dirty="0" err="1"/>
              <a:t>while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4626248"/>
            <a:ext cx="8856984" cy="230832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código anterior, el resultado se multiplica en cada repetición por el valor de la variable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Además, en cada repetición se reduce el valor de esta variable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La condición del bucle do...</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es que el valor de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sea mayor que 0, ya que el factorial de un número multiplica todos los números menores o iguales que él mismo, pero hasta el número 1 (el factorial de 5 por ejemplo es 5 x 4 x 3 x 2 x 1 = 120).</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en cada repetición se reduce el valor de la variable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 la condición es que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sea mayor que cero, en la repetición en la que </a:t>
            </a:r>
            <a:r>
              <a:rPr lang="es-ES" sz="1600" dirty="0" err="1" smtClean="0">
                <a:latin typeface="Arial" panose="020B0604020202020204" pitchFamily="34" charset="0"/>
                <a:cs typeface="Arial" panose="020B0604020202020204" pitchFamily="34" charset="0"/>
              </a:rPr>
              <a:t>num</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valga 0, la condición ya no se cumple y el programa se sale del bucle do...</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
        <p:nvSpPr>
          <p:cNvPr id="2" name="1 Rectángulo"/>
          <p:cNvSpPr/>
          <p:nvPr/>
        </p:nvSpPr>
        <p:spPr>
          <a:xfrm>
            <a:off x="3421062" y="1975428"/>
            <a:ext cx="6838950"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1;</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num</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5;</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do {</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resultado </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num</a:t>
            </a:r>
            <a:r>
              <a:rPr lang="es-ES" sz="1600" dirty="0" smtClean="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num</a:t>
            </a:r>
            <a:r>
              <a:rPr lang="es-ES" sz="1600" dirty="0" smtClean="0">
                <a:solidFill>
                  <a:srgbClr val="008000"/>
                </a:solidFill>
                <a:latin typeface="Arial" panose="020B0604020202020204" pitchFamily="34" charset="0"/>
                <a:cs typeface="Arial" panose="020B0604020202020204" pitchFamily="34" charset="0"/>
              </a:rPr>
              <a:t>-</a:t>
            </a:r>
            <a:r>
              <a:rPr lang="es-ES" sz="16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while</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num</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&gt; </a:t>
            </a:r>
            <a:r>
              <a:rPr lang="es-ES" sz="1600" dirty="0" smtClean="0">
                <a:solidFill>
                  <a:srgbClr val="008000"/>
                </a:solidFill>
                <a:latin typeface="Arial" panose="020B0604020202020204" pitchFamily="34" charset="0"/>
                <a:cs typeface="Arial" panose="020B0604020202020204" pitchFamily="34" charset="0"/>
              </a:rPr>
              <a:t>0 );</a:t>
            </a:r>
            <a:endParaRPr lang="es-ES" sz="16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alert</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resultado);</a:t>
            </a:r>
          </a:p>
        </p:txBody>
      </p:sp>
    </p:spTree>
    <p:extLst>
      <p:ext uri="{BB962C8B-B14F-4D97-AF65-F5344CB8AC3E}">
        <p14:creationId xmlns:p14="http://schemas.microsoft.com/office/powerpoint/2010/main" val="2073617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switch</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Su definición formal es:</a:t>
            </a:r>
          </a:p>
        </p:txBody>
      </p:sp>
      <p:sp>
        <p:nvSpPr>
          <p:cNvPr id="2" name="1 Rectángulo"/>
          <p:cNvSpPr/>
          <p:nvPr/>
        </p:nvSpPr>
        <p:spPr>
          <a:xfrm>
            <a:off x="3421062" y="2466008"/>
            <a:ext cx="6838950" cy="423035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lvl="0" algn="just">
              <a:tabLst>
                <a:tab pos="358775" algn="l"/>
                <a:tab pos="715963" algn="l"/>
                <a:tab pos="1074738" algn="l"/>
              </a:tabLst>
            </a:pPr>
            <a:r>
              <a:rPr lang="es-ES" sz="1600" dirty="0" err="1">
                <a:solidFill>
                  <a:srgbClr val="008000"/>
                </a:solidFill>
                <a:latin typeface="Arial" panose="020B0604020202020204" pitchFamily="34" charset="0"/>
                <a:cs typeface="Arial" panose="020B0604020202020204" pitchFamily="34" charset="0"/>
              </a:rPr>
              <a:t>switch</a:t>
            </a:r>
            <a:r>
              <a:rPr lang="es-ES" sz="1600" dirty="0">
                <a:solidFill>
                  <a:srgbClr val="008000"/>
                </a:solidFill>
                <a:latin typeface="Arial" panose="020B0604020202020204" pitchFamily="34" charset="0"/>
                <a:cs typeface="Arial" panose="020B0604020202020204" pitchFamily="34" charset="0"/>
              </a:rPr>
              <a:t>(variable) {</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case </a:t>
            </a:r>
            <a:r>
              <a:rPr lang="es-ES" sz="1600" dirty="0">
                <a:solidFill>
                  <a:srgbClr val="008000"/>
                </a:solidFill>
                <a:latin typeface="Arial" panose="020B0604020202020204" pitchFamily="34" charset="0"/>
                <a:cs typeface="Arial" panose="020B0604020202020204" pitchFamily="34" charset="0"/>
              </a:rPr>
              <a:t>valor_1:</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break</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case </a:t>
            </a:r>
            <a:r>
              <a:rPr lang="es-ES" sz="1600" dirty="0">
                <a:solidFill>
                  <a:srgbClr val="008000"/>
                </a:solidFill>
                <a:latin typeface="Arial" panose="020B0604020202020204" pitchFamily="34" charset="0"/>
                <a:cs typeface="Arial" panose="020B0604020202020204" pitchFamily="34" charset="0"/>
              </a:rPr>
              <a:t>valor_2:</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break</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a:t>
            </a:r>
          </a:p>
          <a:p>
            <a:pPr lvl="0" algn="just">
              <a:tabLst>
                <a:tab pos="358775" algn="l"/>
                <a:tab pos="715963" algn="l"/>
                <a:tab pos="1074738"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case </a:t>
            </a:r>
            <a:r>
              <a:rPr lang="es-ES" sz="1600" dirty="0" err="1">
                <a:solidFill>
                  <a:srgbClr val="008000"/>
                </a:solidFill>
                <a:latin typeface="Arial" panose="020B0604020202020204" pitchFamily="34" charset="0"/>
                <a:cs typeface="Arial" panose="020B0604020202020204" pitchFamily="34" charset="0"/>
              </a:rPr>
              <a:t>valor_n</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break</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default</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lvl="0" algn="just">
              <a:tabLst>
                <a:tab pos="358775" algn="l"/>
                <a:tab pos="715963" algn="l"/>
                <a:tab pos="1074738" algn="l"/>
              </a:tabLst>
            </a:pPr>
            <a:r>
              <a:rPr lang="es-ES" sz="1600" dirty="0" smtClean="0">
                <a:solidFill>
                  <a:srgbClr val="008000"/>
                </a:solidFill>
                <a:latin typeface="Arial" panose="020B0604020202020204" pitchFamily="34" charset="0"/>
                <a:cs typeface="Arial" panose="020B0604020202020204" pitchFamily="34" charset="0"/>
              </a:rPr>
              <a:t>	break</a:t>
            </a:r>
            <a:r>
              <a:rPr lang="es-ES" sz="1600" dirty="0">
                <a:solidFill>
                  <a:srgbClr val="008000"/>
                </a:solidFill>
                <a:latin typeface="Arial" panose="020B0604020202020204" pitchFamily="34" charset="0"/>
                <a:cs typeface="Arial" panose="020B0604020202020204" pitchFamily="34" charset="0"/>
              </a:rPr>
              <a:t>;</a:t>
            </a:r>
          </a:p>
          <a:p>
            <a:pPr lvl="0" algn="just">
              <a:tabLst>
                <a:tab pos="358775" algn="l"/>
                <a:tab pos="715963" algn="l"/>
                <a:tab pos="1074738" algn="l"/>
              </a:tabLst>
            </a:pP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20005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switch</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anterior ejemplo realizado con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se puede rehacer mediante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a:t>
            </a:r>
          </a:p>
        </p:txBody>
      </p:sp>
      <p:sp>
        <p:nvSpPr>
          <p:cNvPr id="2" name="1 Rectángulo"/>
          <p:cNvSpPr/>
          <p:nvPr/>
        </p:nvSpPr>
        <p:spPr>
          <a:xfrm>
            <a:off x="3421062" y="2466008"/>
            <a:ext cx="6838950" cy="330702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switch</a:t>
            </a:r>
            <a:r>
              <a:rPr lang="es-ES" sz="1400" dirty="0">
                <a:solidFill>
                  <a:srgbClr val="008000"/>
                </a:solidFill>
                <a:latin typeface="Arial" panose="020B0604020202020204" pitchFamily="34" charset="0"/>
                <a:cs typeface="Arial" panose="020B0604020202020204" pitchFamily="34" charset="0"/>
              </a:rPr>
              <a:t>(numero)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case </a:t>
            </a:r>
            <a:r>
              <a:rPr lang="es-ES" sz="1400" dirty="0">
                <a:solidFill>
                  <a:srgbClr val="008000"/>
                </a:solidFill>
                <a:latin typeface="Arial" panose="020B0604020202020204" pitchFamily="34" charset="0"/>
                <a:cs typeface="Arial" panose="020B0604020202020204" pitchFamily="34" charset="0"/>
              </a:rPr>
              <a:t>5:</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break</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case </a:t>
            </a:r>
            <a:r>
              <a:rPr lang="es-ES" sz="1400" dirty="0">
                <a:solidFill>
                  <a:srgbClr val="008000"/>
                </a:solidFill>
                <a:latin typeface="Arial" panose="020B0604020202020204" pitchFamily="34" charset="0"/>
                <a:cs typeface="Arial" panose="020B0604020202020204" pitchFamily="34" charset="0"/>
              </a:rPr>
              <a:t>8:</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break</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case </a:t>
            </a:r>
            <a:r>
              <a:rPr lang="es-ES" sz="1400" dirty="0">
                <a:solidFill>
                  <a:srgbClr val="008000"/>
                </a:solidFill>
                <a:latin typeface="Arial" panose="020B0604020202020204" pitchFamily="34" charset="0"/>
                <a:cs typeface="Arial" panose="020B0604020202020204" pitchFamily="34" charset="0"/>
              </a:rPr>
              <a:t>20:</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break</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default</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break</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3" name="2 Rectángulo"/>
          <p:cNvSpPr/>
          <p:nvPr/>
        </p:nvSpPr>
        <p:spPr>
          <a:xfrm>
            <a:off x="2376041" y="5994400"/>
            <a:ext cx="8856984" cy="83099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estructura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se define mediante la palabra reservada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seguida, entre paréntesis, del nombre de la variable que se va a utilizar en las comparaciones. Como es habitual, las instrucciones que forman parte del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se encierran entre las llaves { }.</a:t>
            </a:r>
          </a:p>
        </p:txBody>
      </p:sp>
    </p:spTree>
    <p:extLst>
      <p:ext uri="{BB962C8B-B14F-4D97-AF65-F5344CB8AC3E}">
        <p14:creationId xmlns:p14="http://schemas.microsoft.com/office/powerpoint/2010/main" val="244111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58477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siguiente ejemplo, las instrucciones que suman los dos números y muestran un mensaje con el resultado se repiten una y otra vez:</a:t>
            </a:r>
          </a:p>
        </p:txBody>
      </p:sp>
      <p:sp>
        <p:nvSpPr>
          <p:cNvPr id="5" name="4 Rectángulo"/>
          <p:cNvSpPr/>
          <p:nvPr/>
        </p:nvSpPr>
        <p:spPr>
          <a:xfrm>
            <a:off x="4288406" y="2610024"/>
            <a:ext cx="5104262" cy="423035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num1 </a:t>
            </a:r>
            <a:r>
              <a:rPr lang="es-ES" sz="1600" dirty="0">
                <a:solidFill>
                  <a:srgbClr val="008000"/>
                </a:solidFill>
                <a:latin typeface="Arial" panose="020B0604020202020204" pitchFamily="34" charset="0"/>
                <a:cs typeface="Arial" panose="020B0604020202020204" pitchFamily="34" charset="0"/>
              </a:rPr>
              <a:t>= 3;</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 </a:t>
            </a:r>
            <a:r>
              <a:rPr lang="es-ES" sz="1600" dirty="0">
                <a:solidFill>
                  <a:srgbClr val="008000"/>
                </a:solidFill>
                <a:latin typeface="Arial" panose="020B0604020202020204" pitchFamily="34" charset="0"/>
                <a:cs typeface="Arial" panose="020B0604020202020204" pitchFamily="34" charset="0"/>
              </a:rPr>
              <a:t>= 5;</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Se suman los números y se muestra el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resultado = num1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num1 = </a:t>
            </a:r>
            <a:r>
              <a:rPr lang="es-ES" sz="1600" dirty="0">
                <a:solidFill>
                  <a:srgbClr val="008000"/>
                </a:solidFill>
                <a:latin typeface="Arial" panose="020B0604020202020204" pitchFamily="34" charset="0"/>
                <a:cs typeface="Arial" panose="020B0604020202020204" pitchFamily="34" charset="0"/>
              </a:rPr>
              <a:t>10;</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7;</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Se suman los números y se muestra el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resultado = num1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num1 = </a:t>
            </a:r>
            <a:r>
              <a:rPr lang="es-ES" sz="1600" dirty="0">
                <a:solidFill>
                  <a:srgbClr val="008000"/>
                </a:solidFill>
                <a:latin typeface="Arial" panose="020B0604020202020204" pitchFamily="34" charset="0"/>
                <a:cs typeface="Arial" panose="020B0604020202020204" pitchFamily="34" charset="0"/>
              </a:rPr>
              <a:t>5;</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8;</a:t>
            </a:r>
          </a:p>
          <a:p>
            <a:pPr>
              <a:tabLst>
                <a:tab pos="358775" algn="l"/>
                <a:tab pos="71596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Se suman los números y se muestra el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resultado = num1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r>
              <a:rPr lang="es-E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690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switch</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Dentro del </a:t>
            </a:r>
            <a:r>
              <a:rPr lang="es-ES" sz="1600" b="1"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se definen todas las comparaciones que se quieren realizar sobre el valor de la variable. Cada comparación se indica mediante la palabra reservada </a:t>
            </a:r>
            <a:r>
              <a:rPr lang="es-ES" sz="1600" b="1" dirty="0">
                <a:latin typeface="Arial" panose="020B0604020202020204" pitchFamily="34" charset="0"/>
                <a:cs typeface="Arial" panose="020B0604020202020204" pitchFamily="34" charset="0"/>
              </a:rPr>
              <a:t>case</a:t>
            </a:r>
            <a:r>
              <a:rPr lang="es-ES" sz="1600" dirty="0">
                <a:latin typeface="Arial" panose="020B0604020202020204" pitchFamily="34" charset="0"/>
                <a:cs typeface="Arial" panose="020B0604020202020204" pitchFamily="34" charset="0"/>
              </a:rPr>
              <a:t> seguida del valor con el que se realiza la comparación. Si el valor de la variable utilizada por </a:t>
            </a:r>
            <a:r>
              <a:rPr lang="es-ES" sz="1600" b="1"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coincide con el valor indicado por case, se ejecutan las instrucciones definidas dentro de ese case.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Normalmente, después de las instrucciones de cada case se incluye la sentencia break para terminar la ejecución del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aunque no es obligatorio</a:t>
            </a:r>
            <a:r>
              <a:rPr lang="es-ES" sz="1600" dirty="0">
                <a:latin typeface="Arial" panose="020B0604020202020204" pitchFamily="34" charset="0"/>
                <a:cs typeface="Arial" panose="020B0604020202020204" pitchFamily="34" charset="0"/>
              </a:rPr>
              <a:t>. Las comparaciones se realizan por orden, desde el primer case hasta el último, por lo que es muy importante el orden en el que se definen los case.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¿Qué sucede si ningún valor de la variable del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coincide con los valores definidos en los case? En este caso, se utiliza el valor default para indicar las instrucciones que se ejecutan en el caso en el que ningún case se cumpla para la variable indicada.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Aunque default es opcional, las estructuras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suelen incluirlo para definir al menos un valor por defecto para alguna variable o para mostrar algún mensaje por pantalla.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539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switch</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Dentro del </a:t>
            </a:r>
            <a:r>
              <a:rPr lang="es-ES" sz="1600" b="1"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se definen todas las comparaciones que se quieren realizar sobre el valor de la variable. Cada comparación se indica mediante la palabra reservada </a:t>
            </a:r>
            <a:r>
              <a:rPr lang="es-ES" sz="1600" b="1" dirty="0">
                <a:latin typeface="Arial" panose="020B0604020202020204" pitchFamily="34" charset="0"/>
                <a:cs typeface="Arial" panose="020B0604020202020204" pitchFamily="34" charset="0"/>
              </a:rPr>
              <a:t>case</a:t>
            </a:r>
            <a:r>
              <a:rPr lang="es-ES" sz="1600" dirty="0">
                <a:latin typeface="Arial" panose="020B0604020202020204" pitchFamily="34" charset="0"/>
                <a:cs typeface="Arial" panose="020B0604020202020204" pitchFamily="34" charset="0"/>
              </a:rPr>
              <a:t> seguida del valor con el que se realiza la comparación. Si el valor de la variable utilizada por </a:t>
            </a:r>
            <a:r>
              <a:rPr lang="es-ES" sz="1600" b="1"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coincide con el valor indicado por case, se ejecutan las instrucciones definidas dentro de ese case.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Normalmente, después de las instrucciones de cada case se incluye la sentencia break para terminar la ejecución del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aunque no es obligatorio</a:t>
            </a:r>
            <a:r>
              <a:rPr lang="es-ES" sz="1600" dirty="0">
                <a:latin typeface="Arial" panose="020B0604020202020204" pitchFamily="34" charset="0"/>
                <a:cs typeface="Arial" panose="020B0604020202020204" pitchFamily="34" charset="0"/>
              </a:rPr>
              <a:t>. Las comparaciones se realizan por orden, desde el primer case hasta el último, por lo que es muy importante el orden en el que se definen los case.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¿Qué sucede si ningún valor de la variable del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coincide con los valores definidos en los case? En este caso, se utiliza el valor default para indicar las instrucciones que se ejecutan en el caso en el que ningún case se cumpla para la variable indicada.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Aunque default es opcional, las estructuras </a:t>
            </a:r>
            <a:r>
              <a:rPr lang="es-ES" sz="1600" dirty="0" err="1">
                <a:latin typeface="Arial" panose="020B0604020202020204" pitchFamily="34" charset="0"/>
                <a:cs typeface="Arial" panose="020B0604020202020204" pitchFamily="34" charset="0"/>
              </a:rPr>
              <a:t>switch</a:t>
            </a:r>
            <a:r>
              <a:rPr lang="es-ES" sz="1600" dirty="0">
                <a:latin typeface="Arial" panose="020B0604020202020204" pitchFamily="34" charset="0"/>
                <a:cs typeface="Arial" panose="020B0604020202020204" pitchFamily="34" charset="0"/>
              </a:rPr>
              <a:t> suelen incluirlo para definir al menos un valor por defecto para alguna variable o para mostrar algún mensaje por pantalla.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814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2800767"/>
          </a:xfrm>
          <a:prstGeom prst="rect">
            <a:avLst/>
          </a:prstGeom>
          <a:noFill/>
        </p:spPr>
        <p:txBody>
          <a:bodyPr wrap="square" rtlCol="0">
            <a:spAutoFit/>
          </a:bodyPr>
          <a:lstStyle/>
          <a:p>
            <a:pPr marL="342900" indent="-342900" algn="just">
              <a:buFont typeface="+mj-lt"/>
              <a:buAutoNum type="arabicPeriod"/>
            </a:pPr>
            <a:r>
              <a:rPr lang="es-ES" sz="1600" dirty="0" smtClean="0">
                <a:latin typeface="Arial" panose="020B0604020202020204" pitchFamily="34" charset="0"/>
                <a:cs typeface="Arial" panose="020B0604020202020204" pitchFamily="34" charset="0"/>
              </a:rPr>
              <a:t>Realizar </a:t>
            </a:r>
            <a:r>
              <a:rPr lang="es-ES" sz="1600" dirty="0">
                <a:latin typeface="Arial" panose="020B0604020202020204" pitchFamily="34" charset="0"/>
                <a:cs typeface="Arial" panose="020B0604020202020204" pitchFamily="34" charset="0"/>
              </a:rPr>
              <a:t>un programa que nos </a:t>
            </a:r>
            <a:r>
              <a:rPr lang="es-ES" sz="1600" dirty="0" smtClean="0">
                <a:latin typeface="Arial" panose="020B0604020202020204" pitchFamily="34" charset="0"/>
                <a:cs typeface="Arial" panose="020B0604020202020204" pitchFamily="34" charset="0"/>
              </a:rPr>
              <a:t>generé 10 </a:t>
            </a:r>
            <a:r>
              <a:rPr lang="es-ES" sz="1600" dirty="0">
                <a:latin typeface="Arial" panose="020B0604020202020204" pitchFamily="34" charset="0"/>
                <a:cs typeface="Arial" panose="020B0604020202020204" pitchFamily="34" charset="0"/>
              </a:rPr>
              <a:t>operaciones </a:t>
            </a:r>
            <a:r>
              <a:rPr lang="es-ES" sz="1600" dirty="0" smtClean="0">
                <a:latin typeface="Arial" panose="020B0604020202020204" pitchFamily="34" charset="0"/>
                <a:cs typeface="Arial" panose="020B0604020202020204" pitchFamily="34" charset="0"/>
              </a:rPr>
              <a:t>matemáticas, por ejemplo: </a:t>
            </a:r>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marL="1973263" indent="3175" algn="just"/>
            <a:r>
              <a:rPr lang="es-ES" sz="1600" dirty="0">
                <a:latin typeface="Arial" panose="020B0604020202020204" pitchFamily="34" charset="0"/>
                <a:cs typeface="Arial" panose="020B0604020202020204" pitchFamily="34" charset="0"/>
              </a:rPr>
              <a:t>10 x 40 = 400</a:t>
            </a:r>
          </a:p>
          <a:p>
            <a:pPr marL="1973263" indent="3175" algn="just"/>
            <a:r>
              <a:rPr lang="es-ES" sz="1600" dirty="0">
                <a:latin typeface="Arial" panose="020B0604020202020204" pitchFamily="34" charset="0"/>
                <a:cs typeface="Arial" panose="020B0604020202020204" pitchFamily="34" charset="0"/>
              </a:rPr>
              <a:t>2 + 6 = 8</a:t>
            </a:r>
          </a:p>
          <a:p>
            <a:pPr marL="1973263" indent="3175" algn="just"/>
            <a:r>
              <a:rPr lang="en-US" sz="1600" dirty="0">
                <a:latin typeface="Arial" panose="020B0604020202020204" pitchFamily="34" charset="0"/>
                <a:cs typeface="Arial" panose="020B0604020202020204" pitchFamily="34" charset="0"/>
              </a:rPr>
              <a:t>3 / 1 = 3</a:t>
            </a:r>
          </a:p>
          <a:p>
            <a:pPr marL="1973263" indent="3175" algn="just"/>
            <a:r>
              <a:rPr lang="en-US" sz="1600" dirty="0">
                <a:latin typeface="Arial" panose="020B0604020202020204" pitchFamily="34" charset="0"/>
                <a:cs typeface="Arial" panose="020B0604020202020204" pitchFamily="34" charset="0"/>
              </a:rPr>
              <a:t>150 / 2 = 75.2</a:t>
            </a:r>
          </a:p>
          <a:p>
            <a:pPr marL="1973263" indent="3175" algn="just"/>
            <a:r>
              <a:rPr lang="en-US" sz="1600" dirty="0">
                <a:latin typeface="Arial" panose="020B0604020202020204" pitchFamily="34" charset="0"/>
                <a:cs typeface="Arial" panose="020B0604020202020204" pitchFamily="34" charset="0"/>
              </a:rPr>
              <a:t>210 - 20 = </a:t>
            </a:r>
            <a:r>
              <a:rPr lang="en-US" sz="1600" dirty="0" smtClean="0">
                <a:latin typeface="Arial" panose="020B0604020202020204" pitchFamily="34" charset="0"/>
                <a:cs typeface="Arial" panose="020B0604020202020204" pitchFamily="34" charset="0"/>
              </a:rPr>
              <a:t>180</a:t>
            </a:r>
          </a:p>
          <a:p>
            <a:pPr marL="1973263" indent="3175" algn="just"/>
            <a:r>
              <a:rPr lang="en-U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startAt="4"/>
            </a:pPr>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Las operaciones deben de ser totalmente aleatorias </a:t>
            </a:r>
            <a:r>
              <a:rPr lang="es-ES" sz="1600" dirty="0">
                <a:latin typeface="Arial" panose="020B0604020202020204" pitchFamily="34" charset="0"/>
                <a:cs typeface="Arial" panose="020B0604020202020204" pitchFamily="34" charset="0"/>
              </a:rPr>
              <a:t>empleando funciones, así mismo el programa nos escribirá el resultado correcto. Las divisiones se redondearán a 2 decimales</a:t>
            </a:r>
            <a:r>
              <a:rPr lang="es-ES" sz="1600" dirty="0" smtClean="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p:txBody>
      </p:sp>
      <p:sp>
        <p:nvSpPr>
          <p:cNvPr id="2" name="1 Rectángulo"/>
          <p:cNvSpPr/>
          <p:nvPr/>
        </p:nvSpPr>
        <p:spPr>
          <a:xfrm>
            <a:off x="9216801" y="6704260"/>
            <a:ext cx="2315057"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Ejercicio Operaciones.html</a:t>
            </a:r>
          </a:p>
        </p:txBody>
      </p:sp>
    </p:spTree>
    <p:extLst>
      <p:ext uri="{BB962C8B-B14F-4D97-AF65-F5344CB8AC3E}">
        <p14:creationId xmlns:p14="http://schemas.microsoft.com/office/powerpoint/2010/main" val="70848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3262432"/>
          </a:xfrm>
          <a:prstGeom prst="rect">
            <a:avLst/>
          </a:prstGeom>
          <a:noFill/>
        </p:spPr>
        <p:txBody>
          <a:bodyPr wrap="square" rtlCol="0">
            <a:spAutoFit/>
          </a:bodyPr>
          <a:lstStyle/>
          <a:p>
            <a:pPr marL="342900" indent="-342900" algn="just">
              <a:buFont typeface="+mj-lt"/>
              <a:buAutoNum type="arabicPeriod" startAt="2"/>
            </a:pPr>
            <a:r>
              <a:rPr lang="es-ES" sz="1600" dirty="0">
                <a:latin typeface="Arial" panose="020B0604020202020204" pitchFamily="34" charset="0"/>
                <a:cs typeface="Arial" panose="020B0604020202020204" pitchFamily="34" charset="0"/>
              </a:rPr>
              <a:t>Validación de la letra del DNI</a:t>
            </a:r>
            <a:r>
              <a:rPr lang="es-ES" sz="1600" dirty="0" smtClean="0">
                <a:latin typeface="Arial" panose="020B0604020202020204" pitchFamily="34" charset="0"/>
                <a:cs typeface="Arial" panose="020B0604020202020204" pitchFamily="34" charset="0"/>
              </a:rPr>
              <a:t>.</a:t>
            </a:r>
          </a:p>
          <a:p>
            <a:pPr marL="342900" indent="-342900" algn="just">
              <a:buAutoNum type="arabicPeriod" startAt="2"/>
            </a:pPr>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El algoritmo consiste en que el usuario introduzca su DNI incluyendo la </a:t>
            </a:r>
            <a:r>
              <a:rPr lang="es-ES" sz="1600" dirty="0" smtClean="0">
                <a:latin typeface="Arial" panose="020B0604020202020204" pitchFamily="34" charset="0"/>
                <a:cs typeface="Arial" panose="020B0604020202020204" pitchFamily="34" charset="0"/>
              </a:rPr>
              <a:t>letra (separada por un guion). </a:t>
            </a:r>
            <a:r>
              <a:rPr lang="es-ES" sz="1600" dirty="0" smtClean="0">
                <a:latin typeface="Arial" panose="020B0604020202020204" pitchFamily="34" charset="0"/>
                <a:cs typeface="Arial" panose="020B0604020202020204" pitchFamily="34" charset="0"/>
              </a:rPr>
              <a:t>Debe validar que la letra el DNI es correcto.</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Para validar que la letra es la que le corresponde el número se divide entre 23 y </a:t>
            </a:r>
            <a:r>
              <a:rPr lang="es-ES" sz="1600" dirty="0" smtClean="0">
                <a:latin typeface="Arial" panose="020B0604020202020204" pitchFamily="34" charset="0"/>
                <a:cs typeface="Arial" panose="020B0604020202020204" pitchFamily="34" charset="0"/>
              </a:rPr>
              <a:t>el número de resto debe coincidir según el siguiente </a:t>
            </a:r>
            <a:r>
              <a:rPr lang="es-ES" sz="1600" dirty="0" err="1" smtClean="0">
                <a:latin typeface="Arial" panose="020B0604020202020204" pitchFamily="34" charset="0"/>
                <a:cs typeface="Arial" panose="020B0604020202020204" pitchFamily="34" charset="0"/>
              </a:rPr>
              <a:t>array</a:t>
            </a:r>
            <a:r>
              <a:rPr lang="es-ES" sz="1600" dirty="0" smtClean="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ct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letras = ['T', 'R', 'W', 'A', 'G', 'M', 'Y', 'F', 'P', 'D', 'X', 'B', 'N', 'J', 'Z', 'S', 'Q', 'V', 'H', 'L', 'C', 'K', 'E', 'T'];</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Indique si el DNI es valido o </a:t>
            </a:r>
            <a:r>
              <a:rPr lang="es-ES" sz="1600" dirty="0" smtClean="0">
                <a:latin typeface="Arial" panose="020B0604020202020204" pitchFamily="34" charset="0"/>
                <a:cs typeface="Arial" panose="020B0604020202020204" pitchFamily="34" charset="0"/>
              </a:rPr>
              <a:t>no o el formato no es correcto.</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startAt="3"/>
            </a:pPr>
            <a:r>
              <a:rPr lang="es-ES" sz="1600" dirty="0" smtClean="0">
                <a:latin typeface="Arial" panose="020B0604020202020204" pitchFamily="34" charset="0"/>
                <a:cs typeface="Arial" panose="020B0604020202020204" pitchFamily="34" charset="0"/>
              </a:rPr>
              <a:t>Cree </a:t>
            </a:r>
            <a:r>
              <a:rPr lang="es-ES" sz="1600" dirty="0" smtClean="0">
                <a:latin typeface="Arial" panose="020B0604020202020204" pitchFamily="34" charset="0"/>
                <a:cs typeface="Arial" panose="020B0604020202020204" pitchFamily="34" charset="0"/>
              </a:rPr>
              <a:t>un algoritmo que nos genere 10 DNI’S correctos.</a:t>
            </a:r>
          </a:p>
        </p:txBody>
      </p:sp>
      <p:sp>
        <p:nvSpPr>
          <p:cNvPr id="7" name="6 Rectángulo"/>
          <p:cNvSpPr/>
          <p:nvPr/>
        </p:nvSpPr>
        <p:spPr>
          <a:xfrm>
            <a:off x="9288809" y="6450113"/>
            <a:ext cx="2232248" cy="307777"/>
          </a:xfrm>
          <a:prstGeom prst="rect">
            <a:avLst/>
          </a:prstGeom>
        </p:spPr>
        <p:txBody>
          <a:bodyPr wrap="square">
            <a:spAutoFit/>
          </a:bodyPr>
          <a:lstStyle/>
          <a:p>
            <a:pPr algn="r"/>
            <a:r>
              <a:rPr lang="es-ES" sz="1400" dirty="0" err="1" smtClean="0">
                <a:solidFill>
                  <a:srgbClr val="0070C0"/>
                </a:solidFill>
                <a:latin typeface="Arial" panose="020B0604020202020204" pitchFamily="34" charset="0"/>
                <a:cs typeface="Arial" panose="020B0604020202020204" pitchFamily="34" charset="0"/>
              </a:rPr>
              <a:t>Validacion</a:t>
            </a:r>
            <a:r>
              <a:rPr lang="es-ES" sz="1400" dirty="0" smtClean="0">
                <a:solidFill>
                  <a:srgbClr val="0070C0"/>
                </a:solidFill>
                <a:latin typeface="Arial" panose="020B0604020202020204" pitchFamily="34" charset="0"/>
                <a:cs typeface="Arial" panose="020B0604020202020204" pitchFamily="34" charset="0"/>
              </a:rPr>
              <a:t> dni.html</a:t>
            </a:r>
            <a:endParaRPr lang="es-ES" sz="1400" dirty="0">
              <a:solidFill>
                <a:srgbClr val="0070C0"/>
              </a:solidFill>
              <a:latin typeface="Arial" panose="020B0604020202020204" pitchFamily="34" charset="0"/>
              <a:cs typeface="Arial" panose="020B0604020202020204" pitchFamily="34" charset="0"/>
            </a:endParaRPr>
          </a:p>
        </p:txBody>
      </p:sp>
      <p:sp>
        <p:nvSpPr>
          <p:cNvPr id="8" name="7 Rectángulo"/>
          <p:cNvSpPr/>
          <p:nvPr/>
        </p:nvSpPr>
        <p:spPr>
          <a:xfrm>
            <a:off x="9144793" y="6714930"/>
            <a:ext cx="2376264" cy="307777"/>
          </a:xfrm>
          <a:prstGeom prst="rect">
            <a:avLst/>
          </a:prstGeom>
        </p:spPr>
        <p:txBody>
          <a:bodyPr wrap="square">
            <a:spAutoFit/>
          </a:bodyPr>
          <a:lstStyle/>
          <a:p>
            <a:pPr algn="r"/>
            <a:r>
              <a:rPr lang="es-ES" sz="1400" dirty="0">
                <a:solidFill>
                  <a:srgbClr val="0070C0"/>
                </a:solidFill>
                <a:latin typeface="Arial" panose="020B0604020202020204" pitchFamily="34" charset="0"/>
                <a:cs typeface="Arial" panose="020B0604020202020204" pitchFamily="34" charset="0"/>
              </a:rPr>
              <a:t>Generar </a:t>
            </a:r>
            <a:r>
              <a:rPr lang="es-ES" sz="1400" dirty="0" err="1">
                <a:solidFill>
                  <a:srgbClr val="0070C0"/>
                </a:solidFill>
                <a:latin typeface="Arial" panose="020B0604020202020204" pitchFamily="34" charset="0"/>
                <a:cs typeface="Arial" panose="020B0604020202020204" pitchFamily="34" charset="0"/>
              </a:rPr>
              <a:t>dni</a:t>
            </a:r>
            <a:r>
              <a:rPr lang="es-ES" sz="1400" dirty="0">
                <a:solidFill>
                  <a:srgbClr val="0070C0"/>
                </a:solidFill>
                <a:latin typeface="Arial" panose="020B0604020202020204" pitchFamily="34" charset="0"/>
                <a:cs typeface="Arial" panose="020B0604020202020204" pitchFamily="34" charset="0"/>
              </a:rPr>
              <a:t> correctos.html</a:t>
            </a:r>
          </a:p>
        </p:txBody>
      </p:sp>
    </p:spTree>
    <p:extLst>
      <p:ext uri="{BB962C8B-B14F-4D97-AF65-F5344CB8AC3E}">
        <p14:creationId xmlns:p14="http://schemas.microsoft.com/office/powerpoint/2010/main" val="8254475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3785652"/>
          </a:xfrm>
          <a:prstGeom prst="rect">
            <a:avLst/>
          </a:prstGeom>
          <a:noFill/>
        </p:spPr>
        <p:txBody>
          <a:bodyPr wrap="square" rtlCol="0">
            <a:spAutoFit/>
          </a:bodyPr>
          <a:lstStyle/>
          <a:p>
            <a:pPr marL="342900" indent="-342900" algn="just">
              <a:buFont typeface="+mj-lt"/>
              <a:buAutoNum type="arabicPeriod" startAt="4"/>
            </a:pPr>
            <a:r>
              <a:rPr lang="es-ES" sz="1600" dirty="0">
                <a:latin typeface="Arial" pitchFamily="34" charset="0"/>
                <a:cs typeface="Arial" pitchFamily="34" charset="0"/>
              </a:rPr>
              <a:t>Calcular los números primos entre 1 y 10000</a:t>
            </a:r>
            <a:r>
              <a:rPr lang="es-ES" sz="1600" dirty="0" smtClean="0">
                <a:latin typeface="Arial" pitchFamily="34" charset="0"/>
                <a:cs typeface="Arial" pitchFamily="34" charset="0"/>
              </a:rPr>
              <a:t>. Calcule el tiempo que tarda en realizar el cálculo.</a:t>
            </a:r>
            <a:endParaRPr lang="es-ES" sz="1600" dirty="0">
              <a:latin typeface="Arial" pitchFamily="34" charset="0"/>
              <a:cs typeface="Arial"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Para poder calcular el tiempo que tarda un algoritmo podemos emplear el método </a:t>
            </a:r>
            <a:r>
              <a:rPr lang="en-US" sz="1600" dirty="0" err="1">
                <a:solidFill>
                  <a:srgbClr val="008000"/>
                </a:solidFill>
                <a:latin typeface="Arial" pitchFamily="34" charset="0"/>
                <a:cs typeface="Arial" pitchFamily="34" charset="0"/>
              </a:rPr>
              <a:t>getTime</a:t>
            </a:r>
            <a:r>
              <a:rPr lang="en-US" sz="1600" dirty="0" smtClean="0">
                <a:solidFill>
                  <a:srgbClr val="008000"/>
                </a:solidFill>
                <a:latin typeface="Arial" pitchFamily="34" charset="0"/>
                <a:cs typeface="Arial" pitchFamily="34" charset="0"/>
              </a:rPr>
              <a:t>() </a:t>
            </a:r>
            <a:r>
              <a:rPr lang="en-US" sz="1600" dirty="0" smtClean="0">
                <a:latin typeface="Arial" pitchFamily="34" charset="0"/>
                <a:cs typeface="Arial" pitchFamily="34" charset="0"/>
              </a:rPr>
              <a:t>de la </a:t>
            </a:r>
            <a:r>
              <a:rPr lang="en-US" sz="1600" dirty="0" err="1" smtClean="0">
                <a:latin typeface="Arial" pitchFamily="34" charset="0"/>
                <a:cs typeface="Arial" pitchFamily="34" charset="0"/>
              </a:rPr>
              <a:t>librería</a:t>
            </a:r>
            <a:r>
              <a:rPr lang="en-US" sz="1600" dirty="0" smtClean="0">
                <a:latin typeface="Arial" pitchFamily="34" charset="0"/>
                <a:cs typeface="Arial" pitchFamily="34" charset="0"/>
              </a:rPr>
              <a:t> </a:t>
            </a:r>
            <a:r>
              <a:rPr lang="en-US" sz="1600" dirty="0" smtClean="0">
                <a:solidFill>
                  <a:srgbClr val="008000"/>
                </a:solidFill>
                <a:latin typeface="Arial" pitchFamily="34" charset="0"/>
                <a:cs typeface="Arial" pitchFamily="34" charset="0"/>
              </a:rPr>
              <a:t>Date </a:t>
            </a:r>
            <a:r>
              <a:rPr lang="en-US" sz="1600" dirty="0" smtClean="0">
                <a:latin typeface="Arial" pitchFamily="34" charset="0"/>
                <a:cs typeface="Arial" pitchFamily="34" charset="0"/>
              </a:rPr>
              <a:t>que </a:t>
            </a:r>
            <a:r>
              <a:rPr lang="en-US" sz="1600" dirty="0" err="1" smtClean="0">
                <a:latin typeface="Arial" pitchFamily="34" charset="0"/>
                <a:cs typeface="Arial" pitchFamily="34" charset="0"/>
              </a:rPr>
              <a:t>nos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retorna</a:t>
            </a:r>
            <a:r>
              <a:rPr lang="en-US" sz="1600" dirty="0" smtClean="0">
                <a:latin typeface="Arial" pitchFamily="34" charset="0"/>
                <a:cs typeface="Arial" pitchFamily="34" charset="0"/>
              </a:rPr>
              <a:t> el </a:t>
            </a:r>
            <a:r>
              <a:rPr lang="en-US" sz="1600" dirty="0" err="1" smtClean="0">
                <a:latin typeface="Arial" pitchFamily="34" charset="0"/>
                <a:cs typeface="Arial" pitchFamily="34" charset="0"/>
              </a:rPr>
              <a:t>número</a:t>
            </a:r>
            <a:r>
              <a:rPr lang="en-US" sz="1600" dirty="0" smtClean="0">
                <a:latin typeface="Arial" pitchFamily="34" charset="0"/>
                <a:cs typeface="Arial" pitchFamily="34" charset="0"/>
              </a:rPr>
              <a:t> de </a:t>
            </a:r>
            <a:r>
              <a:rPr lang="en-US" sz="1600" dirty="0" err="1" smtClean="0">
                <a:latin typeface="Arial" pitchFamily="34" charset="0"/>
                <a:cs typeface="Arial" pitchFamily="34" charset="0"/>
              </a:rPr>
              <a:t>milisegundos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transcurridos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desde</a:t>
            </a:r>
            <a:r>
              <a:rPr lang="en-US" sz="1600" dirty="0" smtClean="0">
                <a:latin typeface="Arial" pitchFamily="34" charset="0"/>
                <a:cs typeface="Arial" pitchFamily="34" charset="0"/>
              </a:rPr>
              <a:t> el 1 de </a:t>
            </a:r>
            <a:r>
              <a:rPr lang="en-US" sz="1600" dirty="0" err="1" smtClean="0">
                <a:latin typeface="Arial" pitchFamily="34" charset="0"/>
                <a:cs typeface="Arial" pitchFamily="34" charset="0"/>
              </a:rPr>
              <a:t>enero</a:t>
            </a:r>
            <a:r>
              <a:rPr lang="en-US" sz="1600" dirty="0" smtClean="0">
                <a:latin typeface="Arial" pitchFamily="34" charset="0"/>
                <a:cs typeface="Arial" pitchFamily="34" charset="0"/>
              </a:rPr>
              <a:t> de 1970.</a:t>
            </a:r>
          </a:p>
          <a:p>
            <a:pPr algn="just"/>
            <a:endParaRPr lang="en-US" sz="1600" dirty="0">
              <a:latin typeface="Arial" pitchFamily="34" charset="0"/>
              <a:cs typeface="Arial" pitchFamily="34" charset="0"/>
            </a:endParaRPr>
          </a:p>
          <a:p>
            <a:pPr algn="just"/>
            <a:r>
              <a:rPr lang="en-US" sz="1600" dirty="0" err="1">
                <a:solidFill>
                  <a:srgbClr val="008000"/>
                </a:solidFill>
                <a:latin typeface="Arial" pitchFamily="34" charset="0"/>
                <a:cs typeface="Arial" pitchFamily="34" charset="0"/>
              </a:rPr>
              <a:t>var</a:t>
            </a:r>
            <a:r>
              <a:rPr lang="en-US" sz="1600" dirty="0">
                <a:solidFill>
                  <a:srgbClr val="008000"/>
                </a:solidFill>
                <a:latin typeface="Arial" pitchFamily="34" charset="0"/>
                <a:cs typeface="Arial" pitchFamily="34" charset="0"/>
              </a:rPr>
              <a:t> </a:t>
            </a:r>
            <a:r>
              <a:rPr lang="en-US" sz="1600" dirty="0" err="1">
                <a:solidFill>
                  <a:srgbClr val="008000"/>
                </a:solidFill>
                <a:latin typeface="Arial" pitchFamily="34" charset="0"/>
                <a:cs typeface="Arial" pitchFamily="34" charset="0"/>
              </a:rPr>
              <a:t>inicio</a:t>
            </a:r>
            <a:r>
              <a:rPr lang="en-US" sz="1600" dirty="0">
                <a:solidFill>
                  <a:srgbClr val="008000"/>
                </a:solidFill>
                <a:latin typeface="Arial" pitchFamily="34" charset="0"/>
                <a:cs typeface="Arial" pitchFamily="34" charset="0"/>
              </a:rPr>
              <a:t> = new Date().</a:t>
            </a:r>
            <a:r>
              <a:rPr lang="en-US" sz="1600" dirty="0" err="1">
                <a:solidFill>
                  <a:srgbClr val="008000"/>
                </a:solidFill>
                <a:latin typeface="Arial" pitchFamily="34" charset="0"/>
                <a:cs typeface="Arial" pitchFamily="34" charset="0"/>
              </a:rPr>
              <a:t>getTime</a:t>
            </a:r>
            <a:r>
              <a:rPr lang="en-US" sz="1600" dirty="0" smtClean="0">
                <a:solidFill>
                  <a:srgbClr val="008000"/>
                </a:solidFill>
                <a:latin typeface="Arial" pitchFamily="34" charset="0"/>
                <a:cs typeface="Arial" pitchFamily="34" charset="0"/>
              </a:rPr>
              <a:t>();</a:t>
            </a:r>
          </a:p>
          <a:p>
            <a:pPr algn="just"/>
            <a:r>
              <a:rPr lang="en-US" sz="1600" dirty="0" smtClean="0">
                <a:solidFill>
                  <a:srgbClr val="008000"/>
                </a:solidFill>
                <a:latin typeface="Arial" pitchFamily="34" charset="0"/>
                <a:cs typeface="Arial" pitchFamily="34" charset="0"/>
              </a:rPr>
              <a:t>….</a:t>
            </a:r>
          </a:p>
          <a:p>
            <a:pPr algn="just"/>
            <a:r>
              <a:rPr lang="en-US" sz="1600" dirty="0" smtClean="0">
                <a:solidFill>
                  <a:srgbClr val="008000"/>
                </a:solidFill>
                <a:latin typeface="Arial" pitchFamily="34" charset="0"/>
                <a:cs typeface="Arial" pitchFamily="34" charset="0"/>
              </a:rPr>
              <a:t>….</a:t>
            </a:r>
          </a:p>
          <a:p>
            <a:pPr algn="just"/>
            <a:r>
              <a:rPr lang="en-US" sz="1600" dirty="0" smtClean="0">
                <a:solidFill>
                  <a:srgbClr val="008000"/>
                </a:solidFill>
                <a:latin typeface="Arial" pitchFamily="34" charset="0"/>
                <a:cs typeface="Arial" pitchFamily="34" charset="0"/>
              </a:rPr>
              <a:t>….</a:t>
            </a:r>
          </a:p>
          <a:p>
            <a:pPr algn="just"/>
            <a:r>
              <a:rPr lang="en-US" sz="1600" dirty="0" err="1" smtClean="0">
                <a:solidFill>
                  <a:srgbClr val="008000"/>
                </a:solidFill>
                <a:latin typeface="Arial" pitchFamily="34" charset="0"/>
                <a:cs typeface="Arial" pitchFamily="34" charset="0"/>
              </a:rPr>
              <a:t>var</a:t>
            </a:r>
            <a:r>
              <a:rPr lang="en-US" sz="1600" dirty="0" smtClean="0">
                <a:solidFill>
                  <a:srgbClr val="008000"/>
                </a:solidFill>
                <a:latin typeface="Arial" pitchFamily="34" charset="0"/>
                <a:cs typeface="Arial" pitchFamily="34" charset="0"/>
              </a:rPr>
              <a:t> fin</a:t>
            </a:r>
            <a:r>
              <a:rPr lang="en-US" sz="1600" dirty="0">
                <a:solidFill>
                  <a:srgbClr val="008000"/>
                </a:solidFill>
                <a:latin typeface="Arial" pitchFamily="34" charset="0"/>
                <a:cs typeface="Arial" pitchFamily="34" charset="0"/>
              </a:rPr>
              <a:t> = new Date().</a:t>
            </a:r>
            <a:r>
              <a:rPr lang="en-US" sz="1600" dirty="0" err="1">
                <a:solidFill>
                  <a:srgbClr val="008000"/>
                </a:solidFill>
                <a:latin typeface="Arial" pitchFamily="34" charset="0"/>
                <a:cs typeface="Arial" pitchFamily="34" charset="0"/>
              </a:rPr>
              <a:t>getTime</a:t>
            </a:r>
            <a:r>
              <a:rPr lang="en-US" sz="1600" dirty="0" smtClean="0">
                <a:solidFill>
                  <a:srgbClr val="008000"/>
                </a:solidFill>
                <a:latin typeface="Arial" pitchFamily="34" charset="0"/>
                <a:cs typeface="Arial" pitchFamily="34" charset="0"/>
              </a:rPr>
              <a:t>();</a:t>
            </a:r>
          </a:p>
          <a:p>
            <a:pPr algn="just"/>
            <a:endParaRPr lang="en-US" sz="1600" dirty="0">
              <a:solidFill>
                <a:srgbClr val="008000"/>
              </a:solidFill>
              <a:latin typeface="Arial" pitchFamily="34" charset="0"/>
              <a:cs typeface="Arial" pitchFamily="34" charset="0"/>
            </a:endParaRPr>
          </a:p>
          <a:p>
            <a:pPr algn="just"/>
            <a:r>
              <a:rPr lang="en-US" sz="1600" dirty="0" smtClean="0">
                <a:solidFill>
                  <a:srgbClr val="008000"/>
                </a:solidFill>
                <a:latin typeface="Arial" pitchFamily="34" charset="0"/>
                <a:cs typeface="Arial" pitchFamily="34" charset="0"/>
              </a:rPr>
              <a:t>// Y </a:t>
            </a:r>
            <a:r>
              <a:rPr lang="en-US" sz="1600" dirty="0" err="1" smtClean="0">
                <a:solidFill>
                  <a:srgbClr val="008000"/>
                </a:solidFill>
                <a:latin typeface="Arial" pitchFamily="34" charset="0"/>
                <a:cs typeface="Arial" pitchFamily="34" charset="0"/>
              </a:rPr>
              <a:t>restamos</a:t>
            </a:r>
            <a:r>
              <a:rPr lang="en-US" sz="1600" dirty="0" smtClean="0">
                <a:solidFill>
                  <a:srgbClr val="008000"/>
                </a:solidFill>
                <a:latin typeface="Arial" pitchFamily="34" charset="0"/>
                <a:cs typeface="Arial" pitchFamily="34" charset="0"/>
              </a:rPr>
              <a:t> </a:t>
            </a:r>
            <a:r>
              <a:rPr lang="en-US" sz="1600" dirty="0" err="1" smtClean="0">
                <a:solidFill>
                  <a:srgbClr val="008000"/>
                </a:solidFill>
                <a:latin typeface="Arial" pitchFamily="34" charset="0"/>
                <a:cs typeface="Arial" pitchFamily="34" charset="0"/>
              </a:rPr>
              <a:t>obtenemos</a:t>
            </a:r>
            <a:r>
              <a:rPr lang="en-US" sz="1600" dirty="0" smtClean="0">
                <a:solidFill>
                  <a:srgbClr val="008000"/>
                </a:solidFill>
                <a:latin typeface="Arial" pitchFamily="34" charset="0"/>
                <a:cs typeface="Arial" pitchFamily="34" charset="0"/>
              </a:rPr>
              <a:t> el </a:t>
            </a:r>
            <a:r>
              <a:rPr lang="en-US" sz="1600" dirty="0" err="1" smtClean="0">
                <a:solidFill>
                  <a:srgbClr val="008000"/>
                </a:solidFill>
                <a:latin typeface="Arial" pitchFamily="34" charset="0"/>
                <a:cs typeface="Arial" pitchFamily="34" charset="0"/>
              </a:rPr>
              <a:t>número</a:t>
            </a:r>
            <a:r>
              <a:rPr lang="en-US" sz="1600" dirty="0" smtClean="0">
                <a:solidFill>
                  <a:srgbClr val="008000"/>
                </a:solidFill>
                <a:latin typeface="Arial" pitchFamily="34" charset="0"/>
                <a:cs typeface="Arial" pitchFamily="34" charset="0"/>
              </a:rPr>
              <a:t> de </a:t>
            </a:r>
            <a:r>
              <a:rPr lang="en-US" sz="1600" dirty="0" err="1" smtClean="0">
                <a:solidFill>
                  <a:srgbClr val="008000"/>
                </a:solidFill>
                <a:latin typeface="Arial" pitchFamily="34" charset="0"/>
                <a:cs typeface="Arial" pitchFamily="34" charset="0"/>
              </a:rPr>
              <a:t>milisegundos</a:t>
            </a:r>
            <a:r>
              <a:rPr lang="en-US" sz="1600" dirty="0" smtClean="0">
                <a:solidFill>
                  <a:srgbClr val="008000"/>
                </a:solidFill>
                <a:latin typeface="Arial" pitchFamily="34" charset="0"/>
                <a:cs typeface="Arial" pitchFamily="34" charset="0"/>
              </a:rPr>
              <a:t> </a:t>
            </a:r>
            <a:r>
              <a:rPr lang="en-US" sz="1600" dirty="0" err="1" smtClean="0">
                <a:solidFill>
                  <a:srgbClr val="008000"/>
                </a:solidFill>
                <a:latin typeface="Arial" pitchFamily="34" charset="0"/>
                <a:cs typeface="Arial" pitchFamily="34" charset="0"/>
              </a:rPr>
              <a:t>transcurridos</a:t>
            </a:r>
            <a:r>
              <a:rPr lang="en-US" sz="1600" dirty="0" smtClean="0">
                <a:solidFill>
                  <a:srgbClr val="008000"/>
                </a:solidFill>
                <a:latin typeface="Arial" pitchFamily="34" charset="0"/>
                <a:cs typeface="Arial" pitchFamily="34" charset="0"/>
              </a:rPr>
              <a:t>.</a:t>
            </a:r>
            <a:endParaRPr lang="en-US" sz="1600" dirty="0">
              <a:solidFill>
                <a:srgbClr val="008000"/>
              </a:solidFill>
              <a:latin typeface="Arial" pitchFamily="34" charset="0"/>
              <a:cs typeface="Arial"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9817730" y="6678713"/>
            <a:ext cx="1707519"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Calculoprimos.html</a:t>
            </a:r>
          </a:p>
        </p:txBody>
      </p:sp>
    </p:spTree>
    <p:extLst>
      <p:ext uri="{BB962C8B-B14F-4D97-AF65-F5344CB8AC3E}">
        <p14:creationId xmlns:p14="http://schemas.microsoft.com/office/powerpoint/2010/main" val="2247269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61952"/>
            <a:ext cx="8856984" cy="1077218"/>
          </a:xfrm>
          <a:prstGeom prst="rect">
            <a:avLst/>
          </a:prstGeom>
          <a:noFill/>
        </p:spPr>
        <p:txBody>
          <a:bodyPr wrap="square" rtlCol="0">
            <a:spAutoFit/>
          </a:bodyPr>
          <a:lstStyle/>
          <a:p>
            <a:pPr marL="342900" indent="-342900" algn="just">
              <a:buFont typeface="+mj-lt"/>
              <a:buAutoNum type="arabicPeriod" startAt="5"/>
            </a:pPr>
            <a:r>
              <a:rPr lang="es-ES" sz="1600" dirty="0">
                <a:latin typeface="Arial" panose="020B0604020202020204" pitchFamily="34" charset="0"/>
                <a:cs typeface="Arial" panose="020B0604020202020204" pitchFamily="34" charset="0"/>
              </a:rPr>
              <a:t>Definir una función que determine si la cadena de texto que se le pasa como parámetro es un </a:t>
            </a:r>
            <a:r>
              <a:rPr lang="es-ES" sz="1600" dirty="0" smtClean="0">
                <a:latin typeface="Arial" panose="020B0604020202020204" pitchFamily="34" charset="0"/>
                <a:cs typeface="Arial" panose="020B0604020202020204" pitchFamily="34" charset="0"/>
              </a:rPr>
              <a:t>palíndromo, </a:t>
            </a:r>
            <a:r>
              <a:rPr lang="es-ES" sz="1600" dirty="0">
                <a:latin typeface="Arial" panose="020B0604020202020204" pitchFamily="34" charset="0"/>
                <a:cs typeface="Arial" panose="020B0604020202020204" pitchFamily="34" charset="0"/>
              </a:rPr>
              <a:t>es decir, si se lee de la misma forma desde la izquierda y desde la </a:t>
            </a:r>
            <a:r>
              <a:rPr lang="es-ES" sz="1600" dirty="0" smtClean="0">
                <a:latin typeface="Arial" panose="020B0604020202020204" pitchFamily="34" charset="0"/>
                <a:cs typeface="Arial" panose="020B0604020202020204" pitchFamily="34" charset="0"/>
              </a:rPr>
              <a:t>derecha sin tener en cuenta los espacios en blanco. </a:t>
            </a:r>
            <a:r>
              <a:rPr lang="es-ES" sz="1600" dirty="0">
                <a:latin typeface="Arial" panose="020B0604020202020204" pitchFamily="34" charset="0"/>
                <a:cs typeface="Arial" panose="020B0604020202020204" pitchFamily="34" charset="0"/>
              </a:rPr>
              <a:t>Ejemplo de palíndromo complejo: "La ruta nos aporto otro paso natural</a:t>
            </a:r>
            <a:r>
              <a:rPr lang="es-ES" sz="1600" dirty="0" smtClean="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p:txBody>
      </p:sp>
      <p:sp>
        <p:nvSpPr>
          <p:cNvPr id="2" name="1 Rectángulo"/>
          <p:cNvSpPr/>
          <p:nvPr/>
        </p:nvSpPr>
        <p:spPr>
          <a:xfrm>
            <a:off x="9307859" y="6694735"/>
            <a:ext cx="2206053" cy="307777"/>
          </a:xfrm>
          <a:prstGeom prst="rect">
            <a:avLst/>
          </a:prstGeom>
        </p:spPr>
        <p:txBody>
          <a:bodyPr wrap="none">
            <a:spAutoFit/>
          </a:bodyPr>
          <a:lstStyle/>
          <a:p>
            <a:r>
              <a:rPr lang="es-ES" sz="1400" dirty="0">
                <a:solidFill>
                  <a:srgbClr val="0070C0"/>
                </a:solidFill>
                <a:latin typeface="Arial" panose="020B0604020202020204" pitchFamily="34" charset="0"/>
                <a:cs typeface="Arial" panose="020B0604020202020204" pitchFamily="34" charset="0"/>
              </a:rPr>
              <a:t>Ejercicio </a:t>
            </a:r>
            <a:r>
              <a:rPr lang="es-ES" sz="1400" dirty="0" smtClean="0">
                <a:solidFill>
                  <a:srgbClr val="0070C0"/>
                </a:solidFill>
                <a:latin typeface="Arial" panose="020B0604020202020204" pitchFamily="34" charset="0"/>
                <a:cs typeface="Arial" panose="020B0604020202020204" pitchFamily="34" charset="0"/>
              </a:rPr>
              <a:t>Palindromo.html</a:t>
            </a:r>
            <a:endParaRPr lang="es-ES" sz="1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7822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Ejercicios Extras</a:t>
            </a:r>
            <a:endParaRPr lang="es-ES" dirty="0"/>
          </a:p>
        </p:txBody>
      </p:sp>
      <p:sp>
        <p:nvSpPr>
          <p:cNvPr id="4" name="3 Marcador de texto"/>
          <p:cNvSpPr>
            <a:spLocks noGrp="1"/>
          </p:cNvSpPr>
          <p:nvPr>
            <p:ph type="body" sz="quarter" idx="10"/>
          </p:nvPr>
        </p:nvSpPr>
        <p:spPr>
          <a:xfrm>
            <a:off x="2196855" y="1412881"/>
            <a:ext cx="4542137" cy="337078"/>
          </a:xfrm>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a:t>
            </a:r>
            <a:r>
              <a:rPr lang="es-ES" dirty="0" smtClean="0">
                <a:solidFill>
                  <a:schemeClr val="tx1">
                    <a:lumMod val="95000"/>
                    <a:lumOff val="5000"/>
                  </a:schemeClr>
                </a:solidFill>
              </a:rPr>
              <a:t>avanzada</a:t>
            </a:r>
            <a:endParaRPr lang="es-ES" dirty="0"/>
          </a:p>
        </p:txBody>
      </p:sp>
      <p:sp>
        <p:nvSpPr>
          <p:cNvPr id="3" name="2 Rectángulo"/>
          <p:cNvSpPr/>
          <p:nvPr/>
        </p:nvSpPr>
        <p:spPr>
          <a:xfrm>
            <a:off x="2160016" y="1889944"/>
            <a:ext cx="9073009" cy="5045944"/>
          </a:xfrm>
          <a:prstGeom prst="rect">
            <a:avLst/>
          </a:prstGeom>
        </p:spPr>
        <p:txBody>
          <a:bodyPr wrap="square" lIns="120344" tIns="60172" rIns="120344" bIns="60172">
            <a:spAutoFit/>
          </a:bodyPr>
          <a:lstStyle/>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pida diez veces un número menor que diez </a:t>
            </a:r>
            <a:r>
              <a:rPr lang="es-ES" sz="1600" b="1" dirty="0">
                <a:latin typeface="Arial" panose="020B0604020202020204" pitchFamily="34" charset="0"/>
                <a:cs typeface="Arial" panose="020B0604020202020204" pitchFamily="34" charset="0"/>
              </a:rPr>
              <a:t>usando </a:t>
            </a:r>
            <a:r>
              <a:rPr lang="es-ES" sz="1600" b="1"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Es decir, que no pare hasta haber recibido 10 veces un número menor que 10.</a:t>
            </a:r>
          </a:p>
          <a:p>
            <a:pPr marL="451291" indent="-451291" algn="just">
              <a:buFont typeface="+mj-lt"/>
              <a:buAutoNum type="arabicPeriod"/>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pida diez veces un número menor que diez </a:t>
            </a:r>
            <a:r>
              <a:rPr lang="es-ES" sz="1600" b="1" dirty="0">
                <a:latin typeface="Arial" panose="020B0604020202020204" pitchFamily="34" charset="0"/>
                <a:cs typeface="Arial" panose="020B0604020202020204" pitchFamily="34" charset="0"/>
              </a:rPr>
              <a:t>usando </a:t>
            </a:r>
            <a:r>
              <a:rPr lang="es-ES" sz="1600" b="1"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Es decir, que no pare hasta haber recibido 10 veces un número menor que 10.</a:t>
            </a:r>
          </a:p>
          <a:p>
            <a:pPr marL="451291" indent="-451291" algn="just">
              <a:buFont typeface="+mj-lt"/>
              <a:buAutoNum type="arabicPeriod"/>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cuente el número de letras a en un texto introducido en un </a:t>
            </a:r>
            <a:r>
              <a:rPr lang="es-ES" sz="1600" dirty="0" err="1" smtClean="0">
                <a:latin typeface="Arial" panose="020B0604020202020204" pitchFamily="34" charset="0"/>
                <a:cs typeface="Arial" panose="020B0604020202020204" pitchFamily="34" charset="0"/>
              </a:rPr>
              <a:t>prompt</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cuente el número de vocales en un texto introducido en un </a:t>
            </a:r>
            <a:r>
              <a:rPr lang="es-ES" sz="1600" dirty="0" err="1" smtClean="0">
                <a:latin typeface="Arial" panose="020B0604020202020204" pitchFamily="34" charset="0"/>
                <a:cs typeface="Arial" panose="020B0604020202020204" pitchFamily="34" charset="0"/>
              </a:rPr>
              <a:t>prompt</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cuente el numero de vocales y el numero de consonantes y el numero de espacios en blanco u otros caracteres.</a:t>
            </a:r>
          </a:p>
          <a:p>
            <a:pPr marL="451291" indent="-451291" algn="just">
              <a:buFont typeface="+mj-lt"/>
              <a:buAutoNum type="arabicPeriod"/>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a:pPr>
            <a:r>
              <a:rPr lang="es-ES" sz="1600" dirty="0">
                <a:latin typeface="Arial" panose="020B0604020202020204" pitchFamily="34" charset="0"/>
                <a:cs typeface="Arial" panose="020B0604020202020204" pitchFamily="34" charset="0"/>
              </a:rPr>
              <a:t>Crear un programa que nos vaya pidiendo números y que nos de un error si el siguiente número no es mayor que el anterior. Hasta 10 números.</a:t>
            </a:r>
          </a:p>
          <a:p>
            <a:pPr marL="1053012" lvl="1" indent="-451291" algn="just">
              <a:buFontTx/>
              <a:buAutoNum type="alphaLcParenR"/>
            </a:pPr>
            <a:r>
              <a:rPr lang="es-ES" sz="1600" dirty="0">
                <a:latin typeface="Arial" panose="020B0604020202020204" pitchFamily="34" charset="0"/>
                <a:cs typeface="Arial" panose="020B0604020202020204" pitchFamily="34" charset="0"/>
              </a:rPr>
              <a:t>Si nos confundimos introduciendo uno menor cuenta como número introducido.</a:t>
            </a:r>
          </a:p>
          <a:p>
            <a:pPr marL="1053012" lvl="1" indent="-451291" algn="just">
              <a:buAutoNum type="alphaLcParenR"/>
            </a:pPr>
            <a:r>
              <a:rPr lang="es-ES" sz="1600" dirty="0">
                <a:latin typeface="Arial" panose="020B0604020202020204" pitchFamily="34" charset="0"/>
                <a:cs typeface="Arial" panose="020B0604020202020204" pitchFamily="34" charset="0"/>
              </a:rPr>
              <a:t>Si nos confundimos introduciendo uno menor NO cuenta como número introducido.</a:t>
            </a:r>
          </a:p>
          <a:p>
            <a:pPr marL="451291" indent="-451291" algn="just">
              <a:buAutoNum type="alphaLcParenR"/>
            </a:pPr>
            <a:endParaRPr lang="es-ES" sz="1600" dirty="0">
              <a:latin typeface="Arial" panose="020B0604020202020204" pitchFamily="34" charset="0"/>
              <a:cs typeface="Arial" panose="020B0604020202020204" pitchFamily="34" charset="0"/>
            </a:endParaRPr>
          </a:p>
          <a:p>
            <a:pPr marL="451291" indent="-451291" algn="just">
              <a:buFont typeface="+mj-lt"/>
              <a:buAutoNum type="arabicPeriod" startAt="7"/>
            </a:pPr>
            <a:r>
              <a:rPr lang="es-ES" sz="1600" dirty="0">
                <a:latin typeface="Arial" panose="020B0604020202020204" pitchFamily="34" charset="0"/>
                <a:cs typeface="Arial" panose="020B0604020202020204" pitchFamily="34" charset="0"/>
              </a:rPr>
              <a:t>Crear un programa que nos vaya pidiendo números y que nos de un error si el siguiente número no es mayor que el anterior. </a:t>
            </a:r>
            <a:r>
              <a:rPr lang="es-ES" sz="1600" dirty="0">
                <a:latin typeface="Arial" panose="020B0604020202020204" pitchFamily="34" charset="0"/>
                <a:cs typeface="Arial" panose="020B0604020202020204" pitchFamily="34" charset="0"/>
              </a:rPr>
              <a:t>Hasta que introduzcamos FIN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5" name="4 Rectángulo"/>
          <p:cNvSpPr/>
          <p:nvPr/>
        </p:nvSpPr>
        <p:spPr>
          <a:xfrm>
            <a:off x="10008889" y="6685261"/>
            <a:ext cx="1560042" cy="307777"/>
          </a:xfrm>
          <a:prstGeom prst="rect">
            <a:avLst/>
          </a:prstGeom>
        </p:spPr>
        <p:txBody>
          <a:bodyPr wrap="none">
            <a:spAutoFit/>
          </a:bodyPr>
          <a:lstStyle/>
          <a:p>
            <a:r>
              <a:rPr lang="es-ES" sz="1400" dirty="0" smtClean="0">
                <a:solidFill>
                  <a:srgbClr val="0070C0"/>
                </a:solidFill>
                <a:latin typeface="Arial" panose="020B0604020202020204" pitchFamily="34" charset="0"/>
                <a:cs typeface="Arial" panose="020B0604020202020204" pitchFamily="34" charset="0"/>
              </a:rPr>
              <a:t>\Ejercicios </a:t>
            </a:r>
            <a:r>
              <a:rPr lang="es-ES" sz="1400" dirty="0">
                <a:solidFill>
                  <a:srgbClr val="0070C0"/>
                </a:solidFill>
                <a:latin typeface="Arial" panose="020B0604020202020204" pitchFamily="34" charset="0"/>
                <a:cs typeface="Arial" panose="020B0604020202020204" pitchFamily="34" charset="0"/>
              </a:rPr>
              <a:t>Extras</a:t>
            </a:r>
          </a:p>
        </p:txBody>
      </p:sp>
    </p:spTree>
    <p:extLst>
      <p:ext uri="{BB962C8B-B14F-4D97-AF65-F5344CB8AC3E}">
        <p14:creationId xmlns:p14="http://schemas.microsoft.com/office/powerpoint/2010/main" val="2957071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avanzada</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PROGRAMACIÓN AVANZADA</a:t>
            </a:r>
            <a:endParaRPr lang="es-ES_tradnl" sz="6600" dirty="0"/>
          </a:p>
        </p:txBody>
      </p:sp>
    </p:spTree>
    <p:extLst>
      <p:ext uri="{BB962C8B-B14F-4D97-AF65-F5344CB8AC3E}">
        <p14:creationId xmlns:p14="http://schemas.microsoft.com/office/powerpoint/2010/main" val="3328264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107721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Aunque es un ejemplo muy sencillo, parece evidente que repetir las mismas instrucciones a lo largo de todo el código no es algo recomendable. La solución que proponen las funciones consiste en extraer las instrucciones que se repiten y sustituirlas por una instrucción del tipo "en este punto, se ejecutan las instrucciones que se han extraído":</a:t>
            </a:r>
          </a:p>
        </p:txBody>
      </p:sp>
      <p:sp>
        <p:nvSpPr>
          <p:cNvPr id="5" name="4 Rectángulo"/>
          <p:cNvSpPr/>
          <p:nvPr/>
        </p:nvSpPr>
        <p:spPr>
          <a:xfrm>
            <a:off x="4288406" y="3222791"/>
            <a:ext cx="5104262" cy="349168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a:t>
            </a:r>
          </a:p>
          <a:p>
            <a:pPr algn="just"/>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num1 </a:t>
            </a:r>
            <a:r>
              <a:rPr lang="es-ES" sz="1600" dirty="0">
                <a:solidFill>
                  <a:srgbClr val="008000"/>
                </a:solidFill>
                <a:latin typeface="Arial" panose="020B0604020202020204" pitchFamily="34" charset="0"/>
                <a:cs typeface="Arial" panose="020B0604020202020204" pitchFamily="34" charset="0"/>
              </a:rPr>
              <a:t>= 3;</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 </a:t>
            </a:r>
            <a:r>
              <a:rPr lang="es-ES" sz="1600" dirty="0">
                <a:solidFill>
                  <a:srgbClr val="008000"/>
                </a:solidFill>
                <a:latin typeface="Arial" panose="020B0604020202020204" pitchFamily="34" charset="0"/>
                <a:cs typeface="Arial" panose="020B0604020202020204" pitchFamily="34" charset="0"/>
              </a:rPr>
              <a:t>= 5;</a:t>
            </a:r>
          </a:p>
          <a:p>
            <a:pPr algn="just"/>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En este punto, se llama a la función que suma</a:t>
            </a:r>
          </a:p>
          <a:p>
            <a:pPr algn="just"/>
            <a:r>
              <a:rPr lang="es-ES" sz="1600" dirty="0">
                <a:solidFill>
                  <a:srgbClr val="008000"/>
                </a:solidFill>
                <a:latin typeface="Arial" panose="020B0604020202020204" pitchFamily="34" charset="0"/>
                <a:cs typeface="Arial" panose="020B0604020202020204" pitchFamily="34" charset="0"/>
              </a:rPr>
              <a:t>    2 números y muestra el resultado */</a:t>
            </a:r>
          </a:p>
          <a:p>
            <a:pPr algn="just"/>
            <a:r>
              <a:rPr lang="es-ES" sz="1600" dirty="0" smtClean="0">
                <a:solidFill>
                  <a:srgbClr val="008000"/>
                </a:solidFill>
                <a:latin typeface="Arial" panose="020B0604020202020204" pitchFamily="34" charset="0"/>
                <a:cs typeface="Arial" panose="020B0604020202020204" pitchFamily="34" charset="0"/>
              </a:rPr>
              <a:t>num1 = </a:t>
            </a:r>
            <a:r>
              <a:rPr lang="es-ES" sz="1600" dirty="0">
                <a:solidFill>
                  <a:srgbClr val="008000"/>
                </a:solidFill>
                <a:latin typeface="Arial" panose="020B0604020202020204" pitchFamily="34" charset="0"/>
                <a:cs typeface="Arial" panose="020B0604020202020204" pitchFamily="34" charset="0"/>
              </a:rPr>
              <a:t>10;</a:t>
            </a:r>
          </a:p>
          <a:p>
            <a:pPr algn="just"/>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7;</a:t>
            </a:r>
          </a:p>
          <a:p>
            <a:pPr algn="just"/>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En este punto, se llama a la función que suma</a:t>
            </a:r>
          </a:p>
          <a:p>
            <a:pPr algn="just"/>
            <a:r>
              <a:rPr lang="es-ES" sz="1600" dirty="0">
                <a:solidFill>
                  <a:srgbClr val="008000"/>
                </a:solidFill>
                <a:latin typeface="Arial" panose="020B0604020202020204" pitchFamily="34" charset="0"/>
                <a:cs typeface="Arial" panose="020B0604020202020204" pitchFamily="34" charset="0"/>
              </a:rPr>
              <a:t>    2 números y muestra el resultado */</a:t>
            </a:r>
          </a:p>
          <a:p>
            <a:pPr algn="just"/>
            <a:r>
              <a:rPr lang="es-ES" sz="1600" dirty="0" smtClean="0">
                <a:solidFill>
                  <a:srgbClr val="008000"/>
                </a:solidFill>
                <a:latin typeface="Arial" panose="020B0604020202020204" pitchFamily="34" charset="0"/>
                <a:cs typeface="Arial" panose="020B0604020202020204" pitchFamily="34" charset="0"/>
              </a:rPr>
              <a:t>num1 = </a:t>
            </a:r>
            <a:r>
              <a:rPr lang="es-ES" sz="1600" dirty="0">
                <a:solidFill>
                  <a:srgbClr val="008000"/>
                </a:solidFill>
                <a:latin typeface="Arial" panose="020B0604020202020204" pitchFamily="34" charset="0"/>
                <a:cs typeface="Arial" panose="020B0604020202020204" pitchFamily="34" charset="0"/>
              </a:rPr>
              <a:t>5;</a:t>
            </a:r>
          </a:p>
          <a:p>
            <a:pPr algn="just"/>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8;</a:t>
            </a:r>
          </a:p>
          <a:p>
            <a:pPr algn="just"/>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En este punto, se llama a la función que suma</a:t>
            </a:r>
          </a:p>
          <a:p>
            <a:pPr algn="just"/>
            <a:r>
              <a:rPr lang="es-ES" sz="1600" dirty="0">
                <a:solidFill>
                  <a:srgbClr val="008000"/>
                </a:solidFill>
                <a:latin typeface="Arial" panose="020B0604020202020204" pitchFamily="34" charset="0"/>
                <a:cs typeface="Arial" panose="020B0604020202020204" pitchFamily="34" charset="0"/>
              </a:rPr>
              <a:t>    2 números y muestra el resultado */</a:t>
            </a:r>
          </a:p>
        </p:txBody>
      </p:sp>
    </p:spTree>
    <p:extLst>
      <p:ext uri="{BB962C8B-B14F-4D97-AF65-F5344CB8AC3E}">
        <p14:creationId xmlns:p14="http://schemas.microsoft.com/office/powerpoint/2010/main" val="3008079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477053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Para que la solución del ejemplo anterior sea válida, las instrucciones comunes se tienen que agrupar en una función a la que se le puedan indicar los números que debe sumar antes de mostrar el mensaje.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lo tanto, en primer lugar se debe crear la función básica con las instrucciones comunes. Las funciones en JavaScript se definen mediante la palabra reservada </a:t>
            </a:r>
            <a:r>
              <a:rPr lang="es-ES" sz="1600" b="1" dirty="0" err="1">
                <a:latin typeface="Arial" panose="020B0604020202020204" pitchFamily="34" charset="0"/>
                <a:cs typeface="Arial" panose="020B0604020202020204" pitchFamily="34" charset="0"/>
              </a:rPr>
              <a:t>function</a:t>
            </a:r>
            <a:r>
              <a:rPr lang="es-ES" sz="1600" dirty="0">
                <a:latin typeface="Arial" panose="020B0604020202020204" pitchFamily="34" charset="0"/>
                <a:cs typeface="Arial" panose="020B0604020202020204" pitchFamily="34" charset="0"/>
              </a:rPr>
              <a:t>, seguida del nombre de la función. Su definición formal es la siguiente:</a:t>
            </a:r>
          </a:p>
          <a:p>
            <a:pPr algn="just"/>
            <a:endParaRPr lang="es-ES" sz="1600" dirty="0">
              <a:latin typeface="Arial" panose="020B0604020202020204" pitchFamily="34" charset="0"/>
              <a:cs typeface="Arial" panose="020B0604020202020204" pitchFamily="34" charset="0"/>
            </a:endParaRPr>
          </a:p>
          <a:p>
            <a:pPr marL="2416175" algn="just">
              <a:tabLst>
                <a:tab pos="2416175" algn="l"/>
              </a:tabLst>
            </a:pPr>
            <a:r>
              <a:rPr lang="es-ES" sz="1600" b="1" dirty="0" err="1">
                <a:latin typeface="Arial" panose="020B0604020202020204" pitchFamily="34" charset="0"/>
                <a:cs typeface="Arial" panose="020B0604020202020204" pitchFamily="34" charset="0"/>
              </a:rPr>
              <a:t>function</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nombre_funcion</a:t>
            </a:r>
            <a:r>
              <a:rPr lang="es-ES" sz="1600" b="1" dirty="0">
                <a:latin typeface="Arial" panose="020B0604020202020204" pitchFamily="34" charset="0"/>
                <a:cs typeface="Arial" panose="020B0604020202020204" pitchFamily="34" charset="0"/>
              </a:rPr>
              <a:t>() {</a:t>
            </a:r>
          </a:p>
          <a:p>
            <a:pPr marL="2416175" algn="just">
              <a:tabLst>
                <a:tab pos="2416175" algn="l"/>
                <a:tab pos="2867025" algn="l"/>
              </a:tabLst>
            </a:pPr>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a:t>
            </a:r>
          </a:p>
          <a:p>
            <a:pPr marL="2416175" algn="just">
              <a:tabLst>
                <a:tab pos="2416175" algn="l"/>
                <a:tab pos="2867025" algn="l"/>
              </a:tabLst>
            </a:pPr>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a:t>
            </a:r>
            <a:endParaRPr lang="es-ES" sz="1600" b="1" dirty="0">
              <a:latin typeface="Arial" panose="020B0604020202020204" pitchFamily="34" charset="0"/>
              <a:cs typeface="Arial" panose="020B0604020202020204" pitchFamily="34" charset="0"/>
            </a:endParaRPr>
          </a:p>
          <a:p>
            <a:pPr marL="2416175" algn="just">
              <a:tabLst>
                <a:tab pos="2416175" algn="l"/>
              </a:tabLst>
            </a:pPr>
            <a:r>
              <a:rPr lang="es-ES" sz="1600" b="1"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nombre de la función se utiliza para llamar a esa función cuando sea necesario. El concepto es el mismo que con las variables, a las que se les asigna un nombre único para poder utilizarlas dentro del código. Después del nombre de la función, se incluyen dos paréntesis cuyo significado se detalla más adelante. Por último, los símbolos { y } se utilizan para encerrar todas las instrucciones que pertenecen a la función (de forma similar a como se encierran las instrucciones en las estructuras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o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0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ejemplo anterior debemos crear una función llamada </a:t>
            </a:r>
            <a:r>
              <a:rPr lang="es-ES" sz="1600" dirty="0" err="1" smtClean="0">
                <a:latin typeface="Arial" panose="020B0604020202020204" pitchFamily="34" charset="0"/>
                <a:cs typeface="Arial" panose="020B0604020202020204" pitchFamily="34" charset="0"/>
              </a:rPr>
              <a:t>sumaymuestra</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de la siguiente forma</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4518732" y="2682032"/>
            <a:ext cx="4643610"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sumaymuestra</a:t>
            </a: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resultado = </a:t>
            </a:r>
            <a:r>
              <a:rPr lang="es-ES" sz="1600" dirty="0" smtClean="0">
                <a:solidFill>
                  <a:srgbClr val="008000"/>
                </a:solidFill>
                <a:latin typeface="Arial" panose="020B0604020202020204" pitchFamily="34" charset="0"/>
                <a:cs typeface="Arial" panose="020B0604020202020204" pitchFamily="34" charset="0"/>
              </a:rPr>
              <a:t>num1 </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p:txBody>
      </p:sp>
      <p:sp>
        <p:nvSpPr>
          <p:cNvPr id="3" name="2 Rectángulo"/>
          <p:cNvSpPr/>
          <p:nvPr/>
        </p:nvSpPr>
        <p:spPr>
          <a:xfrm>
            <a:off x="2448049" y="4338216"/>
            <a:ext cx="8784976" cy="156966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Aunque la función anterior funciona, no es del todo correcto definirla así ya que le faltan los "argumentos". Una vez creada la función, desde cualquier punto del código se puede llamar o invocar a la función para que se ejecuten sus instrucciones.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llamada a la función se realiza simplemente indicando su nombre, incluyendo los paréntesis del final y el carácter ; para terminar la instrucción.</a:t>
            </a:r>
          </a:p>
        </p:txBody>
      </p:sp>
    </p:spTree>
    <p:extLst>
      <p:ext uri="{BB962C8B-B14F-4D97-AF65-F5344CB8AC3E}">
        <p14:creationId xmlns:p14="http://schemas.microsoft.com/office/powerpoint/2010/main" val="41407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6" name="5 CuadroTexto"/>
          <p:cNvSpPr txBox="1"/>
          <p:nvPr/>
        </p:nvSpPr>
        <p:spPr>
          <a:xfrm>
            <a:off x="2376041" y="1943943"/>
            <a:ext cx="885698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ejemplo anterior debemos crear una función llamada </a:t>
            </a:r>
            <a:r>
              <a:rPr lang="es-ES" sz="1600" dirty="0" err="1" smtClean="0">
                <a:latin typeface="Arial" panose="020B0604020202020204" pitchFamily="34" charset="0"/>
                <a:cs typeface="Arial" panose="020B0604020202020204" pitchFamily="34" charset="0"/>
              </a:rPr>
              <a:t>sumaymuestra</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de la siguiente forma</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4518732" y="2682032"/>
            <a:ext cx="4643610"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sumaymuestra</a:t>
            </a: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resultado = </a:t>
            </a:r>
            <a:r>
              <a:rPr lang="es-ES" sz="1600" dirty="0" smtClean="0">
                <a:solidFill>
                  <a:srgbClr val="008000"/>
                </a:solidFill>
                <a:latin typeface="Arial" panose="020B0604020202020204" pitchFamily="34" charset="0"/>
                <a:cs typeface="Arial" panose="020B0604020202020204" pitchFamily="34" charset="0"/>
              </a:rPr>
              <a:t>num1 </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p:txBody>
      </p:sp>
      <p:sp>
        <p:nvSpPr>
          <p:cNvPr id="3" name="2 Rectángulo"/>
          <p:cNvSpPr/>
          <p:nvPr/>
        </p:nvSpPr>
        <p:spPr>
          <a:xfrm>
            <a:off x="2448049" y="4338216"/>
            <a:ext cx="8784976" cy="156966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Aunque la función anterior funciona, no es del todo correcto definirla así ya que le faltan los "argumentos". Una vez creada la función, desde cualquier punto del código se puede llamar o invocar a la función para que se ejecuten sus instrucciones.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llamada a la función se realiza simplemente indicando su nombre, incluyendo los paréntesis del final y el carácter ; para terminar la instrucción.</a:t>
            </a:r>
          </a:p>
        </p:txBody>
      </p:sp>
    </p:spTree>
    <p:extLst>
      <p:ext uri="{BB962C8B-B14F-4D97-AF65-F5344CB8AC3E}">
        <p14:creationId xmlns:p14="http://schemas.microsoft.com/office/powerpoint/2010/main" val="3011786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Funciones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Programación avanzada</a:t>
            </a:r>
            <a:endParaRPr lang="es-ES" dirty="0"/>
          </a:p>
        </p:txBody>
      </p:sp>
      <p:sp>
        <p:nvSpPr>
          <p:cNvPr id="7" name="6 Rectángulo"/>
          <p:cNvSpPr/>
          <p:nvPr/>
        </p:nvSpPr>
        <p:spPr>
          <a:xfrm>
            <a:off x="2592065" y="1938199"/>
            <a:ext cx="8447968" cy="44765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sumaymuestra</a:t>
            </a: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resultado = </a:t>
            </a:r>
            <a:r>
              <a:rPr lang="es-ES" sz="1600" dirty="0" smtClean="0">
                <a:solidFill>
                  <a:srgbClr val="008000"/>
                </a:solidFill>
                <a:latin typeface="Arial" panose="020B0604020202020204" pitchFamily="34" charset="0"/>
                <a:cs typeface="Arial" panose="020B0604020202020204" pitchFamily="34" charset="0"/>
              </a:rPr>
              <a:t>num1 </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("El resultado es " + resultado);</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var</a:t>
            </a:r>
            <a:r>
              <a:rPr lang="es-ES" sz="1600" dirty="0" smtClean="0">
                <a:solidFill>
                  <a:srgbClr val="008000"/>
                </a:solidFill>
                <a:latin typeface="Arial" panose="020B0604020202020204" pitchFamily="34" charset="0"/>
                <a:cs typeface="Arial" panose="020B0604020202020204" pitchFamily="34" charset="0"/>
              </a:rPr>
              <a:t> num1 </a:t>
            </a:r>
            <a:r>
              <a:rPr lang="es-ES" sz="1600" dirty="0">
                <a:solidFill>
                  <a:srgbClr val="008000"/>
                </a:solidFill>
                <a:latin typeface="Arial" panose="020B0604020202020204" pitchFamily="34" charset="0"/>
                <a:cs typeface="Arial" panose="020B0604020202020204" pitchFamily="34" charset="0"/>
              </a:rPr>
              <a:t>= 3;</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num2 </a:t>
            </a:r>
            <a:r>
              <a:rPr lang="es-ES" sz="1600" dirty="0">
                <a:solidFill>
                  <a:srgbClr val="008000"/>
                </a:solidFill>
                <a:latin typeface="Arial" panose="020B0604020202020204" pitchFamily="34" charset="0"/>
                <a:cs typeface="Arial" panose="020B0604020202020204" pitchFamily="34" charset="0"/>
              </a:rPr>
              <a:t>= 5;</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suma_y_muestra</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num1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10;</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7;</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suma_y_muestra</a:t>
            </a:r>
            <a:r>
              <a:rPr lang="es-ES" sz="1600" dirty="0">
                <a:solidFill>
                  <a:srgbClr val="008000"/>
                </a:solidFill>
                <a:latin typeface="Arial" panose="020B0604020202020204" pitchFamily="34" charset="0"/>
                <a:cs typeface="Arial" panose="020B0604020202020204" pitchFamily="34" charset="0"/>
              </a:rPr>
              <a:t>();</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num1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5;</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num2 </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8;</a:t>
            </a:r>
          </a:p>
          <a:p>
            <a:pPr>
              <a:tabLst>
                <a:tab pos="358775" algn="l"/>
                <a:tab pos="715963" algn="l"/>
              </a:tabLst>
            </a:pPr>
            <a:r>
              <a:rPr lang="es-ES" sz="1600" dirty="0" err="1" smtClean="0">
                <a:solidFill>
                  <a:srgbClr val="008000"/>
                </a:solidFill>
                <a:latin typeface="Arial" panose="020B0604020202020204" pitchFamily="34" charset="0"/>
                <a:cs typeface="Arial" panose="020B0604020202020204" pitchFamily="34" charset="0"/>
              </a:rPr>
              <a:t>suma_y_muestra</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53912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47054</TotalTime>
  <Words>5267</Words>
  <Application>Microsoft Office PowerPoint</Application>
  <PresentationFormat>Personalizado</PresentationFormat>
  <Paragraphs>552</Paragraphs>
  <Slides>47</Slides>
  <Notes>0</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1_Tema de Office</vt:lpstr>
      <vt:lpstr>Presentación de PowerPoint</vt:lpstr>
      <vt:lpstr>Programación avanzada</vt:lpstr>
      <vt:lpstr>Funciones</vt:lpstr>
      <vt:lpstr>Funciones</vt:lpstr>
      <vt:lpstr>Funciones</vt:lpstr>
      <vt:lpstr>Funciones</vt:lpstr>
      <vt:lpstr>Funciones</vt:lpstr>
      <vt:lpstr>Funciones</vt:lpstr>
      <vt:lpstr>Funciones</vt:lpstr>
      <vt:lpstr>Funciones</vt:lpstr>
      <vt:lpstr>Funciones. Argumentos y valores de retorno</vt:lpstr>
      <vt:lpstr>Funciones. Argumentos y valores de retorno</vt:lpstr>
      <vt:lpstr>Funciones. Argumentos y valores de retorno</vt:lpstr>
      <vt:lpstr>Funciones. Argumentos y valores de retorno</vt:lpstr>
      <vt:lpstr>Funciones. Argumentos y valores de retorno</vt:lpstr>
      <vt:lpstr>Funciones. Argumentos y valores de retorno</vt:lpstr>
      <vt:lpstr>Funciones. Argumentos y valores de retorno</vt:lpstr>
      <vt:lpstr>Funciones. Argumentos y valores de retorno</vt:lpstr>
      <vt:lpstr>Funciones. Ámbito de las variables</vt:lpstr>
      <vt:lpstr>Funciones. Ámbito de las variables</vt:lpstr>
      <vt:lpstr>Funciones. Ámbito de las variables</vt:lpstr>
      <vt:lpstr>Funciones. Ámbito de las variables</vt:lpstr>
      <vt:lpstr>Funciones. Ámbito de las variables</vt:lpstr>
      <vt:lpstr>Funciones. Ámbito de las variables</vt:lpstr>
      <vt:lpstr>Funciones. Ámbito de las variables</vt:lpstr>
      <vt:lpstr>Funciones. Ámbito de las variables</vt:lpstr>
      <vt:lpstr>Funciones. Ámbito de las variables</vt:lpstr>
      <vt:lpstr>Estructura for…in</vt:lpstr>
      <vt:lpstr>Estructura for…in</vt:lpstr>
      <vt:lpstr>Sentencias break y continue</vt:lpstr>
      <vt:lpstr>Sentencias break y continue</vt:lpstr>
      <vt:lpstr>Sentencias break y continue</vt:lpstr>
      <vt:lpstr>Sentencias break y continue</vt:lpstr>
      <vt:lpstr>Sentencias break y continue</vt:lpstr>
      <vt:lpstr>Sentencias break y continue</vt:lpstr>
      <vt:lpstr>do…while</vt:lpstr>
      <vt:lpstr>do…while</vt:lpstr>
      <vt:lpstr>switch</vt:lpstr>
      <vt:lpstr>switch</vt:lpstr>
      <vt:lpstr>switch</vt:lpstr>
      <vt:lpstr>switch</vt:lpstr>
      <vt:lpstr>Ejercicios</vt:lpstr>
      <vt:lpstr>Ejercicios</vt:lpstr>
      <vt:lpstr>Ejercicios</vt:lpstr>
      <vt:lpstr>Ejercicios</vt:lpstr>
      <vt:lpstr>Ejercicios Extras</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1340</cp:revision>
  <dcterms:created xsi:type="dcterms:W3CDTF">2012-11-21T14:08:18Z</dcterms:created>
  <dcterms:modified xsi:type="dcterms:W3CDTF">2015-04-29T19:40:20Z</dcterms:modified>
</cp:coreProperties>
</file>