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664" r:id="rId2"/>
    <p:sldId id="554" r:id="rId3"/>
    <p:sldId id="555" r:id="rId4"/>
    <p:sldId id="556" r:id="rId5"/>
    <p:sldId id="557" r:id="rId6"/>
    <p:sldId id="559" r:id="rId7"/>
    <p:sldId id="558" r:id="rId8"/>
    <p:sldId id="560" r:id="rId9"/>
    <p:sldId id="562" r:id="rId10"/>
    <p:sldId id="561" r:id="rId11"/>
    <p:sldId id="563" r:id="rId12"/>
    <p:sldId id="564" r:id="rId13"/>
    <p:sldId id="565" r:id="rId14"/>
    <p:sldId id="566" r:id="rId15"/>
    <p:sldId id="567" r:id="rId16"/>
    <p:sldId id="568" r:id="rId17"/>
    <p:sldId id="569" r:id="rId18"/>
    <p:sldId id="570" r:id="rId19"/>
    <p:sldId id="571" r:id="rId20"/>
    <p:sldId id="572" r:id="rId21"/>
    <p:sldId id="573" r:id="rId22"/>
    <p:sldId id="574" r:id="rId23"/>
    <p:sldId id="575" r:id="rId24"/>
    <p:sldId id="576" r:id="rId25"/>
    <p:sldId id="577" r:id="rId26"/>
    <p:sldId id="578" r:id="rId27"/>
    <p:sldId id="579" r:id="rId28"/>
    <p:sldId id="580" r:id="rId29"/>
    <p:sldId id="581" r:id="rId30"/>
    <p:sldId id="582" r:id="rId31"/>
    <p:sldId id="583" r:id="rId32"/>
    <p:sldId id="584" r:id="rId33"/>
    <p:sldId id="585" r:id="rId34"/>
    <p:sldId id="586" r:id="rId35"/>
    <p:sldId id="588" r:id="rId36"/>
    <p:sldId id="589" r:id="rId37"/>
    <p:sldId id="590" r:id="rId38"/>
    <p:sldId id="592" r:id="rId39"/>
  </p:sldIdLst>
  <p:sldSz cx="13681075" cy="7380288"/>
  <p:notesSz cx="6858000" cy="9144000"/>
  <p:defaultTextStyle>
    <a:defPPr>
      <a:defRPr lang="es-ES"/>
    </a:defPPr>
    <a:lvl1pPr marL="0" algn="l" defTabSz="1204596" rtl="0" eaLnBrk="1" latinLnBrk="0" hangingPunct="1">
      <a:defRPr sz="2400" kern="1200">
        <a:solidFill>
          <a:schemeClr val="tx1"/>
        </a:solidFill>
        <a:latin typeface="+mn-lt"/>
        <a:ea typeface="+mn-ea"/>
        <a:cs typeface="+mn-cs"/>
      </a:defRPr>
    </a:lvl1pPr>
    <a:lvl2pPr marL="602298" algn="l" defTabSz="1204596" rtl="0" eaLnBrk="1" latinLnBrk="0" hangingPunct="1">
      <a:defRPr sz="2400" kern="1200">
        <a:solidFill>
          <a:schemeClr val="tx1"/>
        </a:solidFill>
        <a:latin typeface="+mn-lt"/>
        <a:ea typeface="+mn-ea"/>
        <a:cs typeface="+mn-cs"/>
      </a:defRPr>
    </a:lvl2pPr>
    <a:lvl3pPr marL="1204596" algn="l" defTabSz="1204596" rtl="0" eaLnBrk="1" latinLnBrk="0" hangingPunct="1">
      <a:defRPr sz="2400" kern="1200">
        <a:solidFill>
          <a:schemeClr val="tx1"/>
        </a:solidFill>
        <a:latin typeface="+mn-lt"/>
        <a:ea typeface="+mn-ea"/>
        <a:cs typeface="+mn-cs"/>
      </a:defRPr>
    </a:lvl3pPr>
    <a:lvl4pPr marL="1806894" algn="l" defTabSz="1204596" rtl="0" eaLnBrk="1" latinLnBrk="0" hangingPunct="1">
      <a:defRPr sz="2400" kern="1200">
        <a:solidFill>
          <a:schemeClr val="tx1"/>
        </a:solidFill>
        <a:latin typeface="+mn-lt"/>
        <a:ea typeface="+mn-ea"/>
        <a:cs typeface="+mn-cs"/>
      </a:defRPr>
    </a:lvl4pPr>
    <a:lvl5pPr marL="2409193" algn="l" defTabSz="1204596" rtl="0" eaLnBrk="1" latinLnBrk="0" hangingPunct="1">
      <a:defRPr sz="2400" kern="1200">
        <a:solidFill>
          <a:schemeClr val="tx1"/>
        </a:solidFill>
        <a:latin typeface="+mn-lt"/>
        <a:ea typeface="+mn-ea"/>
        <a:cs typeface="+mn-cs"/>
      </a:defRPr>
    </a:lvl5pPr>
    <a:lvl6pPr marL="3011490" algn="l" defTabSz="1204596" rtl="0" eaLnBrk="1" latinLnBrk="0" hangingPunct="1">
      <a:defRPr sz="2400" kern="1200">
        <a:solidFill>
          <a:schemeClr val="tx1"/>
        </a:solidFill>
        <a:latin typeface="+mn-lt"/>
        <a:ea typeface="+mn-ea"/>
        <a:cs typeface="+mn-cs"/>
      </a:defRPr>
    </a:lvl6pPr>
    <a:lvl7pPr marL="3613790" algn="l" defTabSz="1204596" rtl="0" eaLnBrk="1" latinLnBrk="0" hangingPunct="1">
      <a:defRPr sz="2400" kern="1200">
        <a:solidFill>
          <a:schemeClr val="tx1"/>
        </a:solidFill>
        <a:latin typeface="+mn-lt"/>
        <a:ea typeface="+mn-ea"/>
        <a:cs typeface="+mn-cs"/>
      </a:defRPr>
    </a:lvl7pPr>
    <a:lvl8pPr marL="4216087" algn="l" defTabSz="1204596" rtl="0" eaLnBrk="1" latinLnBrk="0" hangingPunct="1">
      <a:defRPr sz="2400" kern="1200">
        <a:solidFill>
          <a:schemeClr val="tx1"/>
        </a:solidFill>
        <a:latin typeface="+mn-lt"/>
        <a:ea typeface="+mn-ea"/>
        <a:cs typeface="+mn-cs"/>
      </a:defRPr>
    </a:lvl8pPr>
    <a:lvl9pPr marL="4818386" algn="l" defTabSz="1204596"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93D81CF-94F2-401A-BA57-92F5A7B2D0C5}" styleName="Estilo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27" autoAdjust="0"/>
    <p:restoredTop sz="94660" autoAdjust="0"/>
  </p:normalViewPr>
  <p:slideViewPr>
    <p:cSldViewPr>
      <p:cViewPr>
        <p:scale>
          <a:sx n="100" d="100"/>
          <a:sy n="100" d="100"/>
        </p:scale>
        <p:origin x="-732" y="-216"/>
      </p:cViewPr>
      <p:guideLst>
        <p:guide orient="horz" pos="2325"/>
        <p:guide pos="431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1163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Diapositiva de título">
    <p:spTree>
      <p:nvGrpSpPr>
        <p:cNvPr id="1" name=""/>
        <p:cNvGrpSpPr/>
        <p:nvPr/>
      </p:nvGrpSpPr>
      <p:grpSpPr>
        <a:xfrm>
          <a:off x="0" y="0"/>
          <a:ext cx="0" cy="0"/>
          <a:chOff x="0" y="0"/>
          <a:chExt cx="0" cy="0"/>
        </a:xfrm>
      </p:grpSpPr>
      <p:pic>
        <p:nvPicPr>
          <p:cNvPr id="21" name="Picture 5"/>
          <p:cNvPicPr>
            <a:picLocks noChangeAspect="1" noChangeArrowheads="1"/>
          </p:cNvPicPr>
          <p:nvPr userDrawn="1"/>
        </p:nvPicPr>
        <p:blipFill>
          <a:blip r:embed="rId2" cstate="print"/>
          <a:srcRect/>
          <a:stretch>
            <a:fillRect/>
          </a:stretch>
        </p:blipFill>
        <p:spPr bwMode="auto">
          <a:xfrm>
            <a:off x="2096628" y="71657"/>
            <a:ext cx="1584176" cy="598284"/>
          </a:xfrm>
          <a:prstGeom prst="rect">
            <a:avLst/>
          </a:prstGeom>
          <a:noFill/>
          <a:ln w="9525">
            <a:noFill/>
            <a:miter lim="800000"/>
            <a:headEnd/>
            <a:tailEnd/>
          </a:ln>
          <a:effectLst/>
        </p:spPr>
      </p:pic>
      <p:sp>
        <p:nvSpPr>
          <p:cNvPr id="24" name="23 Título"/>
          <p:cNvSpPr>
            <a:spLocks noGrp="1"/>
          </p:cNvSpPr>
          <p:nvPr>
            <p:ph type="title"/>
          </p:nvPr>
        </p:nvSpPr>
        <p:spPr>
          <a:xfrm>
            <a:off x="2196856" y="975348"/>
            <a:ext cx="9252194" cy="490966"/>
          </a:xfrm>
          <a:noFill/>
        </p:spPr>
        <p:txBody>
          <a:bodyPr wrap="square" rtlCol="0">
            <a:spAutoFit/>
          </a:bodyPr>
          <a:lstStyle>
            <a:lvl1pPr marL="0" algn="l" defTabSz="1204596" rtl="0" eaLnBrk="1" latinLnBrk="0" hangingPunct="1">
              <a:defRPr lang="es-ES_tradnl" sz="2400" b="1" kern="1200" dirty="0" smtClean="0">
                <a:solidFill>
                  <a:sysClr val="windowText" lastClr="000000"/>
                </a:solidFill>
                <a:latin typeface="Arial" pitchFamily="34" charset="0"/>
                <a:ea typeface="+mn-ea"/>
                <a:cs typeface="Arial" pitchFamily="34" charset="0"/>
              </a:defRPr>
            </a:lvl1pPr>
          </a:lstStyle>
          <a:p>
            <a:r>
              <a:rPr lang="es-ES" dirty="0" smtClean="0"/>
              <a:t>Haga clic para modificar el estilo de título del patrón</a:t>
            </a:r>
            <a:endParaRPr lang="es-ES_tradnl" dirty="0"/>
          </a:p>
        </p:txBody>
      </p:sp>
      <p:sp>
        <p:nvSpPr>
          <p:cNvPr id="27" name="26 Marcador de texto"/>
          <p:cNvSpPr>
            <a:spLocks noGrp="1"/>
          </p:cNvSpPr>
          <p:nvPr>
            <p:ph type="body" sz="quarter" idx="10"/>
          </p:nvPr>
        </p:nvSpPr>
        <p:spPr>
          <a:xfrm>
            <a:off x="2196855" y="1412881"/>
            <a:ext cx="4542137" cy="337078"/>
          </a:xfrm>
          <a:noFill/>
        </p:spPr>
        <p:txBody>
          <a:bodyPr vert="horz" wrap="square" lIns="120459" tIns="60229" rIns="120459" bIns="60229" rtlCol="0" anchor="ctr">
            <a:spAutoFit/>
          </a:bodyPr>
          <a:lstStyle>
            <a:lvl1pPr>
              <a:buNone/>
              <a:defRPr kumimoji="0" lang="es-ES_tradnl" sz="1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1pPr>
          </a:lstStyle>
          <a:p>
            <a:pPr marL="0" marR="0" lvl="0" indent="0" algn="l" defTabSz="1204596" rtl="0" eaLnBrk="1" fontAlgn="auto" latinLnBrk="0" hangingPunct="1">
              <a:lnSpc>
                <a:spcPct val="100000"/>
              </a:lnSpc>
              <a:spcBef>
                <a:spcPct val="0"/>
              </a:spcBef>
              <a:spcAft>
                <a:spcPts val="0"/>
              </a:spcAft>
              <a:buClrTx/>
              <a:buSzTx/>
              <a:tabLst/>
              <a:defRPr/>
            </a:pPr>
            <a:r>
              <a:rPr lang="es-ES" dirty="0" smtClean="0"/>
              <a:t>Haga clic para modificar el estilo de texto del patrón</a:t>
            </a:r>
          </a:p>
        </p:txBody>
      </p:sp>
      <p:sp>
        <p:nvSpPr>
          <p:cNvPr id="16" name="15 CuadroTexto"/>
          <p:cNvSpPr txBox="1"/>
          <p:nvPr userDrawn="1"/>
        </p:nvSpPr>
        <p:spPr>
          <a:xfrm>
            <a:off x="12921779" y="0"/>
            <a:ext cx="746756" cy="377866"/>
          </a:xfrm>
          <a:prstGeom prst="rect">
            <a:avLst/>
          </a:prstGeom>
          <a:noFill/>
        </p:spPr>
        <p:txBody>
          <a:bodyPr wrap="none" lIns="99892" tIns="49946" rIns="99892" bIns="49946" rtlCol="0">
            <a:spAutoFit/>
          </a:bodyPr>
          <a:lstStyle/>
          <a:p>
            <a:pPr algn="r"/>
            <a:r>
              <a:rPr lang="es-ES_tradnl" sz="1800" dirty="0" smtClean="0">
                <a:solidFill>
                  <a:schemeClr val="bg1">
                    <a:lumMod val="50000"/>
                  </a:schemeClr>
                </a:solidFill>
              </a:rPr>
              <a:t>-</a:t>
            </a:r>
            <a:fld id="{8041F532-4A0C-4B0A-8E5A-568C7A7F2C0A}" type="slidenum">
              <a:rPr lang="es-ES_tradnl" sz="1800" smtClean="0">
                <a:solidFill>
                  <a:schemeClr val="bg1">
                    <a:lumMod val="50000"/>
                  </a:schemeClr>
                </a:solidFill>
              </a:rPr>
              <a:pPr algn="r"/>
              <a:t>‹Nº›</a:t>
            </a:fld>
            <a:r>
              <a:rPr lang="es-ES_tradnl" sz="1800" dirty="0" smtClean="0">
                <a:solidFill>
                  <a:schemeClr val="bg1">
                    <a:lumMod val="50000"/>
                  </a:schemeClr>
                </a:solidFill>
              </a:rPr>
              <a:t>-</a:t>
            </a:r>
            <a:endParaRPr lang="es-ES_tradnl" sz="1800" dirty="0">
              <a:solidFill>
                <a:schemeClr val="bg1">
                  <a:lumMod val="50000"/>
                </a:schemeClr>
              </a:solidFill>
            </a:endParaRPr>
          </a:p>
        </p:txBody>
      </p:sp>
      <p:pic>
        <p:nvPicPr>
          <p:cNvPr id="1026" name="Picture 2"/>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l="7573" t="89354" r="13598"/>
          <a:stretch/>
        </p:blipFill>
        <p:spPr bwMode="auto">
          <a:xfrm>
            <a:off x="1007889" y="6486471"/>
            <a:ext cx="10873208" cy="8938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4 Conector recto"/>
          <p:cNvCxnSpPr/>
          <p:nvPr userDrawn="1"/>
        </p:nvCxnSpPr>
        <p:spPr>
          <a:xfrm>
            <a:off x="2041117" y="881832"/>
            <a:ext cx="947994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16 Conector recto"/>
          <p:cNvCxnSpPr/>
          <p:nvPr userDrawn="1"/>
        </p:nvCxnSpPr>
        <p:spPr>
          <a:xfrm>
            <a:off x="2041117" y="1735875"/>
            <a:ext cx="947994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_tradnl"/>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3 Marcador de fecha"/>
          <p:cNvSpPr>
            <a:spLocks noGrp="1"/>
          </p:cNvSpPr>
          <p:nvPr>
            <p:ph type="dt" sz="half" idx="10"/>
          </p:nvPr>
        </p:nvSpPr>
        <p:spPr/>
        <p:txBody>
          <a:bodyPr/>
          <a:lstStyle/>
          <a:p>
            <a:fld id="{1544844A-C4FE-4E2B-998B-5A730188FE52}" type="datetimeFigureOut">
              <a:rPr lang="es-ES" smtClean="0"/>
              <a:pPr/>
              <a:t>29/04/2015</a:t>
            </a:fld>
            <a:endParaRPr lang="es-ES_tradnl" dirty="0"/>
          </a:p>
        </p:txBody>
      </p:sp>
      <p:sp>
        <p:nvSpPr>
          <p:cNvPr id="5" name="4 Marcador de pie de página"/>
          <p:cNvSpPr>
            <a:spLocks noGrp="1"/>
          </p:cNvSpPr>
          <p:nvPr>
            <p:ph type="ftr" sz="quarter" idx="11"/>
          </p:nvPr>
        </p:nvSpPr>
        <p:spPr/>
        <p:txBody>
          <a:bodyPr/>
          <a:lstStyle/>
          <a:p>
            <a:endParaRPr lang="es-ES_tradnl" dirty="0"/>
          </a:p>
        </p:txBody>
      </p:sp>
      <p:sp>
        <p:nvSpPr>
          <p:cNvPr id="6" name="5 Marcador de número de diapositiva"/>
          <p:cNvSpPr>
            <a:spLocks noGrp="1"/>
          </p:cNvSpPr>
          <p:nvPr>
            <p:ph type="sldNum" sz="quarter" idx="12"/>
          </p:nvPr>
        </p:nvSpPr>
        <p:spPr/>
        <p:txBody>
          <a:bodyPr/>
          <a:lstStyle/>
          <a:p>
            <a:fld id="{8C97AF09-FCA7-4C51-A66B-451A0EA57879}" type="slidenum">
              <a:rPr lang="es-ES_tradnl" smtClean="0"/>
              <a:pPr/>
              <a:t>‹Nº›</a:t>
            </a:fld>
            <a:endParaRPr lang="es-ES_tradnl"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13279672" y="304097"/>
            <a:ext cx="4118574" cy="6479961"/>
          </a:xfrm>
        </p:spPr>
        <p:txBody>
          <a:bodyPr vert="eaVert"/>
          <a:lstStyle/>
          <a:p>
            <a:r>
              <a:rPr lang="es-ES" smtClean="0"/>
              <a:t>Haga clic para modificar el estilo de título del patrón</a:t>
            </a:r>
            <a:endParaRPr lang="es-ES_tradnl"/>
          </a:p>
        </p:txBody>
      </p:sp>
      <p:sp>
        <p:nvSpPr>
          <p:cNvPr id="3" name="2 Marcador de texto vertical"/>
          <p:cNvSpPr>
            <a:spLocks noGrp="1"/>
          </p:cNvSpPr>
          <p:nvPr>
            <p:ph type="body" orient="vert" idx="1"/>
          </p:nvPr>
        </p:nvSpPr>
        <p:spPr>
          <a:xfrm>
            <a:off x="916822" y="304097"/>
            <a:ext cx="12134830" cy="647996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3 Marcador de fecha"/>
          <p:cNvSpPr>
            <a:spLocks noGrp="1"/>
          </p:cNvSpPr>
          <p:nvPr>
            <p:ph type="dt" sz="half" idx="10"/>
          </p:nvPr>
        </p:nvSpPr>
        <p:spPr/>
        <p:txBody>
          <a:bodyPr/>
          <a:lstStyle/>
          <a:p>
            <a:fld id="{1544844A-C4FE-4E2B-998B-5A730188FE52}" type="datetimeFigureOut">
              <a:rPr lang="es-ES" smtClean="0"/>
              <a:pPr/>
              <a:t>29/04/2015</a:t>
            </a:fld>
            <a:endParaRPr lang="es-ES_tradnl" dirty="0"/>
          </a:p>
        </p:txBody>
      </p:sp>
      <p:sp>
        <p:nvSpPr>
          <p:cNvPr id="5" name="4 Marcador de pie de página"/>
          <p:cNvSpPr>
            <a:spLocks noGrp="1"/>
          </p:cNvSpPr>
          <p:nvPr>
            <p:ph type="ftr" sz="quarter" idx="11"/>
          </p:nvPr>
        </p:nvSpPr>
        <p:spPr/>
        <p:txBody>
          <a:bodyPr/>
          <a:lstStyle/>
          <a:p>
            <a:endParaRPr lang="es-ES_tradnl" dirty="0"/>
          </a:p>
        </p:txBody>
      </p:sp>
      <p:sp>
        <p:nvSpPr>
          <p:cNvPr id="6" name="5 Marcador de número de diapositiva"/>
          <p:cNvSpPr>
            <a:spLocks noGrp="1"/>
          </p:cNvSpPr>
          <p:nvPr>
            <p:ph type="sldNum" sz="quarter" idx="12"/>
          </p:nvPr>
        </p:nvSpPr>
        <p:spPr/>
        <p:txBody>
          <a:bodyPr/>
          <a:lstStyle/>
          <a:p>
            <a:fld id="{8C97AF09-FCA7-4C51-A66B-451A0EA57879}" type="slidenum">
              <a:rPr lang="es-ES_tradnl" smtClean="0"/>
              <a:pPr/>
              <a:t>‹Nº›</a:t>
            </a:fld>
            <a:endParaRPr lang="es-ES_tradnl"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Diapositiva de título">
    <p:spTree>
      <p:nvGrpSpPr>
        <p:cNvPr id="1" name=""/>
        <p:cNvGrpSpPr/>
        <p:nvPr/>
      </p:nvGrpSpPr>
      <p:grpSpPr>
        <a:xfrm>
          <a:off x="0" y="0"/>
          <a:ext cx="0" cy="0"/>
          <a:chOff x="0" y="0"/>
          <a:chExt cx="0" cy="0"/>
        </a:xfrm>
      </p:grpSpPr>
      <p:pic>
        <p:nvPicPr>
          <p:cNvPr id="3" name="Picture 2" descr="Hom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25142" y="71657"/>
            <a:ext cx="3333750" cy="685800"/>
          </a:xfrm>
          <a:prstGeom prst="rect">
            <a:avLst/>
          </a:prstGeom>
          <a:noFill/>
          <a:extLst>
            <a:ext uri="{909E8E84-426E-40DD-AFC4-6F175D3DCCD1}">
              <a14:hiddenFill xmlns:a14="http://schemas.microsoft.com/office/drawing/2010/main">
                <a:solidFill>
                  <a:srgbClr val="FFFFFF"/>
                </a:solidFill>
              </a14:hiddenFill>
            </a:ext>
          </a:extLst>
        </p:spPr>
      </p:pic>
      <p:sp>
        <p:nvSpPr>
          <p:cNvPr id="24" name="23 Título"/>
          <p:cNvSpPr>
            <a:spLocks noGrp="1"/>
          </p:cNvSpPr>
          <p:nvPr>
            <p:ph type="title"/>
          </p:nvPr>
        </p:nvSpPr>
        <p:spPr>
          <a:xfrm>
            <a:off x="2196856" y="975348"/>
            <a:ext cx="9252194" cy="490966"/>
          </a:xfrm>
          <a:noFill/>
        </p:spPr>
        <p:txBody>
          <a:bodyPr wrap="square" rtlCol="0">
            <a:spAutoFit/>
          </a:bodyPr>
          <a:lstStyle>
            <a:lvl1pPr marL="0" algn="l" defTabSz="1204596" rtl="0" eaLnBrk="1" latinLnBrk="0" hangingPunct="1">
              <a:defRPr lang="es-ES_tradnl" sz="2400" b="1" kern="1200" dirty="0" smtClean="0">
                <a:solidFill>
                  <a:sysClr val="windowText" lastClr="000000"/>
                </a:solidFill>
                <a:latin typeface="Arial" pitchFamily="34" charset="0"/>
                <a:ea typeface="+mn-ea"/>
                <a:cs typeface="Arial" pitchFamily="34" charset="0"/>
              </a:defRPr>
            </a:lvl1pPr>
          </a:lstStyle>
          <a:p>
            <a:r>
              <a:rPr lang="es-ES" dirty="0" smtClean="0"/>
              <a:t>Haga clic para modificar el estilo de título del patrón</a:t>
            </a:r>
            <a:endParaRPr lang="es-ES_tradnl" dirty="0"/>
          </a:p>
        </p:txBody>
      </p:sp>
      <p:sp>
        <p:nvSpPr>
          <p:cNvPr id="27" name="26 Marcador de texto"/>
          <p:cNvSpPr>
            <a:spLocks noGrp="1"/>
          </p:cNvSpPr>
          <p:nvPr>
            <p:ph type="body" sz="quarter" idx="10"/>
          </p:nvPr>
        </p:nvSpPr>
        <p:spPr>
          <a:xfrm>
            <a:off x="2196855" y="1412881"/>
            <a:ext cx="4542137" cy="337078"/>
          </a:xfrm>
          <a:noFill/>
        </p:spPr>
        <p:txBody>
          <a:bodyPr vert="horz" wrap="square" lIns="120459" tIns="60229" rIns="120459" bIns="60229" rtlCol="0" anchor="ctr">
            <a:spAutoFit/>
          </a:bodyPr>
          <a:lstStyle>
            <a:lvl1pPr>
              <a:buNone/>
              <a:defRPr kumimoji="0" lang="es-ES_tradnl" sz="1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1pPr>
          </a:lstStyle>
          <a:p>
            <a:pPr marL="0" marR="0" lvl="0" indent="0" algn="l" defTabSz="1204596" rtl="0" eaLnBrk="1" fontAlgn="auto" latinLnBrk="0" hangingPunct="1">
              <a:lnSpc>
                <a:spcPct val="100000"/>
              </a:lnSpc>
              <a:spcBef>
                <a:spcPct val="0"/>
              </a:spcBef>
              <a:spcAft>
                <a:spcPts val="0"/>
              </a:spcAft>
              <a:buClrTx/>
              <a:buSzTx/>
              <a:tabLst/>
              <a:defRPr/>
            </a:pPr>
            <a:r>
              <a:rPr lang="es-ES" dirty="0" smtClean="0"/>
              <a:t>Haga clic para modificar el estilo de texto del patrón</a:t>
            </a:r>
          </a:p>
        </p:txBody>
      </p:sp>
      <p:sp>
        <p:nvSpPr>
          <p:cNvPr id="16" name="15 CuadroTexto"/>
          <p:cNvSpPr txBox="1"/>
          <p:nvPr userDrawn="1"/>
        </p:nvSpPr>
        <p:spPr>
          <a:xfrm>
            <a:off x="12921779" y="0"/>
            <a:ext cx="746756" cy="377866"/>
          </a:xfrm>
          <a:prstGeom prst="rect">
            <a:avLst/>
          </a:prstGeom>
          <a:noFill/>
        </p:spPr>
        <p:txBody>
          <a:bodyPr wrap="none" lIns="99892" tIns="49946" rIns="99892" bIns="49946" rtlCol="0">
            <a:spAutoFit/>
          </a:bodyPr>
          <a:lstStyle/>
          <a:p>
            <a:pPr algn="r"/>
            <a:r>
              <a:rPr lang="es-ES_tradnl" sz="1800" dirty="0" smtClean="0">
                <a:solidFill>
                  <a:schemeClr val="bg1">
                    <a:lumMod val="50000"/>
                  </a:schemeClr>
                </a:solidFill>
              </a:rPr>
              <a:t>-</a:t>
            </a:r>
            <a:fld id="{8041F532-4A0C-4B0A-8E5A-568C7A7F2C0A}" type="slidenum">
              <a:rPr lang="es-ES_tradnl" sz="1800" smtClean="0">
                <a:solidFill>
                  <a:schemeClr val="bg1">
                    <a:lumMod val="50000"/>
                  </a:schemeClr>
                </a:solidFill>
              </a:rPr>
              <a:pPr algn="r"/>
              <a:t>‹Nº›</a:t>
            </a:fld>
            <a:r>
              <a:rPr lang="es-ES_tradnl" sz="1800" dirty="0" smtClean="0">
                <a:solidFill>
                  <a:schemeClr val="bg1">
                    <a:lumMod val="50000"/>
                  </a:schemeClr>
                </a:solidFill>
              </a:rPr>
              <a:t>-</a:t>
            </a:r>
            <a:endParaRPr lang="es-ES_tradnl" sz="1800" dirty="0">
              <a:solidFill>
                <a:schemeClr val="bg1">
                  <a:lumMod val="50000"/>
                </a:schemeClr>
              </a:solidFill>
            </a:endParaRPr>
          </a:p>
        </p:txBody>
      </p:sp>
      <p:cxnSp>
        <p:nvCxnSpPr>
          <p:cNvPr id="5" name="4 Conector recto"/>
          <p:cNvCxnSpPr/>
          <p:nvPr userDrawn="1"/>
        </p:nvCxnSpPr>
        <p:spPr>
          <a:xfrm>
            <a:off x="2041117" y="881832"/>
            <a:ext cx="947994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16 Conector recto"/>
          <p:cNvCxnSpPr/>
          <p:nvPr userDrawn="1"/>
        </p:nvCxnSpPr>
        <p:spPr>
          <a:xfrm>
            <a:off x="2041117" y="1735875"/>
            <a:ext cx="947994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8 Conector recto"/>
          <p:cNvCxnSpPr/>
          <p:nvPr userDrawn="1"/>
        </p:nvCxnSpPr>
        <p:spPr>
          <a:xfrm>
            <a:off x="2050938" y="7002512"/>
            <a:ext cx="947994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 name="1 CuadroTexto"/>
          <p:cNvSpPr txBox="1"/>
          <p:nvPr userDrawn="1"/>
        </p:nvSpPr>
        <p:spPr>
          <a:xfrm>
            <a:off x="2042907" y="7066781"/>
            <a:ext cx="3649589" cy="307777"/>
          </a:xfrm>
          <a:prstGeom prst="rect">
            <a:avLst/>
          </a:prstGeom>
          <a:noFill/>
        </p:spPr>
        <p:txBody>
          <a:bodyPr wrap="none" rtlCol="0">
            <a:spAutoFit/>
          </a:bodyPr>
          <a:lstStyle/>
          <a:p>
            <a:r>
              <a:rPr lang="es-ES" sz="1400" dirty="0" smtClean="0"/>
              <a:t>© </a:t>
            </a:r>
            <a:r>
              <a:rPr lang="es-ES" sz="1400" dirty="0" err="1" smtClean="0"/>
              <a:t>GreenPC</a:t>
            </a:r>
            <a:r>
              <a:rPr lang="es-ES" sz="1400" dirty="0" smtClean="0"/>
              <a:t>, S.L. Todos los derechos reservados.</a:t>
            </a:r>
            <a:endParaRPr lang="es-ES" sz="1400" dirty="0"/>
          </a:p>
        </p:txBody>
      </p:sp>
    </p:spTree>
    <p:extLst>
      <p:ext uri="{BB962C8B-B14F-4D97-AF65-F5344CB8AC3E}">
        <p14:creationId xmlns:p14="http://schemas.microsoft.com/office/powerpoint/2010/main" val="231280220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1080714" y="4742521"/>
            <a:ext cx="11628913" cy="1465807"/>
          </a:xfrm>
        </p:spPr>
        <p:txBody>
          <a:bodyPr anchor="t"/>
          <a:lstStyle>
            <a:lvl1pPr algn="l">
              <a:defRPr sz="5300" b="1" cap="all"/>
            </a:lvl1pPr>
          </a:lstStyle>
          <a:p>
            <a:r>
              <a:rPr lang="es-ES" smtClean="0"/>
              <a:t>Haga clic para modificar el estilo de título del patrón</a:t>
            </a:r>
            <a:endParaRPr lang="es-ES_tradnl"/>
          </a:p>
        </p:txBody>
      </p:sp>
      <p:sp>
        <p:nvSpPr>
          <p:cNvPr id="3" name="2 Marcador de texto"/>
          <p:cNvSpPr>
            <a:spLocks noGrp="1"/>
          </p:cNvSpPr>
          <p:nvPr>
            <p:ph type="body" idx="1"/>
          </p:nvPr>
        </p:nvSpPr>
        <p:spPr>
          <a:xfrm>
            <a:off x="1080714" y="3128083"/>
            <a:ext cx="11628913" cy="1614438"/>
          </a:xfrm>
        </p:spPr>
        <p:txBody>
          <a:bodyPr anchor="b"/>
          <a:lstStyle>
            <a:lvl1pPr marL="0" indent="0">
              <a:buNone/>
              <a:defRPr sz="2700">
                <a:solidFill>
                  <a:schemeClr val="tx1">
                    <a:tint val="75000"/>
                  </a:schemeClr>
                </a:solidFill>
              </a:defRPr>
            </a:lvl1pPr>
            <a:lvl2pPr marL="602298" indent="0">
              <a:buNone/>
              <a:defRPr sz="2400">
                <a:solidFill>
                  <a:schemeClr val="tx1">
                    <a:tint val="75000"/>
                  </a:schemeClr>
                </a:solidFill>
              </a:defRPr>
            </a:lvl2pPr>
            <a:lvl3pPr marL="1204596" indent="0">
              <a:buNone/>
              <a:defRPr sz="2000">
                <a:solidFill>
                  <a:schemeClr val="tx1">
                    <a:tint val="75000"/>
                  </a:schemeClr>
                </a:solidFill>
              </a:defRPr>
            </a:lvl3pPr>
            <a:lvl4pPr marL="1806894" indent="0">
              <a:buNone/>
              <a:defRPr sz="1800">
                <a:solidFill>
                  <a:schemeClr val="tx1">
                    <a:tint val="75000"/>
                  </a:schemeClr>
                </a:solidFill>
              </a:defRPr>
            </a:lvl4pPr>
            <a:lvl5pPr marL="2409193" indent="0">
              <a:buNone/>
              <a:defRPr sz="1800">
                <a:solidFill>
                  <a:schemeClr val="tx1">
                    <a:tint val="75000"/>
                  </a:schemeClr>
                </a:solidFill>
              </a:defRPr>
            </a:lvl5pPr>
            <a:lvl6pPr marL="3011490" indent="0">
              <a:buNone/>
              <a:defRPr sz="1800">
                <a:solidFill>
                  <a:schemeClr val="tx1">
                    <a:tint val="75000"/>
                  </a:schemeClr>
                </a:solidFill>
              </a:defRPr>
            </a:lvl6pPr>
            <a:lvl7pPr marL="3613790" indent="0">
              <a:buNone/>
              <a:defRPr sz="1800">
                <a:solidFill>
                  <a:schemeClr val="tx1">
                    <a:tint val="75000"/>
                  </a:schemeClr>
                </a:solidFill>
              </a:defRPr>
            </a:lvl7pPr>
            <a:lvl8pPr marL="4216087" indent="0">
              <a:buNone/>
              <a:defRPr sz="1800">
                <a:solidFill>
                  <a:schemeClr val="tx1">
                    <a:tint val="75000"/>
                  </a:schemeClr>
                </a:solidFill>
              </a:defRPr>
            </a:lvl8pPr>
            <a:lvl9pPr marL="4818386" indent="0">
              <a:buNone/>
              <a:defRPr sz="18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1544844A-C4FE-4E2B-998B-5A730188FE52}" type="datetimeFigureOut">
              <a:rPr lang="es-ES" smtClean="0"/>
              <a:pPr/>
              <a:t>29/04/2015</a:t>
            </a:fld>
            <a:endParaRPr lang="es-ES_tradnl" dirty="0"/>
          </a:p>
        </p:txBody>
      </p:sp>
      <p:sp>
        <p:nvSpPr>
          <p:cNvPr id="5" name="4 Marcador de pie de página"/>
          <p:cNvSpPr>
            <a:spLocks noGrp="1"/>
          </p:cNvSpPr>
          <p:nvPr>
            <p:ph type="ftr" sz="quarter" idx="11"/>
          </p:nvPr>
        </p:nvSpPr>
        <p:spPr/>
        <p:txBody>
          <a:bodyPr/>
          <a:lstStyle/>
          <a:p>
            <a:endParaRPr lang="es-ES_tradnl" dirty="0"/>
          </a:p>
        </p:txBody>
      </p:sp>
      <p:sp>
        <p:nvSpPr>
          <p:cNvPr id="6" name="5 Marcador de número de diapositiva"/>
          <p:cNvSpPr>
            <a:spLocks noGrp="1"/>
          </p:cNvSpPr>
          <p:nvPr>
            <p:ph type="sldNum" sz="quarter" idx="12"/>
          </p:nvPr>
        </p:nvSpPr>
        <p:spPr/>
        <p:txBody>
          <a:bodyPr/>
          <a:lstStyle/>
          <a:p>
            <a:fld id="{8C97AF09-FCA7-4C51-A66B-451A0EA57879}" type="slidenum">
              <a:rPr lang="es-ES_tradnl" smtClean="0"/>
              <a:pPr/>
              <a:t>‹Nº›</a:t>
            </a:fld>
            <a:endParaRPr lang="es-ES_tradnl"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_tradnl"/>
          </a:p>
        </p:txBody>
      </p:sp>
      <p:sp>
        <p:nvSpPr>
          <p:cNvPr id="3" name="2 Marcador de contenido"/>
          <p:cNvSpPr>
            <a:spLocks noGrp="1"/>
          </p:cNvSpPr>
          <p:nvPr>
            <p:ph sz="half" idx="1"/>
          </p:nvPr>
        </p:nvSpPr>
        <p:spPr>
          <a:xfrm>
            <a:off x="916822" y="1771615"/>
            <a:ext cx="8125515" cy="5012445"/>
          </a:xfrm>
        </p:spPr>
        <p:txBody>
          <a:bodyPr/>
          <a:lstStyle>
            <a:lvl1pPr>
              <a:defRPr sz="3800"/>
            </a:lvl1pPr>
            <a:lvl2pPr>
              <a:defRPr sz="3100"/>
            </a:lvl2pPr>
            <a:lvl3pPr>
              <a:defRPr sz="2700"/>
            </a:lvl3pPr>
            <a:lvl4pPr>
              <a:defRPr sz="2400"/>
            </a:lvl4pPr>
            <a:lvl5pPr>
              <a:defRPr sz="2400"/>
            </a:lvl5pPr>
            <a:lvl6pPr>
              <a:defRPr sz="2400"/>
            </a:lvl6pPr>
            <a:lvl7pPr>
              <a:defRPr sz="2400"/>
            </a:lvl7pPr>
            <a:lvl8pPr>
              <a:defRPr sz="2400"/>
            </a:lvl8pPr>
            <a:lvl9pPr>
              <a:defRPr sz="2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3 Marcador de contenido"/>
          <p:cNvSpPr>
            <a:spLocks noGrp="1"/>
          </p:cNvSpPr>
          <p:nvPr>
            <p:ph sz="half" idx="2"/>
          </p:nvPr>
        </p:nvSpPr>
        <p:spPr>
          <a:xfrm>
            <a:off x="9270359" y="1771615"/>
            <a:ext cx="8127889" cy="5012445"/>
          </a:xfrm>
        </p:spPr>
        <p:txBody>
          <a:bodyPr/>
          <a:lstStyle>
            <a:lvl1pPr>
              <a:defRPr sz="3800"/>
            </a:lvl1pPr>
            <a:lvl2pPr>
              <a:defRPr sz="3100"/>
            </a:lvl2pPr>
            <a:lvl3pPr>
              <a:defRPr sz="2700"/>
            </a:lvl3pPr>
            <a:lvl4pPr>
              <a:defRPr sz="2400"/>
            </a:lvl4pPr>
            <a:lvl5pPr>
              <a:defRPr sz="2400"/>
            </a:lvl5pPr>
            <a:lvl6pPr>
              <a:defRPr sz="2400"/>
            </a:lvl6pPr>
            <a:lvl7pPr>
              <a:defRPr sz="2400"/>
            </a:lvl7pPr>
            <a:lvl8pPr>
              <a:defRPr sz="2400"/>
            </a:lvl8pPr>
            <a:lvl9pPr>
              <a:defRPr sz="2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4 Marcador de fecha"/>
          <p:cNvSpPr>
            <a:spLocks noGrp="1"/>
          </p:cNvSpPr>
          <p:nvPr>
            <p:ph type="dt" sz="half" idx="10"/>
          </p:nvPr>
        </p:nvSpPr>
        <p:spPr/>
        <p:txBody>
          <a:bodyPr/>
          <a:lstStyle/>
          <a:p>
            <a:fld id="{1544844A-C4FE-4E2B-998B-5A730188FE52}" type="datetimeFigureOut">
              <a:rPr lang="es-ES" smtClean="0"/>
              <a:pPr/>
              <a:t>29/04/2015</a:t>
            </a:fld>
            <a:endParaRPr lang="es-ES_tradnl" dirty="0"/>
          </a:p>
        </p:txBody>
      </p:sp>
      <p:sp>
        <p:nvSpPr>
          <p:cNvPr id="6" name="5 Marcador de pie de página"/>
          <p:cNvSpPr>
            <a:spLocks noGrp="1"/>
          </p:cNvSpPr>
          <p:nvPr>
            <p:ph type="ftr" sz="quarter" idx="11"/>
          </p:nvPr>
        </p:nvSpPr>
        <p:spPr/>
        <p:txBody>
          <a:bodyPr/>
          <a:lstStyle/>
          <a:p>
            <a:endParaRPr lang="es-ES_tradnl" dirty="0"/>
          </a:p>
        </p:txBody>
      </p:sp>
      <p:sp>
        <p:nvSpPr>
          <p:cNvPr id="7" name="6 Marcador de número de diapositiva"/>
          <p:cNvSpPr>
            <a:spLocks noGrp="1"/>
          </p:cNvSpPr>
          <p:nvPr>
            <p:ph type="sldNum" sz="quarter" idx="12"/>
          </p:nvPr>
        </p:nvSpPr>
        <p:spPr/>
        <p:txBody>
          <a:bodyPr/>
          <a:lstStyle/>
          <a:p>
            <a:fld id="{8C97AF09-FCA7-4C51-A66B-451A0EA57879}" type="slidenum">
              <a:rPr lang="es-ES_tradnl" smtClean="0"/>
              <a:pPr/>
              <a:t>‹Nº›</a:t>
            </a:fld>
            <a:endParaRPr lang="es-ES_tradnl"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684055" y="295556"/>
            <a:ext cx="12312968" cy="1230048"/>
          </a:xfrm>
        </p:spPr>
        <p:txBody>
          <a:bodyPr/>
          <a:lstStyle>
            <a:lvl1pPr>
              <a:defRPr/>
            </a:lvl1pPr>
          </a:lstStyle>
          <a:p>
            <a:r>
              <a:rPr lang="es-ES" smtClean="0"/>
              <a:t>Haga clic para modificar el estilo de título del patrón</a:t>
            </a:r>
            <a:endParaRPr lang="es-ES_tradnl"/>
          </a:p>
        </p:txBody>
      </p:sp>
      <p:sp>
        <p:nvSpPr>
          <p:cNvPr id="3" name="2 Marcador de texto"/>
          <p:cNvSpPr>
            <a:spLocks noGrp="1"/>
          </p:cNvSpPr>
          <p:nvPr>
            <p:ph type="body" idx="1"/>
          </p:nvPr>
        </p:nvSpPr>
        <p:spPr>
          <a:xfrm>
            <a:off x="684054" y="1652025"/>
            <a:ext cx="6044851" cy="688484"/>
          </a:xfrm>
        </p:spPr>
        <p:txBody>
          <a:bodyPr anchor="b"/>
          <a:lstStyle>
            <a:lvl1pPr marL="0" indent="0">
              <a:buNone/>
              <a:defRPr sz="3100" b="1"/>
            </a:lvl1pPr>
            <a:lvl2pPr marL="602298" indent="0">
              <a:buNone/>
              <a:defRPr sz="2700" b="1"/>
            </a:lvl2pPr>
            <a:lvl3pPr marL="1204596" indent="0">
              <a:buNone/>
              <a:defRPr sz="2400" b="1"/>
            </a:lvl3pPr>
            <a:lvl4pPr marL="1806894" indent="0">
              <a:buNone/>
              <a:defRPr sz="2000" b="1"/>
            </a:lvl4pPr>
            <a:lvl5pPr marL="2409193" indent="0">
              <a:buNone/>
              <a:defRPr sz="2000" b="1"/>
            </a:lvl5pPr>
            <a:lvl6pPr marL="3011490" indent="0">
              <a:buNone/>
              <a:defRPr sz="2000" b="1"/>
            </a:lvl6pPr>
            <a:lvl7pPr marL="3613790" indent="0">
              <a:buNone/>
              <a:defRPr sz="2000" b="1"/>
            </a:lvl7pPr>
            <a:lvl8pPr marL="4216087" indent="0">
              <a:buNone/>
              <a:defRPr sz="2000" b="1"/>
            </a:lvl8pPr>
            <a:lvl9pPr marL="4818386" indent="0">
              <a:buNone/>
              <a:defRPr sz="20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684054" y="2340509"/>
            <a:ext cx="6044851" cy="4252209"/>
          </a:xfrm>
        </p:spPr>
        <p:txBody>
          <a:bodyPr/>
          <a:lstStyle>
            <a:lvl1pPr>
              <a:defRPr sz="3100"/>
            </a:lvl1pPr>
            <a:lvl2pPr>
              <a:defRPr sz="27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4 Marcador de texto"/>
          <p:cNvSpPr>
            <a:spLocks noGrp="1"/>
          </p:cNvSpPr>
          <p:nvPr>
            <p:ph type="body" sz="quarter" idx="3"/>
          </p:nvPr>
        </p:nvSpPr>
        <p:spPr>
          <a:xfrm>
            <a:off x="6949799" y="1652025"/>
            <a:ext cx="6047224" cy="688484"/>
          </a:xfrm>
        </p:spPr>
        <p:txBody>
          <a:bodyPr anchor="b"/>
          <a:lstStyle>
            <a:lvl1pPr marL="0" indent="0">
              <a:buNone/>
              <a:defRPr sz="3100" b="1"/>
            </a:lvl1pPr>
            <a:lvl2pPr marL="602298" indent="0">
              <a:buNone/>
              <a:defRPr sz="2700" b="1"/>
            </a:lvl2pPr>
            <a:lvl3pPr marL="1204596" indent="0">
              <a:buNone/>
              <a:defRPr sz="2400" b="1"/>
            </a:lvl3pPr>
            <a:lvl4pPr marL="1806894" indent="0">
              <a:buNone/>
              <a:defRPr sz="2000" b="1"/>
            </a:lvl4pPr>
            <a:lvl5pPr marL="2409193" indent="0">
              <a:buNone/>
              <a:defRPr sz="2000" b="1"/>
            </a:lvl5pPr>
            <a:lvl6pPr marL="3011490" indent="0">
              <a:buNone/>
              <a:defRPr sz="2000" b="1"/>
            </a:lvl6pPr>
            <a:lvl7pPr marL="3613790" indent="0">
              <a:buNone/>
              <a:defRPr sz="2000" b="1"/>
            </a:lvl7pPr>
            <a:lvl8pPr marL="4216087" indent="0">
              <a:buNone/>
              <a:defRPr sz="2000" b="1"/>
            </a:lvl8pPr>
            <a:lvl9pPr marL="4818386" indent="0">
              <a:buNone/>
              <a:defRPr sz="20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6949799" y="2340509"/>
            <a:ext cx="6047224" cy="4252209"/>
          </a:xfrm>
        </p:spPr>
        <p:txBody>
          <a:bodyPr/>
          <a:lstStyle>
            <a:lvl1pPr>
              <a:defRPr sz="3100"/>
            </a:lvl1pPr>
            <a:lvl2pPr>
              <a:defRPr sz="27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7" name="6 Marcador de fecha"/>
          <p:cNvSpPr>
            <a:spLocks noGrp="1"/>
          </p:cNvSpPr>
          <p:nvPr>
            <p:ph type="dt" sz="half" idx="10"/>
          </p:nvPr>
        </p:nvSpPr>
        <p:spPr/>
        <p:txBody>
          <a:bodyPr/>
          <a:lstStyle/>
          <a:p>
            <a:fld id="{1544844A-C4FE-4E2B-998B-5A730188FE52}" type="datetimeFigureOut">
              <a:rPr lang="es-ES" smtClean="0"/>
              <a:pPr/>
              <a:t>29/04/2015</a:t>
            </a:fld>
            <a:endParaRPr lang="es-ES_tradnl" dirty="0"/>
          </a:p>
        </p:txBody>
      </p:sp>
      <p:sp>
        <p:nvSpPr>
          <p:cNvPr id="8" name="7 Marcador de pie de página"/>
          <p:cNvSpPr>
            <a:spLocks noGrp="1"/>
          </p:cNvSpPr>
          <p:nvPr>
            <p:ph type="ftr" sz="quarter" idx="11"/>
          </p:nvPr>
        </p:nvSpPr>
        <p:spPr/>
        <p:txBody>
          <a:bodyPr/>
          <a:lstStyle/>
          <a:p>
            <a:endParaRPr lang="es-ES_tradnl" dirty="0"/>
          </a:p>
        </p:txBody>
      </p:sp>
      <p:sp>
        <p:nvSpPr>
          <p:cNvPr id="9" name="8 Marcador de número de diapositiva"/>
          <p:cNvSpPr>
            <a:spLocks noGrp="1"/>
          </p:cNvSpPr>
          <p:nvPr>
            <p:ph type="sldNum" sz="quarter" idx="12"/>
          </p:nvPr>
        </p:nvSpPr>
        <p:spPr/>
        <p:txBody>
          <a:bodyPr/>
          <a:lstStyle/>
          <a:p>
            <a:fld id="{8C97AF09-FCA7-4C51-A66B-451A0EA57879}" type="slidenum">
              <a:rPr lang="es-ES_tradnl" smtClean="0"/>
              <a:pPr/>
              <a:t>‹Nº›</a:t>
            </a:fld>
            <a:endParaRPr lang="es-ES_tradnl"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_tradnl"/>
          </a:p>
        </p:txBody>
      </p:sp>
      <p:sp>
        <p:nvSpPr>
          <p:cNvPr id="3" name="2 Marcador de fecha"/>
          <p:cNvSpPr>
            <a:spLocks noGrp="1"/>
          </p:cNvSpPr>
          <p:nvPr>
            <p:ph type="dt" sz="half" idx="10"/>
          </p:nvPr>
        </p:nvSpPr>
        <p:spPr/>
        <p:txBody>
          <a:bodyPr/>
          <a:lstStyle/>
          <a:p>
            <a:fld id="{1544844A-C4FE-4E2B-998B-5A730188FE52}" type="datetimeFigureOut">
              <a:rPr lang="es-ES" smtClean="0"/>
              <a:pPr/>
              <a:t>29/04/2015</a:t>
            </a:fld>
            <a:endParaRPr lang="es-ES_tradnl" dirty="0"/>
          </a:p>
        </p:txBody>
      </p:sp>
      <p:sp>
        <p:nvSpPr>
          <p:cNvPr id="4" name="3 Marcador de pie de página"/>
          <p:cNvSpPr>
            <a:spLocks noGrp="1"/>
          </p:cNvSpPr>
          <p:nvPr>
            <p:ph type="ftr" sz="quarter" idx="11"/>
          </p:nvPr>
        </p:nvSpPr>
        <p:spPr/>
        <p:txBody>
          <a:bodyPr/>
          <a:lstStyle/>
          <a:p>
            <a:endParaRPr lang="es-ES_tradnl" dirty="0"/>
          </a:p>
        </p:txBody>
      </p:sp>
      <p:sp>
        <p:nvSpPr>
          <p:cNvPr id="5" name="4 Marcador de número de diapositiva"/>
          <p:cNvSpPr>
            <a:spLocks noGrp="1"/>
          </p:cNvSpPr>
          <p:nvPr>
            <p:ph type="sldNum" sz="quarter" idx="12"/>
          </p:nvPr>
        </p:nvSpPr>
        <p:spPr/>
        <p:txBody>
          <a:bodyPr/>
          <a:lstStyle/>
          <a:p>
            <a:fld id="{8C97AF09-FCA7-4C51-A66B-451A0EA57879}" type="slidenum">
              <a:rPr lang="es-ES_tradnl" smtClean="0"/>
              <a:pPr/>
              <a:t>‹Nº›</a:t>
            </a:fld>
            <a:endParaRPr lang="es-ES_tradnl"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1544844A-C4FE-4E2B-998B-5A730188FE52}" type="datetimeFigureOut">
              <a:rPr lang="es-ES" smtClean="0"/>
              <a:pPr/>
              <a:t>29/04/2015</a:t>
            </a:fld>
            <a:endParaRPr lang="es-ES_tradnl" dirty="0"/>
          </a:p>
        </p:txBody>
      </p:sp>
      <p:sp>
        <p:nvSpPr>
          <p:cNvPr id="3" name="2 Marcador de pie de página"/>
          <p:cNvSpPr>
            <a:spLocks noGrp="1"/>
          </p:cNvSpPr>
          <p:nvPr>
            <p:ph type="ftr" sz="quarter" idx="11"/>
          </p:nvPr>
        </p:nvSpPr>
        <p:spPr/>
        <p:txBody>
          <a:bodyPr/>
          <a:lstStyle/>
          <a:p>
            <a:endParaRPr lang="es-ES_tradnl" dirty="0"/>
          </a:p>
        </p:txBody>
      </p:sp>
      <p:sp>
        <p:nvSpPr>
          <p:cNvPr id="4" name="3 Marcador de número de diapositiva"/>
          <p:cNvSpPr>
            <a:spLocks noGrp="1"/>
          </p:cNvSpPr>
          <p:nvPr>
            <p:ph type="sldNum" sz="quarter" idx="12"/>
          </p:nvPr>
        </p:nvSpPr>
        <p:spPr/>
        <p:txBody>
          <a:bodyPr/>
          <a:lstStyle/>
          <a:p>
            <a:fld id="{8C97AF09-FCA7-4C51-A66B-451A0EA57879}" type="slidenum">
              <a:rPr lang="es-ES_tradnl" smtClean="0"/>
              <a:pPr/>
              <a:t>‹Nº›</a:t>
            </a:fld>
            <a:endParaRPr lang="es-ES_tradnl"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84055" y="293846"/>
            <a:ext cx="4500981" cy="1250549"/>
          </a:xfrm>
        </p:spPr>
        <p:txBody>
          <a:bodyPr anchor="b"/>
          <a:lstStyle>
            <a:lvl1pPr algn="l">
              <a:defRPr sz="2700" b="1"/>
            </a:lvl1pPr>
          </a:lstStyle>
          <a:p>
            <a:r>
              <a:rPr lang="es-ES" smtClean="0"/>
              <a:t>Haga clic para modificar el estilo de título del patrón</a:t>
            </a:r>
            <a:endParaRPr lang="es-ES_tradnl"/>
          </a:p>
        </p:txBody>
      </p:sp>
      <p:sp>
        <p:nvSpPr>
          <p:cNvPr id="3" name="2 Marcador de contenido"/>
          <p:cNvSpPr>
            <a:spLocks noGrp="1"/>
          </p:cNvSpPr>
          <p:nvPr>
            <p:ph idx="1"/>
          </p:nvPr>
        </p:nvSpPr>
        <p:spPr>
          <a:xfrm>
            <a:off x="5348921" y="293846"/>
            <a:ext cx="7648101" cy="6298871"/>
          </a:xfrm>
        </p:spPr>
        <p:txBody>
          <a:bodyPr/>
          <a:lstStyle>
            <a:lvl1pPr>
              <a:defRPr sz="4200"/>
            </a:lvl1pPr>
            <a:lvl2pPr>
              <a:defRPr sz="3800"/>
            </a:lvl2pPr>
            <a:lvl3pPr>
              <a:defRPr sz="3100"/>
            </a:lvl3pPr>
            <a:lvl4pPr>
              <a:defRPr sz="2700"/>
            </a:lvl4pPr>
            <a:lvl5pPr>
              <a:defRPr sz="2700"/>
            </a:lvl5pPr>
            <a:lvl6pPr>
              <a:defRPr sz="2700"/>
            </a:lvl6pPr>
            <a:lvl7pPr>
              <a:defRPr sz="2700"/>
            </a:lvl7pPr>
            <a:lvl8pPr>
              <a:defRPr sz="2700"/>
            </a:lvl8pPr>
            <a:lvl9pPr>
              <a:defRPr sz="27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3 Marcador de texto"/>
          <p:cNvSpPr>
            <a:spLocks noGrp="1"/>
          </p:cNvSpPr>
          <p:nvPr>
            <p:ph type="body" sz="half" idx="2"/>
          </p:nvPr>
        </p:nvSpPr>
        <p:spPr>
          <a:xfrm>
            <a:off x="684055" y="1544394"/>
            <a:ext cx="4500981" cy="5048322"/>
          </a:xfrm>
        </p:spPr>
        <p:txBody>
          <a:bodyPr/>
          <a:lstStyle>
            <a:lvl1pPr marL="0" indent="0">
              <a:buNone/>
              <a:defRPr sz="1800"/>
            </a:lvl1pPr>
            <a:lvl2pPr marL="602298" indent="0">
              <a:buNone/>
              <a:defRPr sz="1600"/>
            </a:lvl2pPr>
            <a:lvl3pPr marL="1204596" indent="0">
              <a:buNone/>
              <a:defRPr sz="1300"/>
            </a:lvl3pPr>
            <a:lvl4pPr marL="1806894" indent="0">
              <a:buNone/>
              <a:defRPr sz="1200"/>
            </a:lvl4pPr>
            <a:lvl5pPr marL="2409193" indent="0">
              <a:buNone/>
              <a:defRPr sz="1200"/>
            </a:lvl5pPr>
            <a:lvl6pPr marL="3011490" indent="0">
              <a:buNone/>
              <a:defRPr sz="1200"/>
            </a:lvl6pPr>
            <a:lvl7pPr marL="3613790" indent="0">
              <a:buNone/>
              <a:defRPr sz="1200"/>
            </a:lvl7pPr>
            <a:lvl8pPr marL="4216087" indent="0">
              <a:buNone/>
              <a:defRPr sz="1200"/>
            </a:lvl8pPr>
            <a:lvl9pPr marL="4818386" indent="0">
              <a:buNone/>
              <a:defRPr sz="12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1544844A-C4FE-4E2B-998B-5A730188FE52}" type="datetimeFigureOut">
              <a:rPr lang="es-ES" smtClean="0"/>
              <a:pPr/>
              <a:t>29/04/2015</a:t>
            </a:fld>
            <a:endParaRPr lang="es-ES_tradnl" dirty="0"/>
          </a:p>
        </p:txBody>
      </p:sp>
      <p:sp>
        <p:nvSpPr>
          <p:cNvPr id="6" name="5 Marcador de pie de página"/>
          <p:cNvSpPr>
            <a:spLocks noGrp="1"/>
          </p:cNvSpPr>
          <p:nvPr>
            <p:ph type="ftr" sz="quarter" idx="11"/>
          </p:nvPr>
        </p:nvSpPr>
        <p:spPr/>
        <p:txBody>
          <a:bodyPr/>
          <a:lstStyle/>
          <a:p>
            <a:endParaRPr lang="es-ES_tradnl" dirty="0"/>
          </a:p>
        </p:txBody>
      </p:sp>
      <p:sp>
        <p:nvSpPr>
          <p:cNvPr id="7" name="6 Marcador de número de diapositiva"/>
          <p:cNvSpPr>
            <a:spLocks noGrp="1"/>
          </p:cNvSpPr>
          <p:nvPr>
            <p:ph type="sldNum" sz="quarter" idx="12"/>
          </p:nvPr>
        </p:nvSpPr>
        <p:spPr/>
        <p:txBody>
          <a:bodyPr/>
          <a:lstStyle/>
          <a:p>
            <a:fld id="{8C97AF09-FCA7-4C51-A66B-451A0EA57879}" type="slidenum">
              <a:rPr lang="es-ES_tradnl" smtClean="0"/>
              <a:pPr/>
              <a:t>‹Nº›</a:t>
            </a:fld>
            <a:endParaRPr lang="es-ES_tradnl"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681587" y="5166203"/>
            <a:ext cx="8208645" cy="609899"/>
          </a:xfrm>
        </p:spPr>
        <p:txBody>
          <a:bodyPr anchor="b"/>
          <a:lstStyle>
            <a:lvl1pPr algn="l">
              <a:defRPr sz="2700" b="1"/>
            </a:lvl1pPr>
          </a:lstStyle>
          <a:p>
            <a:r>
              <a:rPr lang="es-ES" smtClean="0"/>
              <a:t>Haga clic para modificar el estilo de título del patrón</a:t>
            </a:r>
            <a:endParaRPr lang="es-ES_tradnl"/>
          </a:p>
        </p:txBody>
      </p:sp>
      <p:sp>
        <p:nvSpPr>
          <p:cNvPr id="3" name="2 Marcador de posición de imagen"/>
          <p:cNvSpPr>
            <a:spLocks noGrp="1"/>
          </p:cNvSpPr>
          <p:nvPr>
            <p:ph type="pic" idx="1"/>
          </p:nvPr>
        </p:nvSpPr>
        <p:spPr>
          <a:xfrm>
            <a:off x="2681587" y="659444"/>
            <a:ext cx="8208645" cy="4428173"/>
          </a:xfrm>
        </p:spPr>
        <p:txBody>
          <a:bodyPr/>
          <a:lstStyle>
            <a:lvl1pPr marL="0" indent="0">
              <a:buNone/>
              <a:defRPr sz="4200"/>
            </a:lvl1pPr>
            <a:lvl2pPr marL="602298" indent="0">
              <a:buNone/>
              <a:defRPr sz="3800"/>
            </a:lvl2pPr>
            <a:lvl3pPr marL="1204596" indent="0">
              <a:buNone/>
              <a:defRPr sz="3100"/>
            </a:lvl3pPr>
            <a:lvl4pPr marL="1806894" indent="0">
              <a:buNone/>
              <a:defRPr sz="2700"/>
            </a:lvl4pPr>
            <a:lvl5pPr marL="2409193" indent="0">
              <a:buNone/>
              <a:defRPr sz="2700"/>
            </a:lvl5pPr>
            <a:lvl6pPr marL="3011490" indent="0">
              <a:buNone/>
              <a:defRPr sz="2700"/>
            </a:lvl6pPr>
            <a:lvl7pPr marL="3613790" indent="0">
              <a:buNone/>
              <a:defRPr sz="2700"/>
            </a:lvl7pPr>
            <a:lvl8pPr marL="4216087" indent="0">
              <a:buNone/>
              <a:defRPr sz="2700"/>
            </a:lvl8pPr>
            <a:lvl9pPr marL="4818386" indent="0">
              <a:buNone/>
              <a:defRPr sz="2700"/>
            </a:lvl9pPr>
          </a:lstStyle>
          <a:p>
            <a:endParaRPr lang="es-ES_tradnl" dirty="0"/>
          </a:p>
        </p:txBody>
      </p:sp>
      <p:sp>
        <p:nvSpPr>
          <p:cNvPr id="4" name="3 Marcador de texto"/>
          <p:cNvSpPr>
            <a:spLocks noGrp="1"/>
          </p:cNvSpPr>
          <p:nvPr>
            <p:ph type="body" sz="half" idx="2"/>
          </p:nvPr>
        </p:nvSpPr>
        <p:spPr>
          <a:xfrm>
            <a:off x="2681587" y="5776101"/>
            <a:ext cx="8208645" cy="866159"/>
          </a:xfrm>
        </p:spPr>
        <p:txBody>
          <a:bodyPr/>
          <a:lstStyle>
            <a:lvl1pPr marL="0" indent="0">
              <a:buNone/>
              <a:defRPr sz="1800"/>
            </a:lvl1pPr>
            <a:lvl2pPr marL="602298" indent="0">
              <a:buNone/>
              <a:defRPr sz="1600"/>
            </a:lvl2pPr>
            <a:lvl3pPr marL="1204596" indent="0">
              <a:buNone/>
              <a:defRPr sz="1300"/>
            </a:lvl3pPr>
            <a:lvl4pPr marL="1806894" indent="0">
              <a:buNone/>
              <a:defRPr sz="1200"/>
            </a:lvl4pPr>
            <a:lvl5pPr marL="2409193" indent="0">
              <a:buNone/>
              <a:defRPr sz="1200"/>
            </a:lvl5pPr>
            <a:lvl6pPr marL="3011490" indent="0">
              <a:buNone/>
              <a:defRPr sz="1200"/>
            </a:lvl6pPr>
            <a:lvl7pPr marL="3613790" indent="0">
              <a:buNone/>
              <a:defRPr sz="1200"/>
            </a:lvl7pPr>
            <a:lvl8pPr marL="4216087" indent="0">
              <a:buNone/>
              <a:defRPr sz="1200"/>
            </a:lvl8pPr>
            <a:lvl9pPr marL="4818386" indent="0">
              <a:buNone/>
              <a:defRPr sz="12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1544844A-C4FE-4E2B-998B-5A730188FE52}" type="datetimeFigureOut">
              <a:rPr lang="es-ES" smtClean="0"/>
              <a:pPr/>
              <a:t>29/04/2015</a:t>
            </a:fld>
            <a:endParaRPr lang="es-ES_tradnl" dirty="0"/>
          </a:p>
        </p:txBody>
      </p:sp>
      <p:sp>
        <p:nvSpPr>
          <p:cNvPr id="6" name="5 Marcador de pie de página"/>
          <p:cNvSpPr>
            <a:spLocks noGrp="1"/>
          </p:cNvSpPr>
          <p:nvPr>
            <p:ph type="ftr" sz="quarter" idx="11"/>
          </p:nvPr>
        </p:nvSpPr>
        <p:spPr/>
        <p:txBody>
          <a:bodyPr/>
          <a:lstStyle/>
          <a:p>
            <a:endParaRPr lang="es-ES_tradnl" dirty="0"/>
          </a:p>
        </p:txBody>
      </p:sp>
      <p:sp>
        <p:nvSpPr>
          <p:cNvPr id="7" name="6 Marcador de número de diapositiva"/>
          <p:cNvSpPr>
            <a:spLocks noGrp="1"/>
          </p:cNvSpPr>
          <p:nvPr>
            <p:ph type="sldNum" sz="quarter" idx="12"/>
          </p:nvPr>
        </p:nvSpPr>
        <p:spPr/>
        <p:txBody>
          <a:bodyPr/>
          <a:lstStyle/>
          <a:p>
            <a:fld id="{8C97AF09-FCA7-4C51-A66B-451A0EA57879}" type="slidenum">
              <a:rPr lang="es-ES_tradnl" smtClean="0"/>
              <a:pPr/>
              <a:t>‹Nº›</a:t>
            </a:fld>
            <a:endParaRPr lang="es-ES_tradnl"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684055" y="295556"/>
            <a:ext cx="12312968" cy="1230048"/>
          </a:xfrm>
          <a:prstGeom prst="rect">
            <a:avLst/>
          </a:prstGeom>
        </p:spPr>
        <p:txBody>
          <a:bodyPr vert="horz" lIns="120459" tIns="60229" rIns="120459" bIns="60229" rtlCol="0" anchor="ctr">
            <a:normAutofit/>
          </a:bodyPr>
          <a:lstStyle/>
          <a:p>
            <a:r>
              <a:rPr lang="es-ES" smtClean="0"/>
              <a:t>Haga clic para modificar el estilo de título del patrón</a:t>
            </a:r>
            <a:endParaRPr lang="es-ES_tradnl"/>
          </a:p>
        </p:txBody>
      </p:sp>
      <p:sp>
        <p:nvSpPr>
          <p:cNvPr id="3" name="2 Marcador de texto"/>
          <p:cNvSpPr>
            <a:spLocks noGrp="1"/>
          </p:cNvSpPr>
          <p:nvPr>
            <p:ph type="body" idx="1"/>
          </p:nvPr>
        </p:nvSpPr>
        <p:spPr>
          <a:xfrm>
            <a:off x="684055" y="1722068"/>
            <a:ext cx="12312968" cy="4870649"/>
          </a:xfrm>
          <a:prstGeom prst="rect">
            <a:avLst/>
          </a:prstGeom>
        </p:spPr>
        <p:txBody>
          <a:bodyPr vert="horz" lIns="120459" tIns="60229" rIns="120459" bIns="60229"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3 Marcador de fecha"/>
          <p:cNvSpPr>
            <a:spLocks noGrp="1"/>
          </p:cNvSpPr>
          <p:nvPr>
            <p:ph type="dt" sz="half" idx="2"/>
          </p:nvPr>
        </p:nvSpPr>
        <p:spPr>
          <a:xfrm>
            <a:off x="684057" y="6840435"/>
            <a:ext cx="3192251" cy="392932"/>
          </a:xfrm>
          <a:prstGeom prst="rect">
            <a:avLst/>
          </a:prstGeom>
        </p:spPr>
        <p:txBody>
          <a:bodyPr vert="horz" lIns="120459" tIns="60229" rIns="120459" bIns="60229" rtlCol="0" anchor="ctr"/>
          <a:lstStyle>
            <a:lvl1pPr algn="l">
              <a:defRPr sz="1600">
                <a:solidFill>
                  <a:schemeClr val="tx1">
                    <a:tint val="75000"/>
                  </a:schemeClr>
                </a:solidFill>
              </a:defRPr>
            </a:lvl1pPr>
          </a:lstStyle>
          <a:p>
            <a:fld id="{1544844A-C4FE-4E2B-998B-5A730188FE52}" type="datetimeFigureOut">
              <a:rPr lang="es-ES" smtClean="0"/>
              <a:pPr/>
              <a:t>29/04/2015</a:t>
            </a:fld>
            <a:endParaRPr lang="es-ES_tradnl" dirty="0"/>
          </a:p>
        </p:txBody>
      </p:sp>
      <p:sp>
        <p:nvSpPr>
          <p:cNvPr id="5" name="4 Marcador de pie de página"/>
          <p:cNvSpPr>
            <a:spLocks noGrp="1"/>
          </p:cNvSpPr>
          <p:nvPr>
            <p:ph type="ftr" sz="quarter" idx="3"/>
          </p:nvPr>
        </p:nvSpPr>
        <p:spPr>
          <a:xfrm>
            <a:off x="4674368" y="6840435"/>
            <a:ext cx="4332341" cy="392932"/>
          </a:xfrm>
          <a:prstGeom prst="rect">
            <a:avLst/>
          </a:prstGeom>
        </p:spPr>
        <p:txBody>
          <a:bodyPr vert="horz" lIns="120459" tIns="60229" rIns="120459" bIns="60229" rtlCol="0" anchor="ctr"/>
          <a:lstStyle>
            <a:lvl1pPr algn="ctr">
              <a:defRPr sz="1600">
                <a:solidFill>
                  <a:schemeClr val="tx1">
                    <a:tint val="75000"/>
                  </a:schemeClr>
                </a:solidFill>
              </a:defRPr>
            </a:lvl1pPr>
          </a:lstStyle>
          <a:p>
            <a:endParaRPr lang="es-ES_tradnl" dirty="0"/>
          </a:p>
        </p:txBody>
      </p:sp>
      <p:sp>
        <p:nvSpPr>
          <p:cNvPr id="6" name="5 Marcador de número de diapositiva"/>
          <p:cNvSpPr>
            <a:spLocks noGrp="1"/>
          </p:cNvSpPr>
          <p:nvPr>
            <p:ph type="sldNum" sz="quarter" idx="4"/>
          </p:nvPr>
        </p:nvSpPr>
        <p:spPr>
          <a:xfrm>
            <a:off x="9804773" y="6840435"/>
            <a:ext cx="3192251" cy="392932"/>
          </a:xfrm>
          <a:prstGeom prst="rect">
            <a:avLst/>
          </a:prstGeom>
        </p:spPr>
        <p:txBody>
          <a:bodyPr vert="horz" lIns="120459" tIns="60229" rIns="120459" bIns="60229" rtlCol="0" anchor="ctr"/>
          <a:lstStyle>
            <a:lvl1pPr algn="r">
              <a:defRPr sz="1600">
                <a:solidFill>
                  <a:schemeClr val="tx1">
                    <a:tint val="75000"/>
                  </a:schemeClr>
                </a:solidFill>
              </a:defRPr>
            </a:lvl1pPr>
          </a:lstStyle>
          <a:p>
            <a:fld id="{8C97AF09-FCA7-4C51-A66B-451A0EA57879}" type="slidenum">
              <a:rPr lang="es-ES_tradnl" smtClean="0"/>
              <a:pPr/>
              <a:t>‹Nº›</a:t>
            </a:fld>
            <a:endParaRPr lang="es-ES_tradnl" dirty="0"/>
          </a:p>
        </p:txBody>
      </p:sp>
    </p:spTree>
  </p:cSld>
  <p:clrMap bg1="lt1" tx1="dk1" bg2="lt2" tx2="dk2" accent1="accent1" accent2="accent2" accent3="accent3" accent4="accent4" accent5="accent5" accent6="accent6" hlink="hlink" folHlink="folHlink"/>
  <p:sldLayoutIdLst>
    <p:sldLayoutId id="2147483662" r:id="rId1"/>
    <p:sldLayoutId id="214748367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iming>
    <p:tnLst>
      <p:par>
        <p:cTn id="1" dur="indefinite" restart="never" nodeType="tmRoot"/>
      </p:par>
    </p:tnLst>
  </p:timing>
  <p:txStyles>
    <p:titleStyle>
      <a:lvl1pPr algn="ctr" defTabSz="1204596" rtl="0" eaLnBrk="1" latinLnBrk="0" hangingPunct="1">
        <a:spcBef>
          <a:spcPct val="0"/>
        </a:spcBef>
        <a:buNone/>
        <a:defRPr sz="5800" kern="1200">
          <a:solidFill>
            <a:schemeClr val="tx1"/>
          </a:solidFill>
          <a:latin typeface="+mj-lt"/>
          <a:ea typeface="+mj-ea"/>
          <a:cs typeface="+mj-cs"/>
        </a:defRPr>
      </a:lvl1pPr>
    </p:titleStyle>
    <p:bodyStyle>
      <a:lvl1pPr marL="451723" indent="-451723" algn="l" defTabSz="1204596" rtl="0" eaLnBrk="1" latinLnBrk="0" hangingPunct="1">
        <a:spcBef>
          <a:spcPct val="20000"/>
        </a:spcBef>
        <a:buFont typeface="Arial" pitchFamily="34" charset="0"/>
        <a:buChar char="•"/>
        <a:defRPr sz="4200" kern="1200">
          <a:solidFill>
            <a:schemeClr val="tx1"/>
          </a:solidFill>
          <a:latin typeface="+mn-lt"/>
          <a:ea typeface="+mn-ea"/>
          <a:cs typeface="+mn-cs"/>
        </a:defRPr>
      </a:lvl1pPr>
      <a:lvl2pPr marL="978734" indent="-376437" algn="l" defTabSz="1204596" rtl="0" eaLnBrk="1" latinLnBrk="0" hangingPunct="1">
        <a:spcBef>
          <a:spcPct val="20000"/>
        </a:spcBef>
        <a:buFont typeface="Arial" pitchFamily="34" charset="0"/>
        <a:buChar char="–"/>
        <a:defRPr sz="3800" kern="1200">
          <a:solidFill>
            <a:schemeClr val="tx1"/>
          </a:solidFill>
          <a:latin typeface="+mn-lt"/>
          <a:ea typeface="+mn-ea"/>
          <a:cs typeface="+mn-cs"/>
        </a:defRPr>
      </a:lvl2pPr>
      <a:lvl3pPr marL="1505746" indent="-301149" algn="l" defTabSz="1204596" rtl="0" eaLnBrk="1" latinLnBrk="0" hangingPunct="1">
        <a:spcBef>
          <a:spcPct val="20000"/>
        </a:spcBef>
        <a:buFont typeface="Arial" pitchFamily="34" charset="0"/>
        <a:buChar char="•"/>
        <a:defRPr sz="3100" kern="1200">
          <a:solidFill>
            <a:schemeClr val="tx1"/>
          </a:solidFill>
          <a:latin typeface="+mn-lt"/>
          <a:ea typeface="+mn-ea"/>
          <a:cs typeface="+mn-cs"/>
        </a:defRPr>
      </a:lvl3pPr>
      <a:lvl4pPr marL="2108044" indent="-301149" algn="l" defTabSz="1204596"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10342" indent="-301149" algn="l" defTabSz="1204596"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12639" indent="-301149" algn="l" defTabSz="1204596"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14939" indent="-301149" algn="l" defTabSz="1204596"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17236" indent="-301149" algn="l" defTabSz="1204596"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19535" indent="-301149" algn="l" defTabSz="1204596"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s-ES"/>
      </a:defPPr>
      <a:lvl1pPr marL="0" algn="l" defTabSz="1204596" rtl="0" eaLnBrk="1" latinLnBrk="0" hangingPunct="1">
        <a:defRPr sz="2400" kern="1200">
          <a:solidFill>
            <a:schemeClr val="tx1"/>
          </a:solidFill>
          <a:latin typeface="+mn-lt"/>
          <a:ea typeface="+mn-ea"/>
          <a:cs typeface="+mn-cs"/>
        </a:defRPr>
      </a:lvl1pPr>
      <a:lvl2pPr marL="602298" algn="l" defTabSz="1204596" rtl="0" eaLnBrk="1" latinLnBrk="0" hangingPunct="1">
        <a:defRPr sz="2400" kern="1200">
          <a:solidFill>
            <a:schemeClr val="tx1"/>
          </a:solidFill>
          <a:latin typeface="+mn-lt"/>
          <a:ea typeface="+mn-ea"/>
          <a:cs typeface="+mn-cs"/>
        </a:defRPr>
      </a:lvl2pPr>
      <a:lvl3pPr marL="1204596" algn="l" defTabSz="1204596" rtl="0" eaLnBrk="1" latinLnBrk="0" hangingPunct="1">
        <a:defRPr sz="2400" kern="1200">
          <a:solidFill>
            <a:schemeClr val="tx1"/>
          </a:solidFill>
          <a:latin typeface="+mn-lt"/>
          <a:ea typeface="+mn-ea"/>
          <a:cs typeface="+mn-cs"/>
        </a:defRPr>
      </a:lvl3pPr>
      <a:lvl4pPr marL="1806894" algn="l" defTabSz="1204596" rtl="0" eaLnBrk="1" latinLnBrk="0" hangingPunct="1">
        <a:defRPr sz="2400" kern="1200">
          <a:solidFill>
            <a:schemeClr val="tx1"/>
          </a:solidFill>
          <a:latin typeface="+mn-lt"/>
          <a:ea typeface="+mn-ea"/>
          <a:cs typeface="+mn-cs"/>
        </a:defRPr>
      </a:lvl4pPr>
      <a:lvl5pPr marL="2409193" algn="l" defTabSz="1204596" rtl="0" eaLnBrk="1" latinLnBrk="0" hangingPunct="1">
        <a:defRPr sz="2400" kern="1200">
          <a:solidFill>
            <a:schemeClr val="tx1"/>
          </a:solidFill>
          <a:latin typeface="+mn-lt"/>
          <a:ea typeface="+mn-ea"/>
          <a:cs typeface="+mn-cs"/>
        </a:defRPr>
      </a:lvl5pPr>
      <a:lvl6pPr marL="3011490" algn="l" defTabSz="1204596" rtl="0" eaLnBrk="1" latinLnBrk="0" hangingPunct="1">
        <a:defRPr sz="2400" kern="1200">
          <a:solidFill>
            <a:schemeClr val="tx1"/>
          </a:solidFill>
          <a:latin typeface="+mn-lt"/>
          <a:ea typeface="+mn-ea"/>
          <a:cs typeface="+mn-cs"/>
        </a:defRPr>
      </a:lvl6pPr>
      <a:lvl7pPr marL="3613790" algn="l" defTabSz="1204596" rtl="0" eaLnBrk="1" latinLnBrk="0" hangingPunct="1">
        <a:defRPr sz="2400" kern="1200">
          <a:solidFill>
            <a:schemeClr val="tx1"/>
          </a:solidFill>
          <a:latin typeface="+mn-lt"/>
          <a:ea typeface="+mn-ea"/>
          <a:cs typeface="+mn-cs"/>
        </a:defRPr>
      </a:lvl7pPr>
      <a:lvl8pPr marL="4216087" algn="l" defTabSz="1204596" rtl="0" eaLnBrk="1" latinLnBrk="0" hangingPunct="1">
        <a:defRPr sz="2400" kern="1200">
          <a:solidFill>
            <a:schemeClr val="tx1"/>
          </a:solidFill>
          <a:latin typeface="+mn-lt"/>
          <a:ea typeface="+mn-ea"/>
          <a:cs typeface="+mn-cs"/>
        </a:defRPr>
      </a:lvl8pPr>
      <a:lvl9pPr marL="4818386" algn="l" defTabSz="1204596"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G:\excel.greenpc.es\www\cursosv2\images\fijasweb\main\portada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22723"/>
            <a:ext cx="13680000" cy="6267920"/>
          </a:xfrm>
          <a:prstGeom prst="rect">
            <a:avLst/>
          </a:prstGeom>
          <a:noFill/>
          <a:extLst>
            <a:ext uri="{909E8E84-426E-40DD-AFC4-6F175D3DCCD1}">
              <a14:hiddenFill xmlns:a14="http://schemas.microsoft.com/office/drawing/2010/main">
                <a:solidFill>
                  <a:srgbClr val="FFFFFF"/>
                </a:solidFill>
              </a14:hiddenFill>
            </a:ext>
          </a:extLst>
        </p:spPr>
      </p:pic>
      <p:sp>
        <p:nvSpPr>
          <p:cNvPr id="4" name="3 CuadroTexto"/>
          <p:cNvSpPr txBox="1"/>
          <p:nvPr/>
        </p:nvSpPr>
        <p:spPr>
          <a:xfrm>
            <a:off x="359817" y="1313880"/>
            <a:ext cx="9597114" cy="3108543"/>
          </a:xfrm>
          <a:prstGeom prst="rect">
            <a:avLst/>
          </a:prstGeom>
          <a:noFill/>
        </p:spPr>
        <p:txBody>
          <a:bodyPr wrap="none" rtlCol="0">
            <a:spAutoFit/>
          </a:bodyPr>
          <a:lstStyle/>
          <a:p>
            <a:r>
              <a:rPr lang="es-ES" sz="4400" b="1" dirty="0" smtClean="0">
                <a:solidFill>
                  <a:schemeClr val="bg1"/>
                </a:solidFill>
                <a:latin typeface="Arial" panose="020B0604020202020204" pitchFamily="34" charset="0"/>
                <a:cs typeface="Arial" panose="020B0604020202020204" pitchFamily="34" charset="0"/>
              </a:rPr>
              <a:t>Curso:</a:t>
            </a:r>
          </a:p>
          <a:p>
            <a:endParaRPr lang="es-ES" sz="4400" b="1" dirty="0" smtClean="0">
              <a:solidFill>
                <a:schemeClr val="bg1"/>
              </a:solidFill>
              <a:latin typeface="Arial" panose="020B0604020202020204" pitchFamily="34" charset="0"/>
              <a:cs typeface="Arial" panose="020B0604020202020204" pitchFamily="34" charset="0"/>
            </a:endParaRPr>
          </a:p>
          <a:p>
            <a:r>
              <a:rPr lang="es-ES" sz="4400" b="1" dirty="0" smtClean="0">
                <a:solidFill>
                  <a:schemeClr val="bg1"/>
                </a:solidFill>
                <a:latin typeface="Arial" panose="020B0604020202020204" pitchFamily="34" charset="0"/>
                <a:cs typeface="Arial" panose="020B0604020202020204" pitchFamily="34" charset="0"/>
              </a:rPr>
              <a:t>Desarrollo de aplicaciones Web</a:t>
            </a:r>
          </a:p>
          <a:p>
            <a:pPr lvl="0"/>
            <a:r>
              <a:rPr lang="es-ES" sz="3200" dirty="0">
                <a:solidFill>
                  <a:schemeClr val="bg1"/>
                </a:solidFill>
              </a:rPr>
              <a:t>Desarrollar elementos de software en el entorno cliente</a:t>
            </a:r>
            <a:r>
              <a:rPr lang="es-ES" sz="3200" dirty="0" smtClean="0">
                <a:solidFill>
                  <a:schemeClr val="bg1"/>
                </a:solidFill>
              </a:rPr>
              <a:t>.</a:t>
            </a:r>
          </a:p>
          <a:p>
            <a:pPr lvl="0"/>
            <a:r>
              <a:rPr lang="es-ES" sz="3200" dirty="0" smtClean="0">
                <a:solidFill>
                  <a:schemeClr val="bg1"/>
                </a:solidFill>
              </a:rPr>
              <a:t>DOM</a:t>
            </a:r>
            <a:endParaRPr lang="es-ES" sz="3200" dirty="0">
              <a:solidFill>
                <a:schemeClr val="bg1"/>
              </a:solidFill>
            </a:endParaRPr>
          </a:p>
        </p:txBody>
      </p:sp>
      <p:pic>
        <p:nvPicPr>
          <p:cNvPr id="6" name="5 Imagen"/>
          <p:cNvPicPr/>
          <p:nvPr/>
        </p:nvPicPr>
        <p:blipFill>
          <a:blip r:embed="rId3" cstate="print"/>
          <a:srcRect/>
          <a:stretch>
            <a:fillRect/>
          </a:stretch>
        </p:blipFill>
        <p:spPr bwMode="auto">
          <a:xfrm>
            <a:off x="209154" y="89497"/>
            <a:ext cx="2016224" cy="864343"/>
          </a:xfrm>
          <a:prstGeom prst="rect">
            <a:avLst/>
          </a:prstGeom>
          <a:noFill/>
        </p:spPr>
      </p:pic>
      <p:sp>
        <p:nvSpPr>
          <p:cNvPr id="7" name="Text Box 7"/>
          <p:cNvSpPr txBox="1">
            <a:spLocks noChangeArrowheads="1"/>
          </p:cNvSpPr>
          <p:nvPr/>
        </p:nvSpPr>
        <p:spPr bwMode="auto">
          <a:xfrm>
            <a:off x="11385909" y="7020237"/>
            <a:ext cx="2255838" cy="336550"/>
          </a:xfrm>
          <a:prstGeom prst="rect">
            <a:avLst/>
          </a:prstGeom>
          <a:noFill/>
          <a:ln w="9525">
            <a:noFill/>
            <a:miter lim="800000"/>
            <a:headEnd/>
            <a:tailEnd/>
          </a:ln>
        </p:spPr>
        <p:txBody>
          <a:bodyPr wrap="none">
            <a:spAutoFit/>
          </a:bodyPr>
          <a:lstStyle/>
          <a:p>
            <a:r>
              <a:rPr lang="es-ES" sz="1600" b="1" dirty="0">
                <a:solidFill>
                  <a:schemeClr val="bg1"/>
                </a:solidFill>
                <a:latin typeface="Book Antiqua" pitchFamily="18" charset="0"/>
                <a:cs typeface="Arial" charset="0"/>
              </a:rPr>
              <a:t>Por Fernando </a:t>
            </a:r>
            <a:r>
              <a:rPr lang="es-ES" sz="1600" b="1" dirty="0" smtClean="0">
                <a:solidFill>
                  <a:schemeClr val="bg1"/>
                </a:solidFill>
                <a:latin typeface="Book Antiqua" pitchFamily="18" charset="0"/>
                <a:cs typeface="Arial" charset="0"/>
              </a:rPr>
              <a:t>Diezma</a:t>
            </a:r>
            <a:endParaRPr lang="es-ES" sz="1600" b="1" dirty="0">
              <a:solidFill>
                <a:schemeClr val="bg1"/>
              </a:solidFill>
              <a:latin typeface="Book Antiqua" pitchFamily="18" charset="0"/>
              <a:cs typeface="Arial" charset="0"/>
            </a:endParaRPr>
          </a:p>
        </p:txBody>
      </p:sp>
    </p:spTree>
    <p:extLst>
      <p:ext uri="{BB962C8B-B14F-4D97-AF65-F5344CB8AC3E}">
        <p14:creationId xmlns:p14="http://schemas.microsoft.com/office/powerpoint/2010/main" val="15349829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t>Acceso a los nodos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DOM</a:t>
            </a:r>
            <a:endParaRPr lang="es-ES" dirty="0"/>
          </a:p>
        </p:txBody>
      </p:sp>
      <p:sp>
        <p:nvSpPr>
          <p:cNvPr id="6" name="5 CuadroTexto"/>
          <p:cNvSpPr txBox="1"/>
          <p:nvPr/>
        </p:nvSpPr>
        <p:spPr>
          <a:xfrm>
            <a:off x="2376041" y="1961952"/>
            <a:ext cx="8856984" cy="4031873"/>
          </a:xfrm>
          <a:prstGeom prst="rect">
            <a:avLst/>
          </a:prstGeom>
          <a:noFill/>
        </p:spPr>
        <p:txBody>
          <a:bodyPr wrap="square" rtlCol="0">
            <a:spAutoFit/>
          </a:bodyPr>
          <a:lstStyle/>
          <a:p>
            <a:pPr algn="just"/>
            <a:r>
              <a:rPr lang="es-ES" sz="1600" dirty="0">
                <a:latin typeface="Arial" panose="020B0604020202020204" pitchFamily="34" charset="0"/>
                <a:cs typeface="Arial" panose="020B0604020202020204" pitchFamily="34" charset="0"/>
              </a:rPr>
              <a:t>Una vez construido automáticamente el árbol completo de nodos DOM, ya es posible utilizar las funciones DOM para acceder de forma directa a cualquier nodo del árbol. Como acceder a un nodo del árbol es equivalente a acceder a "un trozo" de la página, una vez construido el árbol, ya es posible manipular de forma sencilla la página: acceder al valor de un elemento, establecer el valor de un elemento, mover un elemento de la página, crear y añadir nuevos elementos, etc.</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DOM proporciona </a:t>
            </a:r>
            <a:r>
              <a:rPr lang="es-ES" sz="1600" dirty="0" smtClean="0">
                <a:latin typeface="Arial" panose="020B0604020202020204" pitchFamily="34" charset="0"/>
                <a:cs typeface="Arial" panose="020B0604020202020204" pitchFamily="34" charset="0"/>
              </a:rPr>
              <a:t>varios </a:t>
            </a:r>
            <a:r>
              <a:rPr lang="es-ES" sz="1600" dirty="0">
                <a:latin typeface="Arial" panose="020B0604020202020204" pitchFamily="34" charset="0"/>
                <a:cs typeface="Arial" panose="020B0604020202020204" pitchFamily="34" charset="0"/>
              </a:rPr>
              <a:t>métodos alternativos para acceder a un nodo específico: acceso </a:t>
            </a:r>
            <a:r>
              <a:rPr lang="es-ES" sz="1600" dirty="0" smtClean="0">
                <a:latin typeface="Arial" panose="020B0604020202020204" pitchFamily="34" charset="0"/>
                <a:cs typeface="Arial" panose="020B0604020202020204" pitchFamily="34" charset="0"/>
              </a:rPr>
              <a:t>directo, acceso </a:t>
            </a:r>
            <a:r>
              <a:rPr lang="es-ES" sz="1600" dirty="0">
                <a:latin typeface="Arial" panose="020B0604020202020204" pitchFamily="34" charset="0"/>
                <a:cs typeface="Arial" panose="020B0604020202020204" pitchFamily="34" charset="0"/>
              </a:rPr>
              <a:t>a través de sus nodos </a:t>
            </a:r>
            <a:r>
              <a:rPr lang="es-ES" sz="1600" dirty="0" smtClean="0">
                <a:latin typeface="Arial" panose="020B0604020202020204" pitchFamily="34" charset="0"/>
                <a:cs typeface="Arial" panose="020B0604020202020204" pitchFamily="34" charset="0"/>
              </a:rPr>
              <a:t>padre, acceso a través de los hermanos, acceso a través de los hijos, acceso a través de un mismo tipo de nodo.</a:t>
            </a:r>
            <a:endParaRPr lang="es-ES" sz="1600" dirty="0">
              <a:latin typeface="Arial" panose="020B0604020202020204" pitchFamily="34" charset="0"/>
              <a:cs typeface="Arial" panose="020B0604020202020204" pitchFamily="34" charset="0"/>
            </a:endParaRP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Las funciones que proporciona DOM para acceder a un nodo a través de sus nodos padre consisten en acceder al nodo raíz de la página y después a sus nodos hijos y a los nodos hijos de esos hijos y así sucesivamente hasta el último nodo de la rama terminada por el nodo buscado. Sin embargo, cuando se quiere acceder a un nodo específico, es mucho más rápido acceder directamente a ese nodo y no llegar hasta él descendiendo a través de todos sus nodos padre</a:t>
            </a:r>
            <a:r>
              <a:rPr lang="es-ES" sz="1600" dirty="0" smtClean="0">
                <a:latin typeface="Arial" panose="020B0604020202020204" pitchFamily="34" charset="0"/>
                <a:cs typeface="Arial" panose="020B0604020202020204" pitchFamily="34" charset="0"/>
              </a:rPr>
              <a:t>.</a:t>
            </a:r>
            <a:endParaRPr lang="es-E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577603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t>Acceso a los nodos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DOM</a:t>
            </a:r>
            <a:endParaRPr lang="es-ES" dirty="0"/>
          </a:p>
        </p:txBody>
      </p:sp>
      <p:sp>
        <p:nvSpPr>
          <p:cNvPr id="6" name="5 CuadroTexto"/>
          <p:cNvSpPr txBox="1"/>
          <p:nvPr/>
        </p:nvSpPr>
        <p:spPr>
          <a:xfrm>
            <a:off x="2376041" y="1961952"/>
            <a:ext cx="8856984" cy="1323439"/>
          </a:xfrm>
          <a:prstGeom prst="rect">
            <a:avLst/>
          </a:prstGeom>
          <a:noFill/>
        </p:spPr>
        <p:txBody>
          <a:bodyPr wrap="square" rtlCol="0">
            <a:spAutoFit/>
          </a:bodyPr>
          <a:lstStyle/>
          <a:p>
            <a:pPr algn="just"/>
            <a:r>
              <a:rPr lang="es-ES" sz="1600" dirty="0">
                <a:latin typeface="Arial" panose="020B0604020202020204" pitchFamily="34" charset="0"/>
                <a:cs typeface="Arial" panose="020B0604020202020204" pitchFamily="34" charset="0"/>
              </a:rPr>
              <a:t>Por último, es importante recordar que </a:t>
            </a:r>
            <a:r>
              <a:rPr lang="es-ES" sz="1600" b="1" dirty="0">
                <a:latin typeface="Arial" panose="020B0604020202020204" pitchFamily="34" charset="0"/>
                <a:cs typeface="Arial" panose="020B0604020202020204" pitchFamily="34" charset="0"/>
              </a:rPr>
              <a:t>el acceso a los nodos, su modificación y su eliminación solamente es posible cuando el árbol DOM ha sido construido completamente</a:t>
            </a:r>
            <a:r>
              <a:rPr lang="es-ES" sz="1600" dirty="0">
                <a:latin typeface="Arial" panose="020B0604020202020204" pitchFamily="34" charset="0"/>
                <a:cs typeface="Arial" panose="020B0604020202020204" pitchFamily="34" charset="0"/>
              </a:rPr>
              <a:t>, es decir, después de que la página HTML se cargue por completo. Más adelante se verá cómo asegurar que un código JavaScript solamente se ejecute cuando el navegador ha cargado entera la página HTML.</a:t>
            </a:r>
            <a:endParaRPr lang="es-ES" sz="1600" dirty="0">
              <a:solidFill>
                <a:srgbClr val="008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46355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t>Acceso a los nodos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DOM</a:t>
            </a:r>
            <a:endParaRPr lang="es-ES" dirty="0"/>
          </a:p>
        </p:txBody>
      </p:sp>
      <p:sp>
        <p:nvSpPr>
          <p:cNvPr id="6" name="5 CuadroTexto"/>
          <p:cNvSpPr txBox="1"/>
          <p:nvPr/>
        </p:nvSpPr>
        <p:spPr>
          <a:xfrm>
            <a:off x="2376041" y="1961952"/>
            <a:ext cx="8856984" cy="1569660"/>
          </a:xfrm>
          <a:prstGeom prst="rect">
            <a:avLst/>
          </a:prstGeom>
          <a:noFill/>
        </p:spPr>
        <p:txBody>
          <a:bodyPr wrap="square" rtlCol="0">
            <a:spAutoFit/>
          </a:bodyPr>
          <a:lstStyle/>
          <a:p>
            <a:pPr algn="just"/>
            <a:r>
              <a:rPr lang="es-ES" sz="1600" dirty="0" smtClean="0">
                <a:latin typeface="Arial" panose="020B0604020202020204" pitchFamily="34" charset="0"/>
                <a:cs typeface="Arial" panose="020B0604020202020204" pitchFamily="34" charset="0"/>
              </a:rPr>
              <a:t>Vamos a estudiar las siguientes funciones de acceso a los nodos.</a:t>
            </a:r>
          </a:p>
          <a:p>
            <a:pPr algn="just"/>
            <a:endParaRPr lang="es-ES" sz="1600" dirty="0">
              <a:solidFill>
                <a:srgbClr val="008000"/>
              </a:solidFill>
              <a:latin typeface="Arial" panose="020B0604020202020204" pitchFamily="34" charset="0"/>
              <a:cs typeface="Arial" panose="020B0604020202020204" pitchFamily="34" charset="0"/>
            </a:endParaRPr>
          </a:p>
          <a:p>
            <a:pPr algn="just"/>
            <a:r>
              <a:rPr lang="es-ES" sz="1600" dirty="0" err="1">
                <a:latin typeface="Arial" panose="020B0604020202020204" pitchFamily="34" charset="0"/>
                <a:cs typeface="Arial" panose="020B0604020202020204" pitchFamily="34" charset="0"/>
              </a:rPr>
              <a:t>getElementsByTagName</a:t>
            </a:r>
            <a:r>
              <a:rPr lang="es-ES" sz="1600" dirty="0" smtClean="0">
                <a:latin typeface="Arial" panose="020B0604020202020204" pitchFamily="34" charset="0"/>
                <a:cs typeface="Arial" panose="020B0604020202020204" pitchFamily="34" charset="0"/>
              </a:rPr>
              <a:t>()</a:t>
            </a:r>
          </a:p>
          <a:p>
            <a:pPr algn="just"/>
            <a:r>
              <a:rPr lang="es-ES" sz="1600" dirty="0" err="1">
                <a:latin typeface="Arial" panose="020B0604020202020204" pitchFamily="34" charset="0"/>
                <a:cs typeface="Arial" panose="020B0604020202020204" pitchFamily="34" charset="0"/>
              </a:rPr>
              <a:t>getElementsByName</a:t>
            </a:r>
            <a:r>
              <a:rPr lang="es-ES" sz="1600" dirty="0">
                <a:latin typeface="Arial" panose="020B0604020202020204" pitchFamily="34" charset="0"/>
                <a:cs typeface="Arial" panose="020B0604020202020204" pitchFamily="34" charset="0"/>
              </a:rPr>
              <a:t>()</a:t>
            </a:r>
            <a:endParaRPr lang="es-ES" sz="1600" dirty="0" smtClean="0">
              <a:latin typeface="Arial" panose="020B0604020202020204" pitchFamily="34" charset="0"/>
              <a:cs typeface="Arial" panose="020B0604020202020204" pitchFamily="34" charset="0"/>
            </a:endParaRPr>
          </a:p>
          <a:p>
            <a:pPr algn="just"/>
            <a:r>
              <a:rPr lang="es-ES" sz="1600" dirty="0" err="1">
                <a:latin typeface="Arial" panose="020B0604020202020204" pitchFamily="34" charset="0"/>
                <a:cs typeface="Arial" panose="020B0604020202020204" pitchFamily="34" charset="0"/>
              </a:rPr>
              <a:t>getElementById</a:t>
            </a:r>
            <a:r>
              <a:rPr lang="es-ES" sz="1600" dirty="0" smtClean="0">
                <a:latin typeface="Arial" panose="020B0604020202020204" pitchFamily="34" charset="0"/>
                <a:cs typeface="Arial" panose="020B0604020202020204" pitchFamily="34" charset="0"/>
              </a:rPr>
              <a:t>()</a:t>
            </a:r>
          </a:p>
          <a:p>
            <a:pPr algn="just"/>
            <a:r>
              <a:rPr lang="es-ES" sz="1600" dirty="0" err="1">
                <a:latin typeface="Arial" panose="020B0604020202020204" pitchFamily="34" charset="0"/>
                <a:cs typeface="Arial" panose="020B0604020202020204" pitchFamily="34" charset="0"/>
              </a:rPr>
              <a:t>getElementsByClassName</a:t>
            </a:r>
            <a:r>
              <a:rPr lang="es-ES" sz="16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1313647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t>Acceso a los nodos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DOM</a:t>
            </a:r>
            <a:endParaRPr lang="es-ES" dirty="0"/>
          </a:p>
        </p:txBody>
      </p:sp>
      <p:sp>
        <p:nvSpPr>
          <p:cNvPr id="6" name="5 CuadroTexto"/>
          <p:cNvSpPr txBox="1"/>
          <p:nvPr/>
        </p:nvSpPr>
        <p:spPr>
          <a:xfrm>
            <a:off x="2376041" y="1961952"/>
            <a:ext cx="8856984" cy="2800767"/>
          </a:xfrm>
          <a:prstGeom prst="rect">
            <a:avLst/>
          </a:prstGeom>
          <a:noFill/>
        </p:spPr>
        <p:txBody>
          <a:bodyPr wrap="square" rtlCol="0">
            <a:spAutoFit/>
          </a:bodyPr>
          <a:lstStyle/>
          <a:p>
            <a:pPr algn="just"/>
            <a:r>
              <a:rPr lang="es-ES" sz="1600" dirty="0">
                <a:latin typeface="Arial" panose="020B0604020202020204" pitchFamily="34" charset="0"/>
                <a:cs typeface="Arial" panose="020B0604020202020204" pitchFamily="34" charset="0"/>
              </a:rPr>
              <a:t>La función </a:t>
            </a:r>
            <a:r>
              <a:rPr lang="es-ES" sz="1600" b="1" dirty="0" err="1" smtClean="0">
                <a:latin typeface="Arial" panose="020B0604020202020204" pitchFamily="34" charset="0"/>
                <a:cs typeface="Arial" panose="020B0604020202020204" pitchFamily="34" charset="0"/>
              </a:rPr>
              <a:t>getElementsByTagName</a:t>
            </a:r>
            <a:r>
              <a:rPr lang="es-ES" sz="1600" b="1" dirty="0" smtClean="0">
                <a:latin typeface="Arial" panose="020B0604020202020204" pitchFamily="34" charset="0"/>
                <a:cs typeface="Arial" panose="020B0604020202020204" pitchFamily="34" charset="0"/>
              </a:rPr>
              <a:t> (</a:t>
            </a:r>
            <a:r>
              <a:rPr lang="es-ES" sz="1600" b="1" dirty="0" err="1">
                <a:latin typeface="Arial" panose="020B0604020202020204" pitchFamily="34" charset="0"/>
                <a:cs typeface="Arial" panose="020B0604020202020204" pitchFamily="34" charset="0"/>
              </a:rPr>
              <a:t>nombreEtiqueta</a:t>
            </a:r>
            <a:r>
              <a:rPr lang="es-ES" sz="1600" b="1" dirty="0">
                <a:latin typeface="Arial" panose="020B0604020202020204" pitchFamily="34" charset="0"/>
                <a:cs typeface="Arial" panose="020B0604020202020204" pitchFamily="34" charset="0"/>
              </a:rPr>
              <a:t>)</a:t>
            </a:r>
            <a:r>
              <a:rPr lang="es-ES" sz="1600" dirty="0">
                <a:latin typeface="Arial" panose="020B0604020202020204" pitchFamily="34" charset="0"/>
                <a:cs typeface="Arial" panose="020B0604020202020204" pitchFamily="34" charset="0"/>
              </a:rPr>
              <a:t> obtiene todos los elementos de la página HTML cuya etiqueta sea igual que el parámetro que se le pasa a la función.</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El siguiente ejemplo muestra cómo obtener todos los párrafos de una página HTML:</a:t>
            </a:r>
          </a:p>
          <a:p>
            <a:pPr algn="just"/>
            <a:endParaRPr lang="es-ES" sz="1600" dirty="0">
              <a:latin typeface="Arial" panose="020B0604020202020204" pitchFamily="34" charset="0"/>
              <a:cs typeface="Arial" panose="020B0604020202020204" pitchFamily="34" charset="0"/>
            </a:endParaRPr>
          </a:p>
          <a:p>
            <a:pPr algn="ctr"/>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parrafos</a:t>
            </a:r>
            <a:r>
              <a:rPr lang="es-ES" sz="1600" dirty="0">
                <a:solidFill>
                  <a:srgbClr val="008000"/>
                </a:solidFill>
                <a:latin typeface="Arial" panose="020B0604020202020204" pitchFamily="34" charset="0"/>
                <a:cs typeface="Arial" panose="020B0604020202020204" pitchFamily="34" charset="0"/>
              </a:rPr>
              <a:t> = </a:t>
            </a:r>
            <a:r>
              <a:rPr lang="es-ES" sz="1600" dirty="0" err="1">
                <a:solidFill>
                  <a:srgbClr val="008000"/>
                </a:solidFill>
                <a:latin typeface="Arial" panose="020B0604020202020204" pitchFamily="34" charset="0"/>
                <a:cs typeface="Arial" panose="020B0604020202020204" pitchFamily="34" charset="0"/>
              </a:rPr>
              <a:t>document.getElementsByTagName</a:t>
            </a:r>
            <a:r>
              <a:rPr lang="es-ES" sz="1600" dirty="0">
                <a:solidFill>
                  <a:srgbClr val="008000"/>
                </a:solidFill>
                <a:latin typeface="Arial" panose="020B0604020202020204" pitchFamily="34" charset="0"/>
                <a:cs typeface="Arial" panose="020B0604020202020204" pitchFamily="34" charset="0"/>
              </a:rPr>
              <a:t>("p");</a:t>
            </a:r>
          </a:p>
          <a:p>
            <a:pPr algn="just"/>
            <a:endParaRPr lang="es-ES" sz="1600" dirty="0">
              <a:solidFill>
                <a:srgbClr val="008000"/>
              </a:solidFill>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El valor que se indica delante del nombre de la función (en este caso, </a:t>
            </a:r>
            <a:r>
              <a:rPr lang="es-ES" sz="1600" dirty="0" err="1">
                <a:latin typeface="Arial" panose="020B0604020202020204" pitchFamily="34" charset="0"/>
                <a:cs typeface="Arial" panose="020B0604020202020204" pitchFamily="34" charset="0"/>
              </a:rPr>
              <a:t>document</a:t>
            </a:r>
            <a:r>
              <a:rPr lang="es-ES" sz="1600" dirty="0">
                <a:latin typeface="Arial" panose="020B0604020202020204" pitchFamily="34" charset="0"/>
                <a:cs typeface="Arial" panose="020B0604020202020204" pitchFamily="34" charset="0"/>
              </a:rPr>
              <a:t>) es el nodo a partir del cual se realiza la búsqueda de los elementos. En este caso, como se quieren obtener todos los párrafos de la página, se utiliza el valor </a:t>
            </a:r>
            <a:r>
              <a:rPr lang="es-ES" sz="1600" dirty="0" err="1">
                <a:latin typeface="Arial" panose="020B0604020202020204" pitchFamily="34" charset="0"/>
                <a:cs typeface="Arial" panose="020B0604020202020204" pitchFamily="34" charset="0"/>
              </a:rPr>
              <a:t>document</a:t>
            </a:r>
            <a:r>
              <a:rPr lang="es-ES" sz="1600" dirty="0">
                <a:latin typeface="Arial" panose="020B0604020202020204" pitchFamily="34" charset="0"/>
                <a:cs typeface="Arial" panose="020B0604020202020204" pitchFamily="34" charset="0"/>
              </a:rPr>
              <a:t> como punto de partida de la búsqueda.</a:t>
            </a:r>
            <a:endParaRPr lang="es-ES" sz="1600" dirty="0">
              <a:solidFill>
                <a:srgbClr val="008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407604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t>Acceso a los nodos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DOM</a:t>
            </a:r>
            <a:endParaRPr lang="es-ES" dirty="0"/>
          </a:p>
        </p:txBody>
      </p:sp>
      <p:sp>
        <p:nvSpPr>
          <p:cNvPr id="6" name="5 CuadroTexto"/>
          <p:cNvSpPr txBox="1"/>
          <p:nvPr/>
        </p:nvSpPr>
        <p:spPr>
          <a:xfrm>
            <a:off x="2376041" y="1961952"/>
            <a:ext cx="8856984" cy="2554545"/>
          </a:xfrm>
          <a:prstGeom prst="rect">
            <a:avLst/>
          </a:prstGeom>
          <a:noFill/>
        </p:spPr>
        <p:txBody>
          <a:bodyPr wrap="square" rtlCol="0">
            <a:spAutoFit/>
          </a:bodyPr>
          <a:lstStyle/>
          <a:p>
            <a:pPr algn="just"/>
            <a:r>
              <a:rPr lang="es-ES" sz="1600" dirty="0">
                <a:latin typeface="Arial" panose="020B0604020202020204" pitchFamily="34" charset="0"/>
                <a:cs typeface="Arial" panose="020B0604020202020204" pitchFamily="34" charset="0"/>
              </a:rPr>
              <a:t>El valor que devuelve la función es un </a:t>
            </a:r>
            <a:r>
              <a:rPr lang="es-ES" sz="1600" dirty="0" err="1">
                <a:latin typeface="Arial" panose="020B0604020202020204" pitchFamily="34" charset="0"/>
                <a:cs typeface="Arial" panose="020B0604020202020204" pitchFamily="34" charset="0"/>
              </a:rPr>
              <a:t>array</a:t>
            </a:r>
            <a:r>
              <a:rPr lang="es-ES" sz="1600" dirty="0">
                <a:latin typeface="Arial" panose="020B0604020202020204" pitchFamily="34" charset="0"/>
                <a:cs typeface="Arial" panose="020B0604020202020204" pitchFamily="34" charset="0"/>
              </a:rPr>
              <a:t> con todos los nodos que cumplen la condición de que su etiqueta coincide con el parámetro proporcionado. El valor devuelto es un </a:t>
            </a:r>
            <a:r>
              <a:rPr lang="es-ES" sz="1600" dirty="0" err="1">
                <a:latin typeface="Arial" panose="020B0604020202020204" pitchFamily="34" charset="0"/>
                <a:cs typeface="Arial" panose="020B0604020202020204" pitchFamily="34" charset="0"/>
              </a:rPr>
              <a:t>array</a:t>
            </a:r>
            <a:r>
              <a:rPr lang="es-ES" sz="1600" dirty="0">
                <a:latin typeface="Arial" panose="020B0604020202020204" pitchFamily="34" charset="0"/>
                <a:cs typeface="Arial" panose="020B0604020202020204" pitchFamily="34" charset="0"/>
              </a:rPr>
              <a:t> de nodos DOM, no un </a:t>
            </a:r>
            <a:r>
              <a:rPr lang="es-ES" sz="1600" dirty="0" err="1">
                <a:latin typeface="Arial" panose="020B0604020202020204" pitchFamily="34" charset="0"/>
                <a:cs typeface="Arial" panose="020B0604020202020204" pitchFamily="34" charset="0"/>
              </a:rPr>
              <a:t>array</a:t>
            </a:r>
            <a:r>
              <a:rPr lang="es-ES" sz="1600" dirty="0">
                <a:latin typeface="Arial" panose="020B0604020202020204" pitchFamily="34" charset="0"/>
                <a:cs typeface="Arial" panose="020B0604020202020204" pitchFamily="34" charset="0"/>
              </a:rPr>
              <a:t> de cadenas de texto o un </a:t>
            </a:r>
            <a:r>
              <a:rPr lang="es-ES" sz="1600" dirty="0" err="1">
                <a:latin typeface="Arial" panose="020B0604020202020204" pitchFamily="34" charset="0"/>
                <a:cs typeface="Arial" panose="020B0604020202020204" pitchFamily="34" charset="0"/>
              </a:rPr>
              <a:t>array</a:t>
            </a:r>
            <a:r>
              <a:rPr lang="es-ES" sz="1600" dirty="0">
                <a:latin typeface="Arial" panose="020B0604020202020204" pitchFamily="34" charset="0"/>
                <a:cs typeface="Arial" panose="020B0604020202020204" pitchFamily="34" charset="0"/>
              </a:rPr>
              <a:t> de objetos normales. Por lo tanto, se debe procesar cada valor del </a:t>
            </a:r>
            <a:r>
              <a:rPr lang="es-ES" sz="1600" dirty="0" err="1">
                <a:latin typeface="Arial" panose="020B0604020202020204" pitchFamily="34" charset="0"/>
                <a:cs typeface="Arial" panose="020B0604020202020204" pitchFamily="34" charset="0"/>
              </a:rPr>
              <a:t>array</a:t>
            </a:r>
            <a:r>
              <a:rPr lang="es-ES" sz="1600" dirty="0">
                <a:latin typeface="Arial" panose="020B0604020202020204" pitchFamily="34" charset="0"/>
                <a:cs typeface="Arial" panose="020B0604020202020204" pitchFamily="34" charset="0"/>
              </a:rPr>
              <a:t> de la forma que se muestra en las siguientes secciones.</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De este modo, se puede obtener el primer párrafo de la página de la siguiente manera</a:t>
            </a:r>
            <a:r>
              <a:rPr lang="es-ES" sz="1600" dirty="0" smtClean="0">
                <a:latin typeface="Arial" panose="020B0604020202020204" pitchFamily="34" charset="0"/>
                <a:cs typeface="Arial" panose="020B0604020202020204" pitchFamily="34" charset="0"/>
              </a:rPr>
              <a:t>:</a:t>
            </a:r>
          </a:p>
          <a:p>
            <a:pPr algn="just"/>
            <a:endParaRPr lang="es-ES" sz="1600" dirty="0">
              <a:latin typeface="Arial" panose="020B0604020202020204" pitchFamily="34" charset="0"/>
              <a:cs typeface="Arial" panose="020B0604020202020204" pitchFamily="34" charset="0"/>
            </a:endParaRPr>
          </a:p>
          <a:p>
            <a:pPr algn="just"/>
            <a:endParaRPr lang="es-ES" sz="1600" dirty="0">
              <a:latin typeface="Arial" panose="020B0604020202020204" pitchFamily="34" charset="0"/>
              <a:cs typeface="Arial" panose="020B0604020202020204" pitchFamily="34" charset="0"/>
            </a:endParaRP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De la misma forma, se podrían recorrer todos los párrafos de la página con el siguiente código</a:t>
            </a:r>
            <a:r>
              <a:rPr lang="es-ES" sz="1600" dirty="0" smtClean="0">
                <a:latin typeface="Arial" panose="020B0604020202020204" pitchFamily="34" charset="0"/>
                <a:cs typeface="Arial" panose="020B0604020202020204" pitchFamily="34" charset="0"/>
              </a:rPr>
              <a:t>:</a:t>
            </a:r>
            <a:endParaRPr lang="es-ES" sz="1600" dirty="0">
              <a:latin typeface="Arial" panose="020B0604020202020204" pitchFamily="34" charset="0"/>
              <a:cs typeface="Arial" panose="020B0604020202020204" pitchFamily="34" charset="0"/>
            </a:endParaRPr>
          </a:p>
        </p:txBody>
      </p:sp>
      <p:sp>
        <p:nvSpPr>
          <p:cNvPr id="2" name="1 Rectángulo"/>
          <p:cNvSpPr/>
          <p:nvPr/>
        </p:nvSpPr>
        <p:spPr>
          <a:xfrm>
            <a:off x="5220357" y="4842272"/>
            <a:ext cx="3240360" cy="1152587"/>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lgn="just">
              <a:tabLst>
                <a:tab pos="358775" algn="l"/>
                <a:tab pos="715963" algn="l"/>
              </a:tabLst>
            </a:pPr>
            <a:r>
              <a:rPr lang="es-ES" sz="1400" dirty="0" err="1">
                <a:solidFill>
                  <a:srgbClr val="008000"/>
                </a:solidFill>
                <a:latin typeface="Arial" panose="020B0604020202020204" pitchFamily="34" charset="0"/>
                <a:cs typeface="Arial" panose="020B0604020202020204" pitchFamily="34" charset="0"/>
              </a:rPr>
              <a:t>for</a:t>
            </a:r>
            <a:r>
              <a:rPr lang="es-ES" sz="1400" dirty="0">
                <a:solidFill>
                  <a:srgbClr val="008000"/>
                </a:solidFill>
                <a:latin typeface="Arial" panose="020B0604020202020204" pitchFamily="34" charset="0"/>
                <a:cs typeface="Arial" panose="020B0604020202020204" pitchFamily="34" charset="0"/>
              </a:rPr>
              <a:t> ( i=0; i&lt;</a:t>
            </a:r>
            <a:r>
              <a:rPr lang="es-ES" sz="1400" dirty="0" err="1">
                <a:solidFill>
                  <a:srgbClr val="008000"/>
                </a:solidFill>
                <a:latin typeface="Arial" panose="020B0604020202020204" pitchFamily="34" charset="0"/>
                <a:cs typeface="Arial" panose="020B0604020202020204" pitchFamily="34" charset="0"/>
              </a:rPr>
              <a:t>parrafos.length</a:t>
            </a:r>
            <a:r>
              <a:rPr lang="es-ES" sz="1400" dirty="0">
                <a:solidFill>
                  <a:srgbClr val="008000"/>
                </a:solidFill>
                <a:latin typeface="Arial" panose="020B0604020202020204" pitchFamily="34" charset="0"/>
                <a:cs typeface="Arial" panose="020B0604020202020204" pitchFamily="34" charset="0"/>
              </a:rPr>
              <a:t>; i++ </a:t>
            </a:r>
            <a:r>
              <a:rPr lang="es-ES" sz="1400" dirty="0" smtClean="0">
                <a:solidFill>
                  <a:srgbClr val="008000"/>
                </a:solidFill>
                <a:latin typeface="Arial" panose="020B0604020202020204" pitchFamily="34" charset="0"/>
                <a:cs typeface="Arial" panose="020B0604020202020204" pitchFamily="34" charset="0"/>
              </a:rPr>
              <a:t>)  </a:t>
            </a:r>
            <a:r>
              <a:rPr lang="es-ES" sz="1400" dirty="0">
                <a:solidFill>
                  <a:srgbClr val="008000"/>
                </a:solidFill>
                <a:latin typeface="Arial" panose="020B0604020202020204" pitchFamily="34" charset="0"/>
                <a:cs typeface="Arial" panose="020B0604020202020204" pitchFamily="34" charset="0"/>
              </a:rPr>
              <a:t>{ </a:t>
            </a:r>
          </a:p>
          <a:p>
            <a:pPr algn="just">
              <a:tabLst>
                <a:tab pos="358775" algn="l"/>
                <a:tab pos="715963" algn="l"/>
              </a:tabLst>
            </a:pPr>
            <a:r>
              <a:rPr lang="es-ES" sz="1400" dirty="0">
                <a:solidFill>
                  <a:srgbClr val="008000"/>
                </a:solidFill>
                <a:latin typeface="Arial" panose="020B0604020202020204" pitchFamily="34" charset="0"/>
                <a:cs typeface="Arial" panose="020B0604020202020204" pitchFamily="34" charset="0"/>
              </a:rPr>
              <a:t>	</a:t>
            </a:r>
            <a:r>
              <a:rPr lang="es-ES" sz="1400" dirty="0" err="1">
                <a:solidFill>
                  <a:srgbClr val="008000"/>
                </a:solidFill>
                <a:latin typeface="Arial" panose="020B0604020202020204" pitchFamily="34" charset="0"/>
                <a:cs typeface="Arial" panose="020B0604020202020204" pitchFamily="34" charset="0"/>
              </a:rPr>
              <a:t>parrafo</a:t>
            </a:r>
            <a:r>
              <a:rPr lang="es-ES" sz="1400" dirty="0">
                <a:solidFill>
                  <a:srgbClr val="008000"/>
                </a:solidFill>
                <a:latin typeface="Arial" panose="020B0604020202020204" pitchFamily="34" charset="0"/>
                <a:cs typeface="Arial" panose="020B0604020202020204" pitchFamily="34" charset="0"/>
              </a:rPr>
              <a:t> = </a:t>
            </a:r>
            <a:r>
              <a:rPr lang="es-ES" sz="1400" dirty="0" err="1">
                <a:solidFill>
                  <a:srgbClr val="008000"/>
                </a:solidFill>
                <a:latin typeface="Arial" panose="020B0604020202020204" pitchFamily="34" charset="0"/>
                <a:cs typeface="Arial" panose="020B0604020202020204" pitchFamily="34" charset="0"/>
              </a:rPr>
              <a:t>parrafos</a:t>
            </a:r>
            <a:r>
              <a:rPr lang="es-ES" sz="1400" dirty="0">
                <a:solidFill>
                  <a:srgbClr val="008000"/>
                </a:solidFill>
                <a:latin typeface="Arial" panose="020B0604020202020204" pitchFamily="34" charset="0"/>
                <a:cs typeface="Arial" panose="020B0604020202020204" pitchFamily="34" charset="0"/>
              </a:rPr>
              <a:t>[i];</a:t>
            </a:r>
          </a:p>
          <a:p>
            <a:pPr algn="just">
              <a:tabLst>
                <a:tab pos="358775" algn="l"/>
                <a:tab pos="715963" algn="l"/>
              </a:tabLst>
            </a:pPr>
            <a:r>
              <a:rPr lang="es-ES" sz="1400" dirty="0">
                <a:solidFill>
                  <a:srgbClr val="008000"/>
                </a:solidFill>
                <a:latin typeface="Arial" panose="020B0604020202020204" pitchFamily="34" charset="0"/>
                <a:cs typeface="Arial" panose="020B0604020202020204" pitchFamily="34" charset="0"/>
              </a:rPr>
              <a:t>	…</a:t>
            </a:r>
          </a:p>
          <a:p>
            <a:pPr algn="just">
              <a:tabLst>
                <a:tab pos="358775" algn="l"/>
                <a:tab pos="715963" algn="l"/>
              </a:tabLst>
            </a:pPr>
            <a:r>
              <a:rPr lang="es-ES" sz="1400" dirty="0">
                <a:solidFill>
                  <a:srgbClr val="008000"/>
                </a:solidFill>
                <a:latin typeface="Arial" panose="020B0604020202020204" pitchFamily="34" charset="0"/>
                <a:cs typeface="Arial" panose="020B0604020202020204" pitchFamily="34" charset="0"/>
              </a:rPr>
              <a:t>}</a:t>
            </a:r>
          </a:p>
        </p:txBody>
      </p:sp>
      <p:sp>
        <p:nvSpPr>
          <p:cNvPr id="3" name="2 Rectángulo"/>
          <p:cNvSpPr/>
          <p:nvPr/>
        </p:nvSpPr>
        <p:spPr>
          <a:xfrm>
            <a:off x="5498662" y="3618136"/>
            <a:ext cx="2683748" cy="506256"/>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lgn="just">
              <a:tabLst>
                <a:tab pos="358775" algn="l"/>
                <a:tab pos="715963" algn="l"/>
              </a:tabLst>
            </a:pPr>
            <a:r>
              <a:rPr lang="es-ES" sz="1400" dirty="0" err="1">
                <a:solidFill>
                  <a:srgbClr val="008000"/>
                </a:solidFill>
                <a:latin typeface="Arial" panose="020B0604020202020204" pitchFamily="34" charset="0"/>
                <a:cs typeface="Arial" panose="020B0604020202020204" pitchFamily="34" charset="0"/>
              </a:rPr>
              <a:t>var</a:t>
            </a:r>
            <a:r>
              <a:rPr lang="es-ES" sz="1400" dirty="0">
                <a:solidFill>
                  <a:srgbClr val="008000"/>
                </a:solidFill>
                <a:latin typeface="Arial" panose="020B0604020202020204" pitchFamily="34" charset="0"/>
                <a:cs typeface="Arial" panose="020B0604020202020204" pitchFamily="34" charset="0"/>
              </a:rPr>
              <a:t> </a:t>
            </a:r>
            <a:r>
              <a:rPr lang="es-ES" sz="1400" dirty="0" err="1" smtClean="0">
                <a:solidFill>
                  <a:srgbClr val="008000"/>
                </a:solidFill>
                <a:latin typeface="Arial" panose="020B0604020202020204" pitchFamily="34" charset="0"/>
                <a:cs typeface="Arial" panose="020B0604020202020204" pitchFamily="34" charset="0"/>
              </a:rPr>
              <a:t>primerparrafo</a:t>
            </a:r>
            <a:r>
              <a:rPr lang="es-ES" sz="1400" dirty="0" smtClean="0">
                <a:solidFill>
                  <a:srgbClr val="008000"/>
                </a:solidFill>
                <a:latin typeface="Arial" panose="020B0604020202020204" pitchFamily="34" charset="0"/>
                <a:cs typeface="Arial" panose="020B0604020202020204" pitchFamily="34" charset="0"/>
              </a:rPr>
              <a:t> </a:t>
            </a:r>
            <a:r>
              <a:rPr lang="es-ES" sz="1400" dirty="0">
                <a:solidFill>
                  <a:srgbClr val="008000"/>
                </a:solidFill>
                <a:latin typeface="Arial" panose="020B0604020202020204" pitchFamily="34" charset="0"/>
                <a:cs typeface="Arial" panose="020B0604020202020204" pitchFamily="34" charset="0"/>
              </a:rPr>
              <a:t>= </a:t>
            </a:r>
            <a:r>
              <a:rPr lang="es-ES" sz="1400" dirty="0" err="1">
                <a:solidFill>
                  <a:srgbClr val="008000"/>
                </a:solidFill>
                <a:latin typeface="Arial" panose="020B0604020202020204" pitchFamily="34" charset="0"/>
                <a:cs typeface="Arial" panose="020B0604020202020204" pitchFamily="34" charset="0"/>
              </a:rPr>
              <a:t>parrafos</a:t>
            </a:r>
            <a:r>
              <a:rPr lang="es-ES" sz="1400" dirty="0">
                <a:solidFill>
                  <a:srgbClr val="008000"/>
                </a:solidFill>
                <a:latin typeface="Arial" panose="020B0604020202020204" pitchFamily="34" charset="0"/>
                <a:cs typeface="Arial" panose="020B0604020202020204" pitchFamily="34" charset="0"/>
              </a:rPr>
              <a:t>[0];</a:t>
            </a:r>
          </a:p>
        </p:txBody>
      </p:sp>
    </p:spTree>
    <p:extLst>
      <p:ext uri="{BB962C8B-B14F-4D97-AF65-F5344CB8AC3E}">
        <p14:creationId xmlns:p14="http://schemas.microsoft.com/office/powerpoint/2010/main" val="11616730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t>Acceso a los nodos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DOM</a:t>
            </a:r>
            <a:endParaRPr lang="es-ES" dirty="0"/>
          </a:p>
        </p:txBody>
      </p:sp>
      <p:sp>
        <p:nvSpPr>
          <p:cNvPr id="6" name="5 CuadroTexto"/>
          <p:cNvSpPr txBox="1"/>
          <p:nvPr/>
        </p:nvSpPr>
        <p:spPr>
          <a:xfrm>
            <a:off x="2376041" y="1961952"/>
            <a:ext cx="8856984" cy="830997"/>
          </a:xfrm>
          <a:prstGeom prst="rect">
            <a:avLst/>
          </a:prstGeom>
          <a:noFill/>
        </p:spPr>
        <p:txBody>
          <a:bodyPr wrap="square" rtlCol="0">
            <a:spAutoFit/>
          </a:bodyPr>
          <a:lstStyle/>
          <a:p>
            <a:pPr algn="just"/>
            <a:r>
              <a:rPr lang="es-ES" sz="1600" dirty="0">
                <a:latin typeface="Arial" panose="020B0604020202020204" pitchFamily="34" charset="0"/>
                <a:cs typeface="Arial" panose="020B0604020202020204" pitchFamily="34" charset="0"/>
              </a:rPr>
              <a:t>La función </a:t>
            </a:r>
            <a:r>
              <a:rPr lang="es-ES" sz="1600" dirty="0" err="1">
                <a:latin typeface="Arial" panose="020B0604020202020204" pitchFamily="34" charset="0"/>
                <a:cs typeface="Arial" panose="020B0604020202020204" pitchFamily="34" charset="0"/>
              </a:rPr>
              <a:t>getElementsByTagName</a:t>
            </a:r>
            <a:r>
              <a:rPr lang="es-ES" sz="1600" dirty="0">
                <a:latin typeface="Arial" panose="020B0604020202020204" pitchFamily="34" charset="0"/>
                <a:cs typeface="Arial" panose="020B0604020202020204" pitchFamily="34" charset="0"/>
              </a:rPr>
              <a:t>() se puede aplicar de forma recursiva sobre cada uno de los nodos devueltos por la función. En el siguiente ejemplo, se obtienen todos los enlaces del primer párrafo de la página</a:t>
            </a:r>
            <a:r>
              <a:rPr lang="es-ES" sz="1600" dirty="0" smtClean="0">
                <a:latin typeface="Arial" panose="020B0604020202020204" pitchFamily="34" charset="0"/>
                <a:cs typeface="Arial" panose="020B0604020202020204" pitchFamily="34" charset="0"/>
              </a:rPr>
              <a:t>:</a:t>
            </a:r>
            <a:endParaRPr lang="es-ES" sz="1600" dirty="0">
              <a:latin typeface="Arial" panose="020B0604020202020204" pitchFamily="34" charset="0"/>
              <a:cs typeface="Arial" panose="020B0604020202020204" pitchFamily="34" charset="0"/>
            </a:endParaRPr>
          </a:p>
        </p:txBody>
      </p:sp>
      <p:sp>
        <p:nvSpPr>
          <p:cNvPr id="2" name="1 Rectángulo"/>
          <p:cNvSpPr/>
          <p:nvPr/>
        </p:nvSpPr>
        <p:spPr>
          <a:xfrm>
            <a:off x="3421062" y="3186088"/>
            <a:ext cx="6838950" cy="1368030"/>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lgn="just">
              <a:tabLst>
                <a:tab pos="358775" algn="l"/>
                <a:tab pos="715963" algn="l"/>
              </a:tabLst>
            </a:pPr>
            <a:r>
              <a:rPr lang="es-ES" sz="1400" dirty="0" err="1" smtClean="0">
                <a:solidFill>
                  <a:srgbClr val="008000"/>
                </a:solidFill>
                <a:latin typeface="Arial" panose="020B0604020202020204" pitchFamily="34" charset="0"/>
                <a:cs typeface="Arial" panose="020B0604020202020204" pitchFamily="34" charset="0"/>
              </a:rPr>
              <a:t>var</a:t>
            </a:r>
            <a:r>
              <a:rPr lang="es-ES" sz="1400" dirty="0" smtClean="0">
                <a:solidFill>
                  <a:srgbClr val="008000"/>
                </a:solidFill>
                <a:latin typeface="Arial" panose="020B0604020202020204" pitchFamily="34" charset="0"/>
                <a:cs typeface="Arial" panose="020B0604020202020204" pitchFamily="34" charset="0"/>
              </a:rPr>
              <a:t> </a:t>
            </a:r>
            <a:r>
              <a:rPr lang="es-ES" sz="1400" dirty="0" err="1">
                <a:solidFill>
                  <a:srgbClr val="008000"/>
                </a:solidFill>
                <a:latin typeface="Arial" panose="020B0604020202020204" pitchFamily="34" charset="0"/>
                <a:cs typeface="Arial" panose="020B0604020202020204" pitchFamily="34" charset="0"/>
              </a:rPr>
              <a:t>parrafos</a:t>
            </a:r>
            <a:r>
              <a:rPr lang="es-ES" sz="1400" dirty="0">
                <a:solidFill>
                  <a:srgbClr val="008000"/>
                </a:solidFill>
                <a:latin typeface="Arial" panose="020B0604020202020204" pitchFamily="34" charset="0"/>
                <a:cs typeface="Arial" panose="020B0604020202020204" pitchFamily="34" charset="0"/>
              </a:rPr>
              <a:t> = </a:t>
            </a:r>
            <a:r>
              <a:rPr lang="es-ES" sz="1400" dirty="0" err="1">
                <a:solidFill>
                  <a:srgbClr val="008000"/>
                </a:solidFill>
                <a:latin typeface="Arial" panose="020B0604020202020204" pitchFamily="34" charset="0"/>
                <a:cs typeface="Arial" panose="020B0604020202020204" pitchFamily="34" charset="0"/>
              </a:rPr>
              <a:t>document.getElementsByTagName</a:t>
            </a:r>
            <a:r>
              <a:rPr lang="es-ES" sz="1400" dirty="0">
                <a:solidFill>
                  <a:srgbClr val="008000"/>
                </a:solidFill>
                <a:latin typeface="Arial" panose="020B0604020202020204" pitchFamily="34" charset="0"/>
                <a:cs typeface="Arial" panose="020B0604020202020204" pitchFamily="34" charset="0"/>
              </a:rPr>
              <a:t>("p"); </a:t>
            </a:r>
          </a:p>
          <a:p>
            <a:pPr algn="just">
              <a:tabLst>
                <a:tab pos="358775" algn="l"/>
                <a:tab pos="715963" algn="l"/>
              </a:tabLst>
            </a:pPr>
            <a:endParaRPr lang="es-ES" sz="1400" dirty="0">
              <a:solidFill>
                <a:srgbClr val="008000"/>
              </a:solidFill>
              <a:latin typeface="Arial" panose="020B0604020202020204" pitchFamily="34" charset="0"/>
              <a:cs typeface="Arial" panose="020B0604020202020204" pitchFamily="34" charset="0"/>
            </a:endParaRPr>
          </a:p>
          <a:p>
            <a:pPr algn="just">
              <a:tabLst>
                <a:tab pos="358775" algn="l"/>
                <a:tab pos="715963" algn="l"/>
              </a:tabLst>
            </a:pPr>
            <a:r>
              <a:rPr lang="es-ES" sz="1400" dirty="0" err="1">
                <a:solidFill>
                  <a:srgbClr val="008000"/>
                </a:solidFill>
                <a:latin typeface="Arial" panose="020B0604020202020204" pitchFamily="34" charset="0"/>
                <a:cs typeface="Arial" panose="020B0604020202020204" pitchFamily="34" charset="0"/>
              </a:rPr>
              <a:t>var</a:t>
            </a:r>
            <a:r>
              <a:rPr lang="es-ES" sz="1400" dirty="0">
                <a:solidFill>
                  <a:srgbClr val="008000"/>
                </a:solidFill>
                <a:latin typeface="Arial" panose="020B0604020202020204" pitchFamily="34" charset="0"/>
                <a:cs typeface="Arial" panose="020B0604020202020204" pitchFamily="34" charset="0"/>
              </a:rPr>
              <a:t> </a:t>
            </a:r>
            <a:r>
              <a:rPr lang="es-ES" sz="1400" dirty="0" err="1" smtClean="0">
                <a:solidFill>
                  <a:srgbClr val="008000"/>
                </a:solidFill>
                <a:latin typeface="Arial" panose="020B0604020202020204" pitchFamily="34" charset="0"/>
                <a:cs typeface="Arial" panose="020B0604020202020204" pitchFamily="34" charset="0"/>
              </a:rPr>
              <a:t>primerparrafo</a:t>
            </a:r>
            <a:r>
              <a:rPr lang="es-ES" sz="1400" dirty="0" smtClean="0">
                <a:solidFill>
                  <a:srgbClr val="008000"/>
                </a:solidFill>
                <a:latin typeface="Arial" panose="020B0604020202020204" pitchFamily="34" charset="0"/>
                <a:cs typeface="Arial" panose="020B0604020202020204" pitchFamily="34" charset="0"/>
              </a:rPr>
              <a:t> </a:t>
            </a:r>
            <a:r>
              <a:rPr lang="es-ES" sz="1400" dirty="0">
                <a:solidFill>
                  <a:srgbClr val="008000"/>
                </a:solidFill>
                <a:latin typeface="Arial" panose="020B0604020202020204" pitchFamily="34" charset="0"/>
                <a:cs typeface="Arial" panose="020B0604020202020204" pitchFamily="34" charset="0"/>
              </a:rPr>
              <a:t>= </a:t>
            </a:r>
            <a:r>
              <a:rPr lang="es-ES" sz="1400" dirty="0" err="1">
                <a:solidFill>
                  <a:srgbClr val="008000"/>
                </a:solidFill>
                <a:latin typeface="Arial" panose="020B0604020202020204" pitchFamily="34" charset="0"/>
                <a:cs typeface="Arial" panose="020B0604020202020204" pitchFamily="34" charset="0"/>
              </a:rPr>
              <a:t>parrafos</a:t>
            </a:r>
            <a:r>
              <a:rPr lang="es-ES" sz="1400" dirty="0">
                <a:solidFill>
                  <a:srgbClr val="008000"/>
                </a:solidFill>
                <a:latin typeface="Arial" panose="020B0604020202020204" pitchFamily="34" charset="0"/>
                <a:cs typeface="Arial" panose="020B0604020202020204" pitchFamily="34" charset="0"/>
              </a:rPr>
              <a:t>[0]; </a:t>
            </a:r>
          </a:p>
          <a:p>
            <a:pPr algn="just">
              <a:tabLst>
                <a:tab pos="358775" algn="l"/>
                <a:tab pos="715963" algn="l"/>
              </a:tabLst>
            </a:pPr>
            <a:endParaRPr lang="es-ES" sz="1400" dirty="0">
              <a:solidFill>
                <a:srgbClr val="008000"/>
              </a:solidFill>
              <a:latin typeface="Arial" panose="020B0604020202020204" pitchFamily="34" charset="0"/>
              <a:cs typeface="Arial" panose="020B0604020202020204" pitchFamily="34" charset="0"/>
            </a:endParaRPr>
          </a:p>
          <a:p>
            <a:pPr algn="just">
              <a:tabLst>
                <a:tab pos="358775" algn="l"/>
                <a:tab pos="715963" algn="l"/>
              </a:tabLst>
            </a:pPr>
            <a:r>
              <a:rPr lang="es-ES" sz="1400" dirty="0" err="1">
                <a:solidFill>
                  <a:srgbClr val="008000"/>
                </a:solidFill>
                <a:latin typeface="Arial" panose="020B0604020202020204" pitchFamily="34" charset="0"/>
                <a:cs typeface="Arial" panose="020B0604020202020204" pitchFamily="34" charset="0"/>
              </a:rPr>
              <a:t>var</a:t>
            </a:r>
            <a:r>
              <a:rPr lang="es-ES" sz="1400" dirty="0">
                <a:solidFill>
                  <a:srgbClr val="008000"/>
                </a:solidFill>
                <a:latin typeface="Arial" panose="020B0604020202020204" pitchFamily="34" charset="0"/>
                <a:cs typeface="Arial" panose="020B0604020202020204" pitchFamily="34" charset="0"/>
              </a:rPr>
              <a:t> enlaces = </a:t>
            </a:r>
            <a:r>
              <a:rPr lang="es-ES" sz="1400" dirty="0" err="1" smtClean="0">
                <a:solidFill>
                  <a:srgbClr val="008000"/>
                </a:solidFill>
                <a:latin typeface="Arial" panose="020B0604020202020204" pitchFamily="34" charset="0"/>
                <a:cs typeface="Arial" panose="020B0604020202020204" pitchFamily="34" charset="0"/>
              </a:rPr>
              <a:t>primerparrafo.getElementsByTagName</a:t>
            </a:r>
            <a:r>
              <a:rPr lang="es-ES" sz="1400" dirty="0">
                <a:solidFill>
                  <a:srgbClr val="008000"/>
                </a:solidFill>
                <a:latin typeface="Arial" panose="020B0604020202020204" pitchFamily="34" charset="0"/>
                <a:cs typeface="Arial" panose="020B0604020202020204" pitchFamily="34" charset="0"/>
              </a:rPr>
              <a:t>("a");</a:t>
            </a:r>
          </a:p>
        </p:txBody>
      </p:sp>
    </p:spTree>
    <p:extLst>
      <p:ext uri="{BB962C8B-B14F-4D97-AF65-F5344CB8AC3E}">
        <p14:creationId xmlns:p14="http://schemas.microsoft.com/office/powerpoint/2010/main" val="4114443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t>Acceso a los nodos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DOM</a:t>
            </a:r>
            <a:endParaRPr lang="es-ES" dirty="0"/>
          </a:p>
        </p:txBody>
      </p:sp>
      <p:sp>
        <p:nvSpPr>
          <p:cNvPr id="6" name="5 CuadroTexto"/>
          <p:cNvSpPr txBox="1"/>
          <p:nvPr/>
        </p:nvSpPr>
        <p:spPr>
          <a:xfrm>
            <a:off x="2376041" y="1961952"/>
            <a:ext cx="8856984" cy="3539430"/>
          </a:xfrm>
          <a:prstGeom prst="rect">
            <a:avLst/>
          </a:prstGeom>
          <a:noFill/>
        </p:spPr>
        <p:txBody>
          <a:bodyPr wrap="square" rtlCol="0">
            <a:spAutoFit/>
          </a:bodyPr>
          <a:lstStyle/>
          <a:p>
            <a:pPr algn="just"/>
            <a:r>
              <a:rPr lang="es-ES" sz="1600" dirty="0">
                <a:latin typeface="Arial" panose="020B0604020202020204" pitchFamily="34" charset="0"/>
                <a:cs typeface="Arial" panose="020B0604020202020204" pitchFamily="34" charset="0"/>
              </a:rPr>
              <a:t>La función </a:t>
            </a:r>
            <a:r>
              <a:rPr lang="es-ES" sz="1600" b="1" dirty="0" err="1">
                <a:latin typeface="Arial" panose="020B0604020202020204" pitchFamily="34" charset="0"/>
                <a:cs typeface="Arial" panose="020B0604020202020204" pitchFamily="34" charset="0"/>
              </a:rPr>
              <a:t>getElementsByName</a:t>
            </a:r>
            <a:r>
              <a:rPr lang="es-ES" sz="1600" b="1" dirty="0">
                <a:latin typeface="Arial" panose="020B0604020202020204" pitchFamily="34" charset="0"/>
                <a:cs typeface="Arial" panose="020B0604020202020204" pitchFamily="34" charset="0"/>
              </a:rPr>
              <a:t>()</a:t>
            </a:r>
            <a:r>
              <a:rPr lang="es-ES" sz="1600" dirty="0">
                <a:latin typeface="Arial" panose="020B0604020202020204" pitchFamily="34" charset="0"/>
                <a:cs typeface="Arial" panose="020B0604020202020204" pitchFamily="34" charset="0"/>
              </a:rPr>
              <a:t> es similar a la anterior, pero en este caso se buscan los elementos cuyo atributo </a:t>
            </a:r>
            <a:r>
              <a:rPr lang="es-ES" sz="1600" dirty="0" err="1">
                <a:latin typeface="Arial" panose="020B0604020202020204" pitchFamily="34" charset="0"/>
                <a:cs typeface="Arial" panose="020B0604020202020204" pitchFamily="34" charset="0"/>
              </a:rPr>
              <a:t>name</a:t>
            </a:r>
            <a:r>
              <a:rPr lang="es-ES" sz="1600" dirty="0">
                <a:latin typeface="Arial" panose="020B0604020202020204" pitchFamily="34" charset="0"/>
                <a:cs typeface="Arial" panose="020B0604020202020204" pitchFamily="34" charset="0"/>
              </a:rPr>
              <a:t> sea igual al parámetro proporcionado. En el siguiente ejemplo, se obtiene directamente el único párrafo con el nombre indicado:</a:t>
            </a:r>
          </a:p>
          <a:p>
            <a:pPr algn="just"/>
            <a:endParaRPr lang="es-ES" sz="1600" dirty="0">
              <a:latin typeface="Arial" panose="020B0604020202020204" pitchFamily="34" charset="0"/>
              <a:cs typeface="Arial" panose="020B0604020202020204" pitchFamily="34" charset="0"/>
            </a:endParaRPr>
          </a:p>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a:t>
            </a:r>
            <a:r>
              <a:rPr lang="es-ES" sz="1600" dirty="0" err="1" smtClean="0">
                <a:solidFill>
                  <a:srgbClr val="008000"/>
                </a:solidFill>
                <a:latin typeface="Arial" panose="020B0604020202020204" pitchFamily="34" charset="0"/>
                <a:cs typeface="Arial" panose="020B0604020202020204" pitchFamily="34" charset="0"/>
              </a:rPr>
              <a:t>parrafoespecial</a:t>
            </a:r>
            <a:r>
              <a:rPr lang="es-ES" sz="1600" dirty="0" smtClean="0">
                <a:solidFill>
                  <a:srgbClr val="008000"/>
                </a:solidFill>
                <a:latin typeface="Arial" panose="020B0604020202020204" pitchFamily="34" charset="0"/>
                <a:cs typeface="Arial" panose="020B0604020202020204" pitchFamily="34" charset="0"/>
              </a:rPr>
              <a:t> </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document.getElementsByName</a:t>
            </a:r>
            <a:r>
              <a:rPr lang="es-ES" sz="1600" dirty="0">
                <a:solidFill>
                  <a:srgbClr val="008000"/>
                </a:solidFill>
                <a:latin typeface="Arial" panose="020B0604020202020204" pitchFamily="34" charset="0"/>
                <a:cs typeface="Arial" panose="020B0604020202020204" pitchFamily="34" charset="0"/>
              </a:rPr>
              <a:t>("especial");</a:t>
            </a:r>
          </a:p>
          <a:p>
            <a:pPr algn="just"/>
            <a:endParaRPr lang="es-ES" sz="1600" dirty="0">
              <a:solidFill>
                <a:srgbClr val="008000"/>
              </a:solidFill>
              <a:latin typeface="Arial" panose="020B0604020202020204" pitchFamily="34" charset="0"/>
              <a:cs typeface="Arial" panose="020B0604020202020204" pitchFamily="34" charset="0"/>
            </a:endParaRPr>
          </a:p>
          <a:p>
            <a:pPr algn="just"/>
            <a:r>
              <a:rPr lang="es-ES" sz="1600" dirty="0">
                <a:solidFill>
                  <a:srgbClr val="008000"/>
                </a:solidFill>
                <a:latin typeface="Arial" panose="020B0604020202020204" pitchFamily="34" charset="0"/>
                <a:cs typeface="Arial" panose="020B0604020202020204" pitchFamily="34" charset="0"/>
              </a:rPr>
              <a:t>&lt;p </a:t>
            </a:r>
            <a:r>
              <a:rPr lang="es-ES" sz="1600" dirty="0" err="1">
                <a:solidFill>
                  <a:srgbClr val="008000"/>
                </a:solidFill>
                <a:latin typeface="Arial" panose="020B0604020202020204" pitchFamily="34" charset="0"/>
                <a:cs typeface="Arial" panose="020B0604020202020204" pitchFamily="34" charset="0"/>
              </a:rPr>
              <a:t>name</a:t>
            </a:r>
            <a:r>
              <a:rPr lang="es-ES" sz="1600" dirty="0">
                <a:solidFill>
                  <a:srgbClr val="008000"/>
                </a:solidFill>
                <a:latin typeface="Arial" panose="020B0604020202020204" pitchFamily="34" charset="0"/>
                <a:cs typeface="Arial" panose="020B0604020202020204" pitchFamily="34" charset="0"/>
              </a:rPr>
              <a:t>="prueba"&gt;...&lt;/p&gt; </a:t>
            </a:r>
          </a:p>
          <a:p>
            <a:pPr algn="just"/>
            <a:r>
              <a:rPr lang="es-ES" sz="1600" dirty="0">
                <a:solidFill>
                  <a:srgbClr val="008000"/>
                </a:solidFill>
                <a:latin typeface="Arial" panose="020B0604020202020204" pitchFamily="34" charset="0"/>
                <a:cs typeface="Arial" panose="020B0604020202020204" pitchFamily="34" charset="0"/>
              </a:rPr>
              <a:t>&lt;p </a:t>
            </a:r>
            <a:r>
              <a:rPr lang="es-ES" sz="1600" dirty="0" err="1">
                <a:solidFill>
                  <a:srgbClr val="008000"/>
                </a:solidFill>
                <a:latin typeface="Arial" panose="020B0604020202020204" pitchFamily="34" charset="0"/>
                <a:cs typeface="Arial" panose="020B0604020202020204" pitchFamily="34" charset="0"/>
              </a:rPr>
              <a:t>name</a:t>
            </a:r>
            <a:r>
              <a:rPr lang="es-ES" sz="1600" dirty="0">
                <a:solidFill>
                  <a:srgbClr val="008000"/>
                </a:solidFill>
                <a:latin typeface="Arial" panose="020B0604020202020204" pitchFamily="34" charset="0"/>
                <a:cs typeface="Arial" panose="020B0604020202020204" pitchFamily="34" charset="0"/>
              </a:rPr>
              <a:t>="especial"&gt;...&lt;/p&gt; </a:t>
            </a:r>
          </a:p>
          <a:p>
            <a:pPr algn="just"/>
            <a:r>
              <a:rPr lang="es-ES" sz="1600" dirty="0">
                <a:solidFill>
                  <a:srgbClr val="008000"/>
                </a:solidFill>
                <a:latin typeface="Arial" panose="020B0604020202020204" pitchFamily="34" charset="0"/>
                <a:cs typeface="Arial" panose="020B0604020202020204" pitchFamily="34" charset="0"/>
              </a:rPr>
              <a:t>&lt;p&gt;...&lt;/p&gt;</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Normalmente el atributo </a:t>
            </a:r>
            <a:r>
              <a:rPr lang="es-ES" sz="1600" dirty="0" err="1">
                <a:latin typeface="Arial" panose="020B0604020202020204" pitchFamily="34" charset="0"/>
                <a:cs typeface="Arial" panose="020B0604020202020204" pitchFamily="34" charset="0"/>
              </a:rPr>
              <a:t>name</a:t>
            </a:r>
            <a:r>
              <a:rPr lang="es-ES" sz="1600" dirty="0">
                <a:latin typeface="Arial" panose="020B0604020202020204" pitchFamily="34" charset="0"/>
                <a:cs typeface="Arial" panose="020B0604020202020204" pitchFamily="34" charset="0"/>
              </a:rPr>
              <a:t> es único para los elementos HTML que lo definen, por lo que es un método muy práctico para acceder directamente al nodo deseado. En el caso de los elementos HTML </a:t>
            </a:r>
            <a:r>
              <a:rPr lang="es-ES" sz="1600" dirty="0" err="1">
                <a:latin typeface="Arial" panose="020B0604020202020204" pitchFamily="34" charset="0"/>
                <a:cs typeface="Arial" panose="020B0604020202020204" pitchFamily="34" charset="0"/>
              </a:rPr>
              <a:t>radiobutton</a:t>
            </a:r>
            <a:r>
              <a:rPr lang="es-ES" sz="1600" dirty="0">
                <a:latin typeface="Arial" panose="020B0604020202020204" pitchFamily="34" charset="0"/>
                <a:cs typeface="Arial" panose="020B0604020202020204" pitchFamily="34" charset="0"/>
              </a:rPr>
              <a:t>, el atributo </a:t>
            </a:r>
            <a:r>
              <a:rPr lang="es-ES" sz="1600" dirty="0" err="1">
                <a:latin typeface="Arial" panose="020B0604020202020204" pitchFamily="34" charset="0"/>
                <a:cs typeface="Arial" panose="020B0604020202020204" pitchFamily="34" charset="0"/>
              </a:rPr>
              <a:t>name</a:t>
            </a:r>
            <a:r>
              <a:rPr lang="es-ES" sz="1600" dirty="0">
                <a:latin typeface="Arial" panose="020B0604020202020204" pitchFamily="34" charset="0"/>
                <a:cs typeface="Arial" panose="020B0604020202020204" pitchFamily="34" charset="0"/>
              </a:rPr>
              <a:t> es común a todos los </a:t>
            </a:r>
            <a:r>
              <a:rPr lang="es-ES" sz="1600" dirty="0" err="1">
                <a:latin typeface="Arial" panose="020B0604020202020204" pitchFamily="34" charset="0"/>
                <a:cs typeface="Arial" panose="020B0604020202020204" pitchFamily="34" charset="0"/>
              </a:rPr>
              <a:t>radiobutton</a:t>
            </a:r>
            <a:r>
              <a:rPr lang="es-ES" sz="1600" dirty="0">
                <a:latin typeface="Arial" panose="020B0604020202020204" pitchFamily="34" charset="0"/>
                <a:cs typeface="Arial" panose="020B0604020202020204" pitchFamily="34" charset="0"/>
              </a:rPr>
              <a:t> que están relacionados, por lo que la función devuelve una colección de elementos</a:t>
            </a:r>
            <a:r>
              <a:rPr lang="es-ES" sz="1600" dirty="0" smtClean="0">
                <a:latin typeface="Arial" panose="020B0604020202020204" pitchFamily="34" charset="0"/>
                <a:cs typeface="Arial" panose="020B0604020202020204" pitchFamily="34" charset="0"/>
              </a:rPr>
              <a:t>.</a:t>
            </a:r>
            <a:endParaRPr lang="es-E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24617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t>Ejercicio </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DOM</a:t>
            </a:r>
            <a:endParaRPr lang="es-ES" dirty="0"/>
          </a:p>
        </p:txBody>
      </p:sp>
      <p:sp>
        <p:nvSpPr>
          <p:cNvPr id="6" name="5 CuadroTexto"/>
          <p:cNvSpPr txBox="1"/>
          <p:nvPr/>
        </p:nvSpPr>
        <p:spPr>
          <a:xfrm>
            <a:off x="2376041" y="1961952"/>
            <a:ext cx="8856984" cy="584775"/>
          </a:xfrm>
          <a:prstGeom prst="rect">
            <a:avLst/>
          </a:prstGeom>
          <a:noFill/>
        </p:spPr>
        <p:txBody>
          <a:bodyPr wrap="square" rtlCol="0">
            <a:spAutoFit/>
          </a:bodyPr>
          <a:lstStyle/>
          <a:p>
            <a:pPr marL="342900" indent="-342900" algn="just">
              <a:buAutoNum type="arabicPeriod"/>
            </a:pPr>
            <a:r>
              <a:rPr lang="es-ES" sz="1600" dirty="0" smtClean="0">
                <a:latin typeface="Arial" panose="020B0604020202020204" pitchFamily="34" charset="0"/>
                <a:cs typeface="Arial" panose="020B0604020202020204" pitchFamily="34" charset="0"/>
              </a:rPr>
              <a:t>Cuente cuantos elementos con el atributo </a:t>
            </a:r>
            <a:r>
              <a:rPr lang="es-ES" sz="1600" dirty="0" err="1" smtClean="0">
                <a:latin typeface="Arial" panose="020B0604020202020204" pitchFamily="34" charset="0"/>
                <a:cs typeface="Arial" panose="020B0604020202020204" pitchFamily="34" charset="0"/>
              </a:rPr>
              <a:t>name</a:t>
            </a:r>
            <a:r>
              <a:rPr lang="es-ES" sz="1600" dirty="0" smtClean="0">
                <a:latin typeface="Arial" panose="020B0604020202020204" pitchFamily="34" charset="0"/>
                <a:cs typeface="Arial" panose="020B0604020202020204" pitchFamily="34" charset="0"/>
              </a:rPr>
              <a:t> sea resaltado especifique el número por tipo de elemento.</a:t>
            </a:r>
            <a:endParaRPr lang="es-ES" sz="1600" dirty="0">
              <a:latin typeface="Arial" panose="020B0604020202020204" pitchFamily="34" charset="0"/>
              <a:cs typeface="Arial" panose="020B0604020202020204" pitchFamily="34" charset="0"/>
            </a:endParaRPr>
          </a:p>
        </p:txBody>
      </p:sp>
      <p:sp>
        <p:nvSpPr>
          <p:cNvPr id="3" name="2 Rectángulo"/>
          <p:cNvSpPr/>
          <p:nvPr/>
        </p:nvSpPr>
        <p:spPr>
          <a:xfrm>
            <a:off x="3528169" y="2682032"/>
            <a:ext cx="6838950" cy="3737910"/>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lgn="just">
              <a:tabLst>
                <a:tab pos="358775" algn="l"/>
                <a:tab pos="715963" algn="l"/>
              </a:tabLst>
            </a:pPr>
            <a:r>
              <a:rPr lang="es-ES" sz="1400" dirty="0">
                <a:solidFill>
                  <a:srgbClr val="008000"/>
                </a:solidFill>
                <a:latin typeface="Arial" panose="020B0604020202020204" pitchFamily="34" charset="0"/>
                <a:cs typeface="Arial" panose="020B0604020202020204" pitchFamily="34" charset="0"/>
              </a:rPr>
              <a:t>&lt;p </a:t>
            </a:r>
            <a:r>
              <a:rPr lang="es-ES" sz="1400" dirty="0" err="1">
                <a:solidFill>
                  <a:srgbClr val="008000"/>
                </a:solidFill>
                <a:latin typeface="Arial" panose="020B0604020202020204" pitchFamily="34" charset="0"/>
                <a:cs typeface="Arial" panose="020B0604020202020204" pitchFamily="34" charset="0"/>
              </a:rPr>
              <a:t>name</a:t>
            </a:r>
            <a:r>
              <a:rPr lang="es-ES" sz="1400" dirty="0">
                <a:solidFill>
                  <a:srgbClr val="008000"/>
                </a:solidFill>
                <a:latin typeface="Arial" panose="020B0604020202020204" pitchFamily="34" charset="0"/>
                <a:cs typeface="Arial" panose="020B0604020202020204" pitchFamily="34" charset="0"/>
              </a:rPr>
              <a:t>="resaltado"&gt;nodo 1&lt;/p&gt;</a:t>
            </a:r>
          </a:p>
          <a:p>
            <a:pPr algn="just">
              <a:tabLst>
                <a:tab pos="358775" algn="l"/>
                <a:tab pos="715963" algn="l"/>
              </a:tabLst>
            </a:pPr>
            <a:r>
              <a:rPr lang="es-ES" sz="1400" dirty="0" smtClean="0">
                <a:solidFill>
                  <a:srgbClr val="008000"/>
                </a:solidFill>
                <a:latin typeface="Arial" panose="020B0604020202020204" pitchFamily="34" charset="0"/>
                <a:cs typeface="Arial" panose="020B0604020202020204" pitchFamily="34" charset="0"/>
              </a:rPr>
              <a:t>&lt;</a:t>
            </a:r>
            <a:r>
              <a:rPr lang="es-ES" sz="1400" dirty="0">
                <a:solidFill>
                  <a:srgbClr val="008000"/>
                </a:solidFill>
                <a:latin typeface="Arial" panose="020B0604020202020204" pitchFamily="34" charset="0"/>
                <a:cs typeface="Arial" panose="020B0604020202020204" pitchFamily="34" charset="0"/>
              </a:rPr>
              <a:t>p&gt;nodo 2&lt;/p&gt;</a:t>
            </a:r>
          </a:p>
          <a:p>
            <a:pPr algn="just">
              <a:tabLst>
                <a:tab pos="358775" algn="l"/>
                <a:tab pos="715963" algn="l"/>
              </a:tabLst>
            </a:pPr>
            <a:r>
              <a:rPr lang="es-ES" sz="1400" dirty="0" smtClean="0">
                <a:solidFill>
                  <a:srgbClr val="008000"/>
                </a:solidFill>
                <a:latin typeface="Arial" panose="020B0604020202020204" pitchFamily="34" charset="0"/>
                <a:cs typeface="Arial" panose="020B0604020202020204" pitchFamily="34" charset="0"/>
              </a:rPr>
              <a:t>&lt;</a:t>
            </a:r>
            <a:r>
              <a:rPr lang="es-ES" sz="1400" dirty="0">
                <a:solidFill>
                  <a:srgbClr val="008000"/>
                </a:solidFill>
                <a:latin typeface="Arial" panose="020B0604020202020204" pitchFamily="34" charset="0"/>
                <a:cs typeface="Arial" panose="020B0604020202020204" pitchFamily="34" charset="0"/>
              </a:rPr>
              <a:t>p&gt;nodo 3&lt;/p&gt;</a:t>
            </a:r>
          </a:p>
          <a:p>
            <a:pPr algn="just">
              <a:tabLst>
                <a:tab pos="358775" algn="l"/>
                <a:tab pos="715963" algn="l"/>
              </a:tabLst>
            </a:pPr>
            <a:r>
              <a:rPr lang="es-ES" sz="1400" dirty="0">
                <a:solidFill>
                  <a:srgbClr val="008000"/>
                </a:solidFill>
                <a:latin typeface="Arial" panose="020B0604020202020204" pitchFamily="34" charset="0"/>
                <a:cs typeface="Arial" panose="020B0604020202020204" pitchFamily="34" charset="0"/>
              </a:rPr>
              <a:t>	</a:t>
            </a:r>
          </a:p>
          <a:p>
            <a:pPr algn="just">
              <a:tabLst>
                <a:tab pos="358775" algn="l"/>
                <a:tab pos="715963" algn="l"/>
              </a:tabLst>
            </a:pPr>
            <a:r>
              <a:rPr lang="es-ES" sz="1400" dirty="0" smtClean="0">
                <a:solidFill>
                  <a:srgbClr val="008000"/>
                </a:solidFill>
                <a:latin typeface="Arial" panose="020B0604020202020204" pitchFamily="34" charset="0"/>
                <a:cs typeface="Arial" panose="020B0604020202020204" pitchFamily="34" charset="0"/>
              </a:rPr>
              <a:t>&lt;</a:t>
            </a:r>
            <a:r>
              <a:rPr lang="es-ES" sz="1400" dirty="0">
                <a:solidFill>
                  <a:srgbClr val="008000"/>
                </a:solidFill>
                <a:latin typeface="Arial" panose="020B0604020202020204" pitchFamily="34" charset="0"/>
                <a:cs typeface="Arial" panose="020B0604020202020204" pitchFamily="34" charset="0"/>
              </a:rPr>
              <a:t>div&gt; </a:t>
            </a:r>
          </a:p>
          <a:p>
            <a:pPr algn="just">
              <a:tabLst>
                <a:tab pos="358775" algn="l"/>
                <a:tab pos="715963" algn="l"/>
              </a:tabLst>
            </a:pPr>
            <a:r>
              <a:rPr lang="es-ES" sz="1400" dirty="0">
                <a:solidFill>
                  <a:srgbClr val="008000"/>
                </a:solidFill>
                <a:latin typeface="Arial" panose="020B0604020202020204" pitchFamily="34" charset="0"/>
                <a:cs typeface="Arial" panose="020B0604020202020204" pitchFamily="34" charset="0"/>
              </a:rPr>
              <a:t>	&lt;p </a:t>
            </a:r>
            <a:r>
              <a:rPr lang="es-ES" sz="1400" dirty="0" err="1">
                <a:solidFill>
                  <a:srgbClr val="008000"/>
                </a:solidFill>
                <a:latin typeface="Arial" panose="020B0604020202020204" pitchFamily="34" charset="0"/>
                <a:cs typeface="Arial" panose="020B0604020202020204" pitchFamily="34" charset="0"/>
              </a:rPr>
              <a:t>name</a:t>
            </a:r>
            <a:r>
              <a:rPr lang="es-ES" sz="1400" dirty="0">
                <a:solidFill>
                  <a:srgbClr val="008000"/>
                </a:solidFill>
                <a:latin typeface="Arial" panose="020B0604020202020204" pitchFamily="34" charset="0"/>
                <a:cs typeface="Arial" panose="020B0604020202020204" pitchFamily="34" charset="0"/>
              </a:rPr>
              <a:t>="resaltado"&gt;nodo 4&lt;/p&gt;</a:t>
            </a:r>
          </a:p>
          <a:p>
            <a:pPr algn="just">
              <a:tabLst>
                <a:tab pos="358775" algn="l"/>
                <a:tab pos="715963" algn="l"/>
              </a:tabLst>
            </a:pPr>
            <a:r>
              <a:rPr lang="es-ES" sz="1400" dirty="0">
                <a:solidFill>
                  <a:srgbClr val="008000"/>
                </a:solidFill>
                <a:latin typeface="Arial" panose="020B0604020202020204" pitchFamily="34" charset="0"/>
                <a:cs typeface="Arial" panose="020B0604020202020204" pitchFamily="34" charset="0"/>
              </a:rPr>
              <a:t>	&lt;p&gt;nodo 5&lt;/p&gt;</a:t>
            </a:r>
          </a:p>
          <a:p>
            <a:pPr algn="just">
              <a:tabLst>
                <a:tab pos="358775" algn="l"/>
                <a:tab pos="715963" algn="l"/>
              </a:tabLst>
            </a:pPr>
            <a:r>
              <a:rPr lang="es-ES" sz="1400" dirty="0" smtClean="0">
                <a:solidFill>
                  <a:srgbClr val="008000"/>
                </a:solidFill>
                <a:latin typeface="Arial" panose="020B0604020202020204" pitchFamily="34" charset="0"/>
                <a:cs typeface="Arial" panose="020B0604020202020204" pitchFamily="34" charset="0"/>
              </a:rPr>
              <a:t>&lt;/</a:t>
            </a:r>
            <a:r>
              <a:rPr lang="es-ES" sz="1400" dirty="0">
                <a:solidFill>
                  <a:srgbClr val="008000"/>
                </a:solidFill>
                <a:latin typeface="Arial" panose="020B0604020202020204" pitchFamily="34" charset="0"/>
                <a:cs typeface="Arial" panose="020B0604020202020204" pitchFamily="34" charset="0"/>
              </a:rPr>
              <a:t>div&gt;</a:t>
            </a:r>
          </a:p>
          <a:p>
            <a:pPr algn="just">
              <a:tabLst>
                <a:tab pos="358775" algn="l"/>
                <a:tab pos="715963" algn="l"/>
              </a:tabLst>
            </a:pPr>
            <a:endParaRPr lang="es-ES" sz="1400" dirty="0">
              <a:solidFill>
                <a:srgbClr val="008000"/>
              </a:solidFill>
              <a:latin typeface="Arial" panose="020B0604020202020204" pitchFamily="34" charset="0"/>
              <a:cs typeface="Arial" panose="020B0604020202020204" pitchFamily="34" charset="0"/>
            </a:endParaRPr>
          </a:p>
          <a:p>
            <a:pPr algn="just">
              <a:tabLst>
                <a:tab pos="358775" algn="l"/>
                <a:tab pos="715963" algn="l"/>
              </a:tabLst>
            </a:pPr>
            <a:r>
              <a:rPr lang="es-ES" sz="1400" dirty="0" smtClean="0">
                <a:solidFill>
                  <a:srgbClr val="008000"/>
                </a:solidFill>
                <a:latin typeface="Arial" panose="020B0604020202020204" pitchFamily="34" charset="0"/>
                <a:cs typeface="Arial" panose="020B0604020202020204" pitchFamily="34" charset="0"/>
              </a:rPr>
              <a:t>&lt;</a:t>
            </a:r>
            <a:r>
              <a:rPr lang="es-ES" sz="1400" dirty="0">
                <a:solidFill>
                  <a:srgbClr val="008000"/>
                </a:solidFill>
                <a:latin typeface="Arial" panose="020B0604020202020204" pitchFamily="34" charset="0"/>
                <a:cs typeface="Arial" panose="020B0604020202020204" pitchFamily="34" charset="0"/>
              </a:rPr>
              <a:t>div </a:t>
            </a:r>
            <a:r>
              <a:rPr lang="es-ES" sz="1400" dirty="0" err="1">
                <a:solidFill>
                  <a:srgbClr val="008000"/>
                </a:solidFill>
                <a:latin typeface="Arial" panose="020B0604020202020204" pitchFamily="34" charset="0"/>
                <a:cs typeface="Arial" panose="020B0604020202020204" pitchFamily="34" charset="0"/>
              </a:rPr>
              <a:t>name</a:t>
            </a:r>
            <a:r>
              <a:rPr lang="es-ES" sz="1400" dirty="0">
                <a:solidFill>
                  <a:srgbClr val="008000"/>
                </a:solidFill>
                <a:latin typeface="Arial" panose="020B0604020202020204" pitchFamily="34" charset="0"/>
                <a:cs typeface="Arial" panose="020B0604020202020204" pitchFamily="34" charset="0"/>
              </a:rPr>
              <a:t>="resaltado"&gt; </a:t>
            </a:r>
          </a:p>
          <a:p>
            <a:pPr algn="just">
              <a:tabLst>
                <a:tab pos="358775" algn="l"/>
                <a:tab pos="715963" algn="l"/>
              </a:tabLst>
            </a:pPr>
            <a:r>
              <a:rPr lang="es-ES" sz="1400" dirty="0">
                <a:solidFill>
                  <a:srgbClr val="008000"/>
                </a:solidFill>
                <a:latin typeface="Arial" panose="020B0604020202020204" pitchFamily="34" charset="0"/>
                <a:cs typeface="Arial" panose="020B0604020202020204" pitchFamily="34" charset="0"/>
              </a:rPr>
              <a:t>	&lt;p&gt;nodo 6&lt;/p&gt;</a:t>
            </a:r>
          </a:p>
          <a:p>
            <a:pPr algn="just">
              <a:tabLst>
                <a:tab pos="358775" algn="l"/>
                <a:tab pos="715963" algn="l"/>
              </a:tabLst>
            </a:pPr>
            <a:r>
              <a:rPr lang="es-ES" sz="1400" dirty="0">
                <a:solidFill>
                  <a:srgbClr val="008000"/>
                </a:solidFill>
                <a:latin typeface="Arial" panose="020B0604020202020204" pitchFamily="34" charset="0"/>
                <a:cs typeface="Arial" panose="020B0604020202020204" pitchFamily="34" charset="0"/>
              </a:rPr>
              <a:t>	&lt;p&gt;nodo 7&lt;/p&gt;</a:t>
            </a:r>
          </a:p>
          <a:p>
            <a:pPr algn="just">
              <a:tabLst>
                <a:tab pos="358775" algn="l"/>
                <a:tab pos="715963" algn="l"/>
              </a:tabLst>
            </a:pPr>
            <a:r>
              <a:rPr lang="es-ES" sz="1400" dirty="0">
                <a:solidFill>
                  <a:srgbClr val="008000"/>
                </a:solidFill>
                <a:latin typeface="Arial" panose="020B0604020202020204" pitchFamily="34" charset="0"/>
                <a:cs typeface="Arial" panose="020B0604020202020204" pitchFamily="34" charset="0"/>
              </a:rPr>
              <a:t>	&lt;p&gt;nodo 8&lt;/p&gt;</a:t>
            </a:r>
          </a:p>
          <a:p>
            <a:pPr algn="just">
              <a:tabLst>
                <a:tab pos="358775" algn="l"/>
                <a:tab pos="715963" algn="l"/>
              </a:tabLst>
            </a:pPr>
            <a:r>
              <a:rPr lang="es-ES" sz="1400" dirty="0">
                <a:solidFill>
                  <a:srgbClr val="008000"/>
                </a:solidFill>
                <a:latin typeface="Arial" panose="020B0604020202020204" pitchFamily="34" charset="0"/>
                <a:cs typeface="Arial" panose="020B0604020202020204" pitchFamily="34" charset="0"/>
              </a:rPr>
              <a:t>	&lt;p&gt;nodo 9&lt;/p&gt;</a:t>
            </a:r>
          </a:p>
          <a:p>
            <a:pPr algn="just">
              <a:tabLst>
                <a:tab pos="358775" algn="l"/>
                <a:tab pos="715963" algn="l"/>
              </a:tabLst>
            </a:pPr>
            <a:r>
              <a:rPr lang="es-ES" sz="1400" dirty="0">
                <a:solidFill>
                  <a:srgbClr val="008000"/>
                </a:solidFill>
                <a:latin typeface="Arial" panose="020B0604020202020204" pitchFamily="34" charset="0"/>
                <a:cs typeface="Arial" panose="020B0604020202020204" pitchFamily="34" charset="0"/>
              </a:rPr>
              <a:t>	&lt;</a:t>
            </a:r>
            <a:r>
              <a:rPr lang="es-ES" sz="1400" dirty="0" err="1">
                <a:solidFill>
                  <a:srgbClr val="008000"/>
                </a:solidFill>
                <a:latin typeface="Arial" panose="020B0604020202020204" pitchFamily="34" charset="0"/>
                <a:cs typeface="Arial" panose="020B0604020202020204" pitchFamily="34" charset="0"/>
              </a:rPr>
              <a:t>nav</a:t>
            </a:r>
            <a:r>
              <a:rPr lang="es-ES" sz="1400" dirty="0">
                <a:solidFill>
                  <a:srgbClr val="008000"/>
                </a:solidFill>
                <a:latin typeface="Arial" panose="020B0604020202020204" pitchFamily="34" charset="0"/>
                <a:cs typeface="Arial" panose="020B0604020202020204" pitchFamily="34" charset="0"/>
              </a:rPr>
              <a:t> </a:t>
            </a:r>
            <a:r>
              <a:rPr lang="es-ES" sz="1400" dirty="0" err="1">
                <a:solidFill>
                  <a:srgbClr val="008000"/>
                </a:solidFill>
                <a:latin typeface="Arial" panose="020B0604020202020204" pitchFamily="34" charset="0"/>
                <a:cs typeface="Arial" panose="020B0604020202020204" pitchFamily="34" charset="0"/>
              </a:rPr>
              <a:t>name</a:t>
            </a:r>
            <a:r>
              <a:rPr lang="es-ES" sz="1400" dirty="0">
                <a:solidFill>
                  <a:srgbClr val="008000"/>
                </a:solidFill>
                <a:latin typeface="Arial" panose="020B0604020202020204" pitchFamily="34" charset="0"/>
                <a:cs typeface="Arial" panose="020B0604020202020204" pitchFamily="34" charset="0"/>
              </a:rPr>
              <a:t>="resaltado"&gt; &lt;/</a:t>
            </a:r>
            <a:r>
              <a:rPr lang="es-ES" sz="1400" dirty="0" err="1">
                <a:solidFill>
                  <a:srgbClr val="008000"/>
                </a:solidFill>
                <a:latin typeface="Arial" panose="020B0604020202020204" pitchFamily="34" charset="0"/>
                <a:cs typeface="Arial" panose="020B0604020202020204" pitchFamily="34" charset="0"/>
              </a:rPr>
              <a:t>nav</a:t>
            </a:r>
            <a:r>
              <a:rPr lang="es-ES" sz="1400" dirty="0">
                <a:solidFill>
                  <a:srgbClr val="008000"/>
                </a:solidFill>
                <a:latin typeface="Arial" panose="020B0604020202020204" pitchFamily="34" charset="0"/>
                <a:cs typeface="Arial" panose="020B0604020202020204" pitchFamily="34" charset="0"/>
              </a:rPr>
              <a:t>&gt;</a:t>
            </a:r>
          </a:p>
          <a:p>
            <a:pPr algn="just">
              <a:tabLst>
                <a:tab pos="358775" algn="l"/>
                <a:tab pos="715963" algn="l"/>
              </a:tabLst>
            </a:pPr>
            <a:r>
              <a:rPr lang="es-ES" sz="1400" dirty="0" smtClean="0">
                <a:solidFill>
                  <a:srgbClr val="008000"/>
                </a:solidFill>
                <a:latin typeface="Arial" panose="020B0604020202020204" pitchFamily="34" charset="0"/>
                <a:cs typeface="Arial" panose="020B0604020202020204" pitchFamily="34" charset="0"/>
              </a:rPr>
              <a:t>&lt;/</a:t>
            </a:r>
            <a:r>
              <a:rPr lang="es-ES" sz="1400" dirty="0">
                <a:solidFill>
                  <a:srgbClr val="008000"/>
                </a:solidFill>
                <a:latin typeface="Arial" panose="020B0604020202020204" pitchFamily="34" charset="0"/>
                <a:cs typeface="Arial" panose="020B0604020202020204" pitchFamily="34" charset="0"/>
              </a:rPr>
              <a:t>div&gt;</a:t>
            </a:r>
          </a:p>
        </p:txBody>
      </p:sp>
      <p:sp>
        <p:nvSpPr>
          <p:cNvPr id="7" name="6 Rectángulo"/>
          <p:cNvSpPr/>
          <p:nvPr/>
        </p:nvSpPr>
        <p:spPr>
          <a:xfrm>
            <a:off x="7632625" y="6663958"/>
            <a:ext cx="3899144" cy="338554"/>
          </a:xfrm>
          <a:prstGeom prst="rect">
            <a:avLst/>
          </a:prstGeom>
        </p:spPr>
        <p:txBody>
          <a:bodyPr wrap="none">
            <a:spAutoFit/>
          </a:bodyPr>
          <a:lstStyle/>
          <a:p>
            <a:r>
              <a:rPr lang="es-ES" sz="1600" dirty="0">
                <a:solidFill>
                  <a:schemeClr val="accent1"/>
                </a:solidFill>
              </a:rPr>
              <a:t>Manipulación del DOM. Ejercicio </a:t>
            </a:r>
            <a:r>
              <a:rPr lang="es-ES" sz="1600" dirty="0" smtClean="0">
                <a:solidFill>
                  <a:schemeClr val="accent1"/>
                </a:solidFill>
              </a:rPr>
              <a:t>contar.html</a:t>
            </a:r>
            <a:endParaRPr lang="es-ES" sz="1600" dirty="0">
              <a:solidFill>
                <a:schemeClr val="accent1"/>
              </a:solidFill>
            </a:endParaRPr>
          </a:p>
        </p:txBody>
      </p:sp>
    </p:spTree>
    <p:extLst>
      <p:ext uri="{BB962C8B-B14F-4D97-AF65-F5344CB8AC3E}">
        <p14:creationId xmlns:p14="http://schemas.microsoft.com/office/powerpoint/2010/main" val="24081218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t>Acceso a los nodos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DOM</a:t>
            </a:r>
            <a:endParaRPr lang="es-ES" dirty="0"/>
          </a:p>
        </p:txBody>
      </p:sp>
      <p:sp>
        <p:nvSpPr>
          <p:cNvPr id="6" name="5 CuadroTexto"/>
          <p:cNvSpPr txBox="1"/>
          <p:nvPr/>
        </p:nvSpPr>
        <p:spPr>
          <a:xfrm>
            <a:off x="2376041" y="1961952"/>
            <a:ext cx="8856984" cy="1815882"/>
          </a:xfrm>
          <a:prstGeom prst="rect">
            <a:avLst/>
          </a:prstGeom>
          <a:noFill/>
        </p:spPr>
        <p:txBody>
          <a:bodyPr wrap="square" rtlCol="0">
            <a:spAutoFit/>
          </a:bodyPr>
          <a:lstStyle/>
          <a:p>
            <a:pPr algn="just"/>
            <a:r>
              <a:rPr lang="es-ES" sz="1600" dirty="0" smtClean="0">
                <a:latin typeface="Arial" panose="020B0604020202020204" pitchFamily="34" charset="0"/>
                <a:cs typeface="Arial" panose="020B0604020202020204" pitchFamily="34" charset="0"/>
              </a:rPr>
              <a:t>La </a:t>
            </a:r>
            <a:r>
              <a:rPr lang="es-ES" sz="1600" dirty="0">
                <a:latin typeface="Arial" panose="020B0604020202020204" pitchFamily="34" charset="0"/>
                <a:cs typeface="Arial" panose="020B0604020202020204" pitchFamily="34" charset="0"/>
              </a:rPr>
              <a:t>función </a:t>
            </a:r>
            <a:r>
              <a:rPr lang="es-ES" sz="1600" b="1" dirty="0" err="1">
                <a:latin typeface="Arial" panose="020B0604020202020204" pitchFamily="34" charset="0"/>
                <a:cs typeface="Arial" panose="020B0604020202020204" pitchFamily="34" charset="0"/>
              </a:rPr>
              <a:t>getElementById</a:t>
            </a:r>
            <a:r>
              <a:rPr lang="es-ES" sz="1600" b="1" dirty="0">
                <a:latin typeface="Arial" panose="020B0604020202020204" pitchFamily="34" charset="0"/>
                <a:cs typeface="Arial" panose="020B0604020202020204" pitchFamily="34" charset="0"/>
              </a:rPr>
              <a:t>()</a:t>
            </a:r>
            <a:r>
              <a:rPr lang="es-ES" sz="1600" dirty="0">
                <a:latin typeface="Arial" panose="020B0604020202020204" pitchFamily="34" charset="0"/>
                <a:cs typeface="Arial" panose="020B0604020202020204" pitchFamily="34" charset="0"/>
              </a:rPr>
              <a:t> devuelve el elemento HTML cuyo atributo id coincide con el parámetro indicado en la función. Como el atributo id debe ser único para cada elemento de una misma página, la función devuelve únicamente el nodo </a:t>
            </a:r>
            <a:r>
              <a:rPr lang="es-ES" sz="1600" dirty="0" smtClean="0">
                <a:latin typeface="Arial" panose="020B0604020202020204" pitchFamily="34" charset="0"/>
                <a:cs typeface="Arial" panose="020B0604020202020204" pitchFamily="34" charset="0"/>
              </a:rPr>
              <a:t>deseado y si hay varios sólo devuelve el primero.</a:t>
            </a:r>
          </a:p>
          <a:p>
            <a:pPr algn="just"/>
            <a:endParaRPr lang="es-ES" sz="1600" dirty="0">
              <a:latin typeface="Arial" panose="020B0604020202020204" pitchFamily="34" charset="0"/>
              <a:cs typeface="Arial" panose="020B0604020202020204" pitchFamily="34" charset="0"/>
            </a:endParaRPr>
          </a:p>
          <a:p>
            <a:pPr algn="just"/>
            <a:r>
              <a:rPr lang="es-ES" sz="1600" dirty="0" smtClean="0">
                <a:latin typeface="Arial" panose="020B0604020202020204" pitchFamily="34" charset="0"/>
                <a:cs typeface="Arial" panose="020B0604020202020204" pitchFamily="34" charset="0"/>
              </a:rPr>
              <a:t>Es la </a:t>
            </a:r>
            <a:r>
              <a:rPr lang="es-ES" sz="1600" dirty="0">
                <a:latin typeface="Arial" panose="020B0604020202020204" pitchFamily="34" charset="0"/>
                <a:cs typeface="Arial" panose="020B0604020202020204" pitchFamily="34" charset="0"/>
              </a:rPr>
              <a:t>“</a:t>
            </a:r>
            <a:r>
              <a:rPr lang="es-ES" sz="1600" b="1" dirty="0">
                <a:latin typeface="Arial" panose="020B0604020202020204" pitchFamily="34" charset="0"/>
                <a:cs typeface="Arial" panose="020B0604020202020204" pitchFamily="34" charset="0"/>
              </a:rPr>
              <a:t>función preferida</a:t>
            </a:r>
            <a:r>
              <a:rPr lang="es-ES" sz="1600" dirty="0">
                <a:latin typeface="Arial" panose="020B0604020202020204" pitchFamily="34" charset="0"/>
                <a:cs typeface="Arial" panose="020B0604020202020204" pitchFamily="34" charset="0"/>
              </a:rPr>
              <a:t>” para acceder directamente a un nodo y poder leer o modificar sus propiedades</a:t>
            </a:r>
            <a:r>
              <a:rPr lang="es-ES" sz="1600" dirty="0" smtClean="0">
                <a:latin typeface="Arial" panose="020B0604020202020204" pitchFamily="34" charset="0"/>
                <a:cs typeface="Arial" panose="020B0604020202020204" pitchFamily="34" charset="0"/>
              </a:rPr>
              <a:t>.</a:t>
            </a:r>
            <a:endParaRPr lang="es-ES" sz="1600" dirty="0">
              <a:latin typeface="Arial" panose="020B0604020202020204" pitchFamily="34" charset="0"/>
              <a:cs typeface="Arial" panose="020B0604020202020204" pitchFamily="34" charset="0"/>
            </a:endParaRPr>
          </a:p>
        </p:txBody>
      </p:sp>
      <p:sp>
        <p:nvSpPr>
          <p:cNvPr id="2" name="1 Rectángulo"/>
          <p:cNvSpPr/>
          <p:nvPr/>
        </p:nvSpPr>
        <p:spPr>
          <a:xfrm>
            <a:off x="3421062" y="3906168"/>
            <a:ext cx="6838950" cy="2660692"/>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lgn="just">
              <a:tabLst>
                <a:tab pos="358775" algn="l"/>
                <a:tab pos="715963" algn="l"/>
              </a:tabLst>
            </a:pPr>
            <a:r>
              <a:rPr lang="es-ES" sz="1400" dirty="0" smtClean="0">
                <a:solidFill>
                  <a:srgbClr val="008000"/>
                </a:solidFill>
                <a:latin typeface="Arial" panose="020B0604020202020204" pitchFamily="34" charset="0"/>
                <a:cs typeface="Arial" panose="020B0604020202020204" pitchFamily="34" charset="0"/>
              </a:rPr>
              <a:t>&lt;script&gt;</a:t>
            </a:r>
          </a:p>
          <a:p>
            <a:pPr algn="just">
              <a:tabLst>
                <a:tab pos="358775" algn="l"/>
                <a:tab pos="715963" algn="l"/>
              </a:tabLst>
            </a:pPr>
            <a:r>
              <a:rPr lang="es-ES" sz="1400" dirty="0" err="1" smtClean="0">
                <a:solidFill>
                  <a:srgbClr val="008000"/>
                </a:solidFill>
                <a:latin typeface="Arial" panose="020B0604020202020204" pitchFamily="34" charset="0"/>
                <a:cs typeface="Arial" panose="020B0604020202020204" pitchFamily="34" charset="0"/>
              </a:rPr>
              <a:t>var</a:t>
            </a:r>
            <a:r>
              <a:rPr lang="es-ES" sz="1400" dirty="0" smtClean="0">
                <a:solidFill>
                  <a:srgbClr val="008000"/>
                </a:solidFill>
                <a:latin typeface="Arial" panose="020B0604020202020204" pitchFamily="34" charset="0"/>
                <a:cs typeface="Arial" panose="020B0604020202020204" pitchFamily="34" charset="0"/>
              </a:rPr>
              <a:t> </a:t>
            </a:r>
            <a:r>
              <a:rPr lang="es-ES" sz="1400" dirty="0">
                <a:solidFill>
                  <a:srgbClr val="008000"/>
                </a:solidFill>
                <a:latin typeface="Arial" panose="020B0604020202020204" pitchFamily="34" charset="0"/>
                <a:cs typeface="Arial" panose="020B0604020202020204" pitchFamily="34" charset="0"/>
              </a:rPr>
              <a:t>cabecera = </a:t>
            </a:r>
            <a:r>
              <a:rPr lang="es-ES" sz="1400" dirty="0" err="1">
                <a:solidFill>
                  <a:srgbClr val="008000"/>
                </a:solidFill>
                <a:latin typeface="Arial" panose="020B0604020202020204" pitchFamily="34" charset="0"/>
                <a:cs typeface="Arial" panose="020B0604020202020204" pitchFamily="34" charset="0"/>
              </a:rPr>
              <a:t>document.getElementById</a:t>
            </a:r>
            <a:r>
              <a:rPr lang="es-ES" sz="1400" dirty="0">
                <a:solidFill>
                  <a:srgbClr val="008000"/>
                </a:solidFill>
                <a:latin typeface="Arial" panose="020B0604020202020204" pitchFamily="34" charset="0"/>
                <a:cs typeface="Arial" panose="020B0604020202020204" pitchFamily="34" charset="0"/>
              </a:rPr>
              <a:t>("cabecera");   </a:t>
            </a:r>
          </a:p>
          <a:p>
            <a:pPr algn="just">
              <a:tabLst>
                <a:tab pos="358775" algn="l"/>
                <a:tab pos="715963" algn="l"/>
              </a:tabLst>
            </a:pPr>
            <a:r>
              <a:rPr lang="es-ES" sz="1400" dirty="0" smtClean="0">
                <a:solidFill>
                  <a:srgbClr val="008000"/>
                </a:solidFill>
                <a:latin typeface="Arial" panose="020B0604020202020204" pitchFamily="34" charset="0"/>
                <a:cs typeface="Arial" panose="020B0604020202020204" pitchFamily="34" charset="0"/>
              </a:rPr>
              <a:t>&lt;/script&gt;</a:t>
            </a:r>
          </a:p>
          <a:p>
            <a:pPr algn="just">
              <a:tabLst>
                <a:tab pos="358775" algn="l"/>
                <a:tab pos="715963" algn="l"/>
              </a:tabLst>
            </a:pPr>
            <a:endParaRPr lang="es-ES" sz="1400" dirty="0" smtClean="0">
              <a:solidFill>
                <a:srgbClr val="008000"/>
              </a:solidFill>
              <a:latin typeface="Arial" panose="020B0604020202020204" pitchFamily="34" charset="0"/>
              <a:cs typeface="Arial" panose="020B0604020202020204" pitchFamily="34" charset="0"/>
            </a:endParaRPr>
          </a:p>
          <a:p>
            <a:pPr algn="just">
              <a:tabLst>
                <a:tab pos="358775" algn="l"/>
                <a:tab pos="715963" algn="l"/>
              </a:tabLst>
            </a:pPr>
            <a:r>
              <a:rPr lang="es-ES" sz="1400" dirty="0" smtClean="0">
                <a:solidFill>
                  <a:srgbClr val="008000"/>
                </a:solidFill>
                <a:latin typeface="Arial" panose="020B0604020202020204" pitchFamily="34" charset="0"/>
                <a:cs typeface="Arial" panose="020B0604020202020204" pitchFamily="34" charset="0"/>
              </a:rPr>
              <a:t>&lt;</a:t>
            </a:r>
            <a:r>
              <a:rPr lang="es-ES" sz="1400" dirty="0" err="1" smtClean="0">
                <a:solidFill>
                  <a:srgbClr val="008000"/>
                </a:solidFill>
                <a:latin typeface="Arial" panose="020B0604020202020204" pitchFamily="34" charset="0"/>
                <a:cs typeface="Arial" panose="020B0604020202020204" pitchFamily="34" charset="0"/>
              </a:rPr>
              <a:t>body</a:t>
            </a:r>
            <a:r>
              <a:rPr lang="es-ES" sz="1400" dirty="0" smtClean="0">
                <a:solidFill>
                  <a:srgbClr val="008000"/>
                </a:solidFill>
                <a:latin typeface="Arial" panose="020B0604020202020204" pitchFamily="34" charset="0"/>
                <a:cs typeface="Arial" panose="020B0604020202020204" pitchFamily="34" charset="0"/>
              </a:rPr>
              <a:t>&gt;</a:t>
            </a:r>
            <a:endParaRPr lang="es-ES" sz="1400" dirty="0">
              <a:solidFill>
                <a:srgbClr val="008000"/>
              </a:solidFill>
              <a:latin typeface="Arial" panose="020B0604020202020204" pitchFamily="34" charset="0"/>
              <a:cs typeface="Arial" panose="020B0604020202020204" pitchFamily="34" charset="0"/>
            </a:endParaRPr>
          </a:p>
          <a:p>
            <a:pPr algn="just">
              <a:tabLst>
                <a:tab pos="358775" algn="l"/>
                <a:tab pos="715963" algn="l"/>
              </a:tabLst>
            </a:pPr>
            <a:r>
              <a:rPr lang="es-ES" sz="1400" dirty="0" smtClean="0">
                <a:solidFill>
                  <a:srgbClr val="008000"/>
                </a:solidFill>
                <a:latin typeface="Arial" panose="020B0604020202020204" pitchFamily="34" charset="0"/>
                <a:cs typeface="Arial" panose="020B0604020202020204" pitchFamily="34" charset="0"/>
              </a:rPr>
              <a:t>	&lt;</a:t>
            </a:r>
            <a:r>
              <a:rPr lang="es-ES" sz="1400" dirty="0">
                <a:solidFill>
                  <a:srgbClr val="008000"/>
                </a:solidFill>
                <a:latin typeface="Arial" panose="020B0604020202020204" pitchFamily="34" charset="0"/>
                <a:cs typeface="Arial" panose="020B0604020202020204" pitchFamily="34" charset="0"/>
              </a:rPr>
              <a:t>div id="cabecera"&gt; </a:t>
            </a:r>
          </a:p>
          <a:p>
            <a:pPr algn="just">
              <a:tabLst>
                <a:tab pos="358775" algn="l"/>
                <a:tab pos="715963" algn="l"/>
              </a:tabLst>
            </a:pPr>
            <a:r>
              <a:rPr lang="es-ES" sz="1400" dirty="0" smtClean="0">
                <a:solidFill>
                  <a:srgbClr val="008000"/>
                </a:solidFill>
                <a:latin typeface="Arial" panose="020B0604020202020204" pitchFamily="34" charset="0"/>
                <a:cs typeface="Arial" panose="020B0604020202020204" pitchFamily="34" charset="0"/>
              </a:rPr>
              <a:t>		&lt;</a:t>
            </a:r>
            <a:r>
              <a:rPr lang="es-ES" sz="1400" dirty="0">
                <a:solidFill>
                  <a:srgbClr val="008000"/>
                </a:solidFill>
                <a:latin typeface="Arial" panose="020B0604020202020204" pitchFamily="34" charset="0"/>
                <a:cs typeface="Arial" panose="020B0604020202020204" pitchFamily="34" charset="0"/>
              </a:rPr>
              <a:t>a </a:t>
            </a:r>
            <a:r>
              <a:rPr lang="es-ES" sz="1400" dirty="0" err="1">
                <a:solidFill>
                  <a:srgbClr val="008000"/>
                </a:solidFill>
                <a:latin typeface="Arial" panose="020B0604020202020204" pitchFamily="34" charset="0"/>
                <a:cs typeface="Arial" panose="020B0604020202020204" pitchFamily="34" charset="0"/>
              </a:rPr>
              <a:t>href</a:t>
            </a:r>
            <a:r>
              <a:rPr lang="es-ES" sz="1400" dirty="0">
                <a:solidFill>
                  <a:srgbClr val="008000"/>
                </a:solidFill>
                <a:latin typeface="Arial" panose="020B0604020202020204" pitchFamily="34" charset="0"/>
                <a:cs typeface="Arial" panose="020B0604020202020204" pitchFamily="34" charset="0"/>
              </a:rPr>
              <a:t>="/" id="logo"&gt;...&lt;/a&gt; </a:t>
            </a:r>
          </a:p>
          <a:p>
            <a:pPr algn="just">
              <a:tabLst>
                <a:tab pos="358775" algn="l"/>
                <a:tab pos="715963" algn="l"/>
              </a:tabLst>
            </a:pPr>
            <a:r>
              <a:rPr lang="es-ES" sz="1400" dirty="0" smtClean="0">
                <a:solidFill>
                  <a:srgbClr val="008000"/>
                </a:solidFill>
                <a:latin typeface="Arial" panose="020B0604020202020204" pitchFamily="34" charset="0"/>
                <a:cs typeface="Arial" panose="020B0604020202020204" pitchFamily="34" charset="0"/>
              </a:rPr>
              <a:t>	&lt;/</a:t>
            </a:r>
            <a:r>
              <a:rPr lang="es-ES" sz="1400" dirty="0">
                <a:solidFill>
                  <a:srgbClr val="008000"/>
                </a:solidFill>
                <a:latin typeface="Arial" panose="020B0604020202020204" pitchFamily="34" charset="0"/>
                <a:cs typeface="Arial" panose="020B0604020202020204" pitchFamily="34" charset="0"/>
              </a:rPr>
              <a:t>div</a:t>
            </a:r>
            <a:r>
              <a:rPr lang="es-ES" sz="1400" dirty="0" smtClean="0">
                <a:solidFill>
                  <a:srgbClr val="008000"/>
                </a:solidFill>
                <a:latin typeface="Arial" panose="020B0604020202020204" pitchFamily="34" charset="0"/>
                <a:cs typeface="Arial" panose="020B0604020202020204" pitchFamily="34" charset="0"/>
              </a:rPr>
              <a:t>&gt;</a:t>
            </a:r>
          </a:p>
          <a:p>
            <a:pPr algn="just">
              <a:tabLst>
                <a:tab pos="358775" algn="l"/>
                <a:tab pos="715963" algn="l"/>
              </a:tabLst>
            </a:pPr>
            <a:r>
              <a:rPr lang="es-ES" sz="1400" dirty="0">
                <a:solidFill>
                  <a:srgbClr val="008000"/>
                </a:solidFill>
                <a:latin typeface="Arial" panose="020B0604020202020204" pitchFamily="34" charset="0"/>
                <a:cs typeface="Arial" panose="020B0604020202020204" pitchFamily="34" charset="0"/>
              </a:rPr>
              <a:t>	</a:t>
            </a:r>
            <a:r>
              <a:rPr lang="es-ES" sz="1400" dirty="0" smtClean="0">
                <a:solidFill>
                  <a:srgbClr val="008000"/>
                </a:solidFill>
                <a:latin typeface="Arial" panose="020B0604020202020204" pitchFamily="34" charset="0"/>
                <a:cs typeface="Arial" panose="020B0604020202020204" pitchFamily="34" charset="0"/>
              </a:rPr>
              <a:t>…</a:t>
            </a:r>
          </a:p>
          <a:p>
            <a:pPr algn="just">
              <a:tabLst>
                <a:tab pos="358775" algn="l"/>
                <a:tab pos="715963" algn="l"/>
              </a:tabLst>
            </a:pPr>
            <a:r>
              <a:rPr lang="es-ES" sz="1400" dirty="0">
                <a:solidFill>
                  <a:srgbClr val="008000"/>
                </a:solidFill>
                <a:latin typeface="Arial" panose="020B0604020202020204" pitchFamily="34" charset="0"/>
                <a:cs typeface="Arial" panose="020B0604020202020204" pitchFamily="34" charset="0"/>
              </a:rPr>
              <a:t>	</a:t>
            </a:r>
            <a:r>
              <a:rPr lang="es-ES" sz="1400" dirty="0" smtClean="0">
                <a:solidFill>
                  <a:srgbClr val="008000"/>
                </a:solidFill>
                <a:latin typeface="Arial" panose="020B0604020202020204" pitchFamily="34" charset="0"/>
                <a:cs typeface="Arial" panose="020B0604020202020204" pitchFamily="34" charset="0"/>
              </a:rPr>
              <a:t>…</a:t>
            </a:r>
          </a:p>
          <a:p>
            <a:pPr algn="just">
              <a:tabLst>
                <a:tab pos="358775" algn="l"/>
                <a:tab pos="715963" algn="l"/>
              </a:tabLst>
            </a:pPr>
            <a:r>
              <a:rPr lang="es-ES" sz="1400" dirty="0" smtClean="0">
                <a:solidFill>
                  <a:srgbClr val="008000"/>
                </a:solidFill>
                <a:latin typeface="Arial" panose="020B0604020202020204" pitchFamily="34" charset="0"/>
                <a:cs typeface="Arial" panose="020B0604020202020204" pitchFamily="34" charset="0"/>
              </a:rPr>
              <a:t>&lt;/</a:t>
            </a:r>
            <a:r>
              <a:rPr lang="es-ES" sz="1400" dirty="0" err="1" smtClean="0">
                <a:solidFill>
                  <a:srgbClr val="008000"/>
                </a:solidFill>
                <a:latin typeface="Arial" panose="020B0604020202020204" pitchFamily="34" charset="0"/>
                <a:cs typeface="Arial" panose="020B0604020202020204" pitchFamily="34" charset="0"/>
              </a:rPr>
              <a:t>body</a:t>
            </a:r>
            <a:r>
              <a:rPr lang="es-ES" sz="1400" dirty="0" smtClean="0">
                <a:solidFill>
                  <a:srgbClr val="008000"/>
                </a:solidFill>
                <a:latin typeface="Arial" panose="020B0604020202020204" pitchFamily="34" charset="0"/>
                <a:cs typeface="Arial" panose="020B0604020202020204" pitchFamily="34" charset="0"/>
              </a:rPr>
              <a:t>&gt;</a:t>
            </a:r>
            <a:endParaRPr lang="es-ES" sz="1400" dirty="0">
              <a:solidFill>
                <a:srgbClr val="008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887272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t>Creación y eliminación de nodos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DOM</a:t>
            </a:r>
            <a:endParaRPr lang="es-ES" dirty="0"/>
          </a:p>
        </p:txBody>
      </p:sp>
      <p:sp>
        <p:nvSpPr>
          <p:cNvPr id="6" name="5 CuadroTexto"/>
          <p:cNvSpPr txBox="1"/>
          <p:nvPr/>
        </p:nvSpPr>
        <p:spPr>
          <a:xfrm>
            <a:off x="2376041" y="1961952"/>
            <a:ext cx="8856984" cy="4524315"/>
          </a:xfrm>
          <a:prstGeom prst="rect">
            <a:avLst/>
          </a:prstGeom>
          <a:noFill/>
        </p:spPr>
        <p:txBody>
          <a:bodyPr wrap="square" rtlCol="0">
            <a:spAutoFit/>
          </a:bodyPr>
          <a:lstStyle/>
          <a:p>
            <a:pPr algn="just"/>
            <a:r>
              <a:rPr lang="es-ES" sz="1600" dirty="0">
                <a:latin typeface="Arial" panose="020B0604020202020204" pitchFamily="34" charset="0"/>
                <a:cs typeface="Arial" panose="020B0604020202020204" pitchFamily="34" charset="0"/>
              </a:rPr>
              <a:t>Acceder a los nodos y a sus propiedades es sólo una parte de las manipulaciones habituales en las páginas. Las otras operaciones habituales son las de crear y eliminar nodos del árbol DOM, es decir, crear y eliminar "trozos" de la página web.</a:t>
            </a:r>
          </a:p>
          <a:p>
            <a:pPr algn="just"/>
            <a:endParaRPr lang="es-ES" sz="1600" dirty="0">
              <a:latin typeface="Arial" panose="020B0604020202020204" pitchFamily="34" charset="0"/>
              <a:cs typeface="Arial" panose="020B0604020202020204" pitchFamily="34" charset="0"/>
            </a:endParaRPr>
          </a:p>
          <a:p>
            <a:pPr algn="just"/>
            <a:r>
              <a:rPr lang="es-ES" sz="1600" b="1" dirty="0">
                <a:latin typeface="Arial" panose="020B0604020202020204" pitchFamily="34" charset="0"/>
                <a:cs typeface="Arial" panose="020B0604020202020204" pitchFamily="34" charset="0"/>
              </a:rPr>
              <a:t>Creación de elementos HTML simples</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Como se ha visto, un elemento HTML sencillo, como por ejemplo un párrafo, genera dos nodos: el primer nodo es de tipo </a:t>
            </a:r>
            <a:r>
              <a:rPr lang="es-ES" sz="1600" dirty="0" err="1">
                <a:latin typeface="Arial" panose="020B0604020202020204" pitchFamily="34" charset="0"/>
                <a:cs typeface="Arial" panose="020B0604020202020204" pitchFamily="34" charset="0"/>
              </a:rPr>
              <a:t>Element</a:t>
            </a:r>
            <a:r>
              <a:rPr lang="es-ES" sz="1600" dirty="0">
                <a:latin typeface="Arial" panose="020B0604020202020204" pitchFamily="34" charset="0"/>
                <a:cs typeface="Arial" panose="020B0604020202020204" pitchFamily="34" charset="0"/>
              </a:rPr>
              <a:t> y representa la etiqueta &lt;p&gt; y el segundo nodo es de tipo Text y representa el contenido textual de la etiqueta &lt;p&gt;.</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Por este motivo, crear y añadir a la página un nuevo elemento HTML sencillo consta de cuatro pasos diferentes:</a:t>
            </a:r>
          </a:p>
          <a:p>
            <a:pPr algn="just"/>
            <a:endParaRPr lang="es-ES" sz="1600" dirty="0">
              <a:latin typeface="Arial" panose="020B0604020202020204" pitchFamily="34" charset="0"/>
              <a:cs typeface="Arial" panose="020B0604020202020204" pitchFamily="34" charset="0"/>
            </a:endParaRPr>
          </a:p>
          <a:p>
            <a:pPr marL="342900" indent="-342900" algn="just">
              <a:buFont typeface="+mj-lt"/>
              <a:buAutoNum type="arabicPeriod"/>
            </a:pPr>
            <a:r>
              <a:rPr lang="es-ES" sz="1600" dirty="0">
                <a:latin typeface="Arial" panose="020B0604020202020204" pitchFamily="34" charset="0"/>
                <a:cs typeface="Arial" panose="020B0604020202020204" pitchFamily="34" charset="0"/>
              </a:rPr>
              <a:t>Creación de un nodo de tipo </a:t>
            </a:r>
            <a:r>
              <a:rPr lang="es-ES" sz="1600" b="1" dirty="0" err="1">
                <a:latin typeface="Arial" panose="020B0604020202020204" pitchFamily="34" charset="0"/>
                <a:cs typeface="Arial" panose="020B0604020202020204" pitchFamily="34" charset="0"/>
              </a:rPr>
              <a:t>Element</a:t>
            </a:r>
            <a:r>
              <a:rPr lang="es-ES" sz="1600" dirty="0">
                <a:latin typeface="Arial" panose="020B0604020202020204" pitchFamily="34" charset="0"/>
                <a:cs typeface="Arial" panose="020B0604020202020204" pitchFamily="34" charset="0"/>
              </a:rPr>
              <a:t> que represente al elemento.</a:t>
            </a:r>
          </a:p>
          <a:p>
            <a:pPr marL="342900" indent="-342900" algn="just">
              <a:buFont typeface="+mj-lt"/>
              <a:buAutoNum type="arabicPeriod"/>
            </a:pPr>
            <a:r>
              <a:rPr lang="es-ES" sz="1600" dirty="0">
                <a:latin typeface="Arial" panose="020B0604020202020204" pitchFamily="34" charset="0"/>
                <a:cs typeface="Arial" panose="020B0604020202020204" pitchFamily="34" charset="0"/>
              </a:rPr>
              <a:t>Creación de un nodo de tipo </a:t>
            </a:r>
            <a:r>
              <a:rPr lang="es-ES" sz="1600" b="1" dirty="0">
                <a:latin typeface="Arial" panose="020B0604020202020204" pitchFamily="34" charset="0"/>
                <a:cs typeface="Arial" panose="020B0604020202020204" pitchFamily="34" charset="0"/>
              </a:rPr>
              <a:t>Text</a:t>
            </a:r>
            <a:r>
              <a:rPr lang="es-ES" sz="1600" dirty="0">
                <a:latin typeface="Arial" panose="020B0604020202020204" pitchFamily="34" charset="0"/>
                <a:cs typeface="Arial" panose="020B0604020202020204" pitchFamily="34" charset="0"/>
              </a:rPr>
              <a:t> que represente el contenido del elemento.</a:t>
            </a:r>
          </a:p>
          <a:p>
            <a:pPr marL="342900" indent="-342900" algn="just">
              <a:buFont typeface="+mj-lt"/>
              <a:buAutoNum type="arabicPeriod"/>
            </a:pPr>
            <a:r>
              <a:rPr lang="es-ES" sz="1600" dirty="0">
                <a:latin typeface="Arial" panose="020B0604020202020204" pitchFamily="34" charset="0"/>
                <a:cs typeface="Arial" panose="020B0604020202020204" pitchFamily="34" charset="0"/>
              </a:rPr>
              <a:t>Añadir el nodo </a:t>
            </a:r>
            <a:r>
              <a:rPr lang="es-ES" sz="1600" b="1" dirty="0">
                <a:latin typeface="Arial" panose="020B0604020202020204" pitchFamily="34" charset="0"/>
                <a:cs typeface="Arial" panose="020B0604020202020204" pitchFamily="34" charset="0"/>
              </a:rPr>
              <a:t>Text</a:t>
            </a:r>
            <a:r>
              <a:rPr lang="es-ES" sz="1600" dirty="0">
                <a:latin typeface="Arial" panose="020B0604020202020204" pitchFamily="34" charset="0"/>
                <a:cs typeface="Arial" panose="020B0604020202020204" pitchFamily="34" charset="0"/>
              </a:rPr>
              <a:t> como nodo hijo del nodo </a:t>
            </a:r>
            <a:r>
              <a:rPr lang="es-ES" sz="1600" b="1" dirty="0" err="1">
                <a:latin typeface="Arial" panose="020B0604020202020204" pitchFamily="34" charset="0"/>
                <a:cs typeface="Arial" panose="020B0604020202020204" pitchFamily="34" charset="0"/>
              </a:rPr>
              <a:t>Element</a:t>
            </a:r>
            <a:r>
              <a:rPr lang="es-ES" sz="1600" dirty="0">
                <a:latin typeface="Arial" panose="020B0604020202020204" pitchFamily="34" charset="0"/>
                <a:cs typeface="Arial" panose="020B0604020202020204" pitchFamily="34" charset="0"/>
              </a:rPr>
              <a:t>.</a:t>
            </a:r>
          </a:p>
          <a:p>
            <a:pPr marL="342900" indent="-342900" algn="just">
              <a:buFont typeface="+mj-lt"/>
              <a:buAutoNum type="arabicPeriod"/>
            </a:pPr>
            <a:r>
              <a:rPr lang="es-ES" sz="1600" dirty="0">
                <a:latin typeface="Arial" panose="020B0604020202020204" pitchFamily="34" charset="0"/>
                <a:cs typeface="Arial" panose="020B0604020202020204" pitchFamily="34" charset="0"/>
              </a:rPr>
              <a:t>Añadir el nodo </a:t>
            </a:r>
            <a:r>
              <a:rPr lang="es-ES" sz="1600" b="1" dirty="0" err="1">
                <a:latin typeface="Arial" panose="020B0604020202020204" pitchFamily="34" charset="0"/>
                <a:cs typeface="Arial" panose="020B0604020202020204" pitchFamily="34" charset="0"/>
              </a:rPr>
              <a:t>Element</a:t>
            </a:r>
            <a:r>
              <a:rPr lang="es-ES" sz="1600" dirty="0">
                <a:latin typeface="Arial" panose="020B0604020202020204" pitchFamily="34" charset="0"/>
                <a:cs typeface="Arial" panose="020B0604020202020204" pitchFamily="34" charset="0"/>
              </a:rPr>
              <a:t> a la página, en forma de nodo hijo del nodo correspondiente al lugar en el que se quiere insertar el elemento.</a:t>
            </a:r>
          </a:p>
        </p:txBody>
      </p:sp>
    </p:spTree>
    <p:extLst>
      <p:ext uri="{BB962C8B-B14F-4D97-AF65-F5344CB8AC3E}">
        <p14:creationId xmlns:p14="http://schemas.microsoft.com/office/powerpoint/2010/main" val="26373154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t>DOM</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DOM</a:t>
            </a:r>
            <a:endParaRPr lang="es-ES" dirty="0"/>
          </a:p>
        </p:txBody>
      </p:sp>
      <p:sp>
        <p:nvSpPr>
          <p:cNvPr id="6" name="5 CuadroTexto"/>
          <p:cNvSpPr txBox="1"/>
          <p:nvPr/>
        </p:nvSpPr>
        <p:spPr>
          <a:xfrm>
            <a:off x="2376041" y="1961952"/>
            <a:ext cx="8856984" cy="2800767"/>
          </a:xfrm>
          <a:prstGeom prst="rect">
            <a:avLst/>
          </a:prstGeom>
          <a:noFill/>
        </p:spPr>
        <p:txBody>
          <a:bodyPr wrap="square" rtlCol="0">
            <a:spAutoFit/>
          </a:bodyPr>
          <a:lstStyle/>
          <a:p>
            <a:pPr algn="just"/>
            <a:r>
              <a:rPr lang="es-ES" sz="1600" dirty="0">
                <a:latin typeface="Arial" panose="020B0604020202020204" pitchFamily="34" charset="0"/>
                <a:cs typeface="Arial" panose="020B0604020202020204" pitchFamily="34" charset="0"/>
              </a:rPr>
              <a:t>La creación del </a:t>
            </a:r>
            <a:r>
              <a:rPr lang="es-ES" sz="1600" b="1" dirty="0" err="1">
                <a:latin typeface="Arial" panose="020B0604020202020204" pitchFamily="34" charset="0"/>
                <a:cs typeface="Arial" panose="020B0604020202020204" pitchFamily="34" charset="0"/>
              </a:rPr>
              <a:t>Document</a:t>
            </a:r>
            <a:r>
              <a:rPr lang="es-ES" sz="1600" b="1" dirty="0">
                <a:latin typeface="Arial" panose="020B0604020202020204" pitchFamily="34" charset="0"/>
                <a:cs typeface="Arial" panose="020B0604020202020204" pitchFamily="34" charset="0"/>
              </a:rPr>
              <a:t> </a:t>
            </a:r>
            <a:r>
              <a:rPr lang="es-ES" sz="1600" b="1" dirty="0" err="1">
                <a:latin typeface="Arial" panose="020B0604020202020204" pitchFamily="34" charset="0"/>
                <a:cs typeface="Arial" panose="020B0604020202020204" pitchFamily="34" charset="0"/>
              </a:rPr>
              <a:t>Object</a:t>
            </a:r>
            <a:r>
              <a:rPr lang="es-ES" sz="1600" b="1" dirty="0">
                <a:latin typeface="Arial" panose="020B0604020202020204" pitchFamily="34" charset="0"/>
                <a:cs typeface="Arial" panose="020B0604020202020204" pitchFamily="34" charset="0"/>
              </a:rPr>
              <a:t> </a:t>
            </a:r>
            <a:r>
              <a:rPr lang="es-ES" sz="1600" b="1" dirty="0" err="1">
                <a:latin typeface="Arial" panose="020B0604020202020204" pitchFamily="34" charset="0"/>
                <a:cs typeface="Arial" panose="020B0604020202020204" pitchFamily="34" charset="0"/>
              </a:rPr>
              <a:t>Model</a:t>
            </a:r>
            <a:r>
              <a:rPr lang="es-ES" sz="1600" b="1" dirty="0">
                <a:latin typeface="Arial" panose="020B0604020202020204" pitchFamily="34" charset="0"/>
                <a:cs typeface="Arial" panose="020B0604020202020204" pitchFamily="34" charset="0"/>
              </a:rPr>
              <a:t> o DOM</a:t>
            </a:r>
            <a:r>
              <a:rPr lang="es-ES" sz="1600" dirty="0">
                <a:latin typeface="Arial" panose="020B0604020202020204" pitchFamily="34" charset="0"/>
                <a:cs typeface="Arial" panose="020B0604020202020204" pitchFamily="34" charset="0"/>
              </a:rPr>
              <a:t> es una de las innovaciones que más ha influido en el desarrollo de las páginas web dinámicas y de las aplicaciones web más complejas.</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DOM permite a los programadores web acceder y manipular las páginas HTML como si fueran documentos XML. De hecho, DOM se diseñó originalmente para manipular de forma sencilla los documentos XML.</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A pesar de sus orígenes, DOM se ha convertido en una utilidad disponible para la mayoría de lenguajes de programación (Java, PHP, JavaScript) y cuyas únicas diferencias se encuentran en la forma de implementarlo</a:t>
            </a:r>
            <a:r>
              <a:rPr lang="es-ES" sz="16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9761117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t>Creación y eliminación de nodos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DOM</a:t>
            </a:r>
            <a:endParaRPr lang="es-ES" dirty="0"/>
          </a:p>
        </p:txBody>
      </p:sp>
      <p:sp>
        <p:nvSpPr>
          <p:cNvPr id="6" name="5 CuadroTexto"/>
          <p:cNvSpPr txBox="1"/>
          <p:nvPr/>
        </p:nvSpPr>
        <p:spPr>
          <a:xfrm>
            <a:off x="2376041" y="1961952"/>
            <a:ext cx="8856984" cy="3539430"/>
          </a:xfrm>
          <a:prstGeom prst="rect">
            <a:avLst/>
          </a:prstGeom>
          <a:noFill/>
        </p:spPr>
        <p:txBody>
          <a:bodyPr wrap="square" rtlCol="0">
            <a:spAutoFit/>
          </a:bodyPr>
          <a:lstStyle/>
          <a:p>
            <a:pPr algn="just"/>
            <a:r>
              <a:rPr lang="es-ES" sz="1600" dirty="0">
                <a:latin typeface="Arial" panose="020B0604020202020204" pitchFamily="34" charset="0"/>
                <a:cs typeface="Arial" panose="020B0604020202020204" pitchFamily="34" charset="0"/>
              </a:rPr>
              <a:t>De este modo, si se quiere añadir un párrafo simple al final de una página HTML, es necesario incluir el siguiente código JavaScript:</a:t>
            </a:r>
          </a:p>
          <a:p>
            <a:pPr algn="just"/>
            <a:endParaRPr lang="es-ES" sz="1600" dirty="0">
              <a:latin typeface="Arial" panose="020B0604020202020204" pitchFamily="34" charset="0"/>
              <a:cs typeface="Arial" panose="020B0604020202020204" pitchFamily="34" charset="0"/>
            </a:endParaRPr>
          </a:p>
          <a:p>
            <a:pPr algn="just"/>
            <a:r>
              <a:rPr lang="es-ES" sz="1600" dirty="0">
                <a:solidFill>
                  <a:schemeClr val="bg1">
                    <a:lumMod val="50000"/>
                  </a:schemeClr>
                </a:solidFill>
                <a:latin typeface="Arial" panose="020B0604020202020204" pitchFamily="34" charset="0"/>
                <a:cs typeface="Arial" panose="020B0604020202020204" pitchFamily="34" charset="0"/>
              </a:rPr>
              <a:t>// Crear nodo de tipo </a:t>
            </a:r>
            <a:r>
              <a:rPr lang="es-ES" sz="1600" dirty="0" err="1">
                <a:solidFill>
                  <a:schemeClr val="bg1">
                    <a:lumMod val="50000"/>
                  </a:schemeClr>
                </a:solidFill>
                <a:latin typeface="Arial" panose="020B0604020202020204" pitchFamily="34" charset="0"/>
                <a:cs typeface="Arial" panose="020B0604020202020204" pitchFamily="34" charset="0"/>
              </a:rPr>
              <a:t>Element</a:t>
            </a:r>
            <a:r>
              <a:rPr lang="es-ES" sz="1600" dirty="0">
                <a:solidFill>
                  <a:schemeClr val="bg1">
                    <a:lumMod val="50000"/>
                  </a:schemeClr>
                </a:solidFill>
                <a:latin typeface="Arial" panose="020B0604020202020204" pitchFamily="34" charset="0"/>
                <a:cs typeface="Arial" panose="020B0604020202020204" pitchFamily="34" charset="0"/>
              </a:rPr>
              <a:t> </a:t>
            </a:r>
          </a:p>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parrafo</a:t>
            </a:r>
            <a:r>
              <a:rPr lang="es-ES" sz="1600" dirty="0">
                <a:solidFill>
                  <a:srgbClr val="008000"/>
                </a:solidFill>
                <a:latin typeface="Arial" panose="020B0604020202020204" pitchFamily="34" charset="0"/>
                <a:cs typeface="Arial" panose="020B0604020202020204" pitchFamily="34" charset="0"/>
              </a:rPr>
              <a:t> = </a:t>
            </a:r>
            <a:r>
              <a:rPr lang="es-ES" sz="1600" dirty="0" err="1">
                <a:solidFill>
                  <a:srgbClr val="008000"/>
                </a:solidFill>
                <a:latin typeface="Arial" panose="020B0604020202020204" pitchFamily="34" charset="0"/>
                <a:cs typeface="Arial" panose="020B0604020202020204" pitchFamily="34" charset="0"/>
              </a:rPr>
              <a:t>document.createElement</a:t>
            </a:r>
            <a:r>
              <a:rPr lang="es-ES" sz="1600" dirty="0">
                <a:solidFill>
                  <a:srgbClr val="008000"/>
                </a:solidFill>
                <a:latin typeface="Arial" panose="020B0604020202020204" pitchFamily="34" charset="0"/>
                <a:cs typeface="Arial" panose="020B0604020202020204" pitchFamily="34" charset="0"/>
              </a:rPr>
              <a:t>("p");</a:t>
            </a:r>
          </a:p>
          <a:p>
            <a:pPr algn="just"/>
            <a:endParaRPr lang="es-ES" sz="1600" dirty="0">
              <a:solidFill>
                <a:srgbClr val="008000"/>
              </a:solidFill>
              <a:latin typeface="Arial" panose="020B0604020202020204" pitchFamily="34" charset="0"/>
              <a:cs typeface="Arial" panose="020B0604020202020204" pitchFamily="34" charset="0"/>
            </a:endParaRPr>
          </a:p>
          <a:p>
            <a:pPr algn="just"/>
            <a:r>
              <a:rPr lang="es-ES" sz="1600" dirty="0">
                <a:solidFill>
                  <a:schemeClr val="bg1">
                    <a:lumMod val="50000"/>
                  </a:schemeClr>
                </a:solidFill>
                <a:latin typeface="Arial" panose="020B0604020202020204" pitchFamily="34" charset="0"/>
                <a:cs typeface="Arial" panose="020B0604020202020204" pitchFamily="34" charset="0"/>
              </a:rPr>
              <a:t>// Crear nodo de tipo Text </a:t>
            </a:r>
          </a:p>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contenido = </a:t>
            </a:r>
            <a:r>
              <a:rPr lang="es-ES" sz="1600" dirty="0" err="1">
                <a:solidFill>
                  <a:srgbClr val="008000"/>
                </a:solidFill>
                <a:latin typeface="Arial" panose="020B0604020202020204" pitchFamily="34" charset="0"/>
                <a:cs typeface="Arial" panose="020B0604020202020204" pitchFamily="34" charset="0"/>
              </a:rPr>
              <a:t>document.createTextNode</a:t>
            </a:r>
            <a:r>
              <a:rPr lang="es-ES" sz="1600" dirty="0">
                <a:solidFill>
                  <a:srgbClr val="008000"/>
                </a:solidFill>
                <a:latin typeface="Arial" panose="020B0604020202020204" pitchFamily="34" charset="0"/>
                <a:cs typeface="Arial" panose="020B0604020202020204" pitchFamily="34" charset="0"/>
              </a:rPr>
              <a:t>("Hola Mundo!");</a:t>
            </a:r>
          </a:p>
          <a:p>
            <a:pPr algn="just"/>
            <a:endParaRPr lang="es-ES" sz="1600" dirty="0">
              <a:solidFill>
                <a:srgbClr val="008000"/>
              </a:solidFill>
              <a:latin typeface="Arial" panose="020B0604020202020204" pitchFamily="34" charset="0"/>
              <a:cs typeface="Arial" panose="020B0604020202020204" pitchFamily="34" charset="0"/>
            </a:endParaRPr>
          </a:p>
          <a:p>
            <a:pPr algn="just"/>
            <a:r>
              <a:rPr lang="es-ES" sz="1600" dirty="0">
                <a:solidFill>
                  <a:schemeClr val="bg1">
                    <a:lumMod val="50000"/>
                  </a:schemeClr>
                </a:solidFill>
                <a:latin typeface="Arial" panose="020B0604020202020204" pitchFamily="34" charset="0"/>
                <a:cs typeface="Arial" panose="020B0604020202020204" pitchFamily="34" charset="0"/>
              </a:rPr>
              <a:t>// Añadir el nodo Text como hijo del nodo </a:t>
            </a:r>
            <a:r>
              <a:rPr lang="es-ES" sz="1600" dirty="0" err="1">
                <a:solidFill>
                  <a:schemeClr val="bg1">
                    <a:lumMod val="50000"/>
                  </a:schemeClr>
                </a:solidFill>
                <a:latin typeface="Arial" panose="020B0604020202020204" pitchFamily="34" charset="0"/>
                <a:cs typeface="Arial" panose="020B0604020202020204" pitchFamily="34" charset="0"/>
              </a:rPr>
              <a:t>Element</a:t>
            </a:r>
            <a:r>
              <a:rPr lang="es-ES" sz="1600" dirty="0">
                <a:solidFill>
                  <a:schemeClr val="bg1">
                    <a:lumMod val="50000"/>
                  </a:schemeClr>
                </a:solidFill>
                <a:latin typeface="Arial" panose="020B0604020202020204" pitchFamily="34" charset="0"/>
                <a:cs typeface="Arial" panose="020B0604020202020204" pitchFamily="34" charset="0"/>
              </a:rPr>
              <a:t> </a:t>
            </a:r>
          </a:p>
          <a:p>
            <a:pPr algn="just"/>
            <a:r>
              <a:rPr lang="es-ES" sz="1600" dirty="0" err="1">
                <a:solidFill>
                  <a:srgbClr val="008000"/>
                </a:solidFill>
                <a:latin typeface="Arial" panose="020B0604020202020204" pitchFamily="34" charset="0"/>
                <a:cs typeface="Arial" panose="020B0604020202020204" pitchFamily="34" charset="0"/>
              </a:rPr>
              <a:t>parrafo.appendChild</a:t>
            </a:r>
            <a:r>
              <a:rPr lang="es-ES" sz="1600" dirty="0">
                <a:solidFill>
                  <a:srgbClr val="008000"/>
                </a:solidFill>
                <a:latin typeface="Arial" panose="020B0604020202020204" pitchFamily="34" charset="0"/>
                <a:cs typeface="Arial" panose="020B0604020202020204" pitchFamily="34" charset="0"/>
              </a:rPr>
              <a:t>(contenido);</a:t>
            </a:r>
          </a:p>
          <a:p>
            <a:pPr algn="just"/>
            <a:endParaRPr lang="es-ES" sz="1600" dirty="0">
              <a:solidFill>
                <a:srgbClr val="008000"/>
              </a:solidFill>
              <a:latin typeface="Arial" panose="020B0604020202020204" pitchFamily="34" charset="0"/>
              <a:cs typeface="Arial" panose="020B0604020202020204" pitchFamily="34" charset="0"/>
            </a:endParaRPr>
          </a:p>
          <a:p>
            <a:pPr algn="just"/>
            <a:r>
              <a:rPr lang="es-ES" sz="1600" dirty="0">
                <a:solidFill>
                  <a:schemeClr val="bg1">
                    <a:lumMod val="50000"/>
                  </a:schemeClr>
                </a:solidFill>
                <a:latin typeface="Arial" panose="020B0604020202020204" pitchFamily="34" charset="0"/>
                <a:cs typeface="Arial" panose="020B0604020202020204" pitchFamily="34" charset="0"/>
              </a:rPr>
              <a:t>// Añadir el nodo </a:t>
            </a:r>
            <a:r>
              <a:rPr lang="es-ES" sz="1600" dirty="0" err="1">
                <a:solidFill>
                  <a:schemeClr val="bg1">
                    <a:lumMod val="50000"/>
                  </a:schemeClr>
                </a:solidFill>
                <a:latin typeface="Arial" panose="020B0604020202020204" pitchFamily="34" charset="0"/>
                <a:cs typeface="Arial" panose="020B0604020202020204" pitchFamily="34" charset="0"/>
              </a:rPr>
              <a:t>Element</a:t>
            </a:r>
            <a:r>
              <a:rPr lang="es-ES" sz="1600" dirty="0">
                <a:solidFill>
                  <a:schemeClr val="bg1">
                    <a:lumMod val="50000"/>
                  </a:schemeClr>
                </a:solidFill>
                <a:latin typeface="Arial" panose="020B0604020202020204" pitchFamily="34" charset="0"/>
                <a:cs typeface="Arial" panose="020B0604020202020204" pitchFamily="34" charset="0"/>
              </a:rPr>
              <a:t> como hijo de la pagina </a:t>
            </a:r>
          </a:p>
          <a:p>
            <a:pPr algn="just"/>
            <a:r>
              <a:rPr lang="es-ES" sz="1600" dirty="0" err="1">
                <a:solidFill>
                  <a:srgbClr val="008000"/>
                </a:solidFill>
                <a:latin typeface="Arial" panose="020B0604020202020204" pitchFamily="34" charset="0"/>
                <a:cs typeface="Arial" panose="020B0604020202020204" pitchFamily="34" charset="0"/>
              </a:rPr>
              <a:t>document.body.appendChild</a:t>
            </a:r>
            <a:r>
              <a:rPr lang="es-ES" sz="1600" dirty="0">
                <a:solidFill>
                  <a:srgbClr val="008000"/>
                </a:solidFill>
                <a:latin typeface="Arial" panose="020B0604020202020204" pitchFamily="34" charset="0"/>
                <a:cs typeface="Arial" panose="020B0604020202020204" pitchFamily="34" charset="0"/>
              </a:rPr>
              <a:t>(</a:t>
            </a:r>
            <a:r>
              <a:rPr lang="es-ES" sz="1600" dirty="0" err="1">
                <a:solidFill>
                  <a:srgbClr val="008000"/>
                </a:solidFill>
                <a:latin typeface="Arial" panose="020B0604020202020204" pitchFamily="34" charset="0"/>
                <a:cs typeface="Arial" panose="020B0604020202020204" pitchFamily="34" charset="0"/>
              </a:rPr>
              <a:t>parrafo</a:t>
            </a:r>
            <a:r>
              <a:rPr lang="es-ES" sz="1600" dirty="0">
                <a:solidFill>
                  <a:srgbClr val="008000"/>
                </a:solidFill>
                <a:latin typeface="Arial" panose="020B0604020202020204" pitchFamily="34" charset="0"/>
                <a:cs typeface="Arial" panose="020B0604020202020204" pitchFamily="34" charset="0"/>
              </a:rPr>
              <a:t>);</a:t>
            </a:r>
            <a:endParaRPr lang="es-E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91003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t>Creación y eliminación de nodos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DOM</a:t>
            </a:r>
            <a:endParaRPr lang="es-ES" dirty="0"/>
          </a:p>
        </p:txBody>
      </p:sp>
      <p:sp>
        <p:nvSpPr>
          <p:cNvPr id="6" name="5 CuadroTexto"/>
          <p:cNvSpPr txBox="1"/>
          <p:nvPr/>
        </p:nvSpPr>
        <p:spPr>
          <a:xfrm>
            <a:off x="2376041" y="1961952"/>
            <a:ext cx="8856984" cy="3293209"/>
          </a:xfrm>
          <a:prstGeom prst="rect">
            <a:avLst/>
          </a:prstGeom>
          <a:noFill/>
        </p:spPr>
        <p:txBody>
          <a:bodyPr wrap="square" rtlCol="0">
            <a:spAutoFit/>
          </a:bodyPr>
          <a:lstStyle/>
          <a:p>
            <a:pPr algn="just"/>
            <a:r>
              <a:rPr lang="es-ES" sz="1600" dirty="0">
                <a:latin typeface="Arial" panose="020B0604020202020204" pitchFamily="34" charset="0"/>
                <a:cs typeface="Arial" panose="020B0604020202020204" pitchFamily="34" charset="0"/>
              </a:rPr>
              <a:t>El proceso de creación de nuevos nodos puede llegar a ser tedioso, ya que implica la utilización de tres funciones </a:t>
            </a:r>
            <a:r>
              <a:rPr lang="es-ES" sz="1600" dirty="0" smtClean="0">
                <a:latin typeface="Arial" panose="020B0604020202020204" pitchFamily="34" charset="0"/>
                <a:cs typeface="Arial" panose="020B0604020202020204" pitchFamily="34" charset="0"/>
              </a:rPr>
              <a:t>DOM, a no ser que utilicemos funciones con argumentos.	</a:t>
            </a:r>
            <a:endParaRPr lang="es-ES" sz="1600" dirty="0">
              <a:latin typeface="Arial" panose="020B0604020202020204" pitchFamily="34" charset="0"/>
              <a:cs typeface="Arial" panose="020B0604020202020204" pitchFamily="34" charset="0"/>
            </a:endParaRPr>
          </a:p>
          <a:p>
            <a:pPr algn="just"/>
            <a:endParaRPr lang="es-ES" sz="1600" dirty="0">
              <a:latin typeface="Arial" panose="020B0604020202020204" pitchFamily="34" charset="0"/>
              <a:cs typeface="Arial" panose="020B0604020202020204" pitchFamily="34" charset="0"/>
            </a:endParaRPr>
          </a:p>
          <a:p>
            <a:pPr algn="just"/>
            <a:r>
              <a:rPr lang="es-ES" sz="1600" b="1" dirty="0" err="1">
                <a:latin typeface="Arial" panose="020B0604020202020204" pitchFamily="34" charset="0"/>
                <a:cs typeface="Arial" panose="020B0604020202020204" pitchFamily="34" charset="0"/>
              </a:rPr>
              <a:t>createElement</a:t>
            </a:r>
            <a:r>
              <a:rPr lang="es-ES" sz="1600" b="1" dirty="0">
                <a:latin typeface="Arial" panose="020B0604020202020204" pitchFamily="34" charset="0"/>
                <a:cs typeface="Arial" panose="020B0604020202020204" pitchFamily="34" charset="0"/>
              </a:rPr>
              <a:t>(etiqueta):</a:t>
            </a:r>
            <a:r>
              <a:rPr lang="es-ES" sz="1600" dirty="0">
                <a:latin typeface="Arial" panose="020B0604020202020204" pitchFamily="34" charset="0"/>
                <a:cs typeface="Arial" panose="020B0604020202020204" pitchFamily="34" charset="0"/>
              </a:rPr>
              <a:t> crea un nodo de tipo </a:t>
            </a:r>
            <a:r>
              <a:rPr lang="es-ES" sz="1600" dirty="0" err="1">
                <a:latin typeface="Arial" panose="020B0604020202020204" pitchFamily="34" charset="0"/>
                <a:cs typeface="Arial" panose="020B0604020202020204" pitchFamily="34" charset="0"/>
              </a:rPr>
              <a:t>Element</a:t>
            </a:r>
            <a:r>
              <a:rPr lang="es-ES" sz="1600" dirty="0">
                <a:latin typeface="Arial" panose="020B0604020202020204" pitchFamily="34" charset="0"/>
                <a:cs typeface="Arial" panose="020B0604020202020204" pitchFamily="34" charset="0"/>
              </a:rPr>
              <a:t> que representa al elemento HTML cuya etiqueta se pasa como parámetro.</a:t>
            </a:r>
          </a:p>
          <a:p>
            <a:pPr algn="just"/>
            <a:endParaRPr lang="es-ES" sz="1600" dirty="0">
              <a:latin typeface="Arial" panose="020B0604020202020204" pitchFamily="34" charset="0"/>
              <a:cs typeface="Arial" panose="020B0604020202020204" pitchFamily="34" charset="0"/>
            </a:endParaRPr>
          </a:p>
          <a:p>
            <a:pPr algn="just"/>
            <a:r>
              <a:rPr lang="es-ES" sz="1600" b="1" dirty="0" err="1">
                <a:latin typeface="Arial" panose="020B0604020202020204" pitchFamily="34" charset="0"/>
                <a:cs typeface="Arial" panose="020B0604020202020204" pitchFamily="34" charset="0"/>
              </a:rPr>
              <a:t>createTextNode</a:t>
            </a:r>
            <a:r>
              <a:rPr lang="es-ES" sz="1600" b="1" dirty="0">
                <a:latin typeface="Arial" panose="020B0604020202020204" pitchFamily="34" charset="0"/>
                <a:cs typeface="Arial" panose="020B0604020202020204" pitchFamily="34" charset="0"/>
              </a:rPr>
              <a:t>(contenido):</a:t>
            </a:r>
            <a:r>
              <a:rPr lang="es-ES" sz="1600" dirty="0">
                <a:latin typeface="Arial" panose="020B0604020202020204" pitchFamily="34" charset="0"/>
                <a:cs typeface="Arial" panose="020B0604020202020204" pitchFamily="34" charset="0"/>
              </a:rPr>
              <a:t> crea un nodo de tipo Text que almacena el contenido textual de los elementos HTML.</a:t>
            </a:r>
          </a:p>
          <a:p>
            <a:pPr algn="just"/>
            <a:endParaRPr lang="es-ES" sz="1600" dirty="0">
              <a:latin typeface="Arial" panose="020B0604020202020204" pitchFamily="34" charset="0"/>
              <a:cs typeface="Arial" panose="020B0604020202020204" pitchFamily="34" charset="0"/>
            </a:endParaRPr>
          </a:p>
          <a:p>
            <a:pPr algn="just"/>
            <a:r>
              <a:rPr lang="es-ES" sz="1600" b="1" dirty="0" err="1">
                <a:latin typeface="Arial" panose="020B0604020202020204" pitchFamily="34" charset="0"/>
                <a:cs typeface="Arial" panose="020B0604020202020204" pitchFamily="34" charset="0"/>
              </a:rPr>
              <a:t>nodoPadre.appendChild</a:t>
            </a:r>
            <a:r>
              <a:rPr lang="es-ES" sz="1600" b="1" dirty="0">
                <a:latin typeface="Arial" panose="020B0604020202020204" pitchFamily="34" charset="0"/>
                <a:cs typeface="Arial" panose="020B0604020202020204" pitchFamily="34" charset="0"/>
              </a:rPr>
              <a:t>(</a:t>
            </a:r>
            <a:r>
              <a:rPr lang="es-ES" sz="1600" b="1" dirty="0" err="1">
                <a:latin typeface="Arial" panose="020B0604020202020204" pitchFamily="34" charset="0"/>
                <a:cs typeface="Arial" panose="020B0604020202020204" pitchFamily="34" charset="0"/>
              </a:rPr>
              <a:t>nodoHijo</a:t>
            </a:r>
            <a:r>
              <a:rPr lang="es-ES" sz="1600" b="1" dirty="0">
                <a:latin typeface="Arial" panose="020B0604020202020204" pitchFamily="34" charset="0"/>
                <a:cs typeface="Arial" panose="020B0604020202020204" pitchFamily="34" charset="0"/>
              </a:rPr>
              <a:t>):</a:t>
            </a:r>
            <a:r>
              <a:rPr lang="es-ES" sz="1600" dirty="0">
                <a:latin typeface="Arial" panose="020B0604020202020204" pitchFamily="34" charset="0"/>
                <a:cs typeface="Arial" panose="020B0604020202020204" pitchFamily="34" charset="0"/>
              </a:rPr>
              <a:t> añade un nodo como hijo de otro nodo. Se debe utilizar al menos dos veces con los nodos habituales: en primer lugar se añade el nodo Text como hijo del nodo </a:t>
            </a:r>
            <a:r>
              <a:rPr lang="es-ES" sz="1600" dirty="0" err="1">
                <a:latin typeface="Arial" panose="020B0604020202020204" pitchFamily="34" charset="0"/>
                <a:cs typeface="Arial" panose="020B0604020202020204" pitchFamily="34" charset="0"/>
              </a:rPr>
              <a:t>Element</a:t>
            </a:r>
            <a:r>
              <a:rPr lang="es-ES" sz="1600" dirty="0">
                <a:latin typeface="Arial" panose="020B0604020202020204" pitchFamily="34" charset="0"/>
                <a:cs typeface="Arial" panose="020B0604020202020204" pitchFamily="34" charset="0"/>
              </a:rPr>
              <a:t> y a continuación se añade el nodo </a:t>
            </a:r>
            <a:r>
              <a:rPr lang="es-ES" sz="1600" dirty="0" err="1">
                <a:latin typeface="Arial" panose="020B0604020202020204" pitchFamily="34" charset="0"/>
                <a:cs typeface="Arial" panose="020B0604020202020204" pitchFamily="34" charset="0"/>
              </a:rPr>
              <a:t>Element</a:t>
            </a:r>
            <a:r>
              <a:rPr lang="es-ES" sz="1600" dirty="0">
                <a:latin typeface="Arial" panose="020B0604020202020204" pitchFamily="34" charset="0"/>
                <a:cs typeface="Arial" panose="020B0604020202020204" pitchFamily="34" charset="0"/>
              </a:rPr>
              <a:t> como hijo de algún nodo de la página.</a:t>
            </a:r>
          </a:p>
        </p:txBody>
      </p:sp>
    </p:spTree>
    <p:extLst>
      <p:ext uri="{BB962C8B-B14F-4D97-AF65-F5344CB8AC3E}">
        <p14:creationId xmlns:p14="http://schemas.microsoft.com/office/powerpoint/2010/main" val="15428104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t>Creación y eliminación de nodos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DOM</a:t>
            </a:r>
            <a:endParaRPr lang="es-ES" dirty="0"/>
          </a:p>
        </p:txBody>
      </p:sp>
      <p:sp>
        <p:nvSpPr>
          <p:cNvPr id="6" name="5 CuadroTexto"/>
          <p:cNvSpPr txBox="1"/>
          <p:nvPr/>
        </p:nvSpPr>
        <p:spPr>
          <a:xfrm>
            <a:off x="2376041" y="1961952"/>
            <a:ext cx="8856984" cy="5016758"/>
          </a:xfrm>
          <a:prstGeom prst="rect">
            <a:avLst/>
          </a:prstGeom>
          <a:noFill/>
        </p:spPr>
        <p:txBody>
          <a:bodyPr wrap="square" rtlCol="0">
            <a:spAutoFit/>
          </a:bodyPr>
          <a:lstStyle/>
          <a:p>
            <a:pPr algn="just"/>
            <a:r>
              <a:rPr lang="es-ES" sz="1600" b="1" dirty="0">
                <a:latin typeface="Arial" panose="020B0604020202020204" pitchFamily="34" charset="0"/>
                <a:cs typeface="Arial" panose="020B0604020202020204" pitchFamily="34" charset="0"/>
              </a:rPr>
              <a:t>Eliminación de nodos</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Afortunadamente, eliminar un nodo del árbol DOM de la página es mucho más sencillo que añadirlo. En este caso, solamente es necesario utilizar la función </a:t>
            </a:r>
            <a:r>
              <a:rPr lang="es-ES" sz="1600" dirty="0" err="1">
                <a:latin typeface="Arial" panose="020B0604020202020204" pitchFamily="34" charset="0"/>
                <a:cs typeface="Arial" panose="020B0604020202020204" pitchFamily="34" charset="0"/>
              </a:rPr>
              <a:t>removeChild</a:t>
            </a:r>
            <a:r>
              <a:rPr lang="es-ES" sz="1600" dirty="0">
                <a:latin typeface="Arial" panose="020B0604020202020204" pitchFamily="34" charset="0"/>
                <a:cs typeface="Arial" panose="020B0604020202020204" pitchFamily="34" charset="0"/>
              </a:rPr>
              <a:t>():</a:t>
            </a:r>
          </a:p>
          <a:p>
            <a:pPr algn="just"/>
            <a:endParaRPr lang="es-ES" sz="1600" dirty="0">
              <a:latin typeface="Arial" panose="020B0604020202020204" pitchFamily="34" charset="0"/>
              <a:cs typeface="Arial" panose="020B0604020202020204" pitchFamily="34" charset="0"/>
            </a:endParaRPr>
          </a:p>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parrafo</a:t>
            </a:r>
            <a:r>
              <a:rPr lang="es-ES" sz="1600" dirty="0">
                <a:solidFill>
                  <a:srgbClr val="008000"/>
                </a:solidFill>
                <a:latin typeface="Arial" panose="020B0604020202020204" pitchFamily="34" charset="0"/>
                <a:cs typeface="Arial" panose="020B0604020202020204" pitchFamily="34" charset="0"/>
              </a:rPr>
              <a:t> = </a:t>
            </a:r>
            <a:r>
              <a:rPr lang="es-ES" sz="1600" dirty="0" err="1">
                <a:solidFill>
                  <a:srgbClr val="008000"/>
                </a:solidFill>
                <a:latin typeface="Arial" panose="020B0604020202020204" pitchFamily="34" charset="0"/>
                <a:cs typeface="Arial" panose="020B0604020202020204" pitchFamily="34" charset="0"/>
              </a:rPr>
              <a:t>document.getElementById</a:t>
            </a:r>
            <a:r>
              <a:rPr lang="es-ES" sz="1600" dirty="0">
                <a:solidFill>
                  <a:srgbClr val="008000"/>
                </a:solidFill>
                <a:latin typeface="Arial" panose="020B0604020202020204" pitchFamily="34" charset="0"/>
                <a:cs typeface="Arial" panose="020B0604020202020204" pitchFamily="34" charset="0"/>
              </a:rPr>
              <a:t>("provisional"); </a:t>
            </a:r>
          </a:p>
          <a:p>
            <a:pPr algn="just"/>
            <a:r>
              <a:rPr lang="es-ES" sz="1600" dirty="0" err="1">
                <a:solidFill>
                  <a:srgbClr val="008000"/>
                </a:solidFill>
                <a:latin typeface="Arial" panose="020B0604020202020204" pitchFamily="34" charset="0"/>
                <a:cs typeface="Arial" panose="020B0604020202020204" pitchFamily="34" charset="0"/>
              </a:rPr>
              <a:t>parrafo.parentNode.removeChild</a:t>
            </a:r>
            <a:r>
              <a:rPr lang="es-ES" sz="1600" dirty="0">
                <a:solidFill>
                  <a:srgbClr val="008000"/>
                </a:solidFill>
                <a:latin typeface="Arial" panose="020B0604020202020204" pitchFamily="34" charset="0"/>
                <a:cs typeface="Arial" panose="020B0604020202020204" pitchFamily="34" charset="0"/>
              </a:rPr>
              <a:t>(</a:t>
            </a:r>
            <a:r>
              <a:rPr lang="es-ES" sz="1600" dirty="0" err="1">
                <a:solidFill>
                  <a:srgbClr val="008000"/>
                </a:solidFill>
                <a:latin typeface="Arial" panose="020B0604020202020204" pitchFamily="34" charset="0"/>
                <a:cs typeface="Arial" panose="020B0604020202020204" pitchFamily="34" charset="0"/>
              </a:rPr>
              <a:t>parrafo</a:t>
            </a:r>
            <a:r>
              <a:rPr lang="es-ES" sz="1600" dirty="0">
                <a:solidFill>
                  <a:srgbClr val="008000"/>
                </a:solidFill>
                <a:latin typeface="Arial" panose="020B0604020202020204" pitchFamily="34" charset="0"/>
                <a:cs typeface="Arial" panose="020B0604020202020204" pitchFamily="34" charset="0"/>
              </a:rPr>
              <a:t>);   </a:t>
            </a:r>
          </a:p>
          <a:p>
            <a:pPr algn="just"/>
            <a:endParaRPr lang="es-ES" sz="1600" dirty="0">
              <a:solidFill>
                <a:srgbClr val="008000"/>
              </a:solidFill>
              <a:latin typeface="Arial" panose="020B0604020202020204" pitchFamily="34" charset="0"/>
              <a:cs typeface="Arial" panose="020B0604020202020204" pitchFamily="34" charset="0"/>
            </a:endParaRPr>
          </a:p>
          <a:p>
            <a:pPr algn="just"/>
            <a:endParaRPr lang="es-ES" sz="1600" dirty="0">
              <a:solidFill>
                <a:srgbClr val="008000"/>
              </a:solidFill>
              <a:latin typeface="Arial" panose="020B0604020202020204" pitchFamily="34" charset="0"/>
              <a:cs typeface="Arial" panose="020B0604020202020204" pitchFamily="34" charset="0"/>
            </a:endParaRPr>
          </a:p>
          <a:p>
            <a:pPr algn="just"/>
            <a:r>
              <a:rPr lang="es-ES" sz="1600" dirty="0">
                <a:solidFill>
                  <a:srgbClr val="008000"/>
                </a:solidFill>
                <a:latin typeface="Arial" panose="020B0604020202020204" pitchFamily="34" charset="0"/>
                <a:cs typeface="Arial" panose="020B0604020202020204" pitchFamily="34" charset="0"/>
              </a:rPr>
              <a:t>&lt;p id="provisional"&gt;...&lt;/p&gt;</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La función </a:t>
            </a:r>
            <a:r>
              <a:rPr lang="es-ES" sz="1600" dirty="0" err="1">
                <a:latin typeface="Arial" panose="020B0604020202020204" pitchFamily="34" charset="0"/>
                <a:cs typeface="Arial" panose="020B0604020202020204" pitchFamily="34" charset="0"/>
              </a:rPr>
              <a:t>removeChild</a:t>
            </a:r>
            <a:r>
              <a:rPr lang="es-ES" sz="1600" dirty="0">
                <a:latin typeface="Arial" panose="020B0604020202020204" pitchFamily="34" charset="0"/>
                <a:cs typeface="Arial" panose="020B0604020202020204" pitchFamily="34" charset="0"/>
              </a:rPr>
              <a:t>() requiere como parámetro el nodo que se va a eliminar. Además, esta función debe ser invocada desde el elemento padre de ese nodo que se quiere eliminar. La forma más segura y rápida de acceder al nodo padre de un elemento es mediante la propiedad </a:t>
            </a:r>
            <a:r>
              <a:rPr lang="es-ES" sz="1600" dirty="0" err="1">
                <a:latin typeface="Arial" panose="020B0604020202020204" pitchFamily="34" charset="0"/>
                <a:cs typeface="Arial" panose="020B0604020202020204" pitchFamily="34" charset="0"/>
              </a:rPr>
              <a:t>nodoHijo.parentNode</a:t>
            </a:r>
            <a:r>
              <a:rPr lang="es-ES" sz="1600" dirty="0">
                <a:latin typeface="Arial" panose="020B0604020202020204" pitchFamily="34" charset="0"/>
                <a:cs typeface="Arial" panose="020B0604020202020204" pitchFamily="34" charset="0"/>
              </a:rPr>
              <a:t>.</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Así, para eliminar un nodo de una página HTML se invoca a la función </a:t>
            </a:r>
            <a:r>
              <a:rPr lang="es-ES" sz="1600" dirty="0" err="1">
                <a:latin typeface="Arial" panose="020B0604020202020204" pitchFamily="34" charset="0"/>
                <a:cs typeface="Arial" panose="020B0604020202020204" pitchFamily="34" charset="0"/>
              </a:rPr>
              <a:t>removeChild</a:t>
            </a:r>
            <a:r>
              <a:rPr lang="es-ES" sz="1600" dirty="0">
                <a:latin typeface="Arial" panose="020B0604020202020204" pitchFamily="34" charset="0"/>
                <a:cs typeface="Arial" panose="020B0604020202020204" pitchFamily="34" charset="0"/>
              </a:rPr>
              <a:t>() desde el </a:t>
            </a:r>
            <a:r>
              <a:rPr lang="es-ES" sz="1600" dirty="0" err="1">
                <a:latin typeface="Arial" panose="020B0604020202020204" pitchFamily="34" charset="0"/>
                <a:cs typeface="Arial" panose="020B0604020202020204" pitchFamily="34" charset="0"/>
              </a:rPr>
              <a:t>valorparentNode</a:t>
            </a:r>
            <a:r>
              <a:rPr lang="es-ES" sz="1600" dirty="0">
                <a:latin typeface="Arial" panose="020B0604020202020204" pitchFamily="34" charset="0"/>
                <a:cs typeface="Arial" panose="020B0604020202020204" pitchFamily="34" charset="0"/>
              </a:rPr>
              <a:t> del nodo que se quiere eliminar. Cuando se elimina un nodo, también se eliminan automáticamente todos los nodos hijos que tenga, por lo que no es necesario borrar manualmente cada nodo hijo.</a:t>
            </a:r>
          </a:p>
        </p:txBody>
      </p:sp>
    </p:spTree>
    <p:extLst>
      <p:ext uri="{BB962C8B-B14F-4D97-AF65-F5344CB8AC3E}">
        <p14:creationId xmlns:p14="http://schemas.microsoft.com/office/powerpoint/2010/main" val="13249695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t>El evento </a:t>
            </a:r>
            <a:r>
              <a:rPr lang="es-ES" dirty="0" err="1" smtClean="0"/>
              <a:t>onload</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DOM</a:t>
            </a:r>
            <a:endParaRPr lang="es-ES" dirty="0"/>
          </a:p>
        </p:txBody>
      </p:sp>
      <p:sp>
        <p:nvSpPr>
          <p:cNvPr id="6" name="5 CuadroTexto"/>
          <p:cNvSpPr txBox="1"/>
          <p:nvPr/>
        </p:nvSpPr>
        <p:spPr>
          <a:xfrm>
            <a:off x="2376041" y="3618136"/>
            <a:ext cx="8856984" cy="1569660"/>
          </a:xfrm>
          <a:prstGeom prst="rect">
            <a:avLst/>
          </a:prstGeom>
          <a:noFill/>
        </p:spPr>
        <p:txBody>
          <a:bodyPr wrap="square" rtlCol="0">
            <a:spAutoFit/>
          </a:bodyPr>
          <a:lstStyle/>
          <a:p>
            <a:pPr algn="just"/>
            <a:r>
              <a:rPr lang="es-ES" sz="1600" b="1" dirty="0" err="1">
                <a:latin typeface="Arial" panose="020B0604020202020204" pitchFamily="34" charset="0"/>
                <a:cs typeface="Arial" panose="020B0604020202020204" pitchFamily="34" charset="0"/>
              </a:rPr>
              <a:t>onload</a:t>
            </a:r>
            <a:r>
              <a:rPr lang="es-ES" sz="1600" dirty="0">
                <a:latin typeface="Arial" panose="020B0604020202020204" pitchFamily="34" charset="0"/>
                <a:cs typeface="Arial" panose="020B0604020202020204" pitchFamily="34" charset="0"/>
              </a:rPr>
              <a:t> es un evento que se ejecuta justo después de que la ventana se haya cargado, o sea, que el DOM se haya cargado.</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Por lo que si dentro de este evento escribimos nuestras sentencias </a:t>
            </a:r>
            <a:r>
              <a:rPr lang="es-ES" sz="1600" dirty="0" err="1">
                <a:latin typeface="Arial" panose="020B0604020202020204" pitchFamily="34" charset="0"/>
                <a:cs typeface="Arial" panose="020B0604020202020204" pitchFamily="34" charset="0"/>
              </a:rPr>
              <a:t>javascript</a:t>
            </a:r>
            <a:r>
              <a:rPr lang="es-ES" sz="1600" dirty="0">
                <a:latin typeface="Arial" panose="020B0604020202020204" pitchFamily="34" charset="0"/>
                <a:cs typeface="Arial" panose="020B0604020202020204" pitchFamily="34" charset="0"/>
              </a:rPr>
              <a:t> de manipulación del DOM, éstas se ejecutaran correctamente. Por lo que podemos volver a situar nuestro código </a:t>
            </a:r>
            <a:r>
              <a:rPr lang="es-ES" sz="1600" dirty="0" err="1">
                <a:latin typeface="Arial" panose="020B0604020202020204" pitchFamily="34" charset="0"/>
                <a:cs typeface="Arial" panose="020B0604020202020204" pitchFamily="34" charset="0"/>
              </a:rPr>
              <a:t>javascript</a:t>
            </a:r>
            <a:r>
              <a:rPr lang="es-ES" sz="1600" dirty="0">
                <a:latin typeface="Arial" panose="020B0604020202020204" pitchFamily="34" charset="0"/>
                <a:cs typeface="Arial" panose="020B0604020202020204" pitchFamily="34" charset="0"/>
              </a:rPr>
              <a:t> de nuevo al principio de la página.</a:t>
            </a:r>
          </a:p>
        </p:txBody>
      </p:sp>
      <p:sp>
        <p:nvSpPr>
          <p:cNvPr id="3" name="2 Rectángulo"/>
          <p:cNvSpPr/>
          <p:nvPr/>
        </p:nvSpPr>
        <p:spPr>
          <a:xfrm>
            <a:off x="3672185" y="2105968"/>
            <a:ext cx="6838950" cy="1152587"/>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lgn="just">
              <a:tabLst>
                <a:tab pos="358775" algn="l"/>
                <a:tab pos="715963" algn="l"/>
              </a:tabLst>
            </a:pPr>
            <a:r>
              <a:rPr lang="es-ES" sz="1400" dirty="0" err="1">
                <a:solidFill>
                  <a:srgbClr val="008000"/>
                </a:solidFill>
                <a:latin typeface="Arial" panose="020B0604020202020204" pitchFamily="34" charset="0"/>
                <a:cs typeface="Arial" panose="020B0604020202020204" pitchFamily="34" charset="0"/>
              </a:rPr>
              <a:t>window.onload</a:t>
            </a:r>
            <a:r>
              <a:rPr lang="es-ES" sz="1400" dirty="0">
                <a:solidFill>
                  <a:srgbClr val="008000"/>
                </a:solidFill>
                <a:latin typeface="Arial" panose="020B0604020202020204" pitchFamily="34" charset="0"/>
                <a:cs typeface="Arial" panose="020B0604020202020204" pitchFamily="34" charset="0"/>
              </a:rPr>
              <a:t> = </a:t>
            </a:r>
            <a:r>
              <a:rPr lang="es-ES" sz="1400" dirty="0" err="1">
                <a:solidFill>
                  <a:srgbClr val="008000"/>
                </a:solidFill>
                <a:latin typeface="Arial" panose="020B0604020202020204" pitchFamily="34" charset="0"/>
                <a:cs typeface="Arial" panose="020B0604020202020204" pitchFamily="34" charset="0"/>
              </a:rPr>
              <a:t>function</a:t>
            </a:r>
            <a:r>
              <a:rPr lang="es-ES" sz="1400" dirty="0">
                <a:solidFill>
                  <a:srgbClr val="008000"/>
                </a:solidFill>
                <a:latin typeface="Arial" panose="020B0604020202020204" pitchFamily="34" charset="0"/>
                <a:cs typeface="Arial" panose="020B0604020202020204" pitchFamily="34" charset="0"/>
              </a:rPr>
              <a:t>() { </a:t>
            </a:r>
          </a:p>
          <a:p>
            <a:pPr algn="just">
              <a:tabLst>
                <a:tab pos="358775" algn="l"/>
                <a:tab pos="715963" algn="l"/>
              </a:tabLst>
            </a:pPr>
            <a:r>
              <a:rPr lang="es-ES" sz="1400" dirty="0" smtClean="0">
                <a:solidFill>
                  <a:srgbClr val="008000"/>
                </a:solidFill>
                <a:latin typeface="Arial" panose="020B0604020202020204" pitchFamily="34" charset="0"/>
                <a:cs typeface="Arial" panose="020B0604020202020204" pitchFamily="34" charset="0"/>
              </a:rPr>
              <a:t>	…..</a:t>
            </a:r>
            <a:endParaRPr lang="es-ES" sz="1400" dirty="0">
              <a:solidFill>
                <a:srgbClr val="008000"/>
              </a:solidFill>
              <a:latin typeface="Arial" panose="020B0604020202020204" pitchFamily="34" charset="0"/>
              <a:cs typeface="Arial" panose="020B0604020202020204" pitchFamily="34" charset="0"/>
            </a:endParaRPr>
          </a:p>
          <a:p>
            <a:pPr algn="just">
              <a:tabLst>
                <a:tab pos="358775" algn="l"/>
                <a:tab pos="715963" algn="l"/>
              </a:tabLst>
            </a:pPr>
            <a:r>
              <a:rPr lang="es-ES" sz="1400" dirty="0" smtClean="0">
                <a:solidFill>
                  <a:srgbClr val="008000"/>
                </a:solidFill>
                <a:latin typeface="Arial" panose="020B0604020202020204" pitchFamily="34" charset="0"/>
                <a:cs typeface="Arial" panose="020B0604020202020204" pitchFamily="34" charset="0"/>
              </a:rPr>
              <a:t>	…..</a:t>
            </a:r>
            <a:endParaRPr lang="es-ES" sz="1400" dirty="0">
              <a:solidFill>
                <a:srgbClr val="008000"/>
              </a:solidFill>
              <a:latin typeface="Arial" panose="020B0604020202020204" pitchFamily="34" charset="0"/>
              <a:cs typeface="Arial" panose="020B0604020202020204" pitchFamily="34" charset="0"/>
            </a:endParaRPr>
          </a:p>
          <a:p>
            <a:pPr algn="just">
              <a:tabLst>
                <a:tab pos="358775" algn="l"/>
                <a:tab pos="715963" algn="l"/>
              </a:tabLst>
            </a:pPr>
            <a:r>
              <a:rPr lang="es-ES" sz="1400" dirty="0" smtClean="0">
                <a:solidFill>
                  <a:srgbClr val="008000"/>
                </a:solidFill>
                <a:latin typeface="Arial" panose="020B0604020202020204" pitchFamily="34" charset="0"/>
                <a:cs typeface="Arial" panose="020B0604020202020204" pitchFamily="34" charset="0"/>
              </a:rPr>
              <a:t>}</a:t>
            </a:r>
            <a:endParaRPr lang="es-ES" sz="1400" dirty="0">
              <a:solidFill>
                <a:srgbClr val="008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60390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t>Ejercicios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DOM</a:t>
            </a:r>
            <a:endParaRPr lang="es-ES" dirty="0"/>
          </a:p>
        </p:txBody>
      </p:sp>
      <p:sp>
        <p:nvSpPr>
          <p:cNvPr id="6" name="5 CuadroTexto"/>
          <p:cNvSpPr txBox="1"/>
          <p:nvPr/>
        </p:nvSpPr>
        <p:spPr>
          <a:xfrm>
            <a:off x="2376041" y="1961952"/>
            <a:ext cx="8856984" cy="830997"/>
          </a:xfrm>
          <a:prstGeom prst="rect">
            <a:avLst/>
          </a:prstGeom>
          <a:noFill/>
        </p:spPr>
        <p:txBody>
          <a:bodyPr wrap="square" rtlCol="0">
            <a:spAutoFit/>
          </a:bodyPr>
          <a:lstStyle/>
          <a:p>
            <a:pPr algn="just"/>
            <a:r>
              <a:rPr lang="es-ES" sz="1600" dirty="0" smtClean="0">
                <a:latin typeface="Arial" panose="020B0604020202020204" pitchFamily="34" charset="0"/>
                <a:cs typeface="Arial" panose="020B0604020202020204" pitchFamily="34" charset="0"/>
              </a:rPr>
              <a:t>Vamos a realizar una serie de ejercicios para practicar la teoría.</a:t>
            </a:r>
          </a:p>
          <a:p>
            <a:pPr algn="just"/>
            <a:endParaRPr lang="es-ES" sz="1600" dirty="0">
              <a:latin typeface="Arial" panose="020B0604020202020204" pitchFamily="34" charset="0"/>
              <a:cs typeface="Arial" panose="020B0604020202020204" pitchFamily="34" charset="0"/>
            </a:endParaRPr>
          </a:p>
          <a:p>
            <a:pPr algn="just"/>
            <a:r>
              <a:rPr lang="es-ES" sz="1600" dirty="0" smtClean="0">
                <a:latin typeface="Arial" panose="020B0604020202020204" pitchFamily="34" charset="0"/>
                <a:cs typeface="Arial" panose="020B0604020202020204" pitchFamily="34" charset="0"/>
              </a:rPr>
              <a:t>En todos los ejercicios cree las funciones que considere.</a:t>
            </a:r>
            <a:endParaRPr lang="es-E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85762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t>Ejercicio 1</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DOM</a:t>
            </a:r>
            <a:endParaRPr lang="es-ES" dirty="0"/>
          </a:p>
        </p:txBody>
      </p:sp>
      <p:sp>
        <p:nvSpPr>
          <p:cNvPr id="6" name="5 CuadroTexto"/>
          <p:cNvSpPr txBox="1"/>
          <p:nvPr/>
        </p:nvSpPr>
        <p:spPr>
          <a:xfrm>
            <a:off x="2376041" y="1961952"/>
            <a:ext cx="6264696" cy="584775"/>
          </a:xfrm>
          <a:prstGeom prst="rect">
            <a:avLst/>
          </a:prstGeom>
          <a:noFill/>
        </p:spPr>
        <p:txBody>
          <a:bodyPr wrap="square" rtlCol="0">
            <a:spAutoFit/>
          </a:bodyPr>
          <a:lstStyle/>
          <a:p>
            <a:pPr algn="just"/>
            <a:r>
              <a:rPr lang="es-ES" sz="1600" dirty="0" smtClean="0">
                <a:latin typeface="Arial" pitchFamily="34" charset="0"/>
                <a:cs typeface="Arial" pitchFamily="34" charset="0"/>
              </a:rPr>
              <a:t>Realizad </a:t>
            </a:r>
            <a:r>
              <a:rPr lang="es-ES" sz="1600" dirty="0">
                <a:latin typeface="Arial" pitchFamily="34" charset="0"/>
                <a:cs typeface="Arial" pitchFamily="34" charset="0"/>
              </a:rPr>
              <a:t>un </a:t>
            </a:r>
            <a:r>
              <a:rPr lang="es-ES" sz="1600" dirty="0" smtClean="0">
                <a:latin typeface="Arial" pitchFamily="34" charset="0"/>
                <a:cs typeface="Arial" pitchFamily="34" charset="0"/>
              </a:rPr>
              <a:t>script </a:t>
            </a:r>
            <a:r>
              <a:rPr lang="es-ES" sz="1600" dirty="0">
                <a:latin typeface="Arial" pitchFamily="34" charset="0"/>
                <a:cs typeface="Arial" pitchFamily="34" charset="0"/>
              </a:rPr>
              <a:t>que nos genere 10 etiquetas &lt;p&gt; con el texto Hola Mundo seguido </a:t>
            </a:r>
            <a:r>
              <a:rPr lang="es-ES" sz="1600" dirty="0" smtClean="0">
                <a:latin typeface="Arial" pitchFamily="34" charset="0"/>
                <a:cs typeface="Arial" pitchFamily="34" charset="0"/>
              </a:rPr>
              <a:t>del número de la etiqueta.</a:t>
            </a:r>
            <a:endParaRPr lang="es-ES" sz="1600" dirty="0">
              <a:latin typeface="Arial" pitchFamily="34" charset="0"/>
              <a:cs typeface="Arial" pitchFamily="34" charset="0"/>
            </a:endParaRPr>
          </a:p>
        </p:txBody>
      </p:sp>
      <p:pic>
        <p:nvPicPr>
          <p:cNvPr id="5" name="Picture 3"/>
          <p:cNvPicPr>
            <a:picLocks noChangeAspect="1" noChangeArrowheads="1"/>
          </p:cNvPicPr>
          <p:nvPr/>
        </p:nvPicPr>
        <p:blipFill>
          <a:blip r:embed="rId2" cstate="print"/>
          <a:srcRect t="7866" r="85139" b="38039"/>
          <a:stretch>
            <a:fillRect/>
          </a:stretch>
        </p:blipFill>
        <p:spPr bwMode="auto">
          <a:xfrm>
            <a:off x="9000777" y="2131229"/>
            <a:ext cx="1933575" cy="3957145"/>
          </a:xfrm>
          <a:prstGeom prst="rect">
            <a:avLst/>
          </a:prstGeom>
          <a:noFill/>
          <a:ln w="28575">
            <a:solidFill>
              <a:srgbClr val="333333"/>
            </a:solidFill>
            <a:miter lim="800000"/>
            <a:headEnd/>
            <a:tailEnd/>
          </a:ln>
        </p:spPr>
      </p:pic>
      <p:sp>
        <p:nvSpPr>
          <p:cNvPr id="2" name="1 Rectángulo"/>
          <p:cNvSpPr/>
          <p:nvPr/>
        </p:nvSpPr>
        <p:spPr>
          <a:xfrm>
            <a:off x="8017689" y="6663958"/>
            <a:ext cx="3488327" cy="338554"/>
          </a:xfrm>
          <a:prstGeom prst="rect">
            <a:avLst/>
          </a:prstGeom>
        </p:spPr>
        <p:txBody>
          <a:bodyPr wrap="none">
            <a:spAutoFit/>
          </a:bodyPr>
          <a:lstStyle/>
          <a:p>
            <a:r>
              <a:rPr lang="es-ES" sz="1600" dirty="0" err="1">
                <a:solidFill>
                  <a:schemeClr val="accent1"/>
                </a:solidFill>
              </a:rPr>
              <a:t>Manipulacion</a:t>
            </a:r>
            <a:r>
              <a:rPr lang="es-ES" sz="1600" dirty="0">
                <a:solidFill>
                  <a:schemeClr val="accent1"/>
                </a:solidFill>
              </a:rPr>
              <a:t> del DOM. Ejercicio 1.html</a:t>
            </a:r>
          </a:p>
        </p:txBody>
      </p:sp>
    </p:spTree>
    <p:extLst>
      <p:ext uri="{BB962C8B-B14F-4D97-AF65-F5344CB8AC3E}">
        <p14:creationId xmlns:p14="http://schemas.microsoft.com/office/powerpoint/2010/main" val="16834132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t>Ejercicio 2</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DOM</a:t>
            </a:r>
            <a:endParaRPr lang="es-ES" dirty="0"/>
          </a:p>
        </p:txBody>
      </p:sp>
      <p:sp>
        <p:nvSpPr>
          <p:cNvPr id="6" name="5 CuadroTexto"/>
          <p:cNvSpPr txBox="1"/>
          <p:nvPr/>
        </p:nvSpPr>
        <p:spPr>
          <a:xfrm>
            <a:off x="2376041" y="1961952"/>
            <a:ext cx="5904656" cy="1569660"/>
          </a:xfrm>
          <a:prstGeom prst="rect">
            <a:avLst/>
          </a:prstGeom>
          <a:noFill/>
        </p:spPr>
        <p:txBody>
          <a:bodyPr wrap="square" rtlCol="0">
            <a:spAutoFit/>
          </a:bodyPr>
          <a:lstStyle/>
          <a:p>
            <a:pPr algn="just"/>
            <a:r>
              <a:rPr lang="es-ES" sz="1600" dirty="0" smtClean="0">
                <a:latin typeface="Arial" pitchFamily="34" charset="0"/>
                <a:cs typeface="Arial" pitchFamily="34" charset="0"/>
              </a:rPr>
              <a:t>Realizad </a:t>
            </a:r>
            <a:r>
              <a:rPr lang="es-ES" sz="1600" dirty="0">
                <a:latin typeface="Arial" pitchFamily="34" charset="0"/>
                <a:cs typeface="Arial" pitchFamily="34" charset="0"/>
              </a:rPr>
              <a:t>un </a:t>
            </a:r>
            <a:r>
              <a:rPr lang="es-ES" sz="1600" dirty="0" smtClean="0">
                <a:latin typeface="Arial" pitchFamily="34" charset="0"/>
                <a:cs typeface="Arial" pitchFamily="34" charset="0"/>
              </a:rPr>
              <a:t>script que </a:t>
            </a:r>
            <a:r>
              <a:rPr lang="es-ES" sz="1600" dirty="0">
                <a:latin typeface="Arial" pitchFamily="34" charset="0"/>
                <a:cs typeface="Arial" pitchFamily="34" charset="0"/>
              </a:rPr>
              <a:t>nos genere etiquetas &lt;p&gt; con el texto Hola Mundo seguido de un número.</a:t>
            </a:r>
          </a:p>
          <a:p>
            <a:pPr algn="just"/>
            <a:endParaRPr lang="es-ES" sz="1600" dirty="0">
              <a:latin typeface="Arial" pitchFamily="34" charset="0"/>
              <a:cs typeface="Arial" pitchFamily="34" charset="0"/>
            </a:endParaRPr>
          </a:p>
          <a:p>
            <a:pPr algn="just"/>
            <a:r>
              <a:rPr lang="es-ES" sz="1600" dirty="0">
                <a:latin typeface="Arial" pitchFamily="34" charset="0"/>
                <a:cs typeface="Arial" pitchFamily="34" charset="0"/>
              </a:rPr>
              <a:t>El número se generará aleatoriamente entre 1 y 100. Dejará de generar etiquetas cuando el número sea el </a:t>
            </a:r>
            <a:r>
              <a:rPr lang="es-ES" sz="1600" dirty="0" smtClean="0">
                <a:latin typeface="Arial" pitchFamily="34" charset="0"/>
                <a:cs typeface="Arial" pitchFamily="34" charset="0"/>
              </a:rPr>
              <a:t>50, o sea, que no se escriba.</a:t>
            </a:r>
            <a:endParaRPr lang="es-ES" sz="1600" dirty="0">
              <a:latin typeface="Arial" pitchFamily="34" charset="0"/>
              <a:cs typeface="Arial" pitchFamily="34" charset="0"/>
            </a:endParaRPr>
          </a:p>
        </p:txBody>
      </p:sp>
      <p:pic>
        <p:nvPicPr>
          <p:cNvPr id="7" name="Picture 2"/>
          <p:cNvPicPr>
            <a:picLocks noChangeAspect="1" noChangeArrowheads="1"/>
          </p:cNvPicPr>
          <p:nvPr/>
        </p:nvPicPr>
        <p:blipFill>
          <a:blip r:embed="rId2" cstate="print"/>
          <a:srcRect t="7974" r="79038" b="22845"/>
          <a:stretch>
            <a:fillRect/>
          </a:stretch>
        </p:blipFill>
        <p:spPr bwMode="auto">
          <a:xfrm>
            <a:off x="8640737" y="1928625"/>
            <a:ext cx="2727434" cy="4641839"/>
          </a:xfrm>
          <a:prstGeom prst="rect">
            <a:avLst/>
          </a:prstGeom>
          <a:noFill/>
          <a:ln w="28575">
            <a:solidFill>
              <a:srgbClr val="333333"/>
            </a:solidFill>
            <a:miter lim="800000"/>
            <a:headEnd/>
            <a:tailEnd/>
          </a:ln>
        </p:spPr>
      </p:pic>
      <p:sp>
        <p:nvSpPr>
          <p:cNvPr id="8" name="7 Rectángulo"/>
          <p:cNvSpPr/>
          <p:nvPr/>
        </p:nvSpPr>
        <p:spPr>
          <a:xfrm>
            <a:off x="8017689" y="6663958"/>
            <a:ext cx="3488327" cy="338554"/>
          </a:xfrm>
          <a:prstGeom prst="rect">
            <a:avLst/>
          </a:prstGeom>
        </p:spPr>
        <p:txBody>
          <a:bodyPr wrap="none">
            <a:spAutoFit/>
          </a:bodyPr>
          <a:lstStyle/>
          <a:p>
            <a:r>
              <a:rPr lang="es-ES" sz="1600" dirty="0" err="1">
                <a:solidFill>
                  <a:schemeClr val="accent1"/>
                </a:solidFill>
              </a:rPr>
              <a:t>Manipulacion</a:t>
            </a:r>
            <a:r>
              <a:rPr lang="es-ES" sz="1600" dirty="0">
                <a:solidFill>
                  <a:schemeClr val="accent1"/>
                </a:solidFill>
              </a:rPr>
              <a:t> del DOM. Ejercicio </a:t>
            </a:r>
            <a:r>
              <a:rPr lang="es-ES" sz="1600" dirty="0" smtClean="0">
                <a:solidFill>
                  <a:schemeClr val="accent1"/>
                </a:solidFill>
              </a:rPr>
              <a:t>2.html</a:t>
            </a:r>
            <a:endParaRPr lang="es-ES" sz="1600" dirty="0">
              <a:solidFill>
                <a:schemeClr val="accent1"/>
              </a:solidFill>
            </a:endParaRPr>
          </a:p>
        </p:txBody>
      </p:sp>
    </p:spTree>
    <p:extLst>
      <p:ext uri="{BB962C8B-B14F-4D97-AF65-F5344CB8AC3E}">
        <p14:creationId xmlns:p14="http://schemas.microsoft.com/office/powerpoint/2010/main" val="10165238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t>Ejercicio 3</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DOM</a:t>
            </a:r>
            <a:endParaRPr lang="es-ES" dirty="0"/>
          </a:p>
        </p:txBody>
      </p:sp>
      <p:sp>
        <p:nvSpPr>
          <p:cNvPr id="6" name="5 CuadroTexto"/>
          <p:cNvSpPr txBox="1"/>
          <p:nvPr/>
        </p:nvSpPr>
        <p:spPr>
          <a:xfrm>
            <a:off x="2376041" y="1961952"/>
            <a:ext cx="8784976" cy="2062103"/>
          </a:xfrm>
          <a:prstGeom prst="rect">
            <a:avLst/>
          </a:prstGeom>
          <a:noFill/>
        </p:spPr>
        <p:txBody>
          <a:bodyPr wrap="square" rtlCol="0">
            <a:spAutoFit/>
          </a:bodyPr>
          <a:lstStyle/>
          <a:p>
            <a:pPr algn="just"/>
            <a:r>
              <a:rPr lang="es-ES" sz="1600" dirty="0">
                <a:latin typeface="Arial" pitchFamily="34" charset="0"/>
                <a:cs typeface="Arial" pitchFamily="34" charset="0"/>
              </a:rPr>
              <a:t>Dadas dos capas </a:t>
            </a:r>
            <a:r>
              <a:rPr lang="es-ES" sz="1600" dirty="0" smtClean="0">
                <a:latin typeface="Arial" pitchFamily="34" charset="0"/>
                <a:cs typeface="Arial" pitchFamily="34" charset="0"/>
              </a:rPr>
              <a:t>escritas en el </a:t>
            </a:r>
            <a:r>
              <a:rPr lang="es-ES" sz="1600" dirty="0" err="1" smtClean="0">
                <a:latin typeface="Arial" pitchFamily="34" charset="0"/>
                <a:cs typeface="Arial" pitchFamily="34" charset="0"/>
              </a:rPr>
              <a:t>body</a:t>
            </a:r>
            <a:r>
              <a:rPr lang="es-ES" sz="1600" dirty="0" smtClean="0">
                <a:latin typeface="Arial" pitchFamily="34" charset="0"/>
                <a:cs typeface="Arial" pitchFamily="34" charset="0"/>
              </a:rPr>
              <a:t> de la página, la primera  con </a:t>
            </a:r>
            <a:r>
              <a:rPr lang="es-ES" sz="1600" dirty="0">
                <a:latin typeface="Arial" pitchFamily="34" charset="0"/>
                <a:cs typeface="Arial" pitchFamily="34" charset="0"/>
              </a:rPr>
              <a:t>un id impares con un borde color verde y otra con un id pares con un borde color rojo.</a:t>
            </a:r>
          </a:p>
          <a:p>
            <a:pPr algn="just"/>
            <a:endParaRPr lang="es-ES" sz="1600" dirty="0">
              <a:latin typeface="Arial" pitchFamily="34" charset="0"/>
              <a:cs typeface="Arial" pitchFamily="34" charset="0"/>
            </a:endParaRPr>
          </a:p>
          <a:p>
            <a:pPr algn="just"/>
            <a:r>
              <a:rPr lang="es-ES" sz="1600" dirty="0">
                <a:latin typeface="Arial" pitchFamily="34" charset="0"/>
                <a:cs typeface="Arial" pitchFamily="34" charset="0"/>
              </a:rPr>
              <a:t>Generar números aleatorios entre 1 y 101. Escribir los números pares en la capa pares y los números impares en la capa impares seguido de un guion. Si el número aleatorio generado es 101 acabar el programa y no escribir ese número</a:t>
            </a:r>
            <a:r>
              <a:rPr lang="es-ES" sz="1600" dirty="0" smtClean="0">
                <a:latin typeface="Arial" pitchFamily="34" charset="0"/>
                <a:cs typeface="Arial" pitchFamily="34" charset="0"/>
              </a:rPr>
              <a:t>.</a:t>
            </a:r>
          </a:p>
          <a:p>
            <a:pPr algn="just"/>
            <a:endParaRPr lang="es-ES" sz="1600" dirty="0">
              <a:latin typeface="Arial" pitchFamily="34" charset="0"/>
              <a:cs typeface="Arial" pitchFamily="34" charset="0"/>
            </a:endParaRPr>
          </a:p>
          <a:p>
            <a:pPr algn="just"/>
            <a:r>
              <a:rPr lang="es-ES" sz="1600" dirty="0" smtClean="0">
                <a:latin typeface="Arial" pitchFamily="34" charset="0"/>
                <a:cs typeface="Arial" pitchFamily="34" charset="0"/>
              </a:rPr>
              <a:t>No escribir el guion final.</a:t>
            </a:r>
            <a:endParaRPr lang="es-ES" sz="1600" dirty="0">
              <a:latin typeface="Arial" pitchFamily="34" charset="0"/>
              <a:cs typeface="Arial" pitchFamily="34" charset="0"/>
            </a:endParaRPr>
          </a:p>
        </p:txBody>
      </p:sp>
      <p:pic>
        <p:nvPicPr>
          <p:cNvPr id="205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6001" r="66373" b="82571"/>
          <a:stretch/>
        </p:blipFill>
        <p:spPr bwMode="auto">
          <a:xfrm>
            <a:off x="3124576" y="4698256"/>
            <a:ext cx="7431923" cy="1368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8 Rectángulo"/>
          <p:cNvSpPr/>
          <p:nvPr/>
        </p:nvSpPr>
        <p:spPr>
          <a:xfrm>
            <a:off x="8017689" y="6663958"/>
            <a:ext cx="3488327" cy="338554"/>
          </a:xfrm>
          <a:prstGeom prst="rect">
            <a:avLst/>
          </a:prstGeom>
        </p:spPr>
        <p:txBody>
          <a:bodyPr wrap="none">
            <a:spAutoFit/>
          </a:bodyPr>
          <a:lstStyle/>
          <a:p>
            <a:r>
              <a:rPr lang="es-ES" sz="1600" dirty="0" err="1">
                <a:solidFill>
                  <a:schemeClr val="accent1"/>
                </a:solidFill>
              </a:rPr>
              <a:t>Manipulacion</a:t>
            </a:r>
            <a:r>
              <a:rPr lang="es-ES" sz="1600" dirty="0">
                <a:solidFill>
                  <a:schemeClr val="accent1"/>
                </a:solidFill>
              </a:rPr>
              <a:t> del DOM. Ejercicio </a:t>
            </a:r>
            <a:r>
              <a:rPr lang="es-ES" sz="1600" dirty="0" smtClean="0">
                <a:solidFill>
                  <a:schemeClr val="accent1"/>
                </a:solidFill>
              </a:rPr>
              <a:t>3.html</a:t>
            </a:r>
            <a:endParaRPr lang="es-ES" sz="1600" dirty="0">
              <a:solidFill>
                <a:schemeClr val="accent1"/>
              </a:solidFill>
            </a:endParaRPr>
          </a:p>
        </p:txBody>
      </p:sp>
    </p:spTree>
    <p:extLst>
      <p:ext uri="{BB962C8B-B14F-4D97-AF65-F5344CB8AC3E}">
        <p14:creationId xmlns:p14="http://schemas.microsoft.com/office/powerpoint/2010/main" val="42696978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t>Ejercicio 4</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DOM</a:t>
            </a:r>
            <a:endParaRPr lang="es-ES" dirty="0"/>
          </a:p>
        </p:txBody>
      </p:sp>
      <p:sp>
        <p:nvSpPr>
          <p:cNvPr id="6" name="5 CuadroTexto"/>
          <p:cNvSpPr txBox="1"/>
          <p:nvPr/>
        </p:nvSpPr>
        <p:spPr>
          <a:xfrm>
            <a:off x="2376041" y="1961952"/>
            <a:ext cx="8784976" cy="3046988"/>
          </a:xfrm>
          <a:prstGeom prst="rect">
            <a:avLst/>
          </a:prstGeom>
          <a:noFill/>
        </p:spPr>
        <p:txBody>
          <a:bodyPr wrap="square" rtlCol="0">
            <a:spAutoFit/>
          </a:bodyPr>
          <a:lstStyle/>
          <a:p>
            <a:pPr algn="just"/>
            <a:r>
              <a:rPr lang="es-ES" sz="1600" dirty="0">
                <a:latin typeface="Arial" pitchFamily="34" charset="0"/>
                <a:cs typeface="Arial" pitchFamily="34" charset="0"/>
              </a:rPr>
              <a:t>Dadas dos capas escritas en el </a:t>
            </a:r>
            <a:r>
              <a:rPr lang="es-ES" sz="1600" dirty="0" err="1">
                <a:latin typeface="Arial" pitchFamily="34" charset="0"/>
                <a:cs typeface="Arial" pitchFamily="34" charset="0"/>
              </a:rPr>
              <a:t>body</a:t>
            </a:r>
            <a:r>
              <a:rPr lang="es-ES" sz="1600" dirty="0">
                <a:latin typeface="Arial" pitchFamily="34" charset="0"/>
                <a:cs typeface="Arial" pitchFamily="34" charset="0"/>
              </a:rPr>
              <a:t> de la página</a:t>
            </a:r>
            <a:r>
              <a:rPr lang="es-ES" sz="1600" dirty="0" smtClean="0">
                <a:latin typeface="Arial" pitchFamily="34" charset="0"/>
                <a:cs typeface="Arial" pitchFamily="34" charset="0"/>
              </a:rPr>
              <a:t>, igual que en el ejercicio anterior, la </a:t>
            </a:r>
            <a:r>
              <a:rPr lang="es-ES" sz="1600" dirty="0">
                <a:latin typeface="Arial" pitchFamily="34" charset="0"/>
                <a:cs typeface="Arial" pitchFamily="34" charset="0"/>
              </a:rPr>
              <a:t>primera  con un id impares con un borde color verde y otra con un id pares con un borde color rojo.</a:t>
            </a:r>
          </a:p>
          <a:p>
            <a:pPr algn="just"/>
            <a:endParaRPr lang="es-ES" sz="1600" dirty="0">
              <a:latin typeface="Arial" pitchFamily="34" charset="0"/>
              <a:cs typeface="Arial" pitchFamily="34" charset="0"/>
            </a:endParaRPr>
          </a:p>
          <a:p>
            <a:pPr algn="just"/>
            <a:r>
              <a:rPr lang="es-ES" sz="1600" dirty="0">
                <a:latin typeface="Arial" pitchFamily="34" charset="0"/>
                <a:cs typeface="Arial" pitchFamily="34" charset="0"/>
              </a:rPr>
              <a:t>Generar números aleatorios entre 1 y 1000. Ir acortando el rango que se debe generar en cada iteración de la siguiente manera:</a:t>
            </a:r>
          </a:p>
          <a:p>
            <a:pPr algn="just"/>
            <a:endParaRPr lang="es-ES" sz="1600" dirty="0">
              <a:latin typeface="Arial" pitchFamily="34" charset="0"/>
              <a:cs typeface="Arial" pitchFamily="34" charset="0"/>
            </a:endParaRPr>
          </a:p>
          <a:p>
            <a:pPr algn="just"/>
            <a:r>
              <a:rPr lang="es-ES" sz="1600" dirty="0">
                <a:latin typeface="Arial" pitchFamily="34" charset="0"/>
                <a:cs typeface="Arial" pitchFamily="34" charset="0"/>
              </a:rPr>
              <a:t>Si el número generado aleatoriamente está más cerca del rango menor se acorta por el menor + 1.</a:t>
            </a:r>
          </a:p>
          <a:p>
            <a:pPr algn="just"/>
            <a:r>
              <a:rPr lang="es-ES" sz="1600" dirty="0">
                <a:latin typeface="Arial" pitchFamily="34" charset="0"/>
                <a:cs typeface="Arial" pitchFamily="34" charset="0"/>
              </a:rPr>
              <a:t>Si el número generado aleatoriamente está más cerca del rango mayor se acorta por el mayor – 1.</a:t>
            </a:r>
          </a:p>
          <a:p>
            <a:pPr algn="just"/>
            <a:endParaRPr lang="es-ES" sz="1600" dirty="0">
              <a:latin typeface="Arial" pitchFamily="34" charset="0"/>
              <a:cs typeface="Arial" pitchFamily="34" charset="0"/>
            </a:endParaRPr>
          </a:p>
          <a:p>
            <a:pPr algn="just"/>
            <a:r>
              <a:rPr lang="es-ES" sz="1600" dirty="0">
                <a:latin typeface="Arial" pitchFamily="34" charset="0"/>
                <a:cs typeface="Arial" pitchFamily="34" charset="0"/>
              </a:rPr>
              <a:t>El programa finaliza cuando rango menor y el mayor es el mismo</a:t>
            </a:r>
            <a:r>
              <a:rPr lang="es-ES" sz="1600" dirty="0" smtClean="0">
                <a:latin typeface="Arial" pitchFamily="34" charset="0"/>
                <a:cs typeface="Arial" pitchFamily="34" charset="0"/>
              </a:rPr>
              <a:t>.</a:t>
            </a:r>
            <a:endParaRPr lang="es-ES" sz="1600" dirty="0">
              <a:latin typeface="Arial" pitchFamily="34" charset="0"/>
              <a:cs typeface="Arial" pitchFamily="34" charset="0"/>
            </a:endParaRP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5985" r="75486" b="86923"/>
          <a:stretch/>
        </p:blipFill>
        <p:spPr bwMode="auto">
          <a:xfrm>
            <a:off x="3312145" y="5346328"/>
            <a:ext cx="6893240" cy="1080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8 Rectángulo"/>
          <p:cNvSpPr/>
          <p:nvPr/>
        </p:nvSpPr>
        <p:spPr>
          <a:xfrm>
            <a:off x="8017689" y="6663958"/>
            <a:ext cx="3488327" cy="338554"/>
          </a:xfrm>
          <a:prstGeom prst="rect">
            <a:avLst/>
          </a:prstGeom>
        </p:spPr>
        <p:txBody>
          <a:bodyPr wrap="none">
            <a:spAutoFit/>
          </a:bodyPr>
          <a:lstStyle/>
          <a:p>
            <a:r>
              <a:rPr lang="es-ES" sz="1600" dirty="0" err="1">
                <a:solidFill>
                  <a:schemeClr val="accent1"/>
                </a:solidFill>
              </a:rPr>
              <a:t>Manipulacion</a:t>
            </a:r>
            <a:r>
              <a:rPr lang="es-ES" sz="1600" dirty="0">
                <a:solidFill>
                  <a:schemeClr val="accent1"/>
                </a:solidFill>
              </a:rPr>
              <a:t> del DOM. Ejercicio </a:t>
            </a:r>
            <a:r>
              <a:rPr lang="es-ES" sz="1600" dirty="0" smtClean="0">
                <a:solidFill>
                  <a:schemeClr val="accent1"/>
                </a:solidFill>
              </a:rPr>
              <a:t>4.html</a:t>
            </a:r>
            <a:endParaRPr lang="es-ES" sz="1600" dirty="0">
              <a:solidFill>
                <a:schemeClr val="accent1"/>
              </a:solidFill>
            </a:endParaRPr>
          </a:p>
        </p:txBody>
      </p:sp>
    </p:spTree>
    <p:extLst>
      <p:ext uri="{BB962C8B-B14F-4D97-AF65-F5344CB8AC3E}">
        <p14:creationId xmlns:p14="http://schemas.microsoft.com/office/powerpoint/2010/main" val="40410113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t>Ejercicio 5</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DOM</a:t>
            </a:r>
            <a:endParaRPr lang="es-ES" dirty="0"/>
          </a:p>
        </p:txBody>
      </p:sp>
      <p:sp>
        <p:nvSpPr>
          <p:cNvPr id="6" name="5 CuadroTexto"/>
          <p:cNvSpPr txBox="1"/>
          <p:nvPr/>
        </p:nvSpPr>
        <p:spPr>
          <a:xfrm>
            <a:off x="2376041" y="1961952"/>
            <a:ext cx="8784976" cy="2062103"/>
          </a:xfrm>
          <a:prstGeom prst="rect">
            <a:avLst/>
          </a:prstGeom>
          <a:noFill/>
        </p:spPr>
        <p:txBody>
          <a:bodyPr wrap="square" rtlCol="0">
            <a:spAutoFit/>
          </a:bodyPr>
          <a:lstStyle/>
          <a:p>
            <a:pPr algn="just"/>
            <a:r>
              <a:rPr lang="es-ES" sz="1600" dirty="0">
                <a:latin typeface="Arial" pitchFamily="34" charset="0"/>
                <a:cs typeface="Arial" pitchFamily="34" charset="0"/>
              </a:rPr>
              <a:t>Dadas 5 capas sin id: con bordes rojo, verde, gris, azul y marrón (resto 0, 1, 2, 3 y 4).</a:t>
            </a:r>
          </a:p>
          <a:p>
            <a:pPr algn="just"/>
            <a:r>
              <a:rPr lang="es-ES" sz="1600" dirty="0">
                <a:latin typeface="Arial" pitchFamily="34" charset="0"/>
                <a:cs typeface="Arial" pitchFamily="34" charset="0"/>
              </a:rPr>
              <a:t>En las capas ya está escrito Múltiplos de 5:, Con resto 1, ….</a:t>
            </a:r>
          </a:p>
          <a:p>
            <a:pPr algn="just"/>
            <a:endParaRPr lang="es-ES" sz="1600" dirty="0">
              <a:latin typeface="Arial" pitchFamily="34" charset="0"/>
              <a:cs typeface="Arial" pitchFamily="34" charset="0"/>
            </a:endParaRPr>
          </a:p>
          <a:p>
            <a:pPr algn="just"/>
            <a:r>
              <a:rPr lang="es-ES" sz="1600" dirty="0">
                <a:latin typeface="Arial" pitchFamily="34" charset="0"/>
                <a:cs typeface="Arial" pitchFamily="34" charset="0"/>
              </a:rPr>
              <a:t>Clasificar números aleatorios entre 1 y 100 teniendo en cuenta el resto de dividir el número por 5. Dejar una separación entre los diferentes números de guion y no escribir el último guion.</a:t>
            </a:r>
          </a:p>
          <a:p>
            <a:pPr algn="just"/>
            <a:endParaRPr lang="es-ES" sz="1600" dirty="0">
              <a:latin typeface="Arial" pitchFamily="34" charset="0"/>
              <a:cs typeface="Arial" pitchFamily="34" charset="0"/>
            </a:endParaRPr>
          </a:p>
          <a:p>
            <a:pPr algn="just"/>
            <a:r>
              <a:rPr lang="es-ES" sz="1600" dirty="0">
                <a:latin typeface="Arial" pitchFamily="34" charset="0"/>
                <a:cs typeface="Arial" pitchFamily="34" charset="0"/>
              </a:rPr>
              <a:t>El </a:t>
            </a:r>
            <a:r>
              <a:rPr lang="es-ES" sz="1600" dirty="0" smtClean="0">
                <a:latin typeface="Arial" pitchFamily="34" charset="0"/>
                <a:cs typeface="Arial" pitchFamily="34" charset="0"/>
              </a:rPr>
              <a:t>script finaliza </a:t>
            </a:r>
            <a:r>
              <a:rPr lang="es-ES" sz="1600" dirty="0">
                <a:latin typeface="Arial" pitchFamily="34" charset="0"/>
                <a:cs typeface="Arial" pitchFamily="34" charset="0"/>
              </a:rPr>
              <a:t>cuando se han generado dos números iguales seguidos</a:t>
            </a:r>
            <a:r>
              <a:rPr lang="es-ES" sz="1600" dirty="0" smtClean="0">
                <a:latin typeface="Arial" pitchFamily="34" charset="0"/>
                <a:cs typeface="Arial" pitchFamily="34" charset="0"/>
              </a:rPr>
              <a:t>. Escribid los dos números.</a:t>
            </a:r>
            <a:endParaRPr lang="es-ES" sz="1600" dirty="0">
              <a:latin typeface="Arial" pitchFamily="34" charset="0"/>
              <a:cs typeface="Arial" pitchFamily="34" charset="0"/>
            </a:endParaRPr>
          </a:p>
        </p:txBody>
      </p:sp>
      <p:pic>
        <p:nvPicPr>
          <p:cNvPr id="8" name="Picture 2"/>
          <p:cNvPicPr>
            <a:picLocks noChangeAspect="1" noChangeArrowheads="1"/>
          </p:cNvPicPr>
          <p:nvPr/>
        </p:nvPicPr>
        <p:blipFill>
          <a:blip r:embed="rId2" cstate="print"/>
          <a:srcRect t="7759" r="3549" b="48707"/>
          <a:stretch>
            <a:fillRect/>
          </a:stretch>
        </p:blipFill>
        <p:spPr bwMode="auto">
          <a:xfrm>
            <a:off x="2457723" y="4398579"/>
            <a:ext cx="8765628" cy="2224443"/>
          </a:xfrm>
          <a:prstGeom prst="rect">
            <a:avLst/>
          </a:prstGeom>
          <a:noFill/>
          <a:ln w="9525">
            <a:noFill/>
            <a:miter lim="800000"/>
            <a:headEnd/>
            <a:tailEnd/>
          </a:ln>
        </p:spPr>
      </p:pic>
      <p:sp>
        <p:nvSpPr>
          <p:cNvPr id="9" name="8 Rectángulo"/>
          <p:cNvSpPr/>
          <p:nvPr/>
        </p:nvSpPr>
        <p:spPr>
          <a:xfrm>
            <a:off x="8017689" y="6663958"/>
            <a:ext cx="3488327" cy="338554"/>
          </a:xfrm>
          <a:prstGeom prst="rect">
            <a:avLst/>
          </a:prstGeom>
        </p:spPr>
        <p:txBody>
          <a:bodyPr wrap="none">
            <a:spAutoFit/>
          </a:bodyPr>
          <a:lstStyle/>
          <a:p>
            <a:r>
              <a:rPr lang="es-ES" sz="1600" dirty="0" err="1">
                <a:solidFill>
                  <a:schemeClr val="accent1"/>
                </a:solidFill>
              </a:rPr>
              <a:t>Manipulacion</a:t>
            </a:r>
            <a:r>
              <a:rPr lang="es-ES" sz="1600" dirty="0">
                <a:solidFill>
                  <a:schemeClr val="accent1"/>
                </a:solidFill>
              </a:rPr>
              <a:t> del DOM. Ejercicio </a:t>
            </a:r>
            <a:r>
              <a:rPr lang="es-ES" sz="1600" dirty="0" smtClean="0">
                <a:solidFill>
                  <a:schemeClr val="accent1"/>
                </a:solidFill>
              </a:rPr>
              <a:t>5.html</a:t>
            </a:r>
            <a:endParaRPr lang="es-ES" sz="1600" dirty="0">
              <a:solidFill>
                <a:schemeClr val="accent1"/>
              </a:solidFill>
            </a:endParaRPr>
          </a:p>
        </p:txBody>
      </p:sp>
    </p:spTree>
    <p:extLst>
      <p:ext uri="{BB962C8B-B14F-4D97-AF65-F5344CB8AC3E}">
        <p14:creationId xmlns:p14="http://schemas.microsoft.com/office/powerpoint/2010/main" val="35826576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t>Árbol de nodos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DOM</a:t>
            </a:r>
            <a:endParaRPr lang="es-ES" dirty="0"/>
          </a:p>
        </p:txBody>
      </p:sp>
      <p:sp>
        <p:nvSpPr>
          <p:cNvPr id="6" name="5 CuadroTexto"/>
          <p:cNvSpPr txBox="1"/>
          <p:nvPr/>
        </p:nvSpPr>
        <p:spPr>
          <a:xfrm>
            <a:off x="2376041" y="1961952"/>
            <a:ext cx="8856984" cy="4031873"/>
          </a:xfrm>
          <a:prstGeom prst="rect">
            <a:avLst/>
          </a:prstGeom>
          <a:noFill/>
        </p:spPr>
        <p:txBody>
          <a:bodyPr wrap="square" rtlCol="0">
            <a:spAutoFit/>
          </a:bodyPr>
          <a:lstStyle/>
          <a:p>
            <a:pPr algn="just"/>
            <a:r>
              <a:rPr lang="es-ES" sz="1600" dirty="0">
                <a:latin typeface="Arial" panose="020B0604020202020204" pitchFamily="34" charset="0"/>
                <a:cs typeface="Arial" panose="020B0604020202020204" pitchFamily="34" charset="0"/>
              </a:rPr>
              <a:t>Una de las tareas habituales en la programación de aplicaciones web con JavaScript consiste en la manipulación de las páginas web. De esta forma, es habitual obtener el valor almacenado por algunos elementos (por ejemplo los elementos de un formulario), crear un elemento (párrafos, &lt;div&gt;, etc.) de forma dinámica y añadirlo a la página, aplicar una animación a un elemento (que aparezca/desaparezca, que se desplace, etc.).</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Todas estas tareas habituales son muy sencillas de realizar gracias a DOM. Sin embargo, para poder utilizar las utilidades de DOM, es necesario "transformar" la página original. Una página HTML normal no es más que una sucesión de caracteres, por lo que es un formato muy difícil de manipular. Por ello, los navegadores web transforman automáticamente todas las páginas web en una estructura más eficiente de manipular.</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Esta transformación la realizan todos los navegadores de forma automática y nos permite utilizar las herramientas de DOM de forma muy sencilla. El motivo por el que se muestra el funcionamiento de esta transformación interna es que condiciona el comportamiento de DOM y por tanto, la forma en la que se manipulan las páginas.</a:t>
            </a:r>
          </a:p>
        </p:txBody>
      </p:sp>
    </p:spTree>
    <p:extLst>
      <p:ext uri="{BB962C8B-B14F-4D97-AF65-F5344CB8AC3E}">
        <p14:creationId xmlns:p14="http://schemas.microsoft.com/office/powerpoint/2010/main" val="28218822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t>Ejercicio 6</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DOM</a:t>
            </a:r>
            <a:endParaRPr lang="es-ES" dirty="0"/>
          </a:p>
        </p:txBody>
      </p:sp>
      <p:sp>
        <p:nvSpPr>
          <p:cNvPr id="6" name="5 CuadroTexto"/>
          <p:cNvSpPr txBox="1"/>
          <p:nvPr/>
        </p:nvSpPr>
        <p:spPr>
          <a:xfrm>
            <a:off x="2376041" y="1961952"/>
            <a:ext cx="8784976" cy="584775"/>
          </a:xfrm>
          <a:prstGeom prst="rect">
            <a:avLst/>
          </a:prstGeom>
          <a:noFill/>
        </p:spPr>
        <p:txBody>
          <a:bodyPr wrap="square" rtlCol="0">
            <a:spAutoFit/>
          </a:bodyPr>
          <a:lstStyle/>
          <a:p>
            <a:pPr algn="just"/>
            <a:r>
              <a:rPr lang="es-ES" sz="1600" dirty="0">
                <a:latin typeface="Arial" pitchFamily="34" charset="0"/>
                <a:cs typeface="Arial" pitchFamily="34" charset="0"/>
              </a:rPr>
              <a:t>Igual que el anterior pero en este caso se deben crear las capas con </a:t>
            </a:r>
            <a:r>
              <a:rPr lang="es-ES" sz="1600" dirty="0" err="1">
                <a:latin typeface="Arial" pitchFamily="34" charset="0"/>
                <a:cs typeface="Arial" pitchFamily="34" charset="0"/>
              </a:rPr>
              <a:t>Javascript</a:t>
            </a:r>
            <a:r>
              <a:rPr lang="es-ES" sz="1600" dirty="0">
                <a:latin typeface="Arial" pitchFamily="34" charset="0"/>
                <a:cs typeface="Arial" pitchFamily="34" charset="0"/>
              </a:rPr>
              <a:t> excepto el color del borde de las capas.</a:t>
            </a:r>
          </a:p>
        </p:txBody>
      </p:sp>
      <p:pic>
        <p:nvPicPr>
          <p:cNvPr id="7" name="Picture 2"/>
          <p:cNvPicPr>
            <a:picLocks noChangeAspect="1" noChangeArrowheads="1"/>
          </p:cNvPicPr>
          <p:nvPr/>
        </p:nvPicPr>
        <p:blipFill>
          <a:blip r:embed="rId2" cstate="print"/>
          <a:srcRect t="7759" r="3276" b="64009"/>
          <a:stretch>
            <a:fillRect/>
          </a:stretch>
        </p:blipFill>
        <p:spPr bwMode="auto">
          <a:xfrm>
            <a:off x="2346301" y="4050184"/>
            <a:ext cx="8844455" cy="1451443"/>
          </a:xfrm>
          <a:prstGeom prst="rect">
            <a:avLst/>
          </a:prstGeom>
          <a:noFill/>
          <a:ln w="9525">
            <a:noFill/>
            <a:miter lim="800000"/>
            <a:headEnd/>
            <a:tailEnd/>
          </a:ln>
        </p:spPr>
      </p:pic>
      <p:sp>
        <p:nvSpPr>
          <p:cNvPr id="9" name="8 Rectángulo"/>
          <p:cNvSpPr/>
          <p:nvPr/>
        </p:nvSpPr>
        <p:spPr>
          <a:xfrm>
            <a:off x="8017689" y="6663958"/>
            <a:ext cx="3488327" cy="338554"/>
          </a:xfrm>
          <a:prstGeom prst="rect">
            <a:avLst/>
          </a:prstGeom>
        </p:spPr>
        <p:txBody>
          <a:bodyPr wrap="none">
            <a:spAutoFit/>
          </a:bodyPr>
          <a:lstStyle/>
          <a:p>
            <a:r>
              <a:rPr lang="es-ES" sz="1600" dirty="0" err="1">
                <a:solidFill>
                  <a:schemeClr val="accent1"/>
                </a:solidFill>
              </a:rPr>
              <a:t>Manipulacion</a:t>
            </a:r>
            <a:r>
              <a:rPr lang="es-ES" sz="1600" dirty="0">
                <a:solidFill>
                  <a:schemeClr val="accent1"/>
                </a:solidFill>
              </a:rPr>
              <a:t> del DOM. Ejercicio </a:t>
            </a:r>
            <a:r>
              <a:rPr lang="es-ES" sz="1600" dirty="0" smtClean="0">
                <a:solidFill>
                  <a:schemeClr val="accent1"/>
                </a:solidFill>
              </a:rPr>
              <a:t>6.html</a:t>
            </a:r>
            <a:endParaRPr lang="es-ES" sz="1600" dirty="0">
              <a:solidFill>
                <a:schemeClr val="accent1"/>
              </a:solidFill>
            </a:endParaRPr>
          </a:p>
        </p:txBody>
      </p:sp>
    </p:spTree>
    <p:extLst>
      <p:ext uri="{BB962C8B-B14F-4D97-AF65-F5344CB8AC3E}">
        <p14:creationId xmlns:p14="http://schemas.microsoft.com/office/powerpoint/2010/main" val="41631522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t>Acceso directo a los atributos HTML</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DOM</a:t>
            </a:r>
            <a:endParaRPr lang="es-ES" dirty="0"/>
          </a:p>
        </p:txBody>
      </p:sp>
      <p:sp>
        <p:nvSpPr>
          <p:cNvPr id="6" name="5 CuadroTexto"/>
          <p:cNvSpPr txBox="1"/>
          <p:nvPr/>
        </p:nvSpPr>
        <p:spPr>
          <a:xfrm>
            <a:off x="2376041" y="1961952"/>
            <a:ext cx="8784976" cy="4524315"/>
          </a:xfrm>
          <a:prstGeom prst="rect">
            <a:avLst/>
          </a:prstGeom>
          <a:noFill/>
        </p:spPr>
        <p:txBody>
          <a:bodyPr wrap="square" rtlCol="0">
            <a:spAutoFit/>
          </a:bodyPr>
          <a:lstStyle/>
          <a:p>
            <a:pPr algn="just"/>
            <a:r>
              <a:rPr lang="es-ES" sz="1600" dirty="0">
                <a:latin typeface="Arial" panose="020B0604020202020204" pitchFamily="34" charset="0"/>
                <a:cs typeface="Arial" panose="020B0604020202020204" pitchFamily="34" charset="0"/>
              </a:rPr>
              <a:t>Una vez que se ha accedido a un nodo, el siguiente paso natural consiste en acceder y/o modificar sus atributos y propiedades. Mediante DOM, es posible acceder de forma sencilla a todos los atributos HTML y todas las propiedades CSS de cualquier elemento de la página.</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Los atributos HTML de los elementos de la página se transforman automáticamente en propiedades de los nodos. Para acceder a su valor, simplemente se indica el nombre del atributo HTML detrás del nombre del nodo.</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El siguiente ejemplo obtiene de forma directa la dirección a la que enlaza el enlace:</a:t>
            </a:r>
          </a:p>
          <a:p>
            <a:pPr algn="just"/>
            <a:endParaRPr lang="es-ES" sz="1600" dirty="0">
              <a:latin typeface="Arial" panose="020B0604020202020204" pitchFamily="34" charset="0"/>
              <a:cs typeface="Arial" panose="020B0604020202020204" pitchFamily="34" charset="0"/>
            </a:endParaRPr>
          </a:p>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enlace = </a:t>
            </a:r>
            <a:r>
              <a:rPr lang="es-ES" sz="1600" dirty="0" err="1">
                <a:solidFill>
                  <a:srgbClr val="008000"/>
                </a:solidFill>
                <a:latin typeface="Arial" panose="020B0604020202020204" pitchFamily="34" charset="0"/>
                <a:cs typeface="Arial" panose="020B0604020202020204" pitchFamily="34" charset="0"/>
              </a:rPr>
              <a:t>document.getElementById</a:t>
            </a:r>
            <a:r>
              <a:rPr lang="es-ES" sz="1600" dirty="0">
                <a:solidFill>
                  <a:srgbClr val="008000"/>
                </a:solidFill>
                <a:latin typeface="Arial" panose="020B0604020202020204" pitchFamily="34" charset="0"/>
                <a:cs typeface="Arial" panose="020B0604020202020204" pitchFamily="34" charset="0"/>
              </a:rPr>
              <a:t>("enlace"); </a:t>
            </a:r>
          </a:p>
          <a:p>
            <a:pPr algn="just"/>
            <a:r>
              <a:rPr lang="es-ES" sz="1600" dirty="0" err="1">
                <a:solidFill>
                  <a:srgbClr val="008000"/>
                </a:solidFill>
                <a:latin typeface="Arial" panose="020B0604020202020204" pitchFamily="34" charset="0"/>
                <a:cs typeface="Arial" panose="020B0604020202020204" pitchFamily="34" charset="0"/>
              </a:rPr>
              <a:t>alert</a:t>
            </a:r>
            <a:r>
              <a:rPr lang="es-ES" sz="1600" dirty="0">
                <a:solidFill>
                  <a:srgbClr val="008000"/>
                </a:solidFill>
                <a:latin typeface="Arial" panose="020B0604020202020204" pitchFamily="34" charset="0"/>
                <a:cs typeface="Arial" panose="020B0604020202020204" pitchFamily="34" charset="0"/>
              </a:rPr>
              <a:t>(</a:t>
            </a:r>
            <a:r>
              <a:rPr lang="es-ES" sz="1600" dirty="0" err="1">
                <a:solidFill>
                  <a:srgbClr val="008000"/>
                </a:solidFill>
                <a:latin typeface="Arial" panose="020B0604020202020204" pitchFamily="34" charset="0"/>
                <a:cs typeface="Arial" panose="020B0604020202020204" pitchFamily="34" charset="0"/>
              </a:rPr>
              <a:t>enlace.href</a:t>
            </a:r>
            <a:r>
              <a:rPr lang="es-ES" sz="1600" dirty="0">
                <a:solidFill>
                  <a:srgbClr val="008000"/>
                </a:solidFill>
                <a:latin typeface="Arial" panose="020B0604020202020204" pitchFamily="34" charset="0"/>
                <a:cs typeface="Arial" panose="020B0604020202020204" pitchFamily="34" charset="0"/>
              </a:rPr>
              <a:t>); // muestra http://www...</a:t>
            </a:r>
            <a:r>
              <a:rPr lang="es-ES" sz="1600" dirty="0" err="1">
                <a:solidFill>
                  <a:srgbClr val="008000"/>
                </a:solidFill>
                <a:latin typeface="Arial" panose="020B0604020202020204" pitchFamily="34" charset="0"/>
                <a:cs typeface="Arial" panose="020B0604020202020204" pitchFamily="34" charset="0"/>
              </a:rPr>
              <a:t>com</a:t>
            </a:r>
            <a:r>
              <a:rPr lang="es-ES" sz="1600" dirty="0">
                <a:solidFill>
                  <a:srgbClr val="008000"/>
                </a:solidFill>
                <a:latin typeface="Arial" panose="020B0604020202020204" pitchFamily="34" charset="0"/>
                <a:cs typeface="Arial" panose="020B0604020202020204" pitchFamily="34" charset="0"/>
              </a:rPr>
              <a:t>   </a:t>
            </a:r>
          </a:p>
          <a:p>
            <a:pPr algn="just"/>
            <a:endParaRPr lang="es-ES" sz="1600" dirty="0">
              <a:solidFill>
                <a:srgbClr val="008000"/>
              </a:solidFill>
              <a:latin typeface="Arial" panose="020B0604020202020204" pitchFamily="34" charset="0"/>
              <a:cs typeface="Arial" panose="020B0604020202020204" pitchFamily="34" charset="0"/>
            </a:endParaRPr>
          </a:p>
          <a:p>
            <a:pPr algn="just"/>
            <a:r>
              <a:rPr lang="es-ES" sz="1600" dirty="0">
                <a:solidFill>
                  <a:srgbClr val="008000"/>
                </a:solidFill>
                <a:latin typeface="Arial" panose="020B0604020202020204" pitchFamily="34" charset="0"/>
                <a:cs typeface="Arial" panose="020B0604020202020204" pitchFamily="34" charset="0"/>
              </a:rPr>
              <a:t>&lt;a id="enlace" </a:t>
            </a:r>
            <a:r>
              <a:rPr lang="es-ES" sz="1600" dirty="0" err="1">
                <a:solidFill>
                  <a:srgbClr val="008000"/>
                </a:solidFill>
                <a:latin typeface="Arial" panose="020B0604020202020204" pitchFamily="34" charset="0"/>
                <a:cs typeface="Arial" panose="020B0604020202020204" pitchFamily="34" charset="0"/>
              </a:rPr>
              <a:t>href</a:t>
            </a:r>
            <a:r>
              <a:rPr lang="es-ES" sz="1600" dirty="0">
                <a:solidFill>
                  <a:srgbClr val="008000"/>
                </a:solidFill>
                <a:latin typeface="Arial" panose="020B0604020202020204" pitchFamily="34" charset="0"/>
                <a:cs typeface="Arial" panose="020B0604020202020204" pitchFamily="34" charset="0"/>
              </a:rPr>
              <a:t>="http://www...</a:t>
            </a:r>
            <a:r>
              <a:rPr lang="es-ES" sz="1600" dirty="0" err="1">
                <a:solidFill>
                  <a:srgbClr val="008000"/>
                </a:solidFill>
                <a:latin typeface="Arial" panose="020B0604020202020204" pitchFamily="34" charset="0"/>
                <a:cs typeface="Arial" panose="020B0604020202020204" pitchFamily="34" charset="0"/>
              </a:rPr>
              <a:t>com</a:t>
            </a:r>
            <a:r>
              <a:rPr lang="es-ES" sz="1600" dirty="0">
                <a:solidFill>
                  <a:srgbClr val="008000"/>
                </a:solidFill>
                <a:latin typeface="Arial" panose="020B0604020202020204" pitchFamily="34" charset="0"/>
                <a:cs typeface="Arial" panose="020B0604020202020204" pitchFamily="34" charset="0"/>
              </a:rPr>
              <a:t>"&gt;Enlace&lt;/a&gt;</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En el ejemplo anterior, se obtiene el nodo DOM que representa el enlace mediante la </a:t>
            </a:r>
            <a:r>
              <a:rPr lang="es-ES" sz="1600" dirty="0" err="1">
                <a:latin typeface="Arial" panose="020B0604020202020204" pitchFamily="34" charset="0"/>
                <a:cs typeface="Arial" panose="020B0604020202020204" pitchFamily="34" charset="0"/>
              </a:rPr>
              <a:t>funcióndocument.getElementById</a:t>
            </a:r>
            <a:r>
              <a:rPr lang="es-ES" sz="1600" dirty="0">
                <a:latin typeface="Arial" panose="020B0604020202020204" pitchFamily="34" charset="0"/>
                <a:cs typeface="Arial" panose="020B0604020202020204" pitchFamily="34" charset="0"/>
              </a:rPr>
              <a:t>(). A continuación, se obtiene el atributo </a:t>
            </a:r>
            <a:r>
              <a:rPr lang="es-ES" sz="1600" dirty="0" err="1">
                <a:latin typeface="Arial" panose="020B0604020202020204" pitchFamily="34" charset="0"/>
                <a:cs typeface="Arial" panose="020B0604020202020204" pitchFamily="34" charset="0"/>
              </a:rPr>
              <a:t>href</a:t>
            </a:r>
            <a:r>
              <a:rPr lang="es-ES" sz="1600" dirty="0">
                <a:latin typeface="Arial" panose="020B0604020202020204" pitchFamily="34" charset="0"/>
                <a:cs typeface="Arial" panose="020B0604020202020204" pitchFamily="34" charset="0"/>
              </a:rPr>
              <a:t> del enlace mediante </a:t>
            </a:r>
            <a:r>
              <a:rPr lang="es-ES" sz="1600" dirty="0" err="1">
                <a:latin typeface="Arial" panose="020B0604020202020204" pitchFamily="34" charset="0"/>
                <a:cs typeface="Arial" panose="020B0604020202020204" pitchFamily="34" charset="0"/>
              </a:rPr>
              <a:t>enlace.href</a:t>
            </a:r>
            <a:r>
              <a:rPr lang="es-ES" sz="1600" dirty="0">
                <a:latin typeface="Arial" panose="020B0604020202020204" pitchFamily="34" charset="0"/>
                <a:cs typeface="Arial" panose="020B0604020202020204" pitchFamily="34" charset="0"/>
              </a:rPr>
              <a:t>. Para obtener por ejemplo el atributo id, se utilizaría enlace.id.</a:t>
            </a:r>
          </a:p>
        </p:txBody>
      </p:sp>
    </p:spTree>
    <p:extLst>
      <p:ext uri="{BB962C8B-B14F-4D97-AF65-F5344CB8AC3E}">
        <p14:creationId xmlns:p14="http://schemas.microsoft.com/office/powerpoint/2010/main" val="36511606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t>Acceso directo a los atributos HTML</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DOM</a:t>
            </a:r>
            <a:endParaRPr lang="es-ES" dirty="0"/>
          </a:p>
        </p:txBody>
      </p:sp>
      <p:sp>
        <p:nvSpPr>
          <p:cNvPr id="6" name="5 CuadroTexto"/>
          <p:cNvSpPr txBox="1"/>
          <p:nvPr/>
        </p:nvSpPr>
        <p:spPr>
          <a:xfrm>
            <a:off x="2376041" y="1961952"/>
            <a:ext cx="8784976" cy="2554545"/>
          </a:xfrm>
          <a:prstGeom prst="rect">
            <a:avLst/>
          </a:prstGeom>
          <a:noFill/>
        </p:spPr>
        <p:txBody>
          <a:bodyPr wrap="square" rtlCol="0">
            <a:spAutoFit/>
          </a:bodyPr>
          <a:lstStyle/>
          <a:p>
            <a:pPr algn="just"/>
            <a:r>
              <a:rPr lang="es-ES" sz="1600" dirty="0">
                <a:latin typeface="Arial" panose="020B0604020202020204" pitchFamily="34" charset="0"/>
                <a:cs typeface="Arial" panose="020B0604020202020204" pitchFamily="34" charset="0"/>
              </a:rPr>
              <a:t>Las propiedades CSS no son tan fáciles de obtener como los atributos HTML. Para obtener el valor de cualquier propiedad CSS del nodo, se debe utilizar el atributo </a:t>
            </a:r>
            <a:r>
              <a:rPr lang="es-ES" sz="1600" dirty="0" err="1">
                <a:latin typeface="Arial" panose="020B0604020202020204" pitchFamily="34" charset="0"/>
                <a:cs typeface="Arial" panose="020B0604020202020204" pitchFamily="34" charset="0"/>
              </a:rPr>
              <a:t>style</a:t>
            </a:r>
            <a:r>
              <a:rPr lang="es-ES" sz="1600" dirty="0">
                <a:latin typeface="Arial" panose="020B0604020202020204" pitchFamily="34" charset="0"/>
                <a:cs typeface="Arial" panose="020B0604020202020204" pitchFamily="34" charset="0"/>
              </a:rPr>
              <a:t>. El siguiente ejemplo obtiene el valor de la propiedad </a:t>
            </a:r>
            <a:r>
              <a:rPr lang="es-ES" sz="1600" dirty="0" err="1">
                <a:latin typeface="Arial" panose="020B0604020202020204" pitchFamily="34" charset="0"/>
                <a:cs typeface="Arial" panose="020B0604020202020204" pitchFamily="34" charset="0"/>
              </a:rPr>
              <a:t>margin</a:t>
            </a:r>
            <a:r>
              <a:rPr lang="es-ES" sz="1600" dirty="0">
                <a:latin typeface="Arial" panose="020B0604020202020204" pitchFamily="34" charset="0"/>
                <a:cs typeface="Arial" panose="020B0604020202020204" pitchFamily="34" charset="0"/>
              </a:rPr>
              <a:t> de la imagen:</a:t>
            </a:r>
          </a:p>
          <a:p>
            <a:pPr algn="just"/>
            <a:endParaRPr lang="es-ES" sz="1600" dirty="0">
              <a:latin typeface="Arial" panose="020B0604020202020204" pitchFamily="34" charset="0"/>
              <a:cs typeface="Arial" panose="020B0604020202020204" pitchFamily="34" charset="0"/>
            </a:endParaRPr>
          </a:p>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imagen = </a:t>
            </a:r>
            <a:r>
              <a:rPr lang="es-ES" sz="1600" dirty="0" err="1">
                <a:solidFill>
                  <a:srgbClr val="008000"/>
                </a:solidFill>
                <a:latin typeface="Arial" panose="020B0604020202020204" pitchFamily="34" charset="0"/>
                <a:cs typeface="Arial" panose="020B0604020202020204" pitchFamily="34" charset="0"/>
              </a:rPr>
              <a:t>document.getElementById</a:t>
            </a:r>
            <a:r>
              <a:rPr lang="es-ES" sz="1600" dirty="0">
                <a:solidFill>
                  <a:srgbClr val="008000"/>
                </a:solidFill>
                <a:latin typeface="Arial" panose="020B0604020202020204" pitchFamily="34" charset="0"/>
                <a:cs typeface="Arial" panose="020B0604020202020204" pitchFamily="34" charset="0"/>
              </a:rPr>
              <a:t>("imagen"); </a:t>
            </a:r>
          </a:p>
          <a:p>
            <a:pPr algn="just"/>
            <a:r>
              <a:rPr lang="es-ES" sz="1600" dirty="0" err="1">
                <a:solidFill>
                  <a:srgbClr val="008000"/>
                </a:solidFill>
                <a:latin typeface="Arial" panose="020B0604020202020204" pitchFamily="34" charset="0"/>
                <a:cs typeface="Arial" panose="020B0604020202020204" pitchFamily="34" charset="0"/>
              </a:rPr>
              <a:t>alert</a:t>
            </a:r>
            <a:r>
              <a:rPr lang="es-ES" sz="1600" dirty="0">
                <a:solidFill>
                  <a:srgbClr val="008000"/>
                </a:solidFill>
                <a:latin typeface="Arial" panose="020B0604020202020204" pitchFamily="34" charset="0"/>
                <a:cs typeface="Arial" panose="020B0604020202020204" pitchFamily="34" charset="0"/>
              </a:rPr>
              <a:t>(</a:t>
            </a:r>
            <a:r>
              <a:rPr lang="es-ES" sz="1600" dirty="0" err="1">
                <a:solidFill>
                  <a:srgbClr val="008000"/>
                </a:solidFill>
                <a:latin typeface="Arial" panose="020B0604020202020204" pitchFamily="34" charset="0"/>
                <a:cs typeface="Arial" panose="020B0604020202020204" pitchFamily="34" charset="0"/>
              </a:rPr>
              <a:t>imagen.style.margin</a:t>
            </a:r>
            <a:r>
              <a:rPr lang="es-ES" sz="1600" dirty="0">
                <a:solidFill>
                  <a:srgbClr val="008000"/>
                </a:solidFill>
                <a:latin typeface="Arial" panose="020B0604020202020204" pitchFamily="34" charset="0"/>
                <a:cs typeface="Arial" panose="020B0604020202020204" pitchFamily="34" charset="0"/>
              </a:rPr>
              <a:t>);   </a:t>
            </a:r>
          </a:p>
          <a:p>
            <a:pPr algn="just"/>
            <a:endParaRPr lang="es-ES" sz="1600" dirty="0">
              <a:solidFill>
                <a:srgbClr val="008000"/>
              </a:solidFill>
              <a:latin typeface="Arial" panose="020B0604020202020204" pitchFamily="34" charset="0"/>
              <a:cs typeface="Arial" panose="020B0604020202020204" pitchFamily="34" charset="0"/>
            </a:endParaRPr>
          </a:p>
          <a:p>
            <a:pPr algn="just"/>
            <a:r>
              <a:rPr lang="es-ES" sz="1600" dirty="0">
                <a:solidFill>
                  <a:srgbClr val="008000"/>
                </a:solidFill>
                <a:latin typeface="Arial" panose="020B0604020202020204" pitchFamily="34" charset="0"/>
                <a:cs typeface="Arial" panose="020B0604020202020204" pitchFamily="34" charset="0"/>
              </a:rPr>
              <a:t>&lt;</a:t>
            </a:r>
            <a:r>
              <a:rPr lang="es-ES" sz="1600" dirty="0" err="1">
                <a:solidFill>
                  <a:srgbClr val="008000"/>
                </a:solidFill>
                <a:latin typeface="Arial" panose="020B0604020202020204" pitchFamily="34" charset="0"/>
                <a:cs typeface="Arial" panose="020B0604020202020204" pitchFamily="34" charset="0"/>
              </a:rPr>
              <a:t>img</a:t>
            </a:r>
            <a:r>
              <a:rPr lang="es-ES" sz="1600" dirty="0">
                <a:solidFill>
                  <a:srgbClr val="008000"/>
                </a:solidFill>
                <a:latin typeface="Arial" panose="020B0604020202020204" pitchFamily="34" charset="0"/>
                <a:cs typeface="Arial" panose="020B0604020202020204" pitchFamily="34" charset="0"/>
              </a:rPr>
              <a:t> id="imagen" </a:t>
            </a:r>
            <a:r>
              <a:rPr lang="es-ES" sz="1600" dirty="0" err="1">
                <a:solidFill>
                  <a:srgbClr val="008000"/>
                </a:solidFill>
                <a:latin typeface="Arial" panose="020B0604020202020204" pitchFamily="34" charset="0"/>
                <a:cs typeface="Arial" panose="020B0604020202020204" pitchFamily="34" charset="0"/>
              </a:rPr>
              <a:t>style</a:t>
            </a:r>
            <a:r>
              <a:rPr lang="es-ES" sz="1600" dirty="0">
                <a:solidFill>
                  <a:srgbClr val="008000"/>
                </a:solidFill>
                <a:latin typeface="Arial" panose="020B0604020202020204" pitchFamily="34" charset="0"/>
                <a:cs typeface="Arial" panose="020B0604020202020204" pitchFamily="34" charset="0"/>
              </a:rPr>
              <a:t>="margin:0; border:0;" </a:t>
            </a:r>
            <a:r>
              <a:rPr lang="es-ES" sz="1600" dirty="0" err="1">
                <a:solidFill>
                  <a:srgbClr val="008000"/>
                </a:solidFill>
                <a:latin typeface="Arial" panose="020B0604020202020204" pitchFamily="34" charset="0"/>
                <a:cs typeface="Arial" panose="020B0604020202020204" pitchFamily="34" charset="0"/>
              </a:rPr>
              <a:t>src</a:t>
            </a:r>
            <a:r>
              <a:rPr lang="es-ES" sz="1600" dirty="0">
                <a:solidFill>
                  <a:srgbClr val="008000"/>
                </a:solidFill>
                <a:latin typeface="Arial" panose="020B0604020202020204" pitchFamily="34" charset="0"/>
                <a:cs typeface="Arial" panose="020B0604020202020204" pitchFamily="34" charset="0"/>
              </a:rPr>
              <a:t>="logo.png" /&gt;</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En versiones antiguas de algunos navegadores los resultados no son exactamente iguales.</a:t>
            </a:r>
          </a:p>
        </p:txBody>
      </p:sp>
    </p:spTree>
    <p:extLst>
      <p:ext uri="{BB962C8B-B14F-4D97-AF65-F5344CB8AC3E}">
        <p14:creationId xmlns:p14="http://schemas.microsoft.com/office/powerpoint/2010/main" val="1526894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t>Acceso directo a los atributos HTML</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DOM</a:t>
            </a:r>
            <a:endParaRPr lang="es-ES" dirty="0"/>
          </a:p>
        </p:txBody>
      </p:sp>
      <p:sp>
        <p:nvSpPr>
          <p:cNvPr id="6" name="5 CuadroTexto"/>
          <p:cNvSpPr txBox="1"/>
          <p:nvPr/>
        </p:nvSpPr>
        <p:spPr>
          <a:xfrm>
            <a:off x="2376041" y="1961952"/>
            <a:ext cx="8784976" cy="4031873"/>
          </a:xfrm>
          <a:prstGeom prst="rect">
            <a:avLst/>
          </a:prstGeom>
          <a:noFill/>
        </p:spPr>
        <p:txBody>
          <a:bodyPr wrap="square" rtlCol="0">
            <a:spAutoFit/>
          </a:bodyPr>
          <a:lstStyle/>
          <a:p>
            <a:pPr algn="just"/>
            <a:r>
              <a:rPr lang="es-ES" sz="1600" dirty="0">
                <a:latin typeface="Arial" panose="020B0604020202020204" pitchFamily="34" charset="0"/>
                <a:cs typeface="Arial" panose="020B0604020202020204" pitchFamily="34" charset="0"/>
              </a:rPr>
              <a:t>Si el nombre de una propiedad CSS es compuesto, se accede a su valor modificando ligeramente su nombre:</a:t>
            </a:r>
          </a:p>
          <a:p>
            <a:pPr algn="just"/>
            <a:endParaRPr lang="es-ES" sz="1600" dirty="0">
              <a:latin typeface="Arial" panose="020B0604020202020204" pitchFamily="34" charset="0"/>
              <a:cs typeface="Arial" panose="020B0604020202020204" pitchFamily="34" charset="0"/>
            </a:endParaRPr>
          </a:p>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parrafo</a:t>
            </a:r>
            <a:r>
              <a:rPr lang="es-ES" sz="1600" dirty="0">
                <a:solidFill>
                  <a:srgbClr val="008000"/>
                </a:solidFill>
                <a:latin typeface="Arial" panose="020B0604020202020204" pitchFamily="34" charset="0"/>
                <a:cs typeface="Arial" panose="020B0604020202020204" pitchFamily="34" charset="0"/>
              </a:rPr>
              <a:t> = </a:t>
            </a:r>
            <a:r>
              <a:rPr lang="es-ES" sz="1600" dirty="0" err="1">
                <a:solidFill>
                  <a:srgbClr val="008000"/>
                </a:solidFill>
                <a:latin typeface="Arial" panose="020B0604020202020204" pitchFamily="34" charset="0"/>
                <a:cs typeface="Arial" panose="020B0604020202020204" pitchFamily="34" charset="0"/>
              </a:rPr>
              <a:t>document.getElementById</a:t>
            </a:r>
            <a:r>
              <a:rPr lang="es-ES" sz="1600" dirty="0">
                <a:solidFill>
                  <a:srgbClr val="008000"/>
                </a:solidFill>
                <a:latin typeface="Arial" panose="020B0604020202020204" pitchFamily="34" charset="0"/>
                <a:cs typeface="Arial" panose="020B0604020202020204" pitchFamily="34" charset="0"/>
              </a:rPr>
              <a:t>("</a:t>
            </a:r>
            <a:r>
              <a:rPr lang="es-ES" sz="1600" dirty="0" err="1">
                <a:solidFill>
                  <a:srgbClr val="008000"/>
                </a:solidFill>
                <a:latin typeface="Arial" panose="020B0604020202020204" pitchFamily="34" charset="0"/>
                <a:cs typeface="Arial" panose="020B0604020202020204" pitchFamily="34" charset="0"/>
              </a:rPr>
              <a:t>parrafo</a:t>
            </a:r>
            <a:r>
              <a:rPr lang="es-ES" sz="1600" dirty="0">
                <a:solidFill>
                  <a:srgbClr val="008000"/>
                </a:solidFill>
                <a:latin typeface="Arial" panose="020B0604020202020204" pitchFamily="34" charset="0"/>
                <a:cs typeface="Arial" panose="020B0604020202020204" pitchFamily="34" charset="0"/>
              </a:rPr>
              <a:t>"); </a:t>
            </a:r>
          </a:p>
          <a:p>
            <a:pPr algn="just"/>
            <a:r>
              <a:rPr lang="es-ES" sz="1600" dirty="0" err="1">
                <a:solidFill>
                  <a:srgbClr val="008000"/>
                </a:solidFill>
                <a:latin typeface="Arial" panose="020B0604020202020204" pitchFamily="34" charset="0"/>
                <a:cs typeface="Arial" panose="020B0604020202020204" pitchFamily="34" charset="0"/>
              </a:rPr>
              <a:t>alert</a:t>
            </a:r>
            <a:r>
              <a:rPr lang="es-ES" sz="1600" dirty="0">
                <a:solidFill>
                  <a:srgbClr val="008000"/>
                </a:solidFill>
                <a:latin typeface="Arial" panose="020B0604020202020204" pitchFamily="34" charset="0"/>
                <a:cs typeface="Arial" panose="020B0604020202020204" pitchFamily="34" charset="0"/>
              </a:rPr>
              <a:t>(</a:t>
            </a:r>
            <a:r>
              <a:rPr lang="es-ES" sz="1600" dirty="0" err="1">
                <a:solidFill>
                  <a:srgbClr val="008000"/>
                </a:solidFill>
                <a:latin typeface="Arial" panose="020B0604020202020204" pitchFamily="34" charset="0"/>
                <a:cs typeface="Arial" panose="020B0604020202020204" pitchFamily="34" charset="0"/>
              </a:rPr>
              <a:t>parrafo.style.fontWeight</a:t>
            </a:r>
            <a:r>
              <a:rPr lang="es-ES" sz="1600" dirty="0">
                <a:solidFill>
                  <a:srgbClr val="008000"/>
                </a:solidFill>
                <a:latin typeface="Arial" panose="020B0604020202020204" pitchFamily="34" charset="0"/>
                <a:cs typeface="Arial" panose="020B0604020202020204" pitchFamily="34" charset="0"/>
              </a:rPr>
              <a:t>); // muestra "</a:t>
            </a:r>
            <a:r>
              <a:rPr lang="es-ES" sz="1600" dirty="0" err="1">
                <a:solidFill>
                  <a:srgbClr val="008000"/>
                </a:solidFill>
                <a:latin typeface="Arial" panose="020B0604020202020204" pitchFamily="34" charset="0"/>
                <a:cs typeface="Arial" panose="020B0604020202020204" pitchFamily="34" charset="0"/>
              </a:rPr>
              <a:t>bold</a:t>
            </a:r>
            <a:r>
              <a:rPr lang="es-ES" sz="1600" dirty="0">
                <a:solidFill>
                  <a:srgbClr val="008000"/>
                </a:solidFill>
                <a:latin typeface="Arial" panose="020B0604020202020204" pitchFamily="34" charset="0"/>
                <a:cs typeface="Arial" panose="020B0604020202020204" pitchFamily="34" charset="0"/>
              </a:rPr>
              <a:t>“</a:t>
            </a:r>
          </a:p>
          <a:p>
            <a:pPr algn="just"/>
            <a:r>
              <a:rPr lang="es-ES" sz="1600" dirty="0">
                <a:solidFill>
                  <a:srgbClr val="008000"/>
                </a:solidFill>
                <a:latin typeface="Arial" panose="020B0604020202020204" pitchFamily="34" charset="0"/>
                <a:cs typeface="Arial" panose="020B0604020202020204" pitchFamily="34" charset="0"/>
              </a:rPr>
              <a:t>   </a:t>
            </a:r>
          </a:p>
          <a:p>
            <a:pPr algn="just"/>
            <a:r>
              <a:rPr lang="es-ES" sz="1600" dirty="0">
                <a:solidFill>
                  <a:srgbClr val="008000"/>
                </a:solidFill>
                <a:latin typeface="Arial" panose="020B0604020202020204" pitchFamily="34" charset="0"/>
                <a:cs typeface="Arial" panose="020B0604020202020204" pitchFamily="34" charset="0"/>
              </a:rPr>
              <a:t>&lt;p id="</a:t>
            </a:r>
            <a:r>
              <a:rPr lang="es-ES" sz="1600" dirty="0" err="1">
                <a:solidFill>
                  <a:srgbClr val="008000"/>
                </a:solidFill>
                <a:latin typeface="Arial" panose="020B0604020202020204" pitchFamily="34" charset="0"/>
                <a:cs typeface="Arial" panose="020B0604020202020204" pitchFamily="34" charset="0"/>
              </a:rPr>
              <a:t>parrafo</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style</a:t>
            </a:r>
            <a:r>
              <a:rPr lang="es-ES" sz="1600" dirty="0">
                <a:solidFill>
                  <a:srgbClr val="008000"/>
                </a:solidFill>
                <a:latin typeface="Arial" panose="020B0604020202020204" pitchFamily="34" charset="0"/>
                <a:cs typeface="Arial" panose="020B0604020202020204" pitchFamily="34" charset="0"/>
              </a:rPr>
              <a:t>="</a:t>
            </a:r>
            <a:r>
              <a:rPr lang="es-ES" sz="1600" dirty="0" err="1">
                <a:solidFill>
                  <a:srgbClr val="008000"/>
                </a:solidFill>
                <a:latin typeface="Arial" panose="020B0604020202020204" pitchFamily="34" charset="0"/>
                <a:cs typeface="Arial" panose="020B0604020202020204" pitchFamily="34" charset="0"/>
              </a:rPr>
              <a:t>font-weight</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bold</a:t>
            </a:r>
            <a:r>
              <a:rPr lang="es-ES" sz="1600" dirty="0">
                <a:solidFill>
                  <a:srgbClr val="008000"/>
                </a:solidFill>
                <a:latin typeface="Arial" panose="020B0604020202020204" pitchFamily="34" charset="0"/>
                <a:cs typeface="Arial" panose="020B0604020202020204" pitchFamily="34" charset="0"/>
              </a:rPr>
              <a:t>;"&gt;...&lt;/p&gt;</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La transformación del nombre de las propiedades CSS compuestas consiste en eliminar todos los guiones medios (-) y escribir en mayúscula la letra siguiente a cada </a:t>
            </a:r>
            <a:r>
              <a:rPr lang="es-ES" sz="1600" dirty="0" err="1">
                <a:latin typeface="Arial" panose="020B0604020202020204" pitchFamily="34" charset="0"/>
                <a:cs typeface="Arial" panose="020B0604020202020204" pitchFamily="34" charset="0"/>
              </a:rPr>
              <a:t>guión</a:t>
            </a:r>
            <a:r>
              <a:rPr lang="es-ES" sz="1600" dirty="0">
                <a:latin typeface="Arial" panose="020B0604020202020204" pitchFamily="34" charset="0"/>
                <a:cs typeface="Arial" panose="020B0604020202020204" pitchFamily="34" charset="0"/>
              </a:rPr>
              <a:t> medio. </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A continuación se muestran algunos ejemplos:</a:t>
            </a:r>
          </a:p>
          <a:p>
            <a:pPr algn="just"/>
            <a:endParaRPr lang="es-ES" sz="1600" dirty="0">
              <a:latin typeface="Arial" panose="020B0604020202020204" pitchFamily="34" charset="0"/>
              <a:cs typeface="Arial" panose="020B0604020202020204" pitchFamily="34" charset="0"/>
            </a:endParaRPr>
          </a:p>
          <a:p>
            <a:pPr indent="177800" algn="just">
              <a:buFont typeface="Arial" pitchFamily="34" charset="0"/>
              <a:buChar char="•"/>
            </a:pPr>
            <a:r>
              <a:rPr lang="es-ES" sz="1600" dirty="0" err="1">
                <a:latin typeface="Arial" panose="020B0604020202020204" pitchFamily="34" charset="0"/>
                <a:cs typeface="Arial" panose="020B0604020202020204" pitchFamily="34" charset="0"/>
              </a:rPr>
              <a:t>font-weight</a:t>
            </a:r>
            <a:r>
              <a:rPr lang="es-ES" sz="1600" dirty="0">
                <a:latin typeface="Arial" panose="020B0604020202020204" pitchFamily="34" charset="0"/>
                <a:cs typeface="Arial" panose="020B0604020202020204" pitchFamily="34" charset="0"/>
              </a:rPr>
              <a:t> se transforma en </a:t>
            </a:r>
            <a:r>
              <a:rPr lang="es-ES" sz="1600" dirty="0" err="1">
                <a:latin typeface="Arial" panose="020B0604020202020204" pitchFamily="34" charset="0"/>
                <a:cs typeface="Arial" panose="020B0604020202020204" pitchFamily="34" charset="0"/>
              </a:rPr>
              <a:t>fontWeight</a:t>
            </a:r>
            <a:endParaRPr lang="es-ES" sz="1600" dirty="0">
              <a:latin typeface="Arial" panose="020B0604020202020204" pitchFamily="34" charset="0"/>
              <a:cs typeface="Arial" panose="020B0604020202020204" pitchFamily="34" charset="0"/>
            </a:endParaRPr>
          </a:p>
          <a:p>
            <a:pPr indent="177800" algn="just">
              <a:buFont typeface="Arial" pitchFamily="34" charset="0"/>
              <a:buChar char="•"/>
            </a:pPr>
            <a:r>
              <a:rPr lang="es-ES" sz="1600" dirty="0">
                <a:latin typeface="Arial" panose="020B0604020202020204" pitchFamily="34" charset="0"/>
                <a:cs typeface="Arial" panose="020B0604020202020204" pitchFamily="34" charset="0"/>
              </a:rPr>
              <a:t>line-</a:t>
            </a:r>
            <a:r>
              <a:rPr lang="es-ES" sz="1600" dirty="0" err="1">
                <a:latin typeface="Arial" panose="020B0604020202020204" pitchFamily="34" charset="0"/>
                <a:cs typeface="Arial" panose="020B0604020202020204" pitchFamily="34" charset="0"/>
              </a:rPr>
              <a:t>height</a:t>
            </a:r>
            <a:r>
              <a:rPr lang="es-ES" sz="1600" dirty="0">
                <a:latin typeface="Arial" panose="020B0604020202020204" pitchFamily="34" charset="0"/>
                <a:cs typeface="Arial" panose="020B0604020202020204" pitchFamily="34" charset="0"/>
              </a:rPr>
              <a:t> se transforma en </a:t>
            </a:r>
            <a:r>
              <a:rPr lang="es-ES" sz="1600" dirty="0" err="1">
                <a:latin typeface="Arial" panose="020B0604020202020204" pitchFamily="34" charset="0"/>
                <a:cs typeface="Arial" panose="020B0604020202020204" pitchFamily="34" charset="0"/>
              </a:rPr>
              <a:t>lineHeight</a:t>
            </a:r>
            <a:endParaRPr lang="es-ES" sz="1600" dirty="0">
              <a:latin typeface="Arial" panose="020B0604020202020204" pitchFamily="34" charset="0"/>
              <a:cs typeface="Arial" panose="020B0604020202020204" pitchFamily="34" charset="0"/>
            </a:endParaRPr>
          </a:p>
          <a:p>
            <a:pPr indent="177800" algn="just">
              <a:buFont typeface="Arial" pitchFamily="34" charset="0"/>
              <a:buChar char="•"/>
            </a:pPr>
            <a:r>
              <a:rPr lang="es-ES" sz="1600" dirty="0" err="1">
                <a:latin typeface="Arial" panose="020B0604020202020204" pitchFamily="34" charset="0"/>
                <a:cs typeface="Arial" panose="020B0604020202020204" pitchFamily="34" charset="0"/>
              </a:rPr>
              <a:t>border</a:t>
            </a:r>
            <a:r>
              <a:rPr lang="es-ES" sz="1600" dirty="0">
                <a:latin typeface="Arial" panose="020B0604020202020204" pitchFamily="34" charset="0"/>
                <a:cs typeface="Arial" panose="020B0604020202020204" pitchFamily="34" charset="0"/>
              </a:rPr>
              <a:t>-top-</a:t>
            </a:r>
            <a:r>
              <a:rPr lang="es-ES" sz="1600" dirty="0" err="1">
                <a:latin typeface="Arial" panose="020B0604020202020204" pitchFamily="34" charset="0"/>
                <a:cs typeface="Arial" panose="020B0604020202020204" pitchFamily="34" charset="0"/>
              </a:rPr>
              <a:t>style</a:t>
            </a:r>
            <a:r>
              <a:rPr lang="es-ES" sz="1600" dirty="0">
                <a:latin typeface="Arial" panose="020B0604020202020204" pitchFamily="34" charset="0"/>
                <a:cs typeface="Arial" panose="020B0604020202020204" pitchFamily="34" charset="0"/>
              </a:rPr>
              <a:t> se transforma en </a:t>
            </a:r>
            <a:r>
              <a:rPr lang="es-ES" sz="1600" dirty="0" err="1">
                <a:latin typeface="Arial" panose="020B0604020202020204" pitchFamily="34" charset="0"/>
                <a:cs typeface="Arial" panose="020B0604020202020204" pitchFamily="34" charset="0"/>
              </a:rPr>
              <a:t>borderTopStyle</a:t>
            </a:r>
            <a:endParaRPr lang="es-E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384608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t>Acceso directo a los atributos HTML</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DOM</a:t>
            </a:r>
            <a:endParaRPr lang="es-ES" dirty="0"/>
          </a:p>
        </p:txBody>
      </p:sp>
      <p:sp>
        <p:nvSpPr>
          <p:cNvPr id="6" name="5 CuadroTexto"/>
          <p:cNvSpPr txBox="1"/>
          <p:nvPr/>
        </p:nvSpPr>
        <p:spPr>
          <a:xfrm>
            <a:off x="2376041" y="1961952"/>
            <a:ext cx="8784976" cy="3539430"/>
          </a:xfrm>
          <a:prstGeom prst="rect">
            <a:avLst/>
          </a:prstGeom>
          <a:noFill/>
        </p:spPr>
        <p:txBody>
          <a:bodyPr wrap="square" rtlCol="0">
            <a:spAutoFit/>
          </a:bodyPr>
          <a:lstStyle/>
          <a:p>
            <a:pPr algn="just"/>
            <a:r>
              <a:rPr lang="es-ES" sz="1600" dirty="0">
                <a:latin typeface="Arial" panose="020B0604020202020204" pitchFamily="34" charset="0"/>
                <a:cs typeface="Arial" panose="020B0604020202020204" pitchFamily="34" charset="0"/>
              </a:rPr>
              <a:t>El único atributo HTML que no tiene el mismo nombre en HTML y en las propiedades DOM es el </a:t>
            </a:r>
            <a:r>
              <a:rPr lang="es-ES" sz="1600" dirty="0" smtClean="0">
                <a:latin typeface="Arial" panose="020B0604020202020204" pitchFamily="34" charset="0"/>
                <a:cs typeface="Arial" panose="020B0604020202020204" pitchFamily="34" charset="0"/>
              </a:rPr>
              <a:t>atributo </a:t>
            </a:r>
            <a:r>
              <a:rPr lang="es-ES" sz="1600" dirty="0" err="1" smtClean="0">
                <a:latin typeface="Arial" panose="020B0604020202020204" pitchFamily="34" charset="0"/>
                <a:cs typeface="Arial" panose="020B0604020202020204" pitchFamily="34" charset="0"/>
              </a:rPr>
              <a:t>class</a:t>
            </a:r>
            <a:r>
              <a:rPr lang="es-ES" sz="1600" dirty="0">
                <a:latin typeface="Arial" panose="020B0604020202020204" pitchFamily="34" charset="0"/>
                <a:cs typeface="Arial" panose="020B0604020202020204" pitchFamily="34" charset="0"/>
              </a:rPr>
              <a:t>. Como la palabra </a:t>
            </a:r>
            <a:r>
              <a:rPr lang="es-ES" sz="1600" dirty="0" err="1">
                <a:latin typeface="Arial" panose="020B0604020202020204" pitchFamily="34" charset="0"/>
                <a:cs typeface="Arial" panose="020B0604020202020204" pitchFamily="34" charset="0"/>
              </a:rPr>
              <a:t>class</a:t>
            </a:r>
            <a:r>
              <a:rPr lang="es-ES" sz="1600" dirty="0">
                <a:latin typeface="Arial" panose="020B0604020202020204" pitchFamily="34" charset="0"/>
                <a:cs typeface="Arial" panose="020B0604020202020204" pitchFamily="34" charset="0"/>
              </a:rPr>
              <a:t> está reservada por JavaScript, no es posible utilizarla para acceder al </a:t>
            </a:r>
            <a:r>
              <a:rPr lang="es-ES" sz="1600" dirty="0" smtClean="0">
                <a:latin typeface="Arial" panose="020B0604020202020204" pitchFamily="34" charset="0"/>
                <a:cs typeface="Arial" panose="020B0604020202020204" pitchFamily="34" charset="0"/>
              </a:rPr>
              <a:t>atributo </a:t>
            </a:r>
            <a:r>
              <a:rPr lang="es-ES" sz="1600" dirty="0" err="1" smtClean="0">
                <a:latin typeface="Arial" panose="020B0604020202020204" pitchFamily="34" charset="0"/>
                <a:cs typeface="Arial" panose="020B0604020202020204" pitchFamily="34" charset="0"/>
              </a:rPr>
              <a:t>class</a:t>
            </a:r>
            <a:r>
              <a:rPr lang="es-ES" sz="1600" dirty="0">
                <a:latin typeface="Arial" panose="020B0604020202020204" pitchFamily="34" charset="0"/>
                <a:cs typeface="Arial" panose="020B0604020202020204" pitchFamily="34" charset="0"/>
              </a:rPr>
              <a:t> del elemento HTML. En su lugar, DOM utiliza el nombre </a:t>
            </a:r>
            <a:r>
              <a:rPr lang="es-ES" sz="1600" dirty="0" err="1">
                <a:latin typeface="Arial" panose="020B0604020202020204" pitchFamily="34" charset="0"/>
                <a:cs typeface="Arial" panose="020B0604020202020204" pitchFamily="34" charset="0"/>
              </a:rPr>
              <a:t>className</a:t>
            </a:r>
            <a:r>
              <a:rPr lang="es-ES" sz="1600" dirty="0">
                <a:latin typeface="Arial" panose="020B0604020202020204" pitchFamily="34" charset="0"/>
                <a:cs typeface="Arial" panose="020B0604020202020204" pitchFamily="34" charset="0"/>
              </a:rPr>
              <a:t> para acceder al atributo </a:t>
            </a:r>
            <a:r>
              <a:rPr lang="es-ES" sz="1600" dirty="0" err="1">
                <a:latin typeface="Arial" panose="020B0604020202020204" pitchFamily="34" charset="0"/>
                <a:cs typeface="Arial" panose="020B0604020202020204" pitchFamily="34" charset="0"/>
              </a:rPr>
              <a:t>class</a:t>
            </a:r>
            <a:r>
              <a:rPr lang="es-ES" sz="1600" dirty="0">
                <a:latin typeface="Arial" panose="020B0604020202020204" pitchFamily="34" charset="0"/>
                <a:cs typeface="Arial" panose="020B0604020202020204" pitchFamily="34" charset="0"/>
              </a:rPr>
              <a:t> de HTML:</a:t>
            </a:r>
          </a:p>
          <a:p>
            <a:pPr algn="just"/>
            <a:endParaRPr lang="es-ES" sz="1600" dirty="0">
              <a:latin typeface="Arial" panose="020B0604020202020204" pitchFamily="34" charset="0"/>
              <a:cs typeface="Arial" panose="020B0604020202020204" pitchFamily="34" charset="0"/>
            </a:endParaRPr>
          </a:p>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parrafo</a:t>
            </a:r>
            <a:r>
              <a:rPr lang="es-ES" sz="1600" dirty="0">
                <a:solidFill>
                  <a:srgbClr val="008000"/>
                </a:solidFill>
                <a:latin typeface="Arial" panose="020B0604020202020204" pitchFamily="34" charset="0"/>
                <a:cs typeface="Arial" panose="020B0604020202020204" pitchFamily="34" charset="0"/>
              </a:rPr>
              <a:t> = </a:t>
            </a:r>
            <a:r>
              <a:rPr lang="es-ES" sz="1600" dirty="0" err="1">
                <a:solidFill>
                  <a:srgbClr val="008000"/>
                </a:solidFill>
                <a:latin typeface="Arial" panose="020B0604020202020204" pitchFamily="34" charset="0"/>
                <a:cs typeface="Arial" panose="020B0604020202020204" pitchFamily="34" charset="0"/>
              </a:rPr>
              <a:t>document.getElementById</a:t>
            </a:r>
            <a:r>
              <a:rPr lang="es-ES" sz="1600" dirty="0">
                <a:solidFill>
                  <a:srgbClr val="008000"/>
                </a:solidFill>
                <a:latin typeface="Arial" panose="020B0604020202020204" pitchFamily="34" charset="0"/>
                <a:cs typeface="Arial" panose="020B0604020202020204" pitchFamily="34" charset="0"/>
              </a:rPr>
              <a:t>("</a:t>
            </a:r>
            <a:r>
              <a:rPr lang="es-ES" sz="1600" dirty="0" err="1">
                <a:solidFill>
                  <a:srgbClr val="008000"/>
                </a:solidFill>
                <a:latin typeface="Arial" panose="020B0604020202020204" pitchFamily="34" charset="0"/>
                <a:cs typeface="Arial" panose="020B0604020202020204" pitchFamily="34" charset="0"/>
              </a:rPr>
              <a:t>parrafo</a:t>
            </a:r>
            <a:r>
              <a:rPr lang="es-ES" sz="1600" dirty="0">
                <a:solidFill>
                  <a:srgbClr val="008000"/>
                </a:solidFill>
                <a:latin typeface="Arial" panose="020B0604020202020204" pitchFamily="34" charset="0"/>
                <a:cs typeface="Arial" panose="020B0604020202020204" pitchFamily="34" charset="0"/>
              </a:rPr>
              <a:t>"); </a:t>
            </a:r>
          </a:p>
          <a:p>
            <a:pPr algn="just"/>
            <a:r>
              <a:rPr lang="es-ES" sz="1600" dirty="0" err="1">
                <a:solidFill>
                  <a:srgbClr val="008000"/>
                </a:solidFill>
                <a:latin typeface="Arial" panose="020B0604020202020204" pitchFamily="34" charset="0"/>
                <a:cs typeface="Arial" panose="020B0604020202020204" pitchFamily="34" charset="0"/>
              </a:rPr>
              <a:t>alert</a:t>
            </a:r>
            <a:r>
              <a:rPr lang="es-ES" sz="1600" dirty="0">
                <a:solidFill>
                  <a:srgbClr val="008000"/>
                </a:solidFill>
                <a:latin typeface="Arial" panose="020B0604020202020204" pitchFamily="34" charset="0"/>
                <a:cs typeface="Arial" panose="020B0604020202020204" pitchFamily="34" charset="0"/>
              </a:rPr>
              <a:t>(</a:t>
            </a:r>
            <a:r>
              <a:rPr lang="es-ES" sz="1600" dirty="0" err="1">
                <a:solidFill>
                  <a:srgbClr val="008000"/>
                </a:solidFill>
                <a:latin typeface="Arial" panose="020B0604020202020204" pitchFamily="34" charset="0"/>
                <a:cs typeface="Arial" panose="020B0604020202020204" pitchFamily="34" charset="0"/>
              </a:rPr>
              <a:t>parrafo.class</a:t>
            </a:r>
            <a:r>
              <a:rPr lang="es-ES" sz="1600" dirty="0">
                <a:solidFill>
                  <a:srgbClr val="008000"/>
                </a:solidFill>
                <a:latin typeface="Arial" panose="020B0604020202020204" pitchFamily="34" charset="0"/>
                <a:cs typeface="Arial" panose="020B0604020202020204" pitchFamily="34" charset="0"/>
              </a:rPr>
              <a:t>); // muestra "</a:t>
            </a:r>
            <a:r>
              <a:rPr lang="es-ES" sz="1600" dirty="0" err="1">
                <a:solidFill>
                  <a:srgbClr val="008000"/>
                </a:solidFill>
                <a:latin typeface="Arial" panose="020B0604020202020204" pitchFamily="34" charset="0"/>
                <a:cs typeface="Arial" panose="020B0604020202020204" pitchFamily="34" charset="0"/>
              </a:rPr>
              <a:t>undefined</a:t>
            </a:r>
            <a:r>
              <a:rPr lang="es-ES" sz="1600" dirty="0">
                <a:solidFill>
                  <a:srgbClr val="008000"/>
                </a:solidFill>
                <a:latin typeface="Arial" panose="020B0604020202020204" pitchFamily="34" charset="0"/>
                <a:cs typeface="Arial" panose="020B0604020202020204" pitchFamily="34" charset="0"/>
              </a:rPr>
              <a:t>" </a:t>
            </a:r>
          </a:p>
          <a:p>
            <a:pPr algn="just"/>
            <a:r>
              <a:rPr lang="es-ES" sz="1600" dirty="0" err="1">
                <a:solidFill>
                  <a:srgbClr val="008000"/>
                </a:solidFill>
                <a:latin typeface="Arial" panose="020B0604020202020204" pitchFamily="34" charset="0"/>
                <a:cs typeface="Arial" panose="020B0604020202020204" pitchFamily="34" charset="0"/>
              </a:rPr>
              <a:t>alert</a:t>
            </a:r>
            <a:r>
              <a:rPr lang="es-ES" sz="1600" dirty="0">
                <a:solidFill>
                  <a:srgbClr val="008000"/>
                </a:solidFill>
                <a:latin typeface="Arial" panose="020B0604020202020204" pitchFamily="34" charset="0"/>
                <a:cs typeface="Arial" panose="020B0604020202020204" pitchFamily="34" charset="0"/>
              </a:rPr>
              <a:t>(</a:t>
            </a:r>
            <a:r>
              <a:rPr lang="es-ES" sz="1600" dirty="0" err="1">
                <a:solidFill>
                  <a:srgbClr val="008000"/>
                </a:solidFill>
                <a:latin typeface="Arial" panose="020B0604020202020204" pitchFamily="34" charset="0"/>
                <a:cs typeface="Arial" panose="020B0604020202020204" pitchFamily="34" charset="0"/>
              </a:rPr>
              <a:t>parrafo.className</a:t>
            </a:r>
            <a:r>
              <a:rPr lang="es-ES" sz="1600" dirty="0">
                <a:solidFill>
                  <a:srgbClr val="008000"/>
                </a:solidFill>
                <a:latin typeface="Arial" panose="020B0604020202020204" pitchFamily="34" charset="0"/>
                <a:cs typeface="Arial" panose="020B0604020202020204" pitchFamily="34" charset="0"/>
              </a:rPr>
              <a:t>); // muestra "normal"   </a:t>
            </a:r>
          </a:p>
          <a:p>
            <a:pPr algn="just"/>
            <a:endParaRPr lang="es-ES" sz="1600" dirty="0">
              <a:solidFill>
                <a:srgbClr val="008000"/>
              </a:solidFill>
              <a:latin typeface="Arial" panose="020B0604020202020204" pitchFamily="34" charset="0"/>
              <a:cs typeface="Arial" panose="020B0604020202020204" pitchFamily="34" charset="0"/>
            </a:endParaRPr>
          </a:p>
          <a:p>
            <a:pPr algn="just"/>
            <a:endParaRPr lang="es-ES" sz="1600" dirty="0">
              <a:solidFill>
                <a:srgbClr val="008000"/>
              </a:solidFill>
              <a:latin typeface="Arial" panose="020B0604020202020204" pitchFamily="34" charset="0"/>
              <a:cs typeface="Arial" panose="020B0604020202020204" pitchFamily="34" charset="0"/>
            </a:endParaRPr>
          </a:p>
          <a:p>
            <a:pPr algn="just"/>
            <a:r>
              <a:rPr lang="es-ES" sz="1600" dirty="0">
                <a:solidFill>
                  <a:srgbClr val="008000"/>
                </a:solidFill>
                <a:latin typeface="Arial" panose="020B0604020202020204" pitchFamily="34" charset="0"/>
                <a:cs typeface="Arial" panose="020B0604020202020204" pitchFamily="34" charset="0"/>
              </a:rPr>
              <a:t>&lt;p id="</a:t>
            </a:r>
            <a:r>
              <a:rPr lang="es-ES" sz="1600" dirty="0" err="1">
                <a:solidFill>
                  <a:srgbClr val="008000"/>
                </a:solidFill>
                <a:latin typeface="Arial" panose="020B0604020202020204" pitchFamily="34" charset="0"/>
                <a:cs typeface="Arial" panose="020B0604020202020204" pitchFamily="34" charset="0"/>
              </a:rPr>
              <a:t>parrafo</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class</a:t>
            </a:r>
            <a:r>
              <a:rPr lang="es-ES" sz="1600" dirty="0">
                <a:solidFill>
                  <a:srgbClr val="008000"/>
                </a:solidFill>
                <a:latin typeface="Arial" panose="020B0604020202020204" pitchFamily="34" charset="0"/>
                <a:cs typeface="Arial" panose="020B0604020202020204" pitchFamily="34" charset="0"/>
              </a:rPr>
              <a:t>="normal"&gt;...&lt;/p</a:t>
            </a:r>
            <a:r>
              <a:rPr lang="es-ES" sz="1600" dirty="0" smtClean="0">
                <a:solidFill>
                  <a:srgbClr val="008000"/>
                </a:solidFill>
                <a:latin typeface="Arial" panose="020B0604020202020204" pitchFamily="34" charset="0"/>
                <a:cs typeface="Arial" panose="020B0604020202020204" pitchFamily="34" charset="0"/>
              </a:rPr>
              <a:t>&gt;</a:t>
            </a:r>
          </a:p>
          <a:p>
            <a:pPr algn="just"/>
            <a:endParaRPr lang="es-ES" sz="1600" dirty="0">
              <a:solidFill>
                <a:srgbClr val="008000"/>
              </a:solidFill>
              <a:latin typeface="Arial" panose="020B0604020202020204" pitchFamily="34" charset="0"/>
              <a:cs typeface="Arial" panose="020B0604020202020204" pitchFamily="34" charset="0"/>
            </a:endParaRPr>
          </a:p>
          <a:p>
            <a:pPr algn="just"/>
            <a:r>
              <a:rPr lang="es-ES" sz="1600" dirty="0" smtClean="0">
                <a:latin typeface="Arial" panose="020B0604020202020204" pitchFamily="34" charset="0"/>
                <a:cs typeface="Arial" panose="020B0604020202020204" pitchFamily="34" charset="0"/>
              </a:rPr>
              <a:t>Utilizaremos la función </a:t>
            </a:r>
            <a:r>
              <a:rPr lang="es-ES" sz="1600" dirty="0" err="1" smtClean="0">
                <a:latin typeface="Arial" panose="020B0604020202020204" pitchFamily="34" charset="0"/>
                <a:cs typeface="Arial" panose="020B0604020202020204" pitchFamily="34" charset="0"/>
              </a:rPr>
              <a:t>getElementsByClassName</a:t>
            </a:r>
            <a:r>
              <a:rPr lang="es-ES" sz="1600" dirty="0" smtClean="0">
                <a:latin typeface="Arial" panose="020B0604020202020204" pitchFamily="34" charset="0"/>
                <a:cs typeface="Arial" panose="020B0604020202020204" pitchFamily="34" charset="0"/>
              </a:rPr>
              <a:t>() para poder acceder a los elementos que tengan una clase determinada.  Pero antes unos ejercicios.</a:t>
            </a:r>
          </a:p>
        </p:txBody>
      </p:sp>
    </p:spTree>
    <p:extLst>
      <p:ext uri="{BB962C8B-B14F-4D97-AF65-F5344CB8AC3E}">
        <p14:creationId xmlns:p14="http://schemas.microsoft.com/office/powerpoint/2010/main" val="27419004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a:xfrm>
            <a:off x="2196856" y="975348"/>
            <a:ext cx="9252194" cy="490966"/>
          </a:xfrm>
        </p:spPr>
        <p:txBody>
          <a:bodyPr/>
          <a:lstStyle/>
          <a:p>
            <a:r>
              <a:rPr lang="es-ES" dirty="0" err="1"/>
              <a:t>getElementsByClassName</a:t>
            </a:r>
            <a:r>
              <a:rPr lang="es-ES" dirty="0"/>
              <a:t>()</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DOM</a:t>
            </a:r>
            <a:endParaRPr lang="es-ES" dirty="0"/>
          </a:p>
        </p:txBody>
      </p:sp>
      <p:sp>
        <p:nvSpPr>
          <p:cNvPr id="6" name="5 CuadroTexto"/>
          <p:cNvSpPr txBox="1"/>
          <p:nvPr/>
        </p:nvSpPr>
        <p:spPr>
          <a:xfrm>
            <a:off x="2376041" y="1961952"/>
            <a:ext cx="8784976" cy="4278094"/>
          </a:xfrm>
          <a:prstGeom prst="rect">
            <a:avLst/>
          </a:prstGeom>
          <a:noFill/>
        </p:spPr>
        <p:txBody>
          <a:bodyPr wrap="square" rtlCol="0">
            <a:spAutoFit/>
          </a:bodyPr>
          <a:lstStyle/>
          <a:p>
            <a:pPr algn="just"/>
            <a:r>
              <a:rPr lang="es-ES" sz="1600" dirty="0">
                <a:latin typeface="Arial" panose="020B0604020202020204" pitchFamily="34" charset="0"/>
                <a:cs typeface="Arial" panose="020B0604020202020204" pitchFamily="34" charset="0"/>
              </a:rPr>
              <a:t>La función </a:t>
            </a:r>
            <a:r>
              <a:rPr lang="es-ES" sz="1600" dirty="0" err="1">
                <a:latin typeface="Arial" panose="020B0604020202020204" pitchFamily="34" charset="0"/>
                <a:cs typeface="Arial" panose="020B0604020202020204" pitchFamily="34" charset="0"/>
              </a:rPr>
              <a:t>getElementsByClassName</a:t>
            </a:r>
            <a:r>
              <a:rPr lang="es-ES" sz="1600" dirty="0">
                <a:latin typeface="Arial" panose="020B0604020202020204" pitchFamily="34" charset="0"/>
                <a:cs typeface="Arial" panose="020B0604020202020204" pitchFamily="34" charset="0"/>
              </a:rPr>
              <a:t>() es similar a las anteriores, pero en este caso se buscan los elementos cuyo atributo </a:t>
            </a:r>
            <a:r>
              <a:rPr lang="es-ES" sz="1600" dirty="0" err="1">
                <a:latin typeface="Arial" panose="020B0604020202020204" pitchFamily="34" charset="0"/>
                <a:cs typeface="Arial" panose="020B0604020202020204" pitchFamily="34" charset="0"/>
              </a:rPr>
              <a:t>class</a:t>
            </a:r>
            <a:r>
              <a:rPr lang="es-ES" sz="1600" dirty="0">
                <a:latin typeface="Arial" panose="020B0604020202020204" pitchFamily="34" charset="0"/>
                <a:cs typeface="Arial" panose="020B0604020202020204" pitchFamily="34" charset="0"/>
              </a:rPr>
              <a:t> sea igual al parámetro proporcionado. Veamos un ejemplo:</a:t>
            </a:r>
          </a:p>
          <a:p>
            <a:pPr algn="just"/>
            <a:endParaRPr lang="es-ES" sz="1600" dirty="0">
              <a:latin typeface="Arial" panose="020B0604020202020204" pitchFamily="34" charset="0"/>
              <a:cs typeface="Arial" panose="020B0604020202020204" pitchFamily="34" charset="0"/>
            </a:endParaRPr>
          </a:p>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nodos = </a:t>
            </a:r>
            <a:r>
              <a:rPr lang="es-ES" sz="1600" dirty="0" err="1">
                <a:solidFill>
                  <a:srgbClr val="008000"/>
                </a:solidFill>
                <a:latin typeface="Arial" panose="020B0604020202020204" pitchFamily="34" charset="0"/>
                <a:cs typeface="Arial" panose="020B0604020202020204" pitchFamily="34" charset="0"/>
              </a:rPr>
              <a:t>document.getElementsByClassName</a:t>
            </a:r>
            <a:r>
              <a:rPr lang="es-ES" sz="1600" dirty="0">
                <a:solidFill>
                  <a:srgbClr val="008000"/>
                </a:solidFill>
                <a:latin typeface="Arial" panose="020B0604020202020204" pitchFamily="34" charset="0"/>
                <a:cs typeface="Arial" panose="020B0604020202020204" pitchFamily="34" charset="0"/>
              </a:rPr>
              <a:t>(" resaltado ");</a:t>
            </a:r>
          </a:p>
          <a:p>
            <a:pPr algn="just"/>
            <a:endParaRPr lang="es-ES" sz="1600" dirty="0">
              <a:solidFill>
                <a:srgbClr val="008000"/>
              </a:solidFill>
              <a:latin typeface="Arial" panose="020B0604020202020204" pitchFamily="34" charset="0"/>
              <a:cs typeface="Arial" panose="020B0604020202020204" pitchFamily="34" charset="0"/>
            </a:endParaRPr>
          </a:p>
          <a:p>
            <a:pPr algn="just"/>
            <a:r>
              <a:rPr lang="es-ES" sz="1600" dirty="0">
                <a:solidFill>
                  <a:srgbClr val="008000"/>
                </a:solidFill>
                <a:latin typeface="Arial" panose="020B0604020202020204" pitchFamily="34" charset="0"/>
                <a:cs typeface="Arial" panose="020B0604020202020204" pitchFamily="34" charset="0"/>
              </a:rPr>
              <a:t>&lt;div </a:t>
            </a:r>
            <a:r>
              <a:rPr lang="es-ES" sz="1600" dirty="0" err="1">
                <a:solidFill>
                  <a:srgbClr val="008000"/>
                </a:solidFill>
                <a:latin typeface="Arial" panose="020B0604020202020204" pitchFamily="34" charset="0"/>
                <a:cs typeface="Arial" panose="020B0604020202020204" pitchFamily="34" charset="0"/>
              </a:rPr>
              <a:t>class</a:t>
            </a:r>
            <a:r>
              <a:rPr lang="es-ES" sz="1600" dirty="0">
                <a:solidFill>
                  <a:srgbClr val="008000"/>
                </a:solidFill>
                <a:latin typeface="Arial" panose="020B0604020202020204" pitchFamily="34" charset="0"/>
                <a:cs typeface="Arial" panose="020B0604020202020204" pitchFamily="34" charset="0"/>
              </a:rPr>
              <a:t>=“resaltado"&gt;...&lt;/div&gt; </a:t>
            </a:r>
          </a:p>
          <a:p>
            <a:pPr algn="just"/>
            <a:r>
              <a:rPr lang="es-ES" sz="1600" dirty="0">
                <a:solidFill>
                  <a:srgbClr val="008000"/>
                </a:solidFill>
                <a:latin typeface="Arial" panose="020B0604020202020204" pitchFamily="34" charset="0"/>
                <a:cs typeface="Arial" panose="020B0604020202020204" pitchFamily="34" charset="0"/>
              </a:rPr>
              <a:t>&lt;div id=“resaltado"&gt;...&lt;/div&gt; </a:t>
            </a:r>
          </a:p>
          <a:p>
            <a:pPr algn="just"/>
            <a:r>
              <a:rPr lang="es-ES" sz="1600" dirty="0">
                <a:solidFill>
                  <a:srgbClr val="008000"/>
                </a:solidFill>
                <a:latin typeface="Arial" panose="020B0604020202020204" pitchFamily="34" charset="0"/>
                <a:cs typeface="Arial" panose="020B0604020202020204" pitchFamily="34" charset="0"/>
              </a:rPr>
              <a:t>&lt;div id=“resaltado” </a:t>
            </a:r>
            <a:r>
              <a:rPr lang="es-ES" sz="1600" dirty="0" err="1">
                <a:solidFill>
                  <a:srgbClr val="008000"/>
                </a:solidFill>
                <a:latin typeface="Arial" panose="020B0604020202020204" pitchFamily="34" charset="0"/>
                <a:cs typeface="Arial" panose="020B0604020202020204" pitchFamily="34" charset="0"/>
              </a:rPr>
              <a:t>class</a:t>
            </a:r>
            <a:r>
              <a:rPr lang="es-ES" sz="1600" dirty="0">
                <a:solidFill>
                  <a:srgbClr val="008000"/>
                </a:solidFill>
                <a:latin typeface="Arial" panose="020B0604020202020204" pitchFamily="34" charset="0"/>
                <a:cs typeface="Arial" panose="020B0604020202020204" pitchFamily="34" charset="0"/>
              </a:rPr>
              <a:t>=“resaltado2"&gt;...&lt;/div&gt; </a:t>
            </a:r>
          </a:p>
          <a:p>
            <a:pPr algn="just"/>
            <a:r>
              <a:rPr lang="es-ES" sz="1600" dirty="0">
                <a:solidFill>
                  <a:srgbClr val="008000"/>
                </a:solidFill>
                <a:latin typeface="Arial" panose="020B0604020202020204" pitchFamily="34" charset="0"/>
                <a:cs typeface="Arial" panose="020B0604020202020204" pitchFamily="34" charset="0"/>
              </a:rPr>
              <a:t>&lt;div </a:t>
            </a:r>
            <a:r>
              <a:rPr lang="es-ES" sz="1600" dirty="0" err="1">
                <a:solidFill>
                  <a:srgbClr val="008000"/>
                </a:solidFill>
                <a:latin typeface="Arial" panose="020B0604020202020204" pitchFamily="34" charset="0"/>
                <a:cs typeface="Arial" panose="020B0604020202020204" pitchFamily="34" charset="0"/>
              </a:rPr>
              <a:t>class</a:t>
            </a:r>
            <a:r>
              <a:rPr lang="es-ES" sz="1600" dirty="0">
                <a:solidFill>
                  <a:srgbClr val="008000"/>
                </a:solidFill>
                <a:latin typeface="Arial" panose="020B0604020202020204" pitchFamily="34" charset="0"/>
                <a:cs typeface="Arial" panose="020B0604020202020204" pitchFamily="34" charset="0"/>
              </a:rPr>
              <a:t>=“resaltado subrayado"&gt;...&lt;/div&gt; </a:t>
            </a:r>
          </a:p>
          <a:p>
            <a:pPr algn="just"/>
            <a:r>
              <a:rPr lang="es-ES" sz="1600" dirty="0">
                <a:solidFill>
                  <a:srgbClr val="008000"/>
                </a:solidFill>
                <a:latin typeface="Arial" panose="020B0604020202020204" pitchFamily="34" charset="0"/>
                <a:cs typeface="Arial" panose="020B0604020202020204" pitchFamily="34" charset="0"/>
              </a:rPr>
              <a:t>&lt;p </a:t>
            </a:r>
            <a:r>
              <a:rPr lang="es-ES" sz="1600" dirty="0" err="1">
                <a:solidFill>
                  <a:srgbClr val="008000"/>
                </a:solidFill>
                <a:latin typeface="Arial" panose="020B0604020202020204" pitchFamily="34" charset="0"/>
                <a:cs typeface="Arial" panose="020B0604020202020204" pitchFamily="34" charset="0"/>
              </a:rPr>
              <a:t>class</a:t>
            </a:r>
            <a:r>
              <a:rPr lang="es-ES" sz="1600" dirty="0">
                <a:solidFill>
                  <a:srgbClr val="008000"/>
                </a:solidFill>
                <a:latin typeface="Arial" panose="020B0604020202020204" pitchFamily="34" charset="0"/>
                <a:cs typeface="Arial" panose="020B0604020202020204" pitchFamily="34" charset="0"/>
              </a:rPr>
              <a:t>=“resaltado"&gt;...&lt;/p&gt; </a:t>
            </a:r>
          </a:p>
          <a:p>
            <a:pPr algn="just"/>
            <a:endParaRPr lang="es-ES" sz="1600" dirty="0">
              <a:solidFill>
                <a:srgbClr val="008000"/>
              </a:solidFill>
              <a:latin typeface="Arial" panose="020B0604020202020204" pitchFamily="34" charset="0"/>
              <a:cs typeface="Arial" panose="020B0604020202020204" pitchFamily="34" charset="0"/>
            </a:endParaRPr>
          </a:p>
          <a:p>
            <a:pPr algn="just"/>
            <a:r>
              <a:rPr lang="es-ES" sz="1600" dirty="0">
                <a:solidFill>
                  <a:srgbClr val="008000"/>
                </a:solidFill>
                <a:latin typeface="Arial" panose="020B0604020202020204" pitchFamily="34" charset="0"/>
                <a:cs typeface="Arial" panose="020B0604020202020204" pitchFamily="34" charset="0"/>
              </a:rPr>
              <a:t>Sólo nos daría el primero, el cuarto y el quinto. </a:t>
            </a:r>
          </a:p>
          <a:p>
            <a:pPr algn="just"/>
            <a:endParaRPr lang="es-ES" sz="1600" dirty="0">
              <a:solidFill>
                <a:srgbClr val="008000"/>
              </a:solidFill>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Nos devuelve un </a:t>
            </a:r>
            <a:r>
              <a:rPr lang="es-ES" sz="1600" dirty="0" err="1">
                <a:latin typeface="Arial" panose="020B0604020202020204" pitchFamily="34" charset="0"/>
                <a:cs typeface="Arial" panose="020B0604020202020204" pitchFamily="34" charset="0"/>
              </a:rPr>
              <a:t>array</a:t>
            </a:r>
            <a:r>
              <a:rPr lang="es-ES" sz="1600" dirty="0">
                <a:latin typeface="Arial" panose="020B0604020202020204" pitchFamily="34" charset="0"/>
                <a:cs typeface="Arial" panose="020B0604020202020204" pitchFamily="34" charset="0"/>
              </a:rPr>
              <a:t> de objetos.</a:t>
            </a:r>
          </a:p>
          <a:p>
            <a:pPr algn="just"/>
            <a:endParaRPr lang="es-ES" sz="1600" dirty="0">
              <a:latin typeface="Arial" panose="020B0604020202020204" pitchFamily="34" charset="0"/>
              <a:cs typeface="Arial" panose="020B0604020202020204" pitchFamily="34" charset="0"/>
            </a:endParaRPr>
          </a:p>
          <a:p>
            <a:pPr algn="just"/>
            <a:r>
              <a:rPr lang="es-ES" sz="1600" dirty="0" err="1">
                <a:solidFill>
                  <a:srgbClr val="008000"/>
                </a:solidFill>
                <a:latin typeface="Arial" panose="020B0604020202020204" pitchFamily="34" charset="0"/>
                <a:cs typeface="Arial" panose="020B0604020202020204" pitchFamily="34" charset="0"/>
              </a:rPr>
              <a:t>alert</a:t>
            </a:r>
            <a:r>
              <a:rPr lang="es-ES" sz="1600" dirty="0">
                <a:solidFill>
                  <a:srgbClr val="008000"/>
                </a:solidFill>
                <a:latin typeface="Arial" panose="020B0604020202020204" pitchFamily="34" charset="0"/>
                <a:cs typeface="Arial" panose="020B0604020202020204" pitchFamily="34" charset="0"/>
              </a:rPr>
              <a:t> (nodos[1].</a:t>
            </a:r>
            <a:r>
              <a:rPr lang="es-ES" sz="1600" dirty="0" err="1">
                <a:solidFill>
                  <a:srgbClr val="008000"/>
                </a:solidFill>
                <a:latin typeface="Arial" panose="020B0604020202020204" pitchFamily="34" charset="0"/>
                <a:cs typeface="Arial" panose="020B0604020202020204" pitchFamily="34" charset="0"/>
              </a:rPr>
              <a:t>className</a:t>
            </a:r>
            <a:r>
              <a:rPr lang="es-ES" sz="1600" dirty="0">
                <a:solidFill>
                  <a:srgbClr val="008000"/>
                </a:solidFill>
                <a:latin typeface="Arial" panose="020B0604020202020204" pitchFamily="34" charset="0"/>
                <a:cs typeface="Arial" panose="020B0604020202020204" pitchFamily="34" charset="0"/>
              </a:rPr>
              <a:t>); </a:t>
            </a:r>
            <a:r>
              <a:rPr lang="es-ES" sz="1600" dirty="0" smtClean="0">
                <a:solidFill>
                  <a:srgbClr val="008000"/>
                </a:solidFill>
                <a:latin typeface="Arial" panose="020B0604020202020204" pitchFamily="34" charset="0"/>
                <a:cs typeface="Arial" panose="020B0604020202020204" pitchFamily="34" charset="0"/>
              </a:rPr>
              <a:t>//</a:t>
            </a:r>
            <a:r>
              <a:rPr lang="es-ES" sz="1600" dirty="0" err="1" smtClean="0">
                <a:solidFill>
                  <a:srgbClr val="008000"/>
                </a:solidFill>
                <a:latin typeface="Arial" panose="020B0604020202020204" pitchFamily="34" charset="0"/>
                <a:cs typeface="Arial" panose="020B0604020202020204" pitchFamily="34" charset="0"/>
              </a:rPr>
              <a:t>retornaria</a:t>
            </a:r>
            <a:r>
              <a:rPr lang="es-ES" sz="1600" dirty="0" smtClean="0">
                <a:solidFill>
                  <a:srgbClr val="008000"/>
                </a:solidFill>
                <a:latin typeface="Arial" panose="020B0604020202020204" pitchFamily="34" charset="0"/>
                <a:cs typeface="Arial" panose="020B0604020202020204" pitchFamily="34" charset="0"/>
              </a:rPr>
              <a:t> </a:t>
            </a:r>
            <a:r>
              <a:rPr lang="es-ES" sz="1600" dirty="0">
                <a:solidFill>
                  <a:srgbClr val="008000"/>
                </a:solidFill>
                <a:latin typeface="Arial" panose="020B0604020202020204" pitchFamily="34" charset="0"/>
                <a:cs typeface="Arial" panose="020B0604020202020204" pitchFamily="34" charset="0"/>
              </a:rPr>
              <a:t>resaltado subrayado</a:t>
            </a:r>
          </a:p>
        </p:txBody>
      </p:sp>
    </p:spTree>
    <p:extLst>
      <p:ext uri="{BB962C8B-B14F-4D97-AF65-F5344CB8AC3E}">
        <p14:creationId xmlns:p14="http://schemas.microsoft.com/office/powerpoint/2010/main" val="30247928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a:xfrm>
            <a:off x="2196856" y="975348"/>
            <a:ext cx="9252194" cy="490966"/>
          </a:xfrm>
        </p:spPr>
        <p:txBody>
          <a:bodyPr/>
          <a:lstStyle/>
          <a:p>
            <a:r>
              <a:rPr lang="es-ES" dirty="0" err="1"/>
              <a:t>getElementsByClassName</a:t>
            </a:r>
            <a:r>
              <a:rPr lang="es-ES" dirty="0"/>
              <a:t>()</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DOM</a:t>
            </a:r>
            <a:endParaRPr lang="es-ES" dirty="0"/>
          </a:p>
        </p:txBody>
      </p:sp>
      <p:sp>
        <p:nvSpPr>
          <p:cNvPr id="6" name="5 CuadroTexto"/>
          <p:cNvSpPr txBox="1"/>
          <p:nvPr/>
        </p:nvSpPr>
        <p:spPr>
          <a:xfrm>
            <a:off x="2376041" y="1961952"/>
            <a:ext cx="8784976" cy="2062103"/>
          </a:xfrm>
          <a:prstGeom prst="rect">
            <a:avLst/>
          </a:prstGeom>
          <a:noFill/>
        </p:spPr>
        <p:txBody>
          <a:bodyPr wrap="square" rtlCol="0">
            <a:spAutoFit/>
          </a:bodyPr>
          <a:lstStyle/>
          <a:p>
            <a:pPr algn="just"/>
            <a:r>
              <a:rPr lang="es-ES" sz="1600" dirty="0">
                <a:latin typeface="Arial" panose="020B0604020202020204" pitchFamily="34" charset="0"/>
                <a:cs typeface="Arial" panose="020B0604020202020204" pitchFamily="34" charset="0"/>
              </a:rPr>
              <a:t>Es una de las grandes posibilidades a la vez que desconocida de manejo del DOM.</a:t>
            </a:r>
          </a:p>
          <a:p>
            <a:pPr algn="just"/>
            <a:r>
              <a:rPr lang="es-ES" sz="1600" dirty="0">
                <a:latin typeface="Arial" panose="020B0604020202020204" pitchFamily="34" charset="0"/>
                <a:cs typeface="Arial" panose="020B0604020202020204" pitchFamily="34" charset="0"/>
              </a:rPr>
              <a:t>El id nos permite acceder a un único elemento, utilizando la </a:t>
            </a:r>
            <a:r>
              <a:rPr lang="es-ES" sz="1600" dirty="0" err="1">
                <a:latin typeface="Arial" panose="020B0604020202020204" pitchFamily="34" charset="0"/>
                <a:cs typeface="Arial" panose="020B0604020202020204" pitchFamily="34" charset="0"/>
              </a:rPr>
              <a:t>getElementsByTagName</a:t>
            </a:r>
            <a:r>
              <a:rPr lang="es-ES" sz="1600" dirty="0">
                <a:latin typeface="Arial" panose="020B0604020202020204" pitchFamily="34" charset="0"/>
                <a:cs typeface="Arial" panose="020B0604020202020204" pitchFamily="34" charset="0"/>
              </a:rPr>
              <a:t> accedemos a las etiquetas con el nombre que nos dificulta acceder al nodo correcto, y </a:t>
            </a:r>
            <a:r>
              <a:rPr lang="es-ES" sz="1600" dirty="0" err="1">
                <a:latin typeface="Arial" panose="020B0604020202020204" pitchFamily="34" charset="0"/>
                <a:cs typeface="Arial" panose="020B0604020202020204" pitchFamily="34" charset="0"/>
              </a:rPr>
              <a:t>getElementsByName</a:t>
            </a:r>
            <a:r>
              <a:rPr lang="es-ES" sz="1600" dirty="0">
                <a:latin typeface="Arial" panose="020B0604020202020204" pitchFamily="34" charset="0"/>
                <a:cs typeface="Arial" panose="020B0604020202020204" pitchFamily="34" charset="0"/>
              </a:rPr>
              <a:t> sólo la para la propiedad </a:t>
            </a:r>
            <a:r>
              <a:rPr lang="es-ES" sz="1600" dirty="0" err="1">
                <a:latin typeface="Arial" panose="020B0604020202020204" pitchFamily="34" charset="0"/>
                <a:cs typeface="Arial" panose="020B0604020202020204" pitchFamily="34" charset="0"/>
              </a:rPr>
              <a:t>Name</a:t>
            </a:r>
            <a:r>
              <a:rPr lang="es-ES" sz="1600" dirty="0">
                <a:latin typeface="Arial" panose="020B0604020202020204" pitchFamily="34" charset="0"/>
                <a:cs typeface="Arial" panose="020B0604020202020204" pitchFamily="34" charset="0"/>
              </a:rPr>
              <a:t>, que sólo nos será útil en campos de formulario y cuando no está definida la etiqueta &lt;</a:t>
            </a:r>
            <a:r>
              <a:rPr lang="es-ES" sz="1600" dirty="0" err="1">
                <a:latin typeface="Arial" panose="020B0604020202020204" pitchFamily="34" charset="0"/>
                <a:cs typeface="Arial" panose="020B0604020202020204" pitchFamily="34" charset="0"/>
              </a:rPr>
              <a:t>form</a:t>
            </a:r>
            <a:r>
              <a:rPr lang="es-ES" sz="1600" dirty="0">
                <a:latin typeface="Arial" panose="020B0604020202020204" pitchFamily="34" charset="0"/>
                <a:cs typeface="Arial" panose="020B0604020202020204" pitchFamily="34" charset="0"/>
              </a:rPr>
              <a:t>&gt;. </a:t>
            </a:r>
          </a:p>
          <a:p>
            <a:pPr algn="just"/>
            <a:endParaRPr lang="es-ES" sz="1600" dirty="0">
              <a:latin typeface="Arial" panose="020B0604020202020204" pitchFamily="34" charset="0"/>
              <a:cs typeface="Arial" panose="020B0604020202020204" pitchFamily="34" charset="0"/>
            </a:endParaRPr>
          </a:p>
          <a:p>
            <a:pPr algn="just"/>
            <a:r>
              <a:rPr lang="es-ES" sz="1600" dirty="0" smtClean="0">
                <a:latin typeface="Arial" panose="020B0604020202020204" pitchFamily="34" charset="0"/>
                <a:cs typeface="Arial" panose="020B0604020202020204" pitchFamily="34" charset="0"/>
              </a:rPr>
              <a:t>Accediendo </a:t>
            </a:r>
            <a:r>
              <a:rPr lang="es-ES" sz="1600" dirty="0">
                <a:latin typeface="Arial" panose="020B0604020202020204" pitchFamily="34" charset="0"/>
                <a:cs typeface="Arial" panose="020B0604020202020204" pitchFamily="34" charset="0"/>
              </a:rPr>
              <a:t>por clase </a:t>
            </a:r>
            <a:r>
              <a:rPr lang="es-ES" sz="1600" dirty="0" smtClean="0">
                <a:latin typeface="Arial" panose="020B0604020202020204" pitchFamily="34" charset="0"/>
                <a:cs typeface="Arial" panose="020B0604020202020204" pitchFamily="34" charset="0"/>
              </a:rPr>
              <a:t>es más sencillo, lo único es que debemos </a:t>
            </a:r>
            <a:r>
              <a:rPr lang="es-ES" sz="1600" dirty="0">
                <a:latin typeface="Arial" panose="020B0604020202020204" pitchFamily="34" charset="0"/>
                <a:cs typeface="Arial" panose="020B0604020202020204" pitchFamily="34" charset="0"/>
              </a:rPr>
              <a:t>de tener definido los </a:t>
            </a:r>
            <a:r>
              <a:rPr lang="es-ES" sz="1600" dirty="0" smtClean="0">
                <a:latin typeface="Arial" panose="020B0604020202020204" pitchFamily="34" charset="0"/>
                <a:cs typeface="Arial" panose="020B0604020202020204" pitchFamily="34" charset="0"/>
              </a:rPr>
              <a:t>formatos en la hoja de estilos e ir quitando las clases no deseadas y añadir las deseadas.</a:t>
            </a:r>
            <a:endParaRPr lang="es-E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097101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a:xfrm>
            <a:off x="2196856" y="975348"/>
            <a:ext cx="9252194" cy="490966"/>
          </a:xfrm>
        </p:spPr>
        <p:txBody>
          <a:bodyPr/>
          <a:lstStyle/>
          <a:p>
            <a:r>
              <a:rPr lang="es-ES" dirty="0" err="1"/>
              <a:t>getElementsByClassName</a:t>
            </a:r>
            <a:r>
              <a:rPr lang="es-ES" dirty="0"/>
              <a:t>()</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DOM</a:t>
            </a:r>
            <a:endParaRPr lang="es-ES" dirty="0"/>
          </a:p>
        </p:txBody>
      </p:sp>
      <p:sp>
        <p:nvSpPr>
          <p:cNvPr id="6" name="5 CuadroTexto"/>
          <p:cNvSpPr txBox="1"/>
          <p:nvPr/>
        </p:nvSpPr>
        <p:spPr>
          <a:xfrm>
            <a:off x="2376041" y="1961952"/>
            <a:ext cx="8784976" cy="4832092"/>
          </a:xfrm>
          <a:prstGeom prst="rect">
            <a:avLst/>
          </a:prstGeom>
          <a:noFill/>
        </p:spPr>
        <p:txBody>
          <a:bodyPr wrap="square" rtlCol="0">
            <a:spAutoFit/>
          </a:bodyPr>
          <a:lstStyle/>
          <a:p>
            <a:pPr algn="just"/>
            <a:r>
              <a:rPr lang="es-ES" sz="1600" dirty="0" smtClean="0">
                <a:latin typeface="Arial" panose="020B0604020202020204" pitchFamily="34" charset="0"/>
                <a:cs typeface="Arial" panose="020B0604020202020204" pitchFamily="34" charset="0"/>
              </a:rPr>
              <a:t>Con la propiedad </a:t>
            </a:r>
            <a:r>
              <a:rPr lang="es-ES" sz="1600" dirty="0" err="1" smtClean="0">
                <a:latin typeface="Arial" panose="020B0604020202020204" pitchFamily="34" charset="0"/>
                <a:cs typeface="Arial" panose="020B0604020202020204" pitchFamily="34" charset="0"/>
              </a:rPr>
              <a:t>classList</a:t>
            </a:r>
            <a:r>
              <a:rPr lang="es-ES" sz="1600" dirty="0" smtClean="0">
                <a:latin typeface="Arial" panose="020B0604020202020204" pitchFamily="34" charset="0"/>
                <a:cs typeface="Arial" panose="020B0604020202020204" pitchFamily="34" charset="0"/>
              </a:rPr>
              <a:t> podemos manipular fácilmente las clases </a:t>
            </a:r>
            <a:endParaRPr lang="es-ES" sz="1600" dirty="0">
              <a:latin typeface="Arial" panose="020B0604020202020204" pitchFamily="34" charset="0"/>
              <a:cs typeface="Arial" panose="020B0604020202020204" pitchFamily="34" charset="0"/>
            </a:endParaRPr>
          </a:p>
          <a:p>
            <a:pPr algn="just"/>
            <a:endParaRPr lang="es-ES" sz="18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Nos añade una clase al nodo.</a:t>
            </a:r>
          </a:p>
          <a:p>
            <a:pPr algn="just"/>
            <a:r>
              <a:rPr lang="es-ES" sz="1600" dirty="0" err="1">
                <a:solidFill>
                  <a:srgbClr val="008000"/>
                </a:solidFill>
                <a:latin typeface="Arial" panose="020B0604020202020204" pitchFamily="34" charset="0"/>
                <a:cs typeface="Arial" panose="020B0604020202020204" pitchFamily="34" charset="0"/>
              </a:rPr>
              <a:t>nodo.classList.add</a:t>
            </a:r>
            <a:r>
              <a:rPr lang="es-ES" sz="1600" dirty="0">
                <a:solidFill>
                  <a:srgbClr val="008000"/>
                </a:solidFill>
                <a:latin typeface="Arial" panose="020B0604020202020204" pitchFamily="34" charset="0"/>
                <a:cs typeface="Arial" panose="020B0604020202020204" pitchFamily="34" charset="0"/>
              </a:rPr>
              <a:t>(“</a:t>
            </a:r>
            <a:r>
              <a:rPr lang="es-ES" sz="1600" dirty="0" err="1">
                <a:solidFill>
                  <a:srgbClr val="008000"/>
                </a:solidFill>
                <a:latin typeface="Arial" panose="020B0604020202020204" pitchFamily="34" charset="0"/>
                <a:cs typeface="Arial" panose="020B0604020202020204" pitchFamily="34" charset="0"/>
              </a:rPr>
              <a:t>nombredelaclase</a:t>
            </a:r>
            <a:r>
              <a:rPr lang="es-ES" sz="1600" dirty="0">
                <a:solidFill>
                  <a:srgbClr val="008000"/>
                </a:solidFill>
                <a:latin typeface="Arial" panose="020B0604020202020204" pitchFamily="34" charset="0"/>
                <a:cs typeface="Arial" panose="020B0604020202020204" pitchFamily="34" charset="0"/>
              </a:rPr>
              <a:t>"); </a:t>
            </a:r>
          </a:p>
          <a:p>
            <a:pPr algn="just"/>
            <a:endParaRPr lang="es-ES" sz="1600" dirty="0">
              <a:solidFill>
                <a:srgbClr val="008000"/>
              </a:solidFill>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Borra una clase del nodo.</a:t>
            </a:r>
          </a:p>
          <a:p>
            <a:pPr algn="just"/>
            <a:r>
              <a:rPr lang="es-ES" sz="1600" dirty="0" err="1">
                <a:solidFill>
                  <a:srgbClr val="008000"/>
                </a:solidFill>
                <a:latin typeface="Arial" panose="020B0604020202020204" pitchFamily="34" charset="0"/>
                <a:cs typeface="Arial" panose="020B0604020202020204" pitchFamily="34" charset="0"/>
              </a:rPr>
              <a:t>nodo.classList.remove</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nombredelaclase</a:t>
            </a:r>
            <a:r>
              <a:rPr lang="es-ES" sz="1600" dirty="0">
                <a:solidFill>
                  <a:srgbClr val="008000"/>
                </a:solidFill>
                <a:latin typeface="Arial" panose="020B0604020202020204" pitchFamily="34" charset="0"/>
                <a:cs typeface="Arial" panose="020B0604020202020204" pitchFamily="34" charset="0"/>
              </a:rPr>
              <a:t> "); </a:t>
            </a:r>
          </a:p>
          <a:p>
            <a:pPr algn="just"/>
            <a:endParaRPr lang="es-ES" sz="1600" dirty="0">
              <a:solidFill>
                <a:srgbClr val="008000"/>
              </a:solidFill>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Añade o elimina una clase del nodo.</a:t>
            </a:r>
          </a:p>
          <a:p>
            <a:pPr algn="just"/>
            <a:r>
              <a:rPr lang="es-ES" sz="1600" dirty="0" err="1">
                <a:solidFill>
                  <a:srgbClr val="008000"/>
                </a:solidFill>
                <a:latin typeface="Arial" panose="020B0604020202020204" pitchFamily="34" charset="0"/>
                <a:cs typeface="Arial" panose="020B0604020202020204" pitchFamily="34" charset="0"/>
              </a:rPr>
              <a:t>nodo.classList.toggle</a:t>
            </a:r>
            <a:r>
              <a:rPr lang="es-ES" sz="1600" dirty="0">
                <a:solidFill>
                  <a:srgbClr val="008000"/>
                </a:solidFill>
                <a:latin typeface="Arial" panose="020B0604020202020204" pitchFamily="34" charset="0"/>
                <a:cs typeface="Arial" panose="020B0604020202020204" pitchFamily="34" charset="0"/>
              </a:rPr>
              <a:t> (" </a:t>
            </a:r>
            <a:r>
              <a:rPr lang="es-ES" sz="1600" dirty="0" err="1">
                <a:solidFill>
                  <a:srgbClr val="008000"/>
                </a:solidFill>
                <a:latin typeface="Arial" panose="020B0604020202020204" pitchFamily="34" charset="0"/>
                <a:cs typeface="Arial" panose="020B0604020202020204" pitchFamily="34" charset="0"/>
              </a:rPr>
              <a:t>nombredelaclase</a:t>
            </a:r>
            <a:r>
              <a:rPr lang="es-ES" sz="1600" dirty="0">
                <a:solidFill>
                  <a:srgbClr val="008000"/>
                </a:solidFill>
                <a:latin typeface="Arial" panose="020B0604020202020204" pitchFamily="34" charset="0"/>
                <a:cs typeface="Arial" panose="020B0604020202020204" pitchFamily="34" charset="0"/>
              </a:rPr>
              <a:t> </a:t>
            </a:r>
            <a:r>
              <a:rPr lang="es-ES" sz="1600" dirty="0" smtClean="0">
                <a:solidFill>
                  <a:srgbClr val="008000"/>
                </a:solidFill>
                <a:latin typeface="Arial" panose="020B0604020202020204" pitchFamily="34" charset="0"/>
                <a:cs typeface="Arial" panose="020B0604020202020204" pitchFamily="34" charset="0"/>
              </a:rPr>
              <a:t>");</a:t>
            </a:r>
          </a:p>
          <a:p>
            <a:pPr algn="just"/>
            <a:endParaRPr lang="es-ES" sz="1600" dirty="0">
              <a:solidFill>
                <a:srgbClr val="008000"/>
              </a:solidFill>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Devuelve verdadero o falso si el nodo contiene la clase.</a:t>
            </a:r>
          </a:p>
          <a:p>
            <a:pPr algn="just"/>
            <a:r>
              <a:rPr lang="es-ES" sz="1600" dirty="0" err="1">
                <a:solidFill>
                  <a:srgbClr val="008000"/>
                </a:solidFill>
                <a:latin typeface="Arial" panose="020B0604020202020204" pitchFamily="34" charset="0"/>
                <a:cs typeface="Arial" panose="020B0604020202020204" pitchFamily="34" charset="0"/>
              </a:rPr>
              <a:t>nodo.classList.contains</a:t>
            </a:r>
            <a:r>
              <a:rPr lang="es-ES" sz="1600" dirty="0">
                <a:solidFill>
                  <a:srgbClr val="008000"/>
                </a:solidFill>
                <a:latin typeface="Arial" panose="020B0604020202020204" pitchFamily="34" charset="0"/>
                <a:cs typeface="Arial" panose="020B0604020202020204" pitchFamily="34" charset="0"/>
              </a:rPr>
              <a:t>(“</a:t>
            </a:r>
            <a:r>
              <a:rPr lang="es-ES" sz="1600" dirty="0" err="1">
                <a:solidFill>
                  <a:srgbClr val="008000"/>
                </a:solidFill>
                <a:latin typeface="Arial" panose="020B0604020202020204" pitchFamily="34" charset="0"/>
                <a:cs typeface="Arial" panose="020B0604020202020204" pitchFamily="34" charset="0"/>
              </a:rPr>
              <a:t>nombredelaclase</a:t>
            </a:r>
            <a:r>
              <a:rPr lang="es-ES" sz="1600" dirty="0">
                <a:solidFill>
                  <a:srgbClr val="008000"/>
                </a:solidFill>
                <a:latin typeface="Arial" panose="020B0604020202020204" pitchFamily="34" charset="0"/>
                <a:cs typeface="Arial" panose="020B0604020202020204" pitchFamily="34" charset="0"/>
              </a:rPr>
              <a:t>"); </a:t>
            </a:r>
          </a:p>
          <a:p>
            <a:pPr algn="just"/>
            <a:endParaRPr lang="es-ES" sz="1600" dirty="0">
              <a:solidFill>
                <a:srgbClr val="008000"/>
              </a:solidFill>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Devuelve cuantas clases tiene el nodo.</a:t>
            </a:r>
          </a:p>
          <a:p>
            <a:pPr algn="just"/>
            <a:r>
              <a:rPr lang="es-ES" sz="1600" dirty="0" err="1">
                <a:solidFill>
                  <a:srgbClr val="008000"/>
                </a:solidFill>
                <a:latin typeface="Arial" panose="020B0604020202020204" pitchFamily="34" charset="0"/>
                <a:cs typeface="Arial" panose="020B0604020202020204" pitchFamily="34" charset="0"/>
              </a:rPr>
              <a:t>nodo.classList.length</a:t>
            </a:r>
            <a:r>
              <a:rPr lang="es-ES" sz="1600" dirty="0">
                <a:solidFill>
                  <a:srgbClr val="008000"/>
                </a:solidFill>
                <a:latin typeface="Arial" panose="020B0604020202020204" pitchFamily="34" charset="0"/>
                <a:cs typeface="Arial" panose="020B0604020202020204" pitchFamily="34" charset="0"/>
              </a:rPr>
              <a:t>; </a:t>
            </a:r>
          </a:p>
          <a:p>
            <a:pPr algn="just"/>
            <a:endParaRPr lang="es-ES" sz="1600" dirty="0">
              <a:solidFill>
                <a:srgbClr val="008000"/>
              </a:solidFill>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Devuelve el nombre de la clase del nodo que corresponde con el número.</a:t>
            </a:r>
          </a:p>
          <a:p>
            <a:pPr algn="just"/>
            <a:r>
              <a:rPr lang="es-ES" sz="1600" dirty="0" err="1">
                <a:solidFill>
                  <a:srgbClr val="008000"/>
                </a:solidFill>
                <a:latin typeface="Arial" panose="020B0604020202020204" pitchFamily="34" charset="0"/>
                <a:cs typeface="Arial" panose="020B0604020202020204" pitchFamily="34" charset="0"/>
              </a:rPr>
              <a:t>nodo.classList.item</a:t>
            </a:r>
            <a:r>
              <a:rPr lang="es-ES" sz="1600" dirty="0">
                <a:solidFill>
                  <a:srgbClr val="008000"/>
                </a:solidFill>
                <a:latin typeface="Arial" panose="020B0604020202020204" pitchFamily="34" charset="0"/>
                <a:cs typeface="Arial" panose="020B0604020202020204" pitchFamily="34" charset="0"/>
              </a:rPr>
              <a:t>(numero</a:t>
            </a:r>
            <a:r>
              <a:rPr lang="es-ES" sz="1600" dirty="0" smtClean="0">
                <a:solidFill>
                  <a:srgbClr val="008000"/>
                </a:solidFill>
                <a:latin typeface="Arial" panose="020B0604020202020204" pitchFamily="34" charset="0"/>
                <a:cs typeface="Arial" panose="020B0604020202020204" pitchFamily="34" charset="0"/>
              </a:rPr>
              <a:t>);</a:t>
            </a:r>
            <a:endParaRPr lang="es-E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38509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DOM</a:t>
            </a:r>
            <a:endParaRPr lang="es-ES" dirty="0"/>
          </a:p>
        </p:txBody>
      </p:sp>
      <p:sp>
        <p:nvSpPr>
          <p:cNvPr id="5" name="4 CuadroTexto"/>
          <p:cNvSpPr txBox="1"/>
          <p:nvPr/>
        </p:nvSpPr>
        <p:spPr>
          <a:xfrm>
            <a:off x="-14617" y="2583117"/>
            <a:ext cx="13681074" cy="2132193"/>
          </a:xfrm>
          <a:prstGeom prst="rect">
            <a:avLst/>
          </a:prstGeom>
          <a:noFill/>
        </p:spPr>
        <p:txBody>
          <a:bodyPr wrap="square" lIns="99892" tIns="49946" rIns="99892" bIns="49946" rtlCol="0">
            <a:spAutoFit/>
          </a:bodyPr>
          <a:lstStyle/>
          <a:p>
            <a:pPr algn="ctr"/>
            <a:r>
              <a:rPr lang="es-ES_tradnl" sz="6600" dirty="0"/>
              <a:t>FIN TEMA</a:t>
            </a:r>
          </a:p>
          <a:p>
            <a:pPr algn="ctr"/>
            <a:r>
              <a:rPr lang="es-ES" sz="6600" dirty="0" smtClean="0">
                <a:solidFill>
                  <a:schemeClr val="tx1">
                    <a:lumMod val="95000"/>
                    <a:lumOff val="5000"/>
                  </a:schemeClr>
                </a:solidFill>
              </a:rPr>
              <a:t>DOM</a:t>
            </a:r>
            <a:endParaRPr lang="es-ES_tradnl" sz="6600" dirty="0"/>
          </a:p>
        </p:txBody>
      </p:sp>
    </p:spTree>
    <p:extLst>
      <p:ext uri="{BB962C8B-B14F-4D97-AF65-F5344CB8AC3E}">
        <p14:creationId xmlns:p14="http://schemas.microsoft.com/office/powerpoint/2010/main" val="12960501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t>Árbol de nodos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DOM</a:t>
            </a:r>
            <a:endParaRPr lang="es-ES" dirty="0"/>
          </a:p>
        </p:txBody>
      </p:sp>
      <p:sp>
        <p:nvSpPr>
          <p:cNvPr id="6" name="5 CuadroTexto"/>
          <p:cNvSpPr txBox="1"/>
          <p:nvPr/>
        </p:nvSpPr>
        <p:spPr>
          <a:xfrm>
            <a:off x="2376041" y="1961952"/>
            <a:ext cx="8856984" cy="1569660"/>
          </a:xfrm>
          <a:prstGeom prst="rect">
            <a:avLst/>
          </a:prstGeom>
          <a:noFill/>
        </p:spPr>
        <p:txBody>
          <a:bodyPr wrap="square" rtlCol="0">
            <a:spAutoFit/>
          </a:bodyPr>
          <a:lstStyle/>
          <a:p>
            <a:pPr algn="just"/>
            <a:r>
              <a:rPr lang="es-ES" sz="1600" dirty="0">
                <a:latin typeface="Arial" panose="020B0604020202020204" pitchFamily="34" charset="0"/>
                <a:cs typeface="Arial" panose="020B0604020202020204" pitchFamily="34" charset="0"/>
              </a:rPr>
              <a:t>DOM transforma todos los documentos HTML en un conjunto de elementos llamados nodos, que están interconectados y que representan los contenidos de las páginas web y las relaciones entre ellos. Por su aspecto, la unión de todos los nodos se llama "árbol de nodos".</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La siguiente </a:t>
            </a:r>
            <a:r>
              <a:rPr lang="es-ES" sz="1600" dirty="0" smtClean="0">
                <a:latin typeface="Arial" panose="020B0604020202020204" pitchFamily="34" charset="0"/>
                <a:cs typeface="Arial" panose="020B0604020202020204" pitchFamily="34" charset="0"/>
              </a:rPr>
              <a:t>página nos genera un árbol de nodos sencillo:</a:t>
            </a:r>
            <a:endParaRPr lang="es-ES" sz="1600" dirty="0">
              <a:latin typeface="Arial" panose="020B0604020202020204" pitchFamily="34" charset="0"/>
              <a:cs typeface="Arial" panose="020B0604020202020204" pitchFamily="34" charset="0"/>
            </a:endParaRPr>
          </a:p>
          <a:p>
            <a:pPr algn="just"/>
            <a:endParaRPr lang="es-ES" sz="1600" dirty="0">
              <a:latin typeface="Arial" panose="020B0604020202020204" pitchFamily="34" charset="0"/>
              <a:cs typeface="Arial" panose="020B0604020202020204" pitchFamily="34" charset="0"/>
            </a:endParaRPr>
          </a:p>
        </p:txBody>
      </p:sp>
      <p:sp>
        <p:nvSpPr>
          <p:cNvPr id="2" name="1 Rectángulo"/>
          <p:cNvSpPr/>
          <p:nvPr/>
        </p:nvSpPr>
        <p:spPr>
          <a:xfrm>
            <a:off x="2448049" y="3618136"/>
            <a:ext cx="8496944" cy="2229805"/>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lgn="just">
              <a:tabLst>
                <a:tab pos="358775" algn="l"/>
                <a:tab pos="715963" algn="l"/>
              </a:tabLst>
            </a:pPr>
            <a:r>
              <a:rPr lang="es-ES" sz="1400" dirty="0">
                <a:solidFill>
                  <a:srgbClr val="008000"/>
                </a:solidFill>
                <a:latin typeface="Arial" panose="020B0604020202020204" pitchFamily="34" charset="0"/>
                <a:cs typeface="Arial" panose="020B0604020202020204" pitchFamily="34" charset="0"/>
              </a:rPr>
              <a:t>&lt;!DOCTYPE </a:t>
            </a:r>
            <a:r>
              <a:rPr lang="es-ES" sz="1400" dirty="0" err="1">
                <a:solidFill>
                  <a:srgbClr val="008000"/>
                </a:solidFill>
                <a:latin typeface="Arial" panose="020B0604020202020204" pitchFamily="34" charset="0"/>
                <a:cs typeface="Arial" panose="020B0604020202020204" pitchFamily="34" charset="0"/>
              </a:rPr>
              <a:t>html</a:t>
            </a:r>
            <a:r>
              <a:rPr lang="es-ES" sz="1400" dirty="0">
                <a:solidFill>
                  <a:srgbClr val="008000"/>
                </a:solidFill>
                <a:latin typeface="Arial" panose="020B0604020202020204" pitchFamily="34" charset="0"/>
                <a:cs typeface="Arial" panose="020B0604020202020204" pitchFamily="34" charset="0"/>
              </a:rPr>
              <a:t>&gt;</a:t>
            </a:r>
          </a:p>
          <a:p>
            <a:pPr algn="just">
              <a:tabLst>
                <a:tab pos="358775" algn="l"/>
                <a:tab pos="715963" algn="l"/>
              </a:tabLst>
            </a:pPr>
            <a:r>
              <a:rPr lang="es-ES" sz="1400" dirty="0">
                <a:solidFill>
                  <a:srgbClr val="008000"/>
                </a:solidFill>
                <a:latin typeface="Arial" panose="020B0604020202020204" pitchFamily="34" charset="0"/>
                <a:cs typeface="Arial" panose="020B0604020202020204" pitchFamily="34" charset="0"/>
              </a:rPr>
              <a:t>&lt;</a:t>
            </a:r>
            <a:r>
              <a:rPr lang="es-ES" sz="1400" dirty="0" err="1">
                <a:solidFill>
                  <a:srgbClr val="008000"/>
                </a:solidFill>
                <a:latin typeface="Arial" panose="020B0604020202020204" pitchFamily="34" charset="0"/>
                <a:cs typeface="Arial" panose="020B0604020202020204" pitchFamily="34" charset="0"/>
              </a:rPr>
              <a:t>html</a:t>
            </a:r>
            <a:r>
              <a:rPr lang="es-ES" sz="1400" dirty="0">
                <a:solidFill>
                  <a:srgbClr val="008000"/>
                </a:solidFill>
                <a:latin typeface="Arial" panose="020B0604020202020204" pitchFamily="34" charset="0"/>
                <a:cs typeface="Arial" panose="020B0604020202020204" pitchFamily="34" charset="0"/>
              </a:rPr>
              <a:t>&gt;</a:t>
            </a:r>
          </a:p>
          <a:p>
            <a:pPr algn="just">
              <a:tabLst>
                <a:tab pos="358775" algn="l"/>
                <a:tab pos="715963" algn="l"/>
              </a:tabLst>
            </a:pPr>
            <a:r>
              <a:rPr lang="es-ES" sz="1400" dirty="0">
                <a:solidFill>
                  <a:srgbClr val="008000"/>
                </a:solidFill>
                <a:latin typeface="Arial" panose="020B0604020202020204" pitchFamily="34" charset="0"/>
                <a:cs typeface="Arial" panose="020B0604020202020204" pitchFamily="34" charset="0"/>
              </a:rPr>
              <a:t>&lt;head&gt;</a:t>
            </a:r>
          </a:p>
          <a:p>
            <a:pPr algn="just">
              <a:tabLst>
                <a:tab pos="358775" algn="l"/>
                <a:tab pos="715963" algn="l"/>
              </a:tabLst>
            </a:pPr>
            <a:r>
              <a:rPr lang="es-ES" sz="1400" dirty="0">
                <a:solidFill>
                  <a:srgbClr val="008000"/>
                </a:solidFill>
                <a:latin typeface="Arial" panose="020B0604020202020204" pitchFamily="34" charset="0"/>
                <a:cs typeface="Arial" panose="020B0604020202020204" pitchFamily="34" charset="0"/>
              </a:rPr>
              <a:t>	&lt;</a:t>
            </a:r>
            <a:r>
              <a:rPr lang="es-ES" sz="1400" dirty="0" err="1">
                <a:solidFill>
                  <a:srgbClr val="008000"/>
                </a:solidFill>
                <a:latin typeface="Arial" panose="020B0604020202020204" pitchFamily="34" charset="0"/>
                <a:cs typeface="Arial" panose="020B0604020202020204" pitchFamily="34" charset="0"/>
              </a:rPr>
              <a:t>title</a:t>
            </a:r>
            <a:r>
              <a:rPr lang="es-ES" sz="1400" dirty="0">
                <a:solidFill>
                  <a:srgbClr val="008000"/>
                </a:solidFill>
                <a:latin typeface="Arial" panose="020B0604020202020204" pitchFamily="34" charset="0"/>
                <a:cs typeface="Arial" panose="020B0604020202020204" pitchFamily="34" charset="0"/>
              </a:rPr>
              <a:t>&gt;Página sencilla&lt;/</a:t>
            </a:r>
            <a:r>
              <a:rPr lang="es-ES" sz="1400" dirty="0" err="1">
                <a:solidFill>
                  <a:srgbClr val="008000"/>
                </a:solidFill>
                <a:latin typeface="Arial" panose="020B0604020202020204" pitchFamily="34" charset="0"/>
                <a:cs typeface="Arial" panose="020B0604020202020204" pitchFamily="34" charset="0"/>
              </a:rPr>
              <a:t>title</a:t>
            </a:r>
            <a:r>
              <a:rPr lang="es-ES" sz="1400" dirty="0">
                <a:solidFill>
                  <a:srgbClr val="008000"/>
                </a:solidFill>
                <a:latin typeface="Arial" panose="020B0604020202020204" pitchFamily="34" charset="0"/>
                <a:cs typeface="Arial" panose="020B0604020202020204" pitchFamily="34" charset="0"/>
              </a:rPr>
              <a:t>&gt; </a:t>
            </a:r>
          </a:p>
          <a:p>
            <a:pPr algn="just">
              <a:tabLst>
                <a:tab pos="358775" algn="l"/>
                <a:tab pos="715963" algn="l"/>
              </a:tabLst>
            </a:pPr>
            <a:r>
              <a:rPr lang="es-ES" sz="1400" dirty="0">
                <a:solidFill>
                  <a:srgbClr val="008000"/>
                </a:solidFill>
                <a:latin typeface="Arial" panose="020B0604020202020204" pitchFamily="34" charset="0"/>
                <a:cs typeface="Arial" panose="020B0604020202020204" pitchFamily="34" charset="0"/>
              </a:rPr>
              <a:t>&lt;/head&gt;   </a:t>
            </a:r>
          </a:p>
          <a:p>
            <a:pPr algn="just">
              <a:tabLst>
                <a:tab pos="358775" algn="l"/>
                <a:tab pos="715963" algn="l"/>
              </a:tabLst>
            </a:pPr>
            <a:r>
              <a:rPr lang="es-ES" sz="1400" dirty="0">
                <a:solidFill>
                  <a:srgbClr val="008000"/>
                </a:solidFill>
                <a:latin typeface="Arial" panose="020B0604020202020204" pitchFamily="34" charset="0"/>
                <a:cs typeface="Arial" panose="020B0604020202020204" pitchFamily="34" charset="0"/>
              </a:rPr>
              <a:t>&lt;</a:t>
            </a:r>
            <a:r>
              <a:rPr lang="es-ES" sz="1400" dirty="0" err="1">
                <a:solidFill>
                  <a:srgbClr val="008000"/>
                </a:solidFill>
                <a:latin typeface="Arial" panose="020B0604020202020204" pitchFamily="34" charset="0"/>
                <a:cs typeface="Arial" panose="020B0604020202020204" pitchFamily="34" charset="0"/>
              </a:rPr>
              <a:t>body</a:t>
            </a:r>
            <a:r>
              <a:rPr lang="es-ES" sz="1400" dirty="0">
                <a:solidFill>
                  <a:srgbClr val="008000"/>
                </a:solidFill>
                <a:latin typeface="Arial" panose="020B0604020202020204" pitchFamily="34" charset="0"/>
                <a:cs typeface="Arial" panose="020B0604020202020204" pitchFamily="34" charset="0"/>
              </a:rPr>
              <a:t>&gt; </a:t>
            </a:r>
          </a:p>
          <a:p>
            <a:pPr algn="just">
              <a:tabLst>
                <a:tab pos="358775" algn="l"/>
                <a:tab pos="715963" algn="l"/>
              </a:tabLst>
            </a:pPr>
            <a:r>
              <a:rPr lang="es-ES" sz="1400" dirty="0">
                <a:solidFill>
                  <a:srgbClr val="008000"/>
                </a:solidFill>
                <a:latin typeface="Arial" panose="020B0604020202020204" pitchFamily="34" charset="0"/>
                <a:cs typeface="Arial" panose="020B0604020202020204" pitchFamily="34" charset="0"/>
              </a:rPr>
              <a:t>	&lt;p&gt;Esta página es &lt;</a:t>
            </a:r>
            <a:r>
              <a:rPr lang="es-ES" sz="1400" dirty="0" err="1">
                <a:solidFill>
                  <a:srgbClr val="008000"/>
                </a:solidFill>
                <a:latin typeface="Arial" panose="020B0604020202020204" pitchFamily="34" charset="0"/>
                <a:cs typeface="Arial" panose="020B0604020202020204" pitchFamily="34" charset="0"/>
              </a:rPr>
              <a:t>strong</a:t>
            </a:r>
            <a:r>
              <a:rPr lang="es-ES" sz="1400" dirty="0">
                <a:solidFill>
                  <a:srgbClr val="008000"/>
                </a:solidFill>
                <a:latin typeface="Arial" panose="020B0604020202020204" pitchFamily="34" charset="0"/>
                <a:cs typeface="Arial" panose="020B0604020202020204" pitchFamily="34" charset="0"/>
              </a:rPr>
              <a:t>&gt;muy sencilla&lt;/</a:t>
            </a:r>
            <a:r>
              <a:rPr lang="es-ES" sz="1400" dirty="0" err="1">
                <a:solidFill>
                  <a:srgbClr val="008000"/>
                </a:solidFill>
                <a:latin typeface="Arial" panose="020B0604020202020204" pitchFamily="34" charset="0"/>
                <a:cs typeface="Arial" panose="020B0604020202020204" pitchFamily="34" charset="0"/>
              </a:rPr>
              <a:t>strong</a:t>
            </a:r>
            <a:r>
              <a:rPr lang="es-ES" sz="1400" dirty="0">
                <a:solidFill>
                  <a:srgbClr val="008000"/>
                </a:solidFill>
                <a:latin typeface="Arial" panose="020B0604020202020204" pitchFamily="34" charset="0"/>
                <a:cs typeface="Arial" panose="020B0604020202020204" pitchFamily="34" charset="0"/>
              </a:rPr>
              <a:t>&gt;&lt;/p&gt; </a:t>
            </a:r>
          </a:p>
          <a:p>
            <a:pPr algn="just">
              <a:tabLst>
                <a:tab pos="358775" algn="l"/>
                <a:tab pos="715963" algn="l"/>
              </a:tabLst>
            </a:pPr>
            <a:r>
              <a:rPr lang="es-ES" sz="1400" dirty="0">
                <a:solidFill>
                  <a:srgbClr val="008000"/>
                </a:solidFill>
                <a:latin typeface="Arial" panose="020B0604020202020204" pitchFamily="34" charset="0"/>
                <a:cs typeface="Arial" panose="020B0604020202020204" pitchFamily="34" charset="0"/>
              </a:rPr>
              <a:t>&lt;/</a:t>
            </a:r>
            <a:r>
              <a:rPr lang="es-ES" sz="1400" dirty="0" err="1">
                <a:solidFill>
                  <a:srgbClr val="008000"/>
                </a:solidFill>
                <a:latin typeface="Arial" panose="020B0604020202020204" pitchFamily="34" charset="0"/>
                <a:cs typeface="Arial" panose="020B0604020202020204" pitchFamily="34" charset="0"/>
              </a:rPr>
              <a:t>body</a:t>
            </a:r>
            <a:r>
              <a:rPr lang="es-ES" sz="1400" dirty="0">
                <a:solidFill>
                  <a:srgbClr val="008000"/>
                </a:solidFill>
                <a:latin typeface="Arial" panose="020B0604020202020204" pitchFamily="34" charset="0"/>
                <a:cs typeface="Arial" panose="020B0604020202020204" pitchFamily="34" charset="0"/>
              </a:rPr>
              <a:t>&gt; </a:t>
            </a:r>
          </a:p>
          <a:p>
            <a:pPr algn="just">
              <a:tabLst>
                <a:tab pos="358775" algn="l"/>
                <a:tab pos="715963" algn="l"/>
              </a:tabLst>
            </a:pPr>
            <a:r>
              <a:rPr lang="es-ES" sz="1400" dirty="0">
                <a:solidFill>
                  <a:srgbClr val="008000"/>
                </a:solidFill>
                <a:latin typeface="Arial" panose="020B0604020202020204" pitchFamily="34" charset="0"/>
                <a:cs typeface="Arial" panose="020B0604020202020204" pitchFamily="34" charset="0"/>
              </a:rPr>
              <a:t>&lt;/</a:t>
            </a:r>
            <a:r>
              <a:rPr lang="es-ES" sz="1400" dirty="0" err="1">
                <a:solidFill>
                  <a:srgbClr val="008000"/>
                </a:solidFill>
                <a:latin typeface="Arial" panose="020B0604020202020204" pitchFamily="34" charset="0"/>
                <a:cs typeface="Arial" panose="020B0604020202020204" pitchFamily="34" charset="0"/>
              </a:rPr>
              <a:t>html</a:t>
            </a:r>
            <a:r>
              <a:rPr lang="es-ES" sz="1400" dirty="0">
                <a:solidFill>
                  <a:srgbClr val="008000"/>
                </a:solidFill>
                <a:latin typeface="Arial" panose="020B0604020202020204" pitchFamily="34" charset="0"/>
                <a:cs typeface="Arial" panose="020B0604020202020204" pitchFamily="34" charset="0"/>
              </a:rPr>
              <a:t>&gt;</a:t>
            </a:r>
          </a:p>
        </p:txBody>
      </p:sp>
    </p:spTree>
    <p:extLst>
      <p:ext uri="{BB962C8B-B14F-4D97-AF65-F5344CB8AC3E}">
        <p14:creationId xmlns:p14="http://schemas.microsoft.com/office/powerpoint/2010/main" val="40885422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t>Árbol de nodos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DOM</a:t>
            </a:r>
            <a:endParaRPr lang="es-ES" dirty="0"/>
          </a:p>
        </p:txBody>
      </p:sp>
      <p:sp>
        <p:nvSpPr>
          <p:cNvPr id="4" name="3 Rectángulo"/>
          <p:cNvSpPr/>
          <p:nvPr/>
        </p:nvSpPr>
        <p:spPr>
          <a:xfrm>
            <a:off x="5691511" y="1889944"/>
            <a:ext cx="1584176" cy="7920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smtClean="0">
                <a:solidFill>
                  <a:schemeClr val="tx1"/>
                </a:solidFill>
                <a:latin typeface="Arial" panose="020B0604020202020204" pitchFamily="34" charset="0"/>
                <a:cs typeface="Arial" panose="020B0604020202020204" pitchFamily="34" charset="0"/>
              </a:rPr>
              <a:t>Documento HTML</a:t>
            </a:r>
            <a:endParaRPr lang="es-ES" sz="1600" dirty="0">
              <a:solidFill>
                <a:schemeClr val="tx1"/>
              </a:solidFill>
              <a:latin typeface="Arial" panose="020B0604020202020204" pitchFamily="34" charset="0"/>
              <a:cs typeface="Arial" panose="020B0604020202020204" pitchFamily="34" charset="0"/>
            </a:endParaRPr>
          </a:p>
        </p:txBody>
      </p:sp>
      <p:sp>
        <p:nvSpPr>
          <p:cNvPr id="9" name="8 Rectángulo"/>
          <p:cNvSpPr/>
          <p:nvPr/>
        </p:nvSpPr>
        <p:spPr>
          <a:xfrm>
            <a:off x="4112447" y="2970064"/>
            <a:ext cx="1584176" cy="7920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smtClean="0">
                <a:solidFill>
                  <a:schemeClr val="tx1"/>
                </a:solidFill>
                <a:latin typeface="Arial" panose="020B0604020202020204" pitchFamily="34" charset="0"/>
                <a:cs typeface="Arial" panose="020B0604020202020204" pitchFamily="34" charset="0"/>
              </a:rPr>
              <a:t>Elemento HEAD</a:t>
            </a:r>
            <a:endParaRPr lang="es-ES" sz="1600" dirty="0">
              <a:solidFill>
                <a:schemeClr val="tx1"/>
              </a:solidFill>
              <a:latin typeface="Arial" panose="020B0604020202020204" pitchFamily="34" charset="0"/>
              <a:cs typeface="Arial" panose="020B0604020202020204" pitchFamily="34" charset="0"/>
            </a:endParaRPr>
          </a:p>
        </p:txBody>
      </p:sp>
      <p:sp>
        <p:nvSpPr>
          <p:cNvPr id="10" name="9 Rectángulo"/>
          <p:cNvSpPr/>
          <p:nvPr/>
        </p:nvSpPr>
        <p:spPr>
          <a:xfrm>
            <a:off x="7275687" y="2970064"/>
            <a:ext cx="1584176" cy="7920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solidFill>
                  <a:schemeClr val="tx1"/>
                </a:solidFill>
                <a:latin typeface="Arial" panose="020B0604020202020204" pitchFamily="34" charset="0"/>
                <a:cs typeface="Arial" panose="020B0604020202020204" pitchFamily="34" charset="0"/>
              </a:rPr>
              <a:t>Elemento </a:t>
            </a:r>
            <a:r>
              <a:rPr lang="es-ES" sz="1600" dirty="0" smtClean="0">
                <a:solidFill>
                  <a:schemeClr val="tx1"/>
                </a:solidFill>
                <a:latin typeface="Arial" panose="020B0604020202020204" pitchFamily="34" charset="0"/>
                <a:cs typeface="Arial" panose="020B0604020202020204" pitchFamily="34" charset="0"/>
              </a:rPr>
              <a:t>BODY</a:t>
            </a:r>
          </a:p>
        </p:txBody>
      </p:sp>
      <p:sp>
        <p:nvSpPr>
          <p:cNvPr id="11" name="10 Rectángulo"/>
          <p:cNvSpPr/>
          <p:nvPr/>
        </p:nvSpPr>
        <p:spPr>
          <a:xfrm>
            <a:off x="4112447" y="3942172"/>
            <a:ext cx="1584176" cy="7920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solidFill>
                  <a:schemeClr val="tx1"/>
                </a:solidFill>
                <a:latin typeface="Arial" panose="020B0604020202020204" pitchFamily="34" charset="0"/>
                <a:cs typeface="Arial" panose="020B0604020202020204" pitchFamily="34" charset="0"/>
              </a:rPr>
              <a:t>Elemento </a:t>
            </a:r>
            <a:r>
              <a:rPr lang="es-ES" sz="1600" dirty="0" smtClean="0">
                <a:solidFill>
                  <a:schemeClr val="tx1"/>
                </a:solidFill>
                <a:latin typeface="Arial" panose="020B0604020202020204" pitchFamily="34" charset="0"/>
                <a:cs typeface="Arial" panose="020B0604020202020204" pitchFamily="34" charset="0"/>
              </a:rPr>
              <a:t>TITLE</a:t>
            </a:r>
            <a:endParaRPr lang="es-ES" sz="1600" dirty="0">
              <a:solidFill>
                <a:schemeClr val="tx1"/>
              </a:solidFill>
              <a:latin typeface="Arial" panose="020B0604020202020204" pitchFamily="34" charset="0"/>
              <a:cs typeface="Arial" panose="020B0604020202020204" pitchFamily="34" charset="0"/>
            </a:endParaRPr>
          </a:p>
        </p:txBody>
      </p:sp>
      <p:sp>
        <p:nvSpPr>
          <p:cNvPr id="12" name="11 Rectángulo"/>
          <p:cNvSpPr/>
          <p:nvPr/>
        </p:nvSpPr>
        <p:spPr>
          <a:xfrm>
            <a:off x="4112447" y="4914280"/>
            <a:ext cx="1584176" cy="7920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smtClean="0">
                <a:solidFill>
                  <a:schemeClr val="tx1"/>
                </a:solidFill>
                <a:latin typeface="Arial" panose="020B0604020202020204" pitchFamily="34" charset="0"/>
                <a:cs typeface="Arial" panose="020B0604020202020204" pitchFamily="34" charset="0"/>
              </a:rPr>
              <a:t>Texto Página Sencilla</a:t>
            </a:r>
            <a:endParaRPr lang="es-ES" sz="1600" dirty="0">
              <a:solidFill>
                <a:schemeClr val="tx1"/>
              </a:solidFill>
              <a:latin typeface="Arial" panose="020B0604020202020204" pitchFamily="34" charset="0"/>
              <a:cs typeface="Arial" panose="020B0604020202020204" pitchFamily="34" charset="0"/>
            </a:endParaRPr>
          </a:p>
        </p:txBody>
      </p:sp>
      <p:sp>
        <p:nvSpPr>
          <p:cNvPr id="13" name="12 Rectángulo"/>
          <p:cNvSpPr/>
          <p:nvPr/>
        </p:nvSpPr>
        <p:spPr>
          <a:xfrm>
            <a:off x="7275687" y="3942172"/>
            <a:ext cx="1584176" cy="7920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solidFill>
                  <a:schemeClr val="tx1"/>
                </a:solidFill>
                <a:latin typeface="Arial" panose="020B0604020202020204" pitchFamily="34" charset="0"/>
                <a:cs typeface="Arial" panose="020B0604020202020204" pitchFamily="34" charset="0"/>
              </a:rPr>
              <a:t>Elemento </a:t>
            </a:r>
            <a:r>
              <a:rPr lang="es-ES" sz="1600" dirty="0" smtClean="0">
                <a:solidFill>
                  <a:schemeClr val="tx1"/>
                </a:solidFill>
                <a:latin typeface="Arial" panose="020B0604020202020204" pitchFamily="34" charset="0"/>
                <a:cs typeface="Arial" panose="020B0604020202020204" pitchFamily="34" charset="0"/>
              </a:rPr>
              <a:t>P</a:t>
            </a:r>
          </a:p>
        </p:txBody>
      </p:sp>
      <p:sp>
        <p:nvSpPr>
          <p:cNvPr id="16" name="15 Rectángulo"/>
          <p:cNvSpPr/>
          <p:nvPr/>
        </p:nvSpPr>
        <p:spPr>
          <a:xfrm>
            <a:off x="7275687" y="4914280"/>
            <a:ext cx="1584176" cy="7920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smtClean="0">
                <a:solidFill>
                  <a:schemeClr val="tx1"/>
                </a:solidFill>
                <a:latin typeface="Arial" panose="020B0604020202020204" pitchFamily="34" charset="0"/>
                <a:cs typeface="Arial" panose="020B0604020202020204" pitchFamily="34" charset="0"/>
              </a:rPr>
              <a:t>Texto Esta página es</a:t>
            </a:r>
          </a:p>
        </p:txBody>
      </p:sp>
      <p:sp>
        <p:nvSpPr>
          <p:cNvPr id="17" name="16 Rectángulo"/>
          <p:cNvSpPr/>
          <p:nvPr/>
        </p:nvSpPr>
        <p:spPr>
          <a:xfrm>
            <a:off x="9226992" y="4914280"/>
            <a:ext cx="1584176" cy="7920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solidFill>
                  <a:schemeClr val="tx1"/>
                </a:solidFill>
                <a:latin typeface="Arial" panose="020B0604020202020204" pitchFamily="34" charset="0"/>
                <a:cs typeface="Arial" panose="020B0604020202020204" pitchFamily="34" charset="0"/>
              </a:rPr>
              <a:t>Elemento </a:t>
            </a:r>
            <a:r>
              <a:rPr lang="es-ES" sz="1600" dirty="0" smtClean="0">
                <a:solidFill>
                  <a:schemeClr val="tx1"/>
                </a:solidFill>
                <a:latin typeface="Arial" panose="020B0604020202020204" pitchFamily="34" charset="0"/>
                <a:cs typeface="Arial" panose="020B0604020202020204" pitchFamily="34" charset="0"/>
              </a:rPr>
              <a:t>STRONG</a:t>
            </a:r>
          </a:p>
        </p:txBody>
      </p:sp>
      <p:sp>
        <p:nvSpPr>
          <p:cNvPr id="18" name="17 Rectángulo"/>
          <p:cNvSpPr/>
          <p:nvPr/>
        </p:nvSpPr>
        <p:spPr>
          <a:xfrm>
            <a:off x="9226992" y="5922392"/>
            <a:ext cx="1584176" cy="7920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smtClean="0">
                <a:solidFill>
                  <a:schemeClr val="tx1"/>
                </a:solidFill>
                <a:latin typeface="Arial" panose="020B0604020202020204" pitchFamily="34" charset="0"/>
                <a:cs typeface="Arial" panose="020B0604020202020204" pitchFamily="34" charset="0"/>
              </a:rPr>
              <a:t>Texto muy sencilla</a:t>
            </a:r>
          </a:p>
        </p:txBody>
      </p:sp>
      <p:cxnSp>
        <p:nvCxnSpPr>
          <p:cNvPr id="20" name="19 Conector recto"/>
          <p:cNvCxnSpPr>
            <a:stCxn id="4" idx="2"/>
            <a:endCxn id="9" idx="0"/>
          </p:cNvCxnSpPr>
          <p:nvPr/>
        </p:nvCxnSpPr>
        <p:spPr>
          <a:xfrm flipH="1">
            <a:off x="4904535" y="2682032"/>
            <a:ext cx="1579064" cy="28803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21 Conector recto"/>
          <p:cNvCxnSpPr>
            <a:stCxn id="13" idx="2"/>
            <a:endCxn id="17" idx="0"/>
          </p:cNvCxnSpPr>
          <p:nvPr/>
        </p:nvCxnSpPr>
        <p:spPr>
          <a:xfrm>
            <a:off x="8067775" y="4734260"/>
            <a:ext cx="1951305" cy="1800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22 Conector recto"/>
          <p:cNvCxnSpPr>
            <a:stCxn id="4" idx="2"/>
            <a:endCxn id="10" idx="0"/>
          </p:cNvCxnSpPr>
          <p:nvPr/>
        </p:nvCxnSpPr>
        <p:spPr>
          <a:xfrm>
            <a:off x="6483599" y="2682032"/>
            <a:ext cx="1584176" cy="28803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23 Conector recto"/>
          <p:cNvCxnSpPr>
            <a:stCxn id="9" idx="2"/>
            <a:endCxn id="11" idx="0"/>
          </p:cNvCxnSpPr>
          <p:nvPr/>
        </p:nvCxnSpPr>
        <p:spPr>
          <a:xfrm>
            <a:off x="4904535" y="3762152"/>
            <a:ext cx="0" cy="1800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24 Conector recto"/>
          <p:cNvCxnSpPr>
            <a:stCxn id="12" idx="0"/>
            <a:endCxn id="11" idx="2"/>
          </p:cNvCxnSpPr>
          <p:nvPr/>
        </p:nvCxnSpPr>
        <p:spPr>
          <a:xfrm flipV="1">
            <a:off x="4904535" y="4734260"/>
            <a:ext cx="0" cy="1800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25 Conector recto"/>
          <p:cNvCxnSpPr>
            <a:stCxn id="10" idx="2"/>
            <a:endCxn id="13" idx="0"/>
          </p:cNvCxnSpPr>
          <p:nvPr/>
        </p:nvCxnSpPr>
        <p:spPr>
          <a:xfrm>
            <a:off x="8067775" y="3762152"/>
            <a:ext cx="0" cy="1800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34 Conector recto"/>
          <p:cNvCxnSpPr>
            <a:stCxn id="13" idx="2"/>
            <a:endCxn id="16" idx="0"/>
          </p:cNvCxnSpPr>
          <p:nvPr/>
        </p:nvCxnSpPr>
        <p:spPr>
          <a:xfrm>
            <a:off x="8067775" y="4734260"/>
            <a:ext cx="0" cy="1800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39 Conector recto"/>
          <p:cNvCxnSpPr>
            <a:stCxn id="17" idx="2"/>
            <a:endCxn id="18" idx="0"/>
          </p:cNvCxnSpPr>
          <p:nvPr/>
        </p:nvCxnSpPr>
        <p:spPr>
          <a:xfrm>
            <a:off x="10019080" y="5706368"/>
            <a:ext cx="0" cy="2160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9272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t>Árbol de nodos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DOM</a:t>
            </a:r>
            <a:endParaRPr lang="es-ES" dirty="0"/>
          </a:p>
        </p:txBody>
      </p:sp>
      <p:sp>
        <p:nvSpPr>
          <p:cNvPr id="6" name="5 CuadroTexto"/>
          <p:cNvSpPr txBox="1"/>
          <p:nvPr/>
        </p:nvSpPr>
        <p:spPr>
          <a:xfrm>
            <a:off x="2376041" y="1961952"/>
            <a:ext cx="8856984" cy="4031873"/>
          </a:xfrm>
          <a:prstGeom prst="rect">
            <a:avLst/>
          </a:prstGeom>
          <a:noFill/>
        </p:spPr>
        <p:txBody>
          <a:bodyPr wrap="square" rtlCol="0">
            <a:spAutoFit/>
          </a:bodyPr>
          <a:lstStyle/>
          <a:p>
            <a:pPr algn="just"/>
            <a:r>
              <a:rPr lang="es-ES" sz="1600" dirty="0">
                <a:latin typeface="Arial" panose="020B0604020202020204" pitchFamily="34" charset="0"/>
                <a:cs typeface="Arial" panose="020B0604020202020204" pitchFamily="34" charset="0"/>
              </a:rPr>
              <a:t>En el esquema anterior, cada rectángulo representa un nodo DOM y las flechas indican las relaciones entre nodos. Dentro de cada nodo, se ha incluido su tipo (que se verá más adelante) y su contenido.</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La raíz del árbol de nodos de cualquier página HTML siempre es la misma: un nodo de tipo especial denominado "Documento".</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A partir de ese nodo raíz, cada etiqueta HTML se transforma en un nodo de tipo "Elemento". La conversión de etiquetas en nodos se realiza de forma jerárquica. De esta forma, del nodo raíz solamente pueden derivar los nodos HEAD y BODY. A partir de esta derivación inicial, cada etiqueta HTML se transforma en un nodo que deriva del nodo correspondiente a su "etiqueta padre".</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La transformación de las etiquetas HTML habituales genera dos nodos: el primero es el nodo de tipo "Elemento" (correspondiente a la propia etiqueta HTML) y el segundo es un nodo de tipo "Texto" que contiene el texto encerrado por esa etiqueta HTML</a:t>
            </a:r>
            <a:r>
              <a:rPr lang="es-ES" sz="1600" dirty="0" smtClean="0">
                <a:latin typeface="Arial" panose="020B0604020202020204" pitchFamily="34" charset="0"/>
                <a:cs typeface="Arial" panose="020B0604020202020204" pitchFamily="34" charset="0"/>
              </a:rPr>
              <a:t>.</a:t>
            </a:r>
            <a:endParaRPr lang="es-E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946994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t>Árbol de nodos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DOM</a:t>
            </a:r>
            <a:endParaRPr lang="es-ES" dirty="0"/>
          </a:p>
        </p:txBody>
      </p:sp>
      <p:sp>
        <p:nvSpPr>
          <p:cNvPr id="6" name="5 CuadroTexto"/>
          <p:cNvSpPr txBox="1"/>
          <p:nvPr/>
        </p:nvSpPr>
        <p:spPr>
          <a:xfrm>
            <a:off x="2376041" y="1961952"/>
            <a:ext cx="8856984" cy="1323439"/>
          </a:xfrm>
          <a:prstGeom prst="rect">
            <a:avLst/>
          </a:prstGeom>
          <a:noFill/>
        </p:spPr>
        <p:txBody>
          <a:bodyPr wrap="square" rtlCol="0">
            <a:spAutoFit/>
          </a:bodyPr>
          <a:lstStyle/>
          <a:p>
            <a:pPr algn="just"/>
            <a:r>
              <a:rPr lang="es-ES" sz="1600" dirty="0" smtClean="0">
                <a:latin typeface="Arial" panose="020B0604020202020204" pitchFamily="34" charset="0"/>
                <a:cs typeface="Arial" panose="020B0604020202020204" pitchFamily="34" charset="0"/>
              </a:rPr>
              <a:t>Así</a:t>
            </a:r>
            <a:r>
              <a:rPr lang="es-ES" sz="1600" dirty="0">
                <a:latin typeface="Arial" panose="020B0604020202020204" pitchFamily="34" charset="0"/>
                <a:cs typeface="Arial" panose="020B0604020202020204" pitchFamily="34" charset="0"/>
              </a:rPr>
              <a:t>, la siguiente etiqueta HTML:</a:t>
            </a:r>
          </a:p>
          <a:p>
            <a:pPr algn="just"/>
            <a:r>
              <a:rPr lang="es-ES" sz="1600" dirty="0">
                <a:latin typeface="Arial" panose="020B0604020202020204" pitchFamily="34" charset="0"/>
                <a:cs typeface="Arial" panose="020B0604020202020204" pitchFamily="34" charset="0"/>
              </a:rPr>
              <a:t>&lt;</a:t>
            </a:r>
            <a:r>
              <a:rPr lang="es-ES" sz="1600" dirty="0" err="1">
                <a:latin typeface="Arial" panose="020B0604020202020204" pitchFamily="34" charset="0"/>
                <a:cs typeface="Arial" panose="020B0604020202020204" pitchFamily="34" charset="0"/>
              </a:rPr>
              <a:t>title</a:t>
            </a:r>
            <a:r>
              <a:rPr lang="es-ES" sz="1600" dirty="0">
                <a:latin typeface="Arial" panose="020B0604020202020204" pitchFamily="34" charset="0"/>
                <a:cs typeface="Arial" panose="020B0604020202020204" pitchFamily="34" charset="0"/>
              </a:rPr>
              <a:t>&gt;Página sencilla&lt;/</a:t>
            </a:r>
            <a:r>
              <a:rPr lang="es-ES" sz="1600" dirty="0" err="1">
                <a:latin typeface="Arial" panose="020B0604020202020204" pitchFamily="34" charset="0"/>
                <a:cs typeface="Arial" panose="020B0604020202020204" pitchFamily="34" charset="0"/>
              </a:rPr>
              <a:t>title</a:t>
            </a:r>
            <a:r>
              <a:rPr lang="es-ES" sz="1600" dirty="0">
                <a:latin typeface="Arial" panose="020B0604020202020204" pitchFamily="34" charset="0"/>
                <a:cs typeface="Arial" panose="020B0604020202020204" pitchFamily="34" charset="0"/>
              </a:rPr>
              <a:t>&gt;</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Genera los siguientes dos nodos:</a:t>
            </a:r>
          </a:p>
          <a:p>
            <a:pPr algn="just"/>
            <a:endParaRPr lang="es-ES" sz="1600" dirty="0">
              <a:latin typeface="Arial" panose="020B0604020202020204" pitchFamily="34" charset="0"/>
              <a:cs typeface="Arial" panose="020B0604020202020204" pitchFamily="34" charset="0"/>
            </a:endParaRPr>
          </a:p>
        </p:txBody>
      </p:sp>
      <p:sp>
        <p:nvSpPr>
          <p:cNvPr id="7" name="6 Rectángulo"/>
          <p:cNvSpPr/>
          <p:nvPr/>
        </p:nvSpPr>
        <p:spPr>
          <a:xfrm>
            <a:off x="6156461" y="3498660"/>
            <a:ext cx="1584176" cy="7920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solidFill>
                  <a:schemeClr val="tx1"/>
                </a:solidFill>
                <a:latin typeface="Arial" panose="020B0604020202020204" pitchFamily="34" charset="0"/>
                <a:cs typeface="Arial" panose="020B0604020202020204" pitchFamily="34" charset="0"/>
              </a:rPr>
              <a:t>Elemento </a:t>
            </a:r>
            <a:r>
              <a:rPr lang="es-ES" sz="1600" dirty="0" smtClean="0">
                <a:solidFill>
                  <a:schemeClr val="tx1"/>
                </a:solidFill>
                <a:latin typeface="Arial" panose="020B0604020202020204" pitchFamily="34" charset="0"/>
                <a:cs typeface="Arial" panose="020B0604020202020204" pitchFamily="34" charset="0"/>
              </a:rPr>
              <a:t>TITLE</a:t>
            </a:r>
            <a:endParaRPr lang="es-ES" sz="1600" dirty="0">
              <a:solidFill>
                <a:schemeClr val="tx1"/>
              </a:solidFill>
              <a:latin typeface="Arial" panose="020B0604020202020204" pitchFamily="34" charset="0"/>
              <a:cs typeface="Arial" panose="020B0604020202020204" pitchFamily="34" charset="0"/>
            </a:endParaRPr>
          </a:p>
        </p:txBody>
      </p:sp>
      <p:sp>
        <p:nvSpPr>
          <p:cNvPr id="8" name="7 Rectángulo"/>
          <p:cNvSpPr/>
          <p:nvPr/>
        </p:nvSpPr>
        <p:spPr>
          <a:xfrm>
            <a:off x="6156461" y="4776802"/>
            <a:ext cx="1584176" cy="7920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smtClean="0">
                <a:solidFill>
                  <a:schemeClr val="tx1"/>
                </a:solidFill>
                <a:latin typeface="Arial" panose="020B0604020202020204" pitchFamily="34" charset="0"/>
                <a:cs typeface="Arial" panose="020B0604020202020204" pitchFamily="34" charset="0"/>
              </a:rPr>
              <a:t>Texto Página Sencilla</a:t>
            </a:r>
            <a:endParaRPr lang="es-ES" sz="1600" dirty="0">
              <a:solidFill>
                <a:schemeClr val="tx1"/>
              </a:solidFill>
              <a:latin typeface="Arial" panose="020B0604020202020204" pitchFamily="34" charset="0"/>
              <a:cs typeface="Arial" panose="020B0604020202020204" pitchFamily="34" charset="0"/>
            </a:endParaRPr>
          </a:p>
        </p:txBody>
      </p:sp>
      <p:cxnSp>
        <p:nvCxnSpPr>
          <p:cNvPr id="9" name="8 Conector recto"/>
          <p:cNvCxnSpPr>
            <a:stCxn id="8" idx="0"/>
            <a:endCxn id="7" idx="2"/>
          </p:cNvCxnSpPr>
          <p:nvPr/>
        </p:nvCxnSpPr>
        <p:spPr>
          <a:xfrm flipV="1">
            <a:off x="6948549" y="4290748"/>
            <a:ext cx="0" cy="4860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02928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t>Árbol de nodos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DOM</a:t>
            </a:r>
            <a:endParaRPr lang="es-ES" dirty="0"/>
          </a:p>
        </p:txBody>
      </p:sp>
      <p:sp>
        <p:nvSpPr>
          <p:cNvPr id="6" name="5 CuadroTexto"/>
          <p:cNvSpPr txBox="1"/>
          <p:nvPr/>
        </p:nvSpPr>
        <p:spPr>
          <a:xfrm>
            <a:off x="2376041" y="1961952"/>
            <a:ext cx="8856984" cy="3046988"/>
          </a:xfrm>
          <a:prstGeom prst="rect">
            <a:avLst/>
          </a:prstGeom>
          <a:noFill/>
        </p:spPr>
        <p:txBody>
          <a:bodyPr wrap="square" rtlCol="0">
            <a:spAutoFit/>
          </a:bodyPr>
          <a:lstStyle/>
          <a:p>
            <a:pPr algn="just"/>
            <a:r>
              <a:rPr lang="es-ES" sz="1600" dirty="0">
                <a:latin typeface="Arial" panose="020B0604020202020204" pitchFamily="34" charset="0"/>
                <a:cs typeface="Arial" panose="020B0604020202020204" pitchFamily="34" charset="0"/>
              </a:rPr>
              <a:t>De la misma forma, la siguiente etiqueta HTML:</a:t>
            </a:r>
          </a:p>
          <a:p>
            <a:pPr algn="just"/>
            <a:r>
              <a:rPr lang="es-ES" sz="1600" dirty="0">
                <a:latin typeface="Arial" panose="020B0604020202020204" pitchFamily="34" charset="0"/>
                <a:cs typeface="Arial" panose="020B0604020202020204" pitchFamily="34" charset="0"/>
              </a:rPr>
              <a:t>&lt;p&gt;Esta página es &lt;</a:t>
            </a:r>
            <a:r>
              <a:rPr lang="es-ES" sz="1600" dirty="0" err="1">
                <a:latin typeface="Arial" panose="020B0604020202020204" pitchFamily="34" charset="0"/>
                <a:cs typeface="Arial" panose="020B0604020202020204" pitchFamily="34" charset="0"/>
              </a:rPr>
              <a:t>strong</a:t>
            </a:r>
            <a:r>
              <a:rPr lang="es-ES" sz="1600" dirty="0">
                <a:latin typeface="Arial" panose="020B0604020202020204" pitchFamily="34" charset="0"/>
                <a:cs typeface="Arial" panose="020B0604020202020204" pitchFamily="34" charset="0"/>
              </a:rPr>
              <a:t>&gt;muy sencilla&lt;/</a:t>
            </a:r>
            <a:r>
              <a:rPr lang="es-ES" sz="1600" dirty="0" err="1">
                <a:latin typeface="Arial" panose="020B0604020202020204" pitchFamily="34" charset="0"/>
                <a:cs typeface="Arial" panose="020B0604020202020204" pitchFamily="34" charset="0"/>
              </a:rPr>
              <a:t>strong</a:t>
            </a:r>
            <a:r>
              <a:rPr lang="es-ES" sz="1600" dirty="0">
                <a:latin typeface="Arial" panose="020B0604020202020204" pitchFamily="34" charset="0"/>
                <a:cs typeface="Arial" panose="020B0604020202020204" pitchFamily="34" charset="0"/>
              </a:rPr>
              <a:t>&gt;&lt;/p&gt;</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Genera los siguientes nodos:</a:t>
            </a:r>
          </a:p>
          <a:p>
            <a:pPr algn="just"/>
            <a:endParaRPr lang="es-ES" sz="1600" dirty="0">
              <a:latin typeface="Arial" panose="020B0604020202020204" pitchFamily="34" charset="0"/>
              <a:cs typeface="Arial" panose="020B0604020202020204" pitchFamily="34" charset="0"/>
            </a:endParaRPr>
          </a:p>
          <a:p>
            <a:pPr indent="273050" algn="just">
              <a:buFont typeface="Arial" pitchFamily="34" charset="0"/>
              <a:buChar char="•"/>
            </a:pPr>
            <a:r>
              <a:rPr lang="es-ES" sz="1600" dirty="0">
                <a:latin typeface="Arial" panose="020B0604020202020204" pitchFamily="34" charset="0"/>
                <a:cs typeface="Arial" panose="020B0604020202020204" pitchFamily="34" charset="0"/>
              </a:rPr>
              <a:t>Nodo de tipo "Elemento" correspondiente a la etiqueta &lt;p&gt;.</a:t>
            </a:r>
          </a:p>
          <a:p>
            <a:pPr indent="273050" algn="just">
              <a:buFont typeface="Arial" pitchFamily="34" charset="0"/>
              <a:buChar char="•"/>
            </a:pPr>
            <a:r>
              <a:rPr lang="es-ES" sz="1600" dirty="0">
                <a:latin typeface="Arial" panose="020B0604020202020204" pitchFamily="34" charset="0"/>
                <a:cs typeface="Arial" panose="020B0604020202020204" pitchFamily="34" charset="0"/>
              </a:rPr>
              <a:t>Nodo de tipo "Texto" con el contenido textual de la etiqueta &lt;p&gt;.</a:t>
            </a:r>
          </a:p>
          <a:p>
            <a:pPr indent="273050" algn="just">
              <a:buFont typeface="Arial" pitchFamily="34" charset="0"/>
              <a:buChar char="•"/>
            </a:pPr>
            <a:r>
              <a:rPr lang="es-ES" sz="1600" dirty="0">
                <a:latin typeface="Arial" panose="020B0604020202020204" pitchFamily="34" charset="0"/>
                <a:cs typeface="Arial" panose="020B0604020202020204" pitchFamily="34" charset="0"/>
              </a:rPr>
              <a:t>Como el contenido de &lt;p&gt; incluye en su interior otra etiqueta HTML, la etiqueta interior se transforma en un nodo de tipo "Elemento" que representa la etiqueta &lt;</a:t>
            </a:r>
            <a:r>
              <a:rPr lang="es-ES" sz="1600" dirty="0" err="1">
                <a:latin typeface="Arial" panose="020B0604020202020204" pitchFamily="34" charset="0"/>
                <a:cs typeface="Arial" panose="020B0604020202020204" pitchFamily="34" charset="0"/>
              </a:rPr>
              <a:t>strong</a:t>
            </a:r>
            <a:r>
              <a:rPr lang="es-ES" sz="1600" dirty="0">
                <a:latin typeface="Arial" panose="020B0604020202020204" pitchFamily="34" charset="0"/>
                <a:cs typeface="Arial" panose="020B0604020202020204" pitchFamily="34" charset="0"/>
              </a:rPr>
              <a:t>&gt; y que deriva del nodo anterior.</a:t>
            </a:r>
          </a:p>
          <a:p>
            <a:pPr indent="273050" algn="just">
              <a:buFont typeface="Arial" pitchFamily="34" charset="0"/>
              <a:buChar char="•"/>
            </a:pPr>
            <a:r>
              <a:rPr lang="es-ES" sz="1600" dirty="0">
                <a:latin typeface="Arial" panose="020B0604020202020204" pitchFamily="34" charset="0"/>
                <a:cs typeface="Arial" panose="020B0604020202020204" pitchFamily="34" charset="0"/>
              </a:rPr>
              <a:t>El contenido de la etiqueta &lt;</a:t>
            </a:r>
            <a:r>
              <a:rPr lang="es-ES" sz="1600" dirty="0" err="1">
                <a:latin typeface="Arial" panose="020B0604020202020204" pitchFamily="34" charset="0"/>
                <a:cs typeface="Arial" panose="020B0604020202020204" pitchFamily="34" charset="0"/>
              </a:rPr>
              <a:t>strong</a:t>
            </a:r>
            <a:r>
              <a:rPr lang="es-ES" sz="1600" dirty="0">
                <a:latin typeface="Arial" panose="020B0604020202020204" pitchFamily="34" charset="0"/>
                <a:cs typeface="Arial" panose="020B0604020202020204" pitchFamily="34" charset="0"/>
              </a:rPr>
              <a:t>&gt; genera a su vez otro nodo de tipo "Texto" que deriva del nodo generado por &lt;</a:t>
            </a:r>
            <a:r>
              <a:rPr lang="es-ES" sz="1600" dirty="0" err="1">
                <a:latin typeface="Arial" panose="020B0604020202020204" pitchFamily="34" charset="0"/>
                <a:cs typeface="Arial" panose="020B0604020202020204" pitchFamily="34" charset="0"/>
              </a:rPr>
              <a:t>strong</a:t>
            </a:r>
            <a:r>
              <a:rPr lang="es-ES" sz="1600" dirty="0">
                <a:latin typeface="Arial" panose="020B0604020202020204" pitchFamily="34" charset="0"/>
                <a:cs typeface="Arial" panose="020B0604020202020204" pitchFamily="34" charset="0"/>
              </a:rPr>
              <a:t>&gt;.</a:t>
            </a:r>
          </a:p>
        </p:txBody>
      </p:sp>
    </p:spTree>
    <p:extLst>
      <p:ext uri="{BB962C8B-B14F-4D97-AF65-F5344CB8AC3E}">
        <p14:creationId xmlns:p14="http://schemas.microsoft.com/office/powerpoint/2010/main" val="40299658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t>Tipos de nodos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DOM</a:t>
            </a:r>
            <a:endParaRPr lang="es-ES" dirty="0"/>
          </a:p>
        </p:txBody>
      </p:sp>
      <p:sp>
        <p:nvSpPr>
          <p:cNvPr id="6" name="5 CuadroTexto"/>
          <p:cNvSpPr txBox="1"/>
          <p:nvPr/>
        </p:nvSpPr>
        <p:spPr>
          <a:xfrm>
            <a:off x="2376041" y="1961952"/>
            <a:ext cx="8856984" cy="3293209"/>
          </a:xfrm>
          <a:prstGeom prst="rect">
            <a:avLst/>
          </a:prstGeom>
          <a:noFill/>
        </p:spPr>
        <p:txBody>
          <a:bodyPr wrap="square" rtlCol="0">
            <a:spAutoFit/>
          </a:bodyPr>
          <a:lstStyle/>
          <a:p>
            <a:pPr algn="just"/>
            <a:r>
              <a:rPr lang="es-ES" sz="1600" dirty="0">
                <a:latin typeface="Arial" panose="020B0604020202020204" pitchFamily="34" charset="0"/>
                <a:cs typeface="Arial" panose="020B0604020202020204" pitchFamily="34" charset="0"/>
              </a:rPr>
              <a:t>La especificación completa de DOM define 12 tipos de nodos, aunque las páginas HTML habituales se pueden manipular manejando solamente cuatro o cinco tipos de nodos:</a:t>
            </a:r>
          </a:p>
          <a:p>
            <a:pPr algn="just"/>
            <a:endParaRPr lang="es-ES" sz="1600" dirty="0">
              <a:latin typeface="Arial" panose="020B0604020202020204" pitchFamily="34" charset="0"/>
              <a:cs typeface="Arial" panose="020B0604020202020204" pitchFamily="34" charset="0"/>
            </a:endParaRPr>
          </a:p>
          <a:p>
            <a:pPr indent="273050" algn="just">
              <a:buFont typeface="Arial" pitchFamily="34" charset="0"/>
              <a:buChar char="•"/>
            </a:pPr>
            <a:r>
              <a:rPr lang="es-ES" sz="1600" b="1" dirty="0" err="1">
                <a:latin typeface="Arial" panose="020B0604020202020204" pitchFamily="34" charset="0"/>
                <a:cs typeface="Arial" panose="020B0604020202020204" pitchFamily="34" charset="0"/>
              </a:rPr>
              <a:t>Document</a:t>
            </a:r>
            <a:r>
              <a:rPr lang="es-ES" sz="1600" dirty="0">
                <a:latin typeface="Arial" panose="020B0604020202020204" pitchFamily="34" charset="0"/>
                <a:cs typeface="Arial" panose="020B0604020202020204" pitchFamily="34" charset="0"/>
              </a:rPr>
              <a:t>, nodo raíz del que derivan todos los demás nodos del árbol.</a:t>
            </a:r>
          </a:p>
          <a:p>
            <a:pPr indent="273050" algn="just">
              <a:buFont typeface="Arial" pitchFamily="34" charset="0"/>
              <a:buChar char="•"/>
            </a:pPr>
            <a:r>
              <a:rPr lang="es-ES" sz="1600" b="1" dirty="0" err="1">
                <a:latin typeface="Arial" panose="020B0604020202020204" pitchFamily="34" charset="0"/>
                <a:cs typeface="Arial" panose="020B0604020202020204" pitchFamily="34" charset="0"/>
              </a:rPr>
              <a:t>Element</a:t>
            </a:r>
            <a:r>
              <a:rPr lang="es-ES" sz="1600" dirty="0">
                <a:latin typeface="Arial" panose="020B0604020202020204" pitchFamily="34" charset="0"/>
                <a:cs typeface="Arial" panose="020B0604020202020204" pitchFamily="34" charset="0"/>
              </a:rPr>
              <a:t>, representa cada una de las etiquetas HTML. Se trata del único nodo que puede contener atributos y el único del que pueden derivar otros nodos.</a:t>
            </a:r>
          </a:p>
          <a:p>
            <a:pPr indent="273050" algn="just">
              <a:buFont typeface="Arial" pitchFamily="34" charset="0"/>
              <a:buChar char="•"/>
            </a:pPr>
            <a:r>
              <a:rPr lang="es-ES" sz="1600" b="1" dirty="0" err="1">
                <a:latin typeface="Arial" panose="020B0604020202020204" pitchFamily="34" charset="0"/>
                <a:cs typeface="Arial" panose="020B0604020202020204" pitchFamily="34" charset="0"/>
              </a:rPr>
              <a:t>Attr</a:t>
            </a:r>
            <a:r>
              <a:rPr lang="es-ES" sz="1600" dirty="0">
                <a:latin typeface="Arial" panose="020B0604020202020204" pitchFamily="34" charset="0"/>
                <a:cs typeface="Arial" panose="020B0604020202020204" pitchFamily="34" charset="0"/>
              </a:rPr>
              <a:t>, se define un nodo de este tipo para representar cada uno de los atributos de las etiquetas HTML, es decir, uno por cada par atributo=valor.</a:t>
            </a:r>
          </a:p>
          <a:p>
            <a:pPr indent="273050" algn="just">
              <a:buFont typeface="Arial" pitchFamily="34" charset="0"/>
              <a:buChar char="•"/>
            </a:pPr>
            <a:r>
              <a:rPr lang="es-ES" sz="1600" b="1" dirty="0">
                <a:latin typeface="Arial" panose="020B0604020202020204" pitchFamily="34" charset="0"/>
                <a:cs typeface="Arial" panose="020B0604020202020204" pitchFamily="34" charset="0"/>
              </a:rPr>
              <a:t>Text</a:t>
            </a:r>
            <a:r>
              <a:rPr lang="es-ES" sz="1600" dirty="0">
                <a:latin typeface="Arial" panose="020B0604020202020204" pitchFamily="34" charset="0"/>
                <a:cs typeface="Arial" panose="020B0604020202020204" pitchFamily="34" charset="0"/>
              </a:rPr>
              <a:t>, nodo que contiene el texto encerrado por una etiqueta HTML.</a:t>
            </a:r>
          </a:p>
          <a:p>
            <a:pPr indent="273050" algn="just">
              <a:buFont typeface="Arial" pitchFamily="34" charset="0"/>
              <a:buChar char="•"/>
            </a:pPr>
            <a:r>
              <a:rPr lang="es-ES" sz="1600" b="1" dirty="0" err="1">
                <a:latin typeface="Arial" panose="020B0604020202020204" pitchFamily="34" charset="0"/>
                <a:cs typeface="Arial" panose="020B0604020202020204" pitchFamily="34" charset="0"/>
              </a:rPr>
              <a:t>Comment</a:t>
            </a:r>
            <a:r>
              <a:rPr lang="es-ES" sz="1600" dirty="0">
                <a:latin typeface="Arial" panose="020B0604020202020204" pitchFamily="34" charset="0"/>
                <a:cs typeface="Arial" panose="020B0604020202020204" pitchFamily="34" charset="0"/>
              </a:rPr>
              <a:t>, representa los comentarios incluidos en la página HTML.</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Los otros tipos de nodos existentes son </a:t>
            </a:r>
            <a:r>
              <a:rPr lang="es-ES" sz="1600" dirty="0" err="1">
                <a:latin typeface="Arial" panose="020B0604020202020204" pitchFamily="34" charset="0"/>
                <a:cs typeface="Arial" panose="020B0604020202020204" pitchFamily="34" charset="0"/>
              </a:rPr>
              <a:t>DocumentType</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CDataSection</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DocumentFragment</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Entity</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EntityReference</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ProcessingInstruction</a:t>
            </a:r>
            <a:r>
              <a:rPr lang="es-ES" sz="1600" dirty="0">
                <a:latin typeface="Arial" panose="020B0604020202020204" pitchFamily="34" charset="0"/>
                <a:cs typeface="Arial" panose="020B0604020202020204" pitchFamily="34" charset="0"/>
              </a:rPr>
              <a:t> y </a:t>
            </a:r>
            <a:r>
              <a:rPr lang="es-ES" sz="1600" dirty="0" err="1">
                <a:latin typeface="Arial" panose="020B0604020202020204" pitchFamily="34" charset="0"/>
                <a:cs typeface="Arial" panose="020B0604020202020204" pitchFamily="34" charset="0"/>
              </a:rPr>
              <a:t>Notation</a:t>
            </a:r>
            <a:r>
              <a:rPr lang="es-ES" sz="16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8539120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46646</TotalTime>
  <Words>2154</Words>
  <Application>Microsoft Office PowerPoint</Application>
  <PresentationFormat>Personalizado</PresentationFormat>
  <Paragraphs>388</Paragraphs>
  <Slides>38</Slides>
  <Notes>0</Notes>
  <HiddenSlides>0</HiddenSlides>
  <MMClips>0</MMClips>
  <ScaleCrop>false</ScaleCrop>
  <HeadingPairs>
    <vt:vector size="4" baseType="variant">
      <vt:variant>
        <vt:lpstr>Tema</vt:lpstr>
      </vt:variant>
      <vt:variant>
        <vt:i4>1</vt:i4>
      </vt:variant>
      <vt:variant>
        <vt:lpstr>Títulos de diapositiva</vt:lpstr>
      </vt:variant>
      <vt:variant>
        <vt:i4>38</vt:i4>
      </vt:variant>
    </vt:vector>
  </HeadingPairs>
  <TitlesOfParts>
    <vt:vector size="39" baseType="lpstr">
      <vt:lpstr>1_Tema de Office</vt:lpstr>
      <vt:lpstr>Presentación de PowerPoint</vt:lpstr>
      <vt:lpstr>DOM</vt:lpstr>
      <vt:lpstr>Árbol de nodos</vt:lpstr>
      <vt:lpstr>Árbol de nodos</vt:lpstr>
      <vt:lpstr>Árbol de nodos</vt:lpstr>
      <vt:lpstr>Árbol de nodos</vt:lpstr>
      <vt:lpstr>Árbol de nodos</vt:lpstr>
      <vt:lpstr>Árbol de nodos</vt:lpstr>
      <vt:lpstr>Tipos de nodos</vt:lpstr>
      <vt:lpstr>Acceso a los nodos</vt:lpstr>
      <vt:lpstr>Acceso a los nodos</vt:lpstr>
      <vt:lpstr>Acceso a los nodos</vt:lpstr>
      <vt:lpstr>Acceso a los nodos</vt:lpstr>
      <vt:lpstr>Acceso a los nodos</vt:lpstr>
      <vt:lpstr>Acceso a los nodos</vt:lpstr>
      <vt:lpstr>Acceso a los nodos</vt:lpstr>
      <vt:lpstr>Ejercicio </vt:lpstr>
      <vt:lpstr>Acceso a los nodos</vt:lpstr>
      <vt:lpstr>Creación y eliminación de nodos</vt:lpstr>
      <vt:lpstr>Creación y eliminación de nodos</vt:lpstr>
      <vt:lpstr>Creación y eliminación de nodos</vt:lpstr>
      <vt:lpstr>Creación y eliminación de nodos</vt:lpstr>
      <vt:lpstr>El evento onload</vt:lpstr>
      <vt:lpstr>Ejercicios</vt:lpstr>
      <vt:lpstr>Ejercicio 1</vt:lpstr>
      <vt:lpstr>Ejercicio 2</vt:lpstr>
      <vt:lpstr>Ejercicio 3</vt:lpstr>
      <vt:lpstr>Ejercicio 4</vt:lpstr>
      <vt:lpstr>Ejercicio 5</vt:lpstr>
      <vt:lpstr>Ejercicio 6</vt:lpstr>
      <vt:lpstr>Acceso directo a los atributos HTML</vt:lpstr>
      <vt:lpstr>Acceso directo a los atributos HTML</vt:lpstr>
      <vt:lpstr>Acceso directo a los atributos HTML</vt:lpstr>
      <vt:lpstr>Acceso directo a los atributos HTML</vt:lpstr>
      <vt:lpstr>getElementsByClassName()</vt:lpstr>
      <vt:lpstr>getElementsByClassName()</vt:lpstr>
      <vt:lpstr>getElementsByClassName()</vt:lpstr>
      <vt:lpstr>Presentación de PowerPoint</vt:lpstr>
    </vt:vector>
  </TitlesOfParts>
  <Company>autonomo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FDG</dc:creator>
  <cp:lastModifiedBy>Fernando Diezma</cp:lastModifiedBy>
  <cp:revision>1334</cp:revision>
  <dcterms:created xsi:type="dcterms:W3CDTF">2012-11-21T14:08:18Z</dcterms:created>
  <dcterms:modified xsi:type="dcterms:W3CDTF">2015-04-29T20:22:40Z</dcterms:modified>
</cp:coreProperties>
</file>