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64" r:id="rId2"/>
    <p:sldId id="665" r:id="rId3"/>
    <p:sldId id="666" r:id="rId4"/>
    <p:sldId id="667" r:id="rId5"/>
    <p:sldId id="668" r:id="rId6"/>
    <p:sldId id="669" r:id="rId7"/>
    <p:sldId id="670" r:id="rId8"/>
    <p:sldId id="671" r:id="rId9"/>
    <p:sldId id="672" r:id="rId10"/>
    <p:sldId id="673" r:id="rId11"/>
    <p:sldId id="674" r:id="rId12"/>
    <p:sldId id="675" r:id="rId13"/>
    <p:sldId id="676" r:id="rId14"/>
    <p:sldId id="677" r:id="rId15"/>
    <p:sldId id="678" r:id="rId16"/>
    <p:sldId id="679" r:id="rId17"/>
    <p:sldId id="680" r:id="rId18"/>
    <p:sldId id="681" r:id="rId19"/>
    <p:sldId id="682" r:id="rId20"/>
    <p:sldId id="683" r:id="rId21"/>
    <p:sldId id="684" r:id="rId22"/>
    <p:sldId id="685" r:id="rId23"/>
    <p:sldId id="686" r:id="rId24"/>
    <p:sldId id="687" r:id="rId25"/>
    <p:sldId id="688" r:id="rId26"/>
    <p:sldId id="689" r:id="rId27"/>
    <p:sldId id="690" r:id="rId28"/>
    <p:sldId id="691" r:id="rId29"/>
    <p:sldId id="692" r:id="rId30"/>
    <p:sldId id="693" r:id="rId31"/>
    <p:sldId id="694" r:id="rId32"/>
    <p:sldId id="695" r:id="rId33"/>
    <p:sldId id="696" r:id="rId34"/>
    <p:sldId id="709" r:id="rId35"/>
    <p:sldId id="697" r:id="rId36"/>
    <p:sldId id="698" r:id="rId37"/>
    <p:sldId id="699" r:id="rId38"/>
    <p:sldId id="700" r:id="rId39"/>
    <p:sldId id="701" r:id="rId40"/>
    <p:sldId id="702" r:id="rId41"/>
    <p:sldId id="703" r:id="rId42"/>
    <p:sldId id="704" r:id="rId43"/>
    <p:sldId id="705" r:id="rId44"/>
    <p:sldId id="706" r:id="rId45"/>
    <p:sldId id="707" r:id="rId46"/>
    <p:sldId id="708" r:id="rId47"/>
  </p:sldIdLst>
  <p:sldSz cx="13681075" cy="7380288"/>
  <p:notesSz cx="6858000" cy="9144000"/>
  <p:defaultText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27" autoAdjust="0"/>
    <p:restoredTop sz="94660" autoAdjust="0"/>
  </p:normalViewPr>
  <p:slideViewPr>
    <p:cSldViewPr>
      <p:cViewPr>
        <p:scale>
          <a:sx n="100" d="100"/>
          <a:sy n="100" d="100"/>
        </p:scale>
        <p:origin x="-732" y="-216"/>
      </p:cViewPr>
      <p:guideLst>
        <p:guide orient="horz" pos="2325"/>
        <p:guide pos="43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163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21" name="Picture 5"/>
          <p:cNvPicPr>
            <a:picLocks noChangeAspect="1" noChangeArrowheads="1"/>
          </p:cNvPicPr>
          <p:nvPr userDrawn="1"/>
        </p:nvPicPr>
        <p:blipFill>
          <a:blip r:embed="rId2" cstate="print"/>
          <a:srcRect/>
          <a:stretch>
            <a:fillRect/>
          </a:stretch>
        </p:blipFill>
        <p:spPr bwMode="auto">
          <a:xfrm>
            <a:off x="2096628" y="71657"/>
            <a:ext cx="1584176" cy="598284"/>
          </a:xfrm>
          <a:prstGeom prst="rect">
            <a:avLst/>
          </a:prstGeom>
          <a:noFill/>
          <a:ln w="9525">
            <a:noFill/>
            <a:miter lim="800000"/>
            <a:headEnd/>
            <a:tailEnd/>
          </a:ln>
          <a:effec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pic>
        <p:nvPicPr>
          <p:cNvPr id="1026"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7573" t="89354" r="13598"/>
          <a:stretch/>
        </p:blipFill>
        <p:spPr bwMode="auto">
          <a:xfrm>
            <a:off x="1007889" y="6486471"/>
            <a:ext cx="10873208" cy="893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smtClean="0"/>
              <a:t>© </a:t>
            </a:r>
            <a:r>
              <a:rPr lang="es-ES" sz="1400" dirty="0" err="1" smtClean="0"/>
              <a:t>GreenPC</a:t>
            </a:r>
            <a:r>
              <a:rPr lang="es-ES" sz="1400" dirty="0" smtClean="0"/>
              <a:t>, S.L. Todos los derechos reservados.</a:t>
            </a:r>
            <a:endParaRPr lang="es-ES" sz="1400" dirty="0"/>
          </a:p>
        </p:txBody>
      </p:sp>
    </p:spTree>
    <p:extLst>
      <p:ext uri="{BB962C8B-B14F-4D97-AF65-F5344CB8AC3E}">
        <p14:creationId xmlns:p14="http://schemas.microsoft.com/office/powerpoint/2010/main" val="23128022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8" name="7 Marcador de pie de página"/>
          <p:cNvSpPr>
            <a:spLocks noGrp="1"/>
          </p:cNvSpPr>
          <p:nvPr>
            <p:ph type="ftr" sz="quarter" idx="11"/>
          </p:nvPr>
        </p:nvSpPr>
        <p:spPr/>
        <p:txBody>
          <a:bodyPr/>
          <a:lstStyle/>
          <a:p>
            <a:endParaRPr lang="es-ES_tradnl" dirty="0"/>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4" name="3 Marcador de pie de página"/>
          <p:cNvSpPr>
            <a:spLocks noGrp="1"/>
          </p:cNvSpPr>
          <p:nvPr>
            <p:ph type="ftr" sz="quarter" idx="11"/>
          </p:nvPr>
        </p:nvSpPr>
        <p:spPr/>
        <p:txBody>
          <a:bodyPr/>
          <a:lstStyle/>
          <a:p>
            <a:endParaRPr lang="es-ES_tradnl" dirty="0"/>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3" name="2 Marcador de pie de página"/>
          <p:cNvSpPr>
            <a:spLocks noGrp="1"/>
          </p:cNvSpPr>
          <p:nvPr>
            <p:ph type="ftr" sz="quarter" idx="11"/>
          </p:nvPr>
        </p:nvSpPr>
        <p:spPr/>
        <p:txBody>
          <a:bodyPr/>
          <a:lstStyle/>
          <a:p>
            <a:endParaRPr lang="es-ES_tradnl" dirty="0"/>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pPr/>
              <a:t>‹Nº›</a:t>
            </a:fld>
            <a:endParaRPr lang="es-ES_tradnl" dirty="0"/>
          </a:p>
        </p:txBody>
      </p:sp>
    </p:spTree>
  </p:cSld>
  <p:clrMap bg1="lt1" tx1="dk1" bg2="lt2" tx2="dk2" accent1="accent1" accent2="accent2" accent3="accent3" accent4="accent4" accent5="accent5" accent6="accent6" hlink="hlink" folHlink="folHlink"/>
  <p:sldLayoutIdLst>
    <p:sldLayoutId id="2147483662" r:id="rId1"/>
    <p:sldLayoutId id="214748367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G:\excel.greenpc.es\www\cursosv2\images\fijasweb\main\portada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723"/>
            <a:ext cx="13680000" cy="626792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59817" y="1313880"/>
            <a:ext cx="9597114" cy="3108543"/>
          </a:xfrm>
          <a:prstGeom prst="rect">
            <a:avLst/>
          </a:prstGeom>
          <a:noFill/>
        </p:spPr>
        <p:txBody>
          <a:bodyPr wrap="none" rtlCol="0">
            <a:spAutoFit/>
          </a:bodyPr>
          <a:lstStyle/>
          <a:p>
            <a:r>
              <a:rPr lang="es-ES" sz="4400" b="1" dirty="0" smtClean="0">
                <a:solidFill>
                  <a:schemeClr val="bg1"/>
                </a:solidFill>
                <a:latin typeface="Arial" panose="020B0604020202020204" pitchFamily="34" charset="0"/>
                <a:cs typeface="Arial" panose="020B0604020202020204" pitchFamily="34" charset="0"/>
              </a:rPr>
              <a:t>Curso:</a:t>
            </a:r>
          </a:p>
          <a:p>
            <a:endParaRPr lang="es-ES" sz="4400" b="1" dirty="0" smtClean="0">
              <a:solidFill>
                <a:schemeClr val="bg1"/>
              </a:solidFill>
              <a:latin typeface="Arial" panose="020B0604020202020204" pitchFamily="34" charset="0"/>
              <a:cs typeface="Arial" panose="020B0604020202020204" pitchFamily="34" charset="0"/>
            </a:endParaRPr>
          </a:p>
          <a:p>
            <a:r>
              <a:rPr lang="es-ES" sz="4400" b="1" dirty="0" smtClean="0">
                <a:solidFill>
                  <a:schemeClr val="bg1"/>
                </a:solidFill>
                <a:latin typeface="Arial" panose="020B0604020202020204" pitchFamily="34" charset="0"/>
                <a:cs typeface="Arial" panose="020B0604020202020204" pitchFamily="34" charset="0"/>
              </a:rPr>
              <a:t>Desarrollo de aplicaciones Web</a:t>
            </a:r>
          </a:p>
          <a:p>
            <a:pPr lvl="0"/>
            <a:r>
              <a:rPr lang="es-ES" sz="3200" dirty="0">
                <a:solidFill>
                  <a:schemeClr val="bg1"/>
                </a:solidFill>
              </a:rPr>
              <a:t>Desarrollar elementos de software en el entorno cliente</a:t>
            </a:r>
            <a:r>
              <a:rPr lang="es-ES" sz="3200" dirty="0" smtClean="0">
                <a:solidFill>
                  <a:schemeClr val="bg1"/>
                </a:solidFill>
              </a:rPr>
              <a:t>.</a:t>
            </a:r>
          </a:p>
          <a:p>
            <a:pPr lvl="0"/>
            <a:r>
              <a:rPr lang="es-ES" sz="3200" dirty="0" smtClean="0">
                <a:solidFill>
                  <a:schemeClr val="bg1"/>
                </a:solidFill>
              </a:rPr>
              <a:t>Métodos de tiempo, Eventos, Ejercicio 3 en raya</a:t>
            </a:r>
            <a:endParaRPr lang="es-ES" sz="3200" dirty="0">
              <a:solidFill>
                <a:schemeClr val="bg1"/>
              </a:solidFill>
            </a:endParaRPr>
          </a:p>
        </p:txBody>
      </p:sp>
      <p:pic>
        <p:nvPicPr>
          <p:cNvPr id="6" name="5 Imagen"/>
          <p:cNvPicPr/>
          <p:nvPr/>
        </p:nvPicPr>
        <p:blipFill>
          <a:blip r:embed="rId3" cstate="print"/>
          <a:srcRect/>
          <a:stretch>
            <a:fillRect/>
          </a:stretch>
        </p:blipFill>
        <p:spPr bwMode="auto">
          <a:xfrm>
            <a:off x="209154" y="89497"/>
            <a:ext cx="2016224" cy="864343"/>
          </a:xfrm>
          <a:prstGeom prst="rect">
            <a:avLst/>
          </a:prstGeom>
          <a:noFill/>
        </p:spPr>
      </p:pic>
      <p:sp>
        <p:nvSpPr>
          <p:cNvPr id="7" name="Text Box 7"/>
          <p:cNvSpPr txBox="1">
            <a:spLocks noChangeArrowheads="1"/>
          </p:cNvSpPr>
          <p:nvPr/>
        </p:nvSpPr>
        <p:spPr bwMode="auto">
          <a:xfrm>
            <a:off x="11385909" y="7020237"/>
            <a:ext cx="2255838" cy="336550"/>
          </a:xfrm>
          <a:prstGeom prst="rect">
            <a:avLst/>
          </a:prstGeom>
          <a:noFill/>
          <a:ln w="9525">
            <a:noFill/>
            <a:miter lim="800000"/>
            <a:headEnd/>
            <a:tailEnd/>
          </a:ln>
        </p:spPr>
        <p:txBody>
          <a:bodyPr wrap="none">
            <a:spAutoFit/>
          </a:bodyPr>
          <a:lstStyle/>
          <a:p>
            <a:r>
              <a:rPr lang="es-ES" sz="1600" b="1" dirty="0">
                <a:solidFill>
                  <a:schemeClr val="bg1"/>
                </a:solidFill>
                <a:latin typeface="Book Antiqua" pitchFamily="18" charset="0"/>
                <a:cs typeface="Arial" charset="0"/>
              </a:rPr>
              <a:t>Por Fernando </a:t>
            </a:r>
            <a:r>
              <a:rPr lang="es-ES" sz="1600" b="1" dirty="0" smtClean="0">
                <a:solidFill>
                  <a:schemeClr val="bg1"/>
                </a:solidFill>
                <a:latin typeface="Book Antiqua" pitchFamily="18" charset="0"/>
                <a:cs typeface="Arial" charset="0"/>
              </a:rPr>
              <a:t>Diezma</a:t>
            </a:r>
            <a:endParaRPr lang="es-ES" sz="1600" b="1" dirty="0">
              <a:solidFill>
                <a:schemeClr val="bg1"/>
              </a:solidFill>
              <a:latin typeface="Book Antiqua" pitchFamily="18" charset="0"/>
              <a:cs typeface="Arial" charset="0"/>
            </a:endParaRPr>
          </a:p>
        </p:txBody>
      </p:sp>
    </p:spTree>
    <p:extLst>
      <p:ext uri="{BB962C8B-B14F-4D97-AF65-F5344CB8AC3E}">
        <p14:creationId xmlns:p14="http://schemas.microsoft.com/office/powerpoint/2010/main" val="1534982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Eventos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3785652"/>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Hasta ahora, todas las aplicaciones y scripts que se han creado tienen algo en común: se ejecutan desde la primera instrucción hasta la última de forma secuencial. Gracias a las estructuras de control de flujo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for,while</a:t>
            </a:r>
            <a:r>
              <a:rPr lang="es-ES" sz="1600" dirty="0">
                <a:latin typeface="Arial" panose="020B0604020202020204" pitchFamily="34" charset="0"/>
                <a:cs typeface="Arial" panose="020B0604020202020204" pitchFamily="34" charset="0"/>
              </a:rPr>
              <a:t>) es posible modificar ligeramente este comportamiento y repetir algunos trozos del script y saltarse otros trozos en función de algunas condiciones.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Este tipo de aplicaciones </a:t>
            </a:r>
            <a:r>
              <a:rPr lang="es-ES" sz="1600" dirty="0" smtClean="0">
                <a:latin typeface="Arial" panose="020B0604020202020204" pitchFamily="34" charset="0"/>
                <a:cs typeface="Arial" panose="020B0604020202020204" pitchFamily="34" charset="0"/>
              </a:rPr>
              <a:t>no </a:t>
            </a:r>
            <a:r>
              <a:rPr lang="es-ES" sz="1600" dirty="0">
                <a:latin typeface="Arial" panose="020B0604020202020204" pitchFamily="34" charset="0"/>
                <a:cs typeface="Arial" panose="020B0604020202020204" pitchFamily="34" charset="0"/>
              </a:rPr>
              <a:t>interactúan con los usuarios y no pueden responder a los diferentes eventos que se producen durante la ejecución de una aplicación. Afortunadamente, las aplicaciones web creadas con el lenguaje JavaScript pueden utilizar el modelo de programación basada en eventos.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este tipo de programación, los scripts se dedican a esperar a que el usuario "haga algo" (que pulse una tecla, que mueva el ratón, que cierre la ventana del navegador). A continuación, el script responde a la acción del usuario normalmente procesando esa información y generando un resultado.</a:t>
            </a:r>
          </a:p>
        </p:txBody>
      </p:sp>
    </p:spTree>
    <p:extLst>
      <p:ext uri="{BB962C8B-B14F-4D97-AF65-F5344CB8AC3E}">
        <p14:creationId xmlns:p14="http://schemas.microsoft.com/office/powerpoint/2010/main" val="4069737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Eventos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230832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Los eventos hacen posible que los usuarios transmitan información a los programas. JavaScript define numerosos eventos que permiten una interacción completa entre el usuario y las páginas/aplicaciones web. La pulsación de una tecla constituye un evento, así como pinchar o mover el ratón, seleccionar un elemento de un formulario, redimensionar la ventana del navegador, etc.</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JavaScript permite asignar una función a cada uno de los eventos. De esta forma, cuando se produce cualquier evento, JavaScript ejecuta su función asociada. Este tipo de funciones se denominan "</a:t>
            </a:r>
            <a:r>
              <a:rPr lang="es-ES" sz="1600" dirty="0" err="1">
                <a:latin typeface="Arial" panose="020B0604020202020204" pitchFamily="34" charset="0"/>
                <a:cs typeface="Arial" panose="020B0604020202020204" pitchFamily="34" charset="0"/>
              </a:rPr>
              <a:t>event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handlers</a:t>
            </a:r>
            <a:r>
              <a:rPr lang="es-ES" sz="1600" dirty="0">
                <a:latin typeface="Arial" panose="020B0604020202020204" pitchFamily="34" charset="0"/>
                <a:cs typeface="Arial" panose="020B0604020202020204" pitchFamily="34" charset="0"/>
              </a:rPr>
              <a:t>" en inglés y suelen traducirse por "manejadores de eventos".</a:t>
            </a:r>
          </a:p>
        </p:txBody>
      </p:sp>
    </p:spTree>
    <p:extLst>
      <p:ext uri="{BB962C8B-B14F-4D97-AF65-F5344CB8AC3E}">
        <p14:creationId xmlns:p14="http://schemas.microsoft.com/office/powerpoint/2010/main" val="193790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Tipos de Eventos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2554545"/>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Un tipo </a:t>
            </a:r>
            <a:r>
              <a:rPr lang="es-ES" sz="1600" dirty="0">
                <a:latin typeface="Arial" panose="020B0604020202020204" pitchFamily="34" charset="0"/>
                <a:cs typeface="Arial" panose="020B0604020202020204" pitchFamily="34" charset="0"/>
              </a:rPr>
              <a:t>de evento (por ejemplo, pinchar el botón izquierdo del ratón) puede estar definido para varios elementos HTML diferentes y un mismo elemento HTML puede tener asociados varios eventos diferentes.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nombre de cada evento se construye mediante el prefijo </a:t>
            </a:r>
            <a:r>
              <a:rPr lang="es-ES" sz="1600" dirty="0" err="1">
                <a:latin typeface="Arial" panose="020B0604020202020204" pitchFamily="34" charset="0"/>
                <a:cs typeface="Arial" panose="020B0604020202020204" pitchFamily="34" charset="0"/>
              </a:rPr>
              <a:t>on</a:t>
            </a:r>
            <a:r>
              <a:rPr lang="es-ES" sz="1600" dirty="0">
                <a:latin typeface="Arial" panose="020B0604020202020204" pitchFamily="34" charset="0"/>
                <a:cs typeface="Arial" panose="020B0604020202020204" pitchFamily="34" charset="0"/>
              </a:rPr>
              <a:t>, seguido del nombre en inglés de la acción asociada al evento. Así, el evento de pinchar un elemento con el ratón se denomina </a:t>
            </a:r>
            <a:r>
              <a:rPr lang="es-ES" sz="1600" dirty="0" err="1">
                <a:latin typeface="Arial" panose="020B0604020202020204" pitchFamily="34" charset="0"/>
                <a:cs typeface="Arial" panose="020B0604020202020204" pitchFamily="34" charset="0"/>
              </a:rPr>
              <a:t>onclick</a:t>
            </a:r>
            <a:r>
              <a:rPr lang="es-ES" sz="1600" dirty="0">
                <a:latin typeface="Arial" panose="020B0604020202020204" pitchFamily="34" charset="0"/>
                <a:cs typeface="Arial" panose="020B0604020202020204" pitchFamily="34" charset="0"/>
              </a:rPr>
              <a:t> y el evento asociado a la acción de mover el ratón se denomina </a:t>
            </a:r>
            <a:r>
              <a:rPr lang="es-ES" sz="1600" dirty="0" err="1">
                <a:latin typeface="Arial" panose="020B0604020202020204" pitchFamily="34" charset="0"/>
                <a:cs typeface="Arial" panose="020B0604020202020204" pitchFamily="34" charset="0"/>
              </a:rPr>
              <a:t>onmousemove</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siguiente tabla resume los eventos más utilizados definidos por JavaScript:</a:t>
            </a:r>
          </a:p>
        </p:txBody>
      </p:sp>
    </p:spTree>
    <p:extLst>
      <p:ext uri="{BB962C8B-B14F-4D97-AF65-F5344CB8AC3E}">
        <p14:creationId xmlns:p14="http://schemas.microsoft.com/office/powerpoint/2010/main" val="606718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Tipos de Eventos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1739726107"/>
              </p:ext>
            </p:extLst>
          </p:nvPr>
        </p:nvGraphicFramePr>
        <p:xfrm>
          <a:off x="2304033" y="2105968"/>
          <a:ext cx="9073008" cy="4358060"/>
        </p:xfrm>
        <a:graphic>
          <a:graphicData uri="http://schemas.openxmlformats.org/drawingml/2006/table">
            <a:tbl>
              <a:tblPr firstRow="1" bandRow="1">
                <a:tableStyleId>{073A0DAA-6AF3-43AB-8588-CEC1D06C72B9}</a:tableStyleId>
              </a:tblPr>
              <a:tblGrid>
                <a:gridCol w="1800200"/>
                <a:gridCol w="4248472"/>
                <a:gridCol w="3024336"/>
              </a:tblGrid>
              <a:tr h="148942">
                <a:tc>
                  <a:txBody>
                    <a:bodyPr/>
                    <a:lstStyle/>
                    <a:p>
                      <a:pPr algn="ctr"/>
                      <a:r>
                        <a:rPr lang="es-ES" sz="1600" dirty="0">
                          <a:latin typeface="Arial" panose="020B0604020202020204" pitchFamily="34" charset="0"/>
                          <a:cs typeface="Arial" panose="020B0604020202020204" pitchFamily="34" charset="0"/>
                        </a:rPr>
                        <a:t>Evento</a:t>
                      </a:r>
                      <a:endParaRPr lang="es-ES" sz="1600" b="1" dirty="0">
                        <a:latin typeface="Arial" panose="020B0604020202020204" pitchFamily="34" charset="0"/>
                        <a:cs typeface="Arial" panose="020B0604020202020204" pitchFamily="34" charset="0"/>
                      </a:endParaRPr>
                    </a:p>
                  </a:txBody>
                  <a:tcPr marL="21277" marR="21277" marT="10639" marB="10639" anchor="ctr"/>
                </a:tc>
                <a:tc>
                  <a:txBody>
                    <a:bodyPr/>
                    <a:lstStyle/>
                    <a:p>
                      <a:pPr algn="ctr"/>
                      <a:r>
                        <a:rPr lang="es-ES" sz="1600" dirty="0">
                          <a:latin typeface="Arial" panose="020B0604020202020204" pitchFamily="34" charset="0"/>
                          <a:cs typeface="Arial" panose="020B0604020202020204" pitchFamily="34" charset="0"/>
                        </a:rPr>
                        <a:t>Descripción</a:t>
                      </a:r>
                      <a:endParaRPr lang="es-ES" sz="1600" b="1" dirty="0">
                        <a:latin typeface="Arial" panose="020B0604020202020204" pitchFamily="34" charset="0"/>
                        <a:cs typeface="Arial" panose="020B0604020202020204" pitchFamily="34" charset="0"/>
                      </a:endParaRPr>
                    </a:p>
                  </a:txBody>
                  <a:tcPr marL="21277" marR="21277" marT="10639" marB="10639" anchor="ctr"/>
                </a:tc>
                <a:tc>
                  <a:txBody>
                    <a:bodyPr/>
                    <a:lstStyle/>
                    <a:p>
                      <a:pPr algn="ctr"/>
                      <a:r>
                        <a:rPr lang="es-ES" sz="1600" dirty="0">
                          <a:latin typeface="Arial" panose="020B0604020202020204" pitchFamily="34" charset="0"/>
                          <a:cs typeface="Arial" panose="020B0604020202020204" pitchFamily="34" charset="0"/>
                        </a:rPr>
                        <a:t>Elementos para los que está definido</a:t>
                      </a:r>
                      <a:endParaRPr lang="es-ES" sz="1600" b="1" dirty="0">
                        <a:latin typeface="Arial" panose="020B0604020202020204" pitchFamily="34" charset="0"/>
                        <a:cs typeface="Arial" panose="020B0604020202020204" pitchFamily="34" charset="0"/>
                      </a:endParaRPr>
                    </a:p>
                  </a:txBody>
                  <a:tcPr marL="21277" marR="21277" marT="10639" marB="10639" anchor="ctr"/>
                </a:tc>
              </a:tr>
              <a:tr h="212775">
                <a:tc>
                  <a:txBody>
                    <a:bodyPr/>
                    <a:lstStyle/>
                    <a:p>
                      <a:r>
                        <a:rPr lang="es-ES" sz="1600" dirty="0" err="1">
                          <a:latin typeface="Arial" panose="020B0604020202020204" pitchFamily="34" charset="0"/>
                          <a:cs typeface="Arial" panose="020B0604020202020204" pitchFamily="34" charset="0"/>
                        </a:rPr>
                        <a:t>onblur</a:t>
                      </a:r>
                      <a:endParaRPr lang="es-ES" sz="1600" dirty="0">
                        <a:latin typeface="Arial" panose="020B0604020202020204" pitchFamily="34" charset="0"/>
                        <a:cs typeface="Arial" panose="020B0604020202020204" pitchFamily="34" charset="0"/>
                      </a:endParaRP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Deseleccionar el elemento</a:t>
                      </a:r>
                    </a:p>
                  </a:txBody>
                  <a:tcPr marL="21277" marR="21277" marT="10639" marB="10639" anchor="ctr"/>
                </a:tc>
                <a:tc>
                  <a:txBody>
                    <a:bodyPr/>
                    <a:lstStyle/>
                    <a:p>
                      <a:r>
                        <a:rPr lang="en-US" sz="1600">
                          <a:latin typeface="Arial" panose="020B0604020202020204" pitchFamily="34" charset="0"/>
                          <a:cs typeface="Arial" panose="020B0604020202020204" pitchFamily="34" charset="0"/>
                        </a:rPr>
                        <a:t>&lt;button&gt;, &lt;input&gt;, &lt;label&gt;, &lt;select&gt;,&lt;textarea&gt;, &lt;body&gt;</a:t>
                      </a:r>
                    </a:p>
                  </a:txBody>
                  <a:tcPr marL="21277" marR="21277" marT="10639" marB="10639" anchor="ctr"/>
                </a:tc>
              </a:tr>
              <a:tr h="212775">
                <a:tc>
                  <a:txBody>
                    <a:bodyPr/>
                    <a:lstStyle/>
                    <a:p>
                      <a:r>
                        <a:rPr lang="es-ES" sz="1600" dirty="0" err="1">
                          <a:latin typeface="Arial" panose="020B0604020202020204" pitchFamily="34" charset="0"/>
                          <a:cs typeface="Arial" panose="020B0604020202020204" pitchFamily="34" charset="0"/>
                        </a:rPr>
                        <a:t>onchange</a:t>
                      </a:r>
                      <a:endParaRPr lang="es-ES" sz="1600" dirty="0">
                        <a:latin typeface="Arial" panose="020B0604020202020204" pitchFamily="34" charset="0"/>
                        <a:cs typeface="Arial" panose="020B0604020202020204" pitchFamily="34" charset="0"/>
                      </a:endParaRP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Deseleccionar un elemento que se ha modificado</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&lt;input&gt;, &lt;select&gt;, &lt;textarea&gt;</a:t>
                      </a:r>
                    </a:p>
                  </a:txBody>
                  <a:tcPr marL="21277" marR="21277" marT="10639" marB="10639" anchor="ctr"/>
                </a:tc>
              </a:tr>
              <a:tr h="148942">
                <a:tc>
                  <a:txBody>
                    <a:bodyPr/>
                    <a:lstStyle/>
                    <a:p>
                      <a:r>
                        <a:rPr lang="es-ES" sz="1600">
                          <a:latin typeface="Arial" panose="020B0604020202020204" pitchFamily="34" charset="0"/>
                          <a:cs typeface="Arial" panose="020B0604020202020204" pitchFamily="34" charset="0"/>
                        </a:rPr>
                        <a:t>onclick</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Pinchar y soltar el ratón</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Todos los elementos</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ondblclick</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Pinchar dos veces seguidas con el ratón</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Todos los elementos</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onfocus</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Seleccionar un elemento</a:t>
                      </a:r>
                    </a:p>
                  </a:txBody>
                  <a:tcPr marL="21277" marR="21277" marT="10639" marB="10639" anchor="ctr"/>
                </a:tc>
                <a:tc>
                  <a:txBody>
                    <a:bodyPr/>
                    <a:lstStyle/>
                    <a:p>
                      <a:r>
                        <a:rPr lang="en-US" sz="1600">
                          <a:latin typeface="Arial" panose="020B0604020202020204" pitchFamily="34" charset="0"/>
                          <a:cs typeface="Arial" panose="020B0604020202020204" pitchFamily="34" charset="0"/>
                        </a:rPr>
                        <a:t>&lt;button&gt;, &lt;input&gt;, &lt;label&gt;, &lt;select&gt;,&lt;textarea&gt;, &lt;body&gt;</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onkeydown</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Pulsar una tecla (sin soltar)</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Elementos de formulario y &lt;body&gt;</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onkeypress</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Pulsar una tecla</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Elementos de formulario y &lt;body&gt;</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onkeyup</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Soltar una tecla pulsada</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Elementos de formulario y &lt;body&gt;</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onload</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La página se ha cargado completamente</a:t>
                      </a: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txBody>
                  <a:tcPr marL="21277" marR="21277" marT="10639" marB="10639" anchor="ctr"/>
                </a:tc>
              </a:tr>
            </a:tbl>
          </a:graphicData>
        </a:graphic>
      </p:graphicFrame>
    </p:spTree>
    <p:extLst>
      <p:ext uri="{BB962C8B-B14F-4D97-AF65-F5344CB8AC3E}">
        <p14:creationId xmlns:p14="http://schemas.microsoft.com/office/powerpoint/2010/main" val="2755810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Tipos de Eventos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3468594492"/>
              </p:ext>
            </p:extLst>
          </p:nvPr>
        </p:nvGraphicFramePr>
        <p:xfrm>
          <a:off x="2304033" y="2105968"/>
          <a:ext cx="9073008" cy="4379338"/>
        </p:xfrm>
        <a:graphic>
          <a:graphicData uri="http://schemas.openxmlformats.org/drawingml/2006/table">
            <a:tbl>
              <a:tblPr firstRow="1" bandRow="1">
                <a:tableStyleId>{073A0DAA-6AF3-43AB-8588-CEC1D06C72B9}</a:tableStyleId>
              </a:tblPr>
              <a:tblGrid>
                <a:gridCol w="1800200"/>
                <a:gridCol w="4248472"/>
                <a:gridCol w="3024336"/>
              </a:tblGrid>
              <a:tr h="148942">
                <a:tc>
                  <a:txBody>
                    <a:bodyPr/>
                    <a:lstStyle/>
                    <a:p>
                      <a:pPr algn="ctr"/>
                      <a:r>
                        <a:rPr lang="es-ES" sz="1600" dirty="0">
                          <a:latin typeface="Arial" panose="020B0604020202020204" pitchFamily="34" charset="0"/>
                          <a:cs typeface="Arial" panose="020B0604020202020204" pitchFamily="34" charset="0"/>
                        </a:rPr>
                        <a:t>Evento</a:t>
                      </a:r>
                      <a:endParaRPr lang="es-ES" sz="1600" b="1" dirty="0">
                        <a:latin typeface="Arial" panose="020B0604020202020204" pitchFamily="34" charset="0"/>
                        <a:cs typeface="Arial" panose="020B0604020202020204" pitchFamily="34" charset="0"/>
                      </a:endParaRPr>
                    </a:p>
                  </a:txBody>
                  <a:tcPr marL="21277" marR="21277" marT="10639" marB="10639" anchor="ctr"/>
                </a:tc>
                <a:tc>
                  <a:txBody>
                    <a:bodyPr/>
                    <a:lstStyle/>
                    <a:p>
                      <a:pPr algn="ctr"/>
                      <a:r>
                        <a:rPr lang="es-ES" sz="1600" dirty="0">
                          <a:latin typeface="Arial" panose="020B0604020202020204" pitchFamily="34" charset="0"/>
                          <a:cs typeface="Arial" panose="020B0604020202020204" pitchFamily="34" charset="0"/>
                        </a:rPr>
                        <a:t>Descripción</a:t>
                      </a:r>
                      <a:endParaRPr lang="es-ES" sz="1600" b="1" dirty="0">
                        <a:latin typeface="Arial" panose="020B0604020202020204" pitchFamily="34" charset="0"/>
                        <a:cs typeface="Arial" panose="020B0604020202020204" pitchFamily="34" charset="0"/>
                      </a:endParaRPr>
                    </a:p>
                  </a:txBody>
                  <a:tcPr marL="21277" marR="21277" marT="10639" marB="10639" anchor="ctr"/>
                </a:tc>
                <a:tc>
                  <a:txBody>
                    <a:bodyPr/>
                    <a:lstStyle/>
                    <a:p>
                      <a:pPr algn="ctr"/>
                      <a:r>
                        <a:rPr lang="es-ES" sz="1600" dirty="0">
                          <a:latin typeface="Arial" panose="020B0604020202020204" pitchFamily="34" charset="0"/>
                          <a:cs typeface="Arial" panose="020B0604020202020204" pitchFamily="34" charset="0"/>
                        </a:rPr>
                        <a:t>Elementos para los que está definido</a:t>
                      </a:r>
                      <a:endParaRPr lang="es-ES" sz="1600" b="1" dirty="0">
                        <a:latin typeface="Arial" panose="020B0604020202020204" pitchFamily="34" charset="0"/>
                        <a:cs typeface="Arial" panose="020B0604020202020204" pitchFamily="34" charset="0"/>
                      </a:endParaRPr>
                    </a:p>
                  </a:txBody>
                  <a:tcPr marL="21277" marR="21277" marT="10639" marB="10639" anchor="ctr"/>
                </a:tc>
              </a:tr>
              <a:tr h="212775">
                <a:tc>
                  <a:txBody>
                    <a:bodyPr/>
                    <a:lstStyle/>
                    <a:p>
                      <a:r>
                        <a:rPr lang="es-ES" sz="1600" dirty="0" err="1">
                          <a:latin typeface="Arial" panose="020B0604020202020204" pitchFamily="34" charset="0"/>
                          <a:cs typeface="Arial" panose="020B0604020202020204" pitchFamily="34" charset="0"/>
                        </a:rPr>
                        <a:t>onmousedown</a:t>
                      </a:r>
                      <a:endParaRPr lang="es-ES" sz="1600" dirty="0">
                        <a:latin typeface="Arial" panose="020B0604020202020204" pitchFamily="34" charset="0"/>
                        <a:cs typeface="Arial" panose="020B0604020202020204" pitchFamily="34" charset="0"/>
                      </a:endParaRPr>
                    </a:p>
                  </a:txBody>
                  <a:tcPr marL="21277" marR="21277" marT="10639" marB="10639" anchor="ctr"/>
                </a:tc>
                <a:tc>
                  <a:txBody>
                    <a:bodyPr/>
                    <a:lstStyle/>
                    <a:p>
                      <a:r>
                        <a:rPr lang="es-ES" sz="1600">
                          <a:latin typeface="Arial" panose="020B0604020202020204" pitchFamily="34" charset="0"/>
                          <a:cs typeface="Arial" panose="020B0604020202020204" pitchFamily="34" charset="0"/>
                        </a:rPr>
                        <a:t>Pulsar (sin soltar) un botón del ratón</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Todos los elementos</a:t>
                      </a:r>
                    </a:p>
                  </a:txBody>
                  <a:tcPr marL="21277" marR="21277" marT="10639" marB="10639" anchor="ctr"/>
                </a:tc>
              </a:tr>
              <a:tr h="212775">
                <a:tc>
                  <a:txBody>
                    <a:bodyPr/>
                    <a:lstStyle/>
                    <a:p>
                      <a:r>
                        <a:rPr lang="es-ES" sz="1600" dirty="0" err="1">
                          <a:latin typeface="Arial" panose="020B0604020202020204" pitchFamily="34" charset="0"/>
                          <a:cs typeface="Arial" panose="020B0604020202020204" pitchFamily="34" charset="0"/>
                        </a:rPr>
                        <a:t>onmousemove</a:t>
                      </a:r>
                      <a:endParaRPr lang="es-ES" sz="1600" dirty="0">
                        <a:latin typeface="Arial" panose="020B0604020202020204" pitchFamily="34" charset="0"/>
                        <a:cs typeface="Arial" panose="020B0604020202020204" pitchFamily="34" charset="0"/>
                      </a:endParaRPr>
                    </a:p>
                  </a:txBody>
                  <a:tcPr marL="21277" marR="21277" marT="10639" marB="10639" anchor="ctr"/>
                </a:tc>
                <a:tc>
                  <a:txBody>
                    <a:bodyPr/>
                    <a:lstStyle/>
                    <a:p>
                      <a:r>
                        <a:rPr lang="es-ES" sz="1600">
                          <a:latin typeface="Arial" panose="020B0604020202020204" pitchFamily="34" charset="0"/>
                          <a:cs typeface="Arial" panose="020B0604020202020204" pitchFamily="34" charset="0"/>
                        </a:rPr>
                        <a:t>Mover el ratón</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Todos los elementos</a:t>
                      </a:r>
                    </a:p>
                  </a:txBody>
                  <a:tcPr marL="21277" marR="21277" marT="10639" marB="10639" anchor="ctr"/>
                </a:tc>
              </a:tr>
              <a:tr h="212775">
                <a:tc>
                  <a:txBody>
                    <a:bodyPr/>
                    <a:lstStyle/>
                    <a:p>
                      <a:r>
                        <a:rPr lang="es-ES" sz="1600" dirty="0" err="1">
                          <a:latin typeface="Arial" panose="020B0604020202020204" pitchFamily="34" charset="0"/>
                          <a:cs typeface="Arial" panose="020B0604020202020204" pitchFamily="34" charset="0"/>
                        </a:rPr>
                        <a:t>onmouseout</a:t>
                      </a:r>
                      <a:endParaRPr lang="es-ES" sz="1600" dirty="0">
                        <a:latin typeface="Arial" panose="020B0604020202020204" pitchFamily="34" charset="0"/>
                        <a:cs typeface="Arial" panose="020B0604020202020204" pitchFamily="34" charset="0"/>
                      </a:endParaRPr>
                    </a:p>
                  </a:txBody>
                  <a:tcPr marL="21277" marR="21277" marT="10639" marB="10639" anchor="ctr"/>
                </a:tc>
                <a:tc>
                  <a:txBody>
                    <a:bodyPr/>
                    <a:lstStyle/>
                    <a:p>
                      <a:r>
                        <a:rPr lang="es-ES" sz="1600">
                          <a:latin typeface="Arial" panose="020B0604020202020204" pitchFamily="34" charset="0"/>
                          <a:cs typeface="Arial" panose="020B0604020202020204" pitchFamily="34" charset="0"/>
                        </a:rPr>
                        <a:t>El ratón </a:t>
                      </a:r>
                      <a:r>
                        <a:rPr lang="es-ES" sz="1600" i="1">
                          <a:latin typeface="Arial" panose="020B0604020202020204" pitchFamily="34" charset="0"/>
                          <a:cs typeface="Arial" panose="020B0604020202020204" pitchFamily="34" charset="0"/>
                        </a:rPr>
                        <a:t>"sale"</a:t>
                      </a:r>
                      <a:r>
                        <a:rPr lang="es-ES" sz="1600">
                          <a:latin typeface="Arial" panose="020B0604020202020204" pitchFamily="34" charset="0"/>
                          <a:cs typeface="Arial" panose="020B0604020202020204" pitchFamily="34" charset="0"/>
                        </a:rPr>
                        <a:t> del elemento (pasa por encima de otro elemento)</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Todos los elementos</a:t>
                      </a:r>
                    </a:p>
                  </a:txBody>
                  <a:tcPr marL="21277" marR="21277" marT="10639" marB="10639" anchor="ctr"/>
                </a:tc>
              </a:tr>
              <a:tr h="148942">
                <a:tc>
                  <a:txBody>
                    <a:bodyPr/>
                    <a:lstStyle/>
                    <a:p>
                      <a:r>
                        <a:rPr lang="es-ES" sz="1600" dirty="0" err="1">
                          <a:latin typeface="Arial" panose="020B0604020202020204" pitchFamily="34" charset="0"/>
                          <a:cs typeface="Arial" panose="020B0604020202020204" pitchFamily="34" charset="0"/>
                        </a:rPr>
                        <a:t>onmouseover</a:t>
                      </a:r>
                      <a:endParaRPr lang="es-ES" sz="1600" dirty="0">
                        <a:latin typeface="Arial" panose="020B0604020202020204" pitchFamily="34" charset="0"/>
                        <a:cs typeface="Arial" panose="020B0604020202020204" pitchFamily="34" charset="0"/>
                      </a:endParaRP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El ratón </a:t>
                      </a:r>
                      <a:r>
                        <a:rPr lang="es-ES" sz="1600" i="1" dirty="0">
                          <a:latin typeface="Arial" panose="020B0604020202020204" pitchFamily="34" charset="0"/>
                          <a:cs typeface="Arial" panose="020B0604020202020204" pitchFamily="34" charset="0"/>
                        </a:rPr>
                        <a:t>"entra"</a:t>
                      </a:r>
                      <a:r>
                        <a:rPr lang="es-ES" sz="1600" dirty="0">
                          <a:latin typeface="Arial" panose="020B0604020202020204" pitchFamily="34" charset="0"/>
                          <a:cs typeface="Arial" panose="020B0604020202020204" pitchFamily="34" charset="0"/>
                        </a:rPr>
                        <a:t> en el elemento (pasa por encima del elemento)</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Todos los elementos</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onmouseup</a:t>
                      </a: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Soltar el botón que estaba pulsado en el ratón</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Todos los elementos</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onreset</a:t>
                      </a: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Inicializar el formulario (borrar todos sus datos)</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&lt;form&gt;</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onresize</a:t>
                      </a: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Se ha modificado el tamaño de la ventana del navegador</a:t>
                      </a: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onselect</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Seleccionar un texto</a:t>
                      </a: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&lt;input&gt;, &lt;</a:t>
                      </a:r>
                      <a:r>
                        <a:rPr lang="es-ES" sz="1600" dirty="0" err="1">
                          <a:latin typeface="Arial" panose="020B0604020202020204" pitchFamily="34" charset="0"/>
                          <a:cs typeface="Arial" panose="020B0604020202020204" pitchFamily="34" charset="0"/>
                        </a:rPr>
                        <a:t>textarea</a:t>
                      </a:r>
                      <a:r>
                        <a:rPr lang="es-ES" sz="1600" dirty="0">
                          <a:latin typeface="Arial" panose="020B0604020202020204" pitchFamily="34" charset="0"/>
                          <a:cs typeface="Arial" panose="020B0604020202020204" pitchFamily="34" charset="0"/>
                        </a:rPr>
                        <a:t>&gt;</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onsubmit</a:t>
                      </a:r>
                    </a:p>
                  </a:txBody>
                  <a:tcPr marL="21277" marR="21277" marT="10639" marB="10639" anchor="ctr"/>
                </a:tc>
                <a:tc>
                  <a:txBody>
                    <a:bodyPr/>
                    <a:lstStyle/>
                    <a:p>
                      <a:r>
                        <a:rPr lang="es-ES" sz="1600">
                          <a:latin typeface="Arial" panose="020B0604020202020204" pitchFamily="34" charset="0"/>
                          <a:cs typeface="Arial" panose="020B0604020202020204" pitchFamily="34" charset="0"/>
                        </a:rPr>
                        <a:t>Enviar el formulario</a:t>
                      </a: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form</a:t>
                      </a:r>
                      <a:r>
                        <a:rPr lang="es-ES" sz="1600" dirty="0">
                          <a:latin typeface="Arial" panose="020B0604020202020204" pitchFamily="34" charset="0"/>
                          <a:cs typeface="Arial" panose="020B0604020202020204" pitchFamily="34" charset="0"/>
                        </a:rPr>
                        <a:t>&gt;</a:t>
                      </a:r>
                    </a:p>
                  </a:txBody>
                  <a:tcPr marL="21277" marR="21277" marT="10639" marB="10639" anchor="ctr"/>
                </a:tc>
              </a:tr>
              <a:tr h="212775">
                <a:tc>
                  <a:txBody>
                    <a:bodyPr/>
                    <a:lstStyle/>
                    <a:p>
                      <a:r>
                        <a:rPr lang="es-ES" sz="1600">
                          <a:latin typeface="Arial" panose="020B0604020202020204" pitchFamily="34" charset="0"/>
                          <a:cs typeface="Arial" panose="020B0604020202020204" pitchFamily="34" charset="0"/>
                        </a:rPr>
                        <a:t>onunload</a:t>
                      </a: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Se abandona la página (por ejemplo al cerrar el navegador)</a:t>
                      </a:r>
                    </a:p>
                  </a:txBody>
                  <a:tcPr marL="21277" marR="21277" marT="10639" marB="10639" anchor="ctr"/>
                </a:tc>
                <a:tc>
                  <a:txBody>
                    <a:bodyPr/>
                    <a:lstStyle/>
                    <a:p>
                      <a:r>
                        <a:rPr lang="es-ES" sz="1600" dirty="0">
                          <a:latin typeface="Arial" panose="020B0604020202020204" pitchFamily="34" charset="0"/>
                          <a:cs typeface="Arial" panose="020B0604020202020204" pitchFamily="34" charset="0"/>
                        </a:rPr>
                        <a:t>&lt;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a:t>
                      </a:r>
                    </a:p>
                  </a:txBody>
                  <a:tcPr marL="21277" marR="21277" marT="10639" marB="10639" anchor="ctr"/>
                </a:tc>
              </a:tr>
            </a:tbl>
          </a:graphicData>
        </a:graphic>
      </p:graphicFrame>
    </p:spTree>
    <p:extLst>
      <p:ext uri="{BB962C8B-B14F-4D97-AF65-F5344CB8AC3E}">
        <p14:creationId xmlns:p14="http://schemas.microsoft.com/office/powerpoint/2010/main" val="3082600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Tipos de Eventos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3046988"/>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Los eventos más utilizados en las aplicaciones web tradicionales son </a:t>
            </a:r>
            <a:r>
              <a:rPr lang="es-ES" sz="1600" dirty="0" err="1">
                <a:latin typeface="Arial" panose="020B0604020202020204" pitchFamily="34" charset="0"/>
                <a:cs typeface="Arial" panose="020B0604020202020204" pitchFamily="34" charset="0"/>
              </a:rPr>
              <a:t>onload</a:t>
            </a:r>
            <a:r>
              <a:rPr lang="es-ES" sz="1600" dirty="0">
                <a:latin typeface="Arial" panose="020B0604020202020204" pitchFamily="34" charset="0"/>
                <a:cs typeface="Arial" panose="020B0604020202020204" pitchFamily="34" charset="0"/>
              </a:rPr>
              <a:t> para esperar a que se cargue la página por completo, los eventos </a:t>
            </a:r>
            <a:r>
              <a:rPr lang="es-ES" sz="1600" dirty="0" err="1">
                <a:latin typeface="Arial" panose="020B0604020202020204" pitchFamily="34" charset="0"/>
                <a:cs typeface="Arial" panose="020B0604020202020204" pitchFamily="34" charset="0"/>
              </a:rPr>
              <a:t>onclick</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onmouseover</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onmouseout</a:t>
            </a:r>
            <a:r>
              <a:rPr lang="es-ES" sz="1600" dirty="0">
                <a:latin typeface="Arial" panose="020B0604020202020204" pitchFamily="34" charset="0"/>
                <a:cs typeface="Arial" panose="020B0604020202020204" pitchFamily="34" charset="0"/>
              </a:rPr>
              <a:t> para controlar el ratón y </a:t>
            </a:r>
            <a:r>
              <a:rPr lang="es-ES" sz="1600" dirty="0" err="1">
                <a:latin typeface="Arial" panose="020B0604020202020204" pitchFamily="34" charset="0"/>
                <a:cs typeface="Arial" panose="020B0604020202020204" pitchFamily="34" charset="0"/>
              </a:rPr>
              <a:t>onsubmit</a:t>
            </a:r>
            <a:r>
              <a:rPr lang="es-ES" sz="1600" dirty="0">
                <a:latin typeface="Arial" panose="020B0604020202020204" pitchFamily="34" charset="0"/>
                <a:cs typeface="Arial" panose="020B0604020202020204" pitchFamily="34" charset="0"/>
              </a:rPr>
              <a:t> para controlar el envío de los formularios.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Algunos eventos de la tabla anterior (</a:t>
            </a:r>
            <a:r>
              <a:rPr lang="es-ES" sz="1600" dirty="0" err="1">
                <a:latin typeface="Arial" panose="020B0604020202020204" pitchFamily="34" charset="0"/>
                <a:cs typeface="Arial" panose="020B0604020202020204" pitchFamily="34" charset="0"/>
              </a:rPr>
              <a:t>onclick</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onkeydown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onkeypress</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onreset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onsubmit</a:t>
            </a:r>
            <a:r>
              <a:rPr lang="es-ES" sz="1600" dirty="0">
                <a:latin typeface="Arial" panose="020B0604020202020204" pitchFamily="34" charset="0"/>
                <a:cs typeface="Arial" panose="020B0604020202020204" pitchFamily="34" charset="0"/>
              </a:rPr>
              <a:t>) permiten evitar la "acción por defecto" de ese evento. Más adelante se muestra en detalle este comportamiento, que puede resultar muy útil en algunas técnicas de programación.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acciones típicas que realiza un usuario en una página web pueden dar lugar a una sucesión de eventos. Al pulsar por ejemplo sobre un botón de tipo &lt;input </a:t>
            </a:r>
            <a:r>
              <a:rPr lang="es-ES" sz="1600" dirty="0" err="1">
                <a:latin typeface="Arial" panose="020B0604020202020204" pitchFamily="34" charset="0"/>
                <a:cs typeface="Arial" panose="020B0604020202020204" pitchFamily="34" charset="0"/>
              </a:rPr>
              <a:t>type</a:t>
            </a:r>
            <a:r>
              <a:rPr lang="es-ES" sz="1600" dirty="0">
                <a:latin typeface="Arial" panose="020B0604020202020204" pitchFamily="34" charset="0"/>
                <a:cs typeface="Arial" panose="020B0604020202020204" pitchFamily="34" charset="0"/>
              </a:rPr>
              <a:t>="</a:t>
            </a:r>
            <a:r>
              <a:rPr lang="es-ES" sz="1600" dirty="0" err="1">
                <a:latin typeface="Arial" panose="020B0604020202020204" pitchFamily="34" charset="0"/>
                <a:cs typeface="Arial" panose="020B0604020202020204" pitchFamily="34" charset="0"/>
              </a:rPr>
              <a:t>submit</a:t>
            </a:r>
            <a:r>
              <a:rPr lang="es-ES" sz="1600" dirty="0">
                <a:latin typeface="Arial" panose="020B0604020202020204" pitchFamily="34" charset="0"/>
                <a:cs typeface="Arial" panose="020B0604020202020204" pitchFamily="34" charset="0"/>
              </a:rPr>
              <a:t>"&gt; se desencadenan los eventos </a:t>
            </a:r>
            <a:r>
              <a:rPr lang="es-ES" sz="1600" dirty="0" err="1">
                <a:latin typeface="Arial" panose="020B0604020202020204" pitchFamily="34" charset="0"/>
                <a:cs typeface="Arial" panose="020B0604020202020204" pitchFamily="34" charset="0"/>
              </a:rPr>
              <a:t>onmousedown</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onclick</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onmouseup</a:t>
            </a:r>
            <a:r>
              <a:rPr lang="es-ES" sz="1600" dirty="0">
                <a:latin typeface="Arial" panose="020B0604020202020204" pitchFamily="34" charset="0"/>
                <a:cs typeface="Arial" panose="020B0604020202020204" pitchFamily="34" charset="0"/>
              </a:rPr>
              <a:t> y </a:t>
            </a:r>
            <a:r>
              <a:rPr lang="es-ES" sz="1600" dirty="0" err="1">
                <a:latin typeface="Arial" panose="020B0604020202020204" pitchFamily="34" charset="0"/>
                <a:cs typeface="Arial" panose="020B0604020202020204" pitchFamily="34" charset="0"/>
              </a:rPr>
              <a:t>onsubmit</a:t>
            </a:r>
            <a:r>
              <a:rPr lang="es-ES" sz="1600" dirty="0">
                <a:latin typeface="Arial" panose="020B0604020202020204" pitchFamily="34" charset="0"/>
                <a:cs typeface="Arial" panose="020B0604020202020204" pitchFamily="34" charset="0"/>
              </a:rPr>
              <a:t> de forma consecutiva.</a:t>
            </a:r>
          </a:p>
        </p:txBody>
      </p:sp>
    </p:spTree>
    <p:extLst>
      <p:ext uri="{BB962C8B-B14F-4D97-AF65-F5344CB8AC3E}">
        <p14:creationId xmlns:p14="http://schemas.microsoft.com/office/powerpoint/2010/main" val="1748825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Manejadores de Eventos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3046988"/>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Un evento de JavaScript por sí mismo carece de utilidad. Para que los eventos resulten útiles, se deben asociar funciones o código JavaScript a cada evento. De esta forma, cuando se produce un evento se ejecuta el código indicado, por lo que la aplicación puede responder ante cualquier evento que se produzca durante su ejecución.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Las funciones o código JavaScript que se definen para cada evento se denominan "manejador de eventos" y como JavaScript es un lenguaje muy flexible, existen varias formas diferentes de indicar los manejadores:</a:t>
            </a:r>
          </a:p>
          <a:p>
            <a:pPr algn="just"/>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Manejadores como atributos de los elementos HTML.</a:t>
            </a: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Manejadores como funciones JavaScript externas.</a:t>
            </a:r>
          </a:p>
          <a:p>
            <a:pPr marL="285750" indent="-285750" algn="just">
              <a:buFont typeface="Arial" panose="020B0604020202020204" pitchFamily="34" charset="0"/>
              <a:buChar char="•"/>
            </a:pPr>
            <a:r>
              <a:rPr lang="es-ES" sz="1600" dirty="0">
                <a:latin typeface="Arial" panose="020B0604020202020204" pitchFamily="34" charset="0"/>
                <a:cs typeface="Arial" panose="020B0604020202020204" pitchFamily="34" charset="0"/>
              </a:rPr>
              <a:t>Manejadores </a:t>
            </a:r>
            <a:r>
              <a:rPr lang="es-ES" sz="1600" dirty="0" smtClean="0">
                <a:latin typeface="Arial" panose="020B0604020202020204" pitchFamily="34" charset="0"/>
                <a:cs typeface="Arial" panose="020B0604020202020204" pitchFamily="34" charset="0"/>
              </a:rPr>
              <a:t>semánticos.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20026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como atributos de los elementos </a:t>
            </a:r>
            <a:r>
              <a:rPr lang="es-ES" dirty="0" smtClean="0"/>
              <a:t>HTML</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3785652"/>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Se trata del método más sencillo y a la vez menos profesional de indicar el código JavaScript que se debe ejecutar cuando se produzca un evento. En este caso, el código se incluye en un atributo del propio elemento HTML. En el siguiente ejemplo, se quiere mostrar un mensaje cuando el usuario pinche con el ratón sobre un botón:</a:t>
            </a:r>
          </a:p>
          <a:p>
            <a:pPr algn="just"/>
            <a:endParaRPr lang="es-ES" sz="1600" dirty="0">
              <a:latin typeface="Arial" panose="020B0604020202020204" pitchFamily="34" charset="0"/>
              <a:cs typeface="Arial" panose="020B0604020202020204" pitchFamily="34" charset="0"/>
            </a:endParaRPr>
          </a:p>
          <a:p>
            <a:pPr algn="ctr"/>
            <a:r>
              <a:rPr lang="es-ES" sz="1600" dirty="0">
                <a:solidFill>
                  <a:srgbClr val="008000"/>
                </a:solidFill>
                <a:latin typeface="Arial" panose="020B0604020202020204" pitchFamily="34" charset="0"/>
                <a:cs typeface="Arial" panose="020B0604020202020204" pitchFamily="34" charset="0"/>
              </a:rPr>
              <a:t>&lt;input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button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value</a:t>
            </a:r>
            <a:r>
              <a:rPr lang="es-ES" sz="1600" dirty="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Pinchame</a:t>
            </a:r>
            <a:r>
              <a:rPr lang="es-ES" sz="1600" dirty="0" smtClean="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('Gracias por pinchar');" /&gt;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este método, se definen atributos HTML con el mismo nombre que los eventos que se quieren manejar. El ejemplo anterior sólo quiere controlar el evento de pinchar con el ratón, cuyo nombre es </a:t>
            </a:r>
            <a:r>
              <a:rPr lang="es-ES" sz="1600" dirty="0" err="1">
                <a:latin typeface="Arial" panose="020B0604020202020204" pitchFamily="34" charset="0"/>
                <a:cs typeface="Arial" panose="020B0604020202020204" pitchFamily="34" charset="0"/>
              </a:rPr>
              <a:t>onclick</a:t>
            </a:r>
            <a:r>
              <a:rPr lang="es-ES" sz="1600" dirty="0">
                <a:latin typeface="Arial" panose="020B0604020202020204" pitchFamily="34" charset="0"/>
                <a:cs typeface="Arial" panose="020B0604020202020204" pitchFamily="34" charset="0"/>
              </a:rPr>
              <a:t>. Así, el elemento HTML para el que se quiere definir este evento, debe incluir un atributo llamado </a:t>
            </a:r>
            <a:r>
              <a:rPr lang="es-ES" sz="1600" dirty="0" err="1">
                <a:latin typeface="Arial" panose="020B0604020202020204" pitchFamily="34" charset="0"/>
                <a:cs typeface="Arial" panose="020B0604020202020204" pitchFamily="34" charset="0"/>
              </a:rPr>
              <a:t>onclick</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contenido del atributo es una cadena de texto que contiene todas las instrucciones JavaScript que se ejecutan cuando se produce el evento. En este caso, el código JavaScript es muy sencillo </a:t>
            </a:r>
            <a:r>
              <a:rPr lang="es-ES" sz="1600" dirty="0" err="1" smtClean="0">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('Gracias por pinchar</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ya que solamente se trata de mostrar un mensaje.</a:t>
            </a:r>
          </a:p>
        </p:txBody>
      </p:sp>
    </p:spTree>
    <p:extLst>
      <p:ext uri="{BB962C8B-B14F-4D97-AF65-F5344CB8AC3E}">
        <p14:creationId xmlns:p14="http://schemas.microsoft.com/office/powerpoint/2010/main" val="464562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Variable </a:t>
            </a:r>
            <a:r>
              <a:rPr lang="es-ES" dirty="0" err="1" smtClean="0"/>
              <a:t>this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3539430"/>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JavaScript define una variable especial llamada </a:t>
            </a:r>
            <a:r>
              <a:rPr lang="es-ES" sz="1600" b="1" dirty="0" err="1">
                <a:latin typeface="Arial" panose="020B0604020202020204" pitchFamily="34" charset="0"/>
                <a:cs typeface="Arial" panose="020B0604020202020204" pitchFamily="34" charset="0"/>
              </a:rPr>
              <a:t>this</a:t>
            </a:r>
            <a:r>
              <a:rPr lang="es-ES" sz="1600" dirty="0">
                <a:latin typeface="Arial" panose="020B0604020202020204" pitchFamily="34" charset="0"/>
                <a:cs typeface="Arial" panose="020B0604020202020204" pitchFamily="34" charset="0"/>
              </a:rPr>
              <a:t> que se crea automáticamente y que se emplea en algunas técnicas avanzadas de programación. En los eventos, se puede utilizar la variable </a:t>
            </a:r>
            <a:r>
              <a:rPr lang="es-ES" sz="1600" dirty="0" err="1">
                <a:latin typeface="Arial" panose="020B0604020202020204" pitchFamily="34" charset="0"/>
                <a:cs typeface="Arial" panose="020B0604020202020204" pitchFamily="34" charset="0"/>
              </a:rPr>
              <a:t>this</a:t>
            </a:r>
            <a:r>
              <a:rPr lang="es-ES" sz="1600" dirty="0">
                <a:latin typeface="Arial" panose="020B0604020202020204" pitchFamily="34" charset="0"/>
                <a:cs typeface="Arial" panose="020B0604020202020204" pitchFamily="34" charset="0"/>
              </a:rPr>
              <a:t> para referirse al elemento HTML que ha provocado el evento. Esta variable es muy útil para ejemplos como el siguiente: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Cuando el usuario pasa el ratón por encima del &lt;div&gt;, el color del borde se muestra de color negro. Cuando el ratón sale del &lt;div&gt;, se vuelve a mostrar el borde con el color gris claro original.</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Elemento &lt;div&gt; original:</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&lt;div id="contenidos" </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="width:150px; height:60px; </a:t>
            </a:r>
            <a:r>
              <a:rPr lang="es-ES" sz="1600" dirty="0" err="1">
                <a:solidFill>
                  <a:srgbClr val="008000"/>
                </a:solidFill>
                <a:latin typeface="Arial" panose="020B0604020202020204" pitchFamily="34" charset="0"/>
                <a:cs typeface="Arial" panose="020B0604020202020204" pitchFamily="34" charset="0"/>
              </a:rPr>
              <a:t>border:thin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solid</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silver</a:t>
            </a:r>
            <a:r>
              <a:rPr lang="es-ES" sz="1600" dirty="0">
                <a:solidFill>
                  <a:srgbClr val="008000"/>
                </a:solidFill>
                <a:latin typeface="Arial" panose="020B0604020202020204" pitchFamily="34" charset="0"/>
                <a:cs typeface="Arial" panose="020B0604020202020204" pitchFamily="34" charset="0"/>
              </a:rPr>
              <a:t>"&gt;</a:t>
            </a:r>
          </a:p>
          <a:p>
            <a:pPr algn="just"/>
            <a:r>
              <a:rPr lang="es-ES" sz="1600" dirty="0">
                <a:solidFill>
                  <a:srgbClr val="008000"/>
                </a:solidFill>
                <a:latin typeface="Arial" panose="020B0604020202020204" pitchFamily="34" charset="0"/>
                <a:cs typeface="Arial" panose="020B0604020202020204" pitchFamily="34" charset="0"/>
              </a:rPr>
              <a:t>  Sección de contenidos...</a:t>
            </a:r>
          </a:p>
          <a:p>
            <a:pPr algn="just"/>
            <a:r>
              <a:rPr lang="es-ES" sz="1600" dirty="0">
                <a:solidFill>
                  <a:srgbClr val="008000"/>
                </a:solidFill>
                <a:latin typeface="Arial" panose="020B0604020202020204" pitchFamily="34" charset="0"/>
                <a:cs typeface="Arial" panose="020B0604020202020204" pitchFamily="34" charset="0"/>
              </a:rPr>
              <a:t>&lt;/div</a:t>
            </a:r>
            <a:r>
              <a:rPr lang="es-ES" sz="1600" dirty="0" smtClean="0">
                <a:solidFill>
                  <a:srgbClr val="008000"/>
                </a:solidFill>
                <a:latin typeface="Arial" panose="020B0604020202020204" pitchFamily="34" charset="0"/>
                <a:cs typeface="Arial" panose="020B0604020202020204" pitchFamily="34" charset="0"/>
              </a:rPr>
              <a:t>&gt;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7188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Variable </a:t>
            </a:r>
            <a:r>
              <a:rPr lang="es-ES" dirty="0" err="1" smtClean="0"/>
              <a:t>this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5016758"/>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Si </a:t>
            </a:r>
            <a:r>
              <a:rPr lang="es-ES" sz="1600" dirty="0">
                <a:latin typeface="Arial" panose="020B0604020202020204" pitchFamily="34" charset="0"/>
                <a:cs typeface="Arial" panose="020B0604020202020204" pitchFamily="34" charset="0"/>
              </a:rPr>
              <a:t>no se utiliza la variable </a:t>
            </a:r>
            <a:r>
              <a:rPr lang="es-ES" sz="1600" dirty="0" err="1">
                <a:latin typeface="Arial" panose="020B0604020202020204" pitchFamily="34" charset="0"/>
                <a:cs typeface="Arial" panose="020B0604020202020204" pitchFamily="34" charset="0"/>
              </a:rPr>
              <a:t>this</a:t>
            </a:r>
            <a:r>
              <a:rPr lang="es-ES" sz="1600" dirty="0">
                <a:latin typeface="Arial" panose="020B0604020202020204" pitchFamily="34" charset="0"/>
                <a:cs typeface="Arial" panose="020B0604020202020204" pitchFamily="34" charset="0"/>
              </a:rPr>
              <a:t>, el código necesario para modificar el color de los bordes, sería el siguiente:</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&lt;div id="contenidos" </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="width:150px; height:60px; </a:t>
            </a:r>
            <a:r>
              <a:rPr lang="es-ES" sz="1600" dirty="0" err="1">
                <a:solidFill>
                  <a:srgbClr val="008000"/>
                </a:solidFill>
                <a:latin typeface="Arial" panose="020B0604020202020204" pitchFamily="34" charset="0"/>
                <a:cs typeface="Arial" panose="020B0604020202020204" pitchFamily="34" charset="0"/>
              </a:rPr>
              <a:t>border:thin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solid</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silver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onmouseover</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('contenidos').</a:t>
            </a:r>
            <a:r>
              <a:rPr lang="es-ES" sz="1600" dirty="0" err="1">
                <a:solidFill>
                  <a:srgbClr val="008000"/>
                </a:solidFill>
                <a:latin typeface="Arial" panose="020B0604020202020204" pitchFamily="34" charset="0"/>
                <a:cs typeface="Arial" panose="020B0604020202020204" pitchFamily="34" charset="0"/>
              </a:rPr>
              <a:t>style.borderColor</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black</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onmouseout</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('contenidos').</a:t>
            </a:r>
            <a:r>
              <a:rPr lang="es-ES" sz="1600" dirty="0" err="1">
                <a:solidFill>
                  <a:srgbClr val="008000"/>
                </a:solidFill>
                <a:latin typeface="Arial" panose="020B0604020202020204" pitchFamily="34" charset="0"/>
                <a:cs typeface="Arial" panose="020B0604020202020204" pitchFamily="34" charset="0"/>
              </a:rPr>
              <a:t>style.borderColor</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silver</a:t>
            </a:r>
            <a:r>
              <a:rPr lang="es-ES" sz="1600" dirty="0">
                <a:solidFill>
                  <a:srgbClr val="008000"/>
                </a:solidFill>
                <a:latin typeface="Arial" panose="020B0604020202020204" pitchFamily="34" charset="0"/>
                <a:cs typeface="Arial" panose="020B0604020202020204" pitchFamily="34" charset="0"/>
              </a:rPr>
              <a:t>';"&gt;</a:t>
            </a:r>
          </a:p>
          <a:p>
            <a:pPr algn="just"/>
            <a:r>
              <a:rPr lang="es-ES" sz="1600" dirty="0">
                <a:solidFill>
                  <a:srgbClr val="008000"/>
                </a:solidFill>
                <a:latin typeface="Arial" panose="020B0604020202020204" pitchFamily="34" charset="0"/>
                <a:cs typeface="Arial" panose="020B0604020202020204" pitchFamily="34" charset="0"/>
              </a:rPr>
              <a:t>  Sección de contenidos...</a:t>
            </a:r>
          </a:p>
          <a:p>
            <a:pPr algn="just"/>
            <a:r>
              <a:rPr lang="es-ES" sz="1600" dirty="0">
                <a:solidFill>
                  <a:srgbClr val="008000"/>
                </a:solidFill>
                <a:latin typeface="Arial" panose="020B0604020202020204" pitchFamily="34" charset="0"/>
                <a:cs typeface="Arial" panose="020B0604020202020204" pitchFamily="34" charset="0"/>
              </a:rPr>
              <a:t>&lt;/div</a:t>
            </a:r>
            <a:r>
              <a:rPr lang="es-ES" sz="1600" dirty="0" smtClean="0">
                <a:solidFill>
                  <a:srgbClr val="008000"/>
                </a:solidFill>
                <a:latin typeface="Arial" panose="020B0604020202020204" pitchFamily="34" charset="0"/>
                <a:cs typeface="Arial" panose="020B0604020202020204" pitchFamily="34" charset="0"/>
              </a:rPr>
              <a:t>&gt;</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código anterior es demasiado largo y demasiado propenso a cometer errores. Dentro del código de un evento, JavaScript crea automáticamente la variable </a:t>
            </a:r>
            <a:r>
              <a:rPr lang="es-ES" sz="1600" dirty="0" err="1">
                <a:latin typeface="Arial" panose="020B0604020202020204" pitchFamily="34" charset="0"/>
                <a:cs typeface="Arial" panose="020B0604020202020204" pitchFamily="34" charset="0"/>
              </a:rPr>
              <a:t>this</a:t>
            </a:r>
            <a:r>
              <a:rPr lang="es-ES" sz="1600" dirty="0">
                <a:latin typeface="Arial" panose="020B0604020202020204" pitchFamily="34" charset="0"/>
                <a:cs typeface="Arial" panose="020B0604020202020204" pitchFamily="34" charset="0"/>
              </a:rPr>
              <a:t>, que hace referencia al elemento HTML que ha provocado el evento. Así, el ejemplo anterior se puede reescribir de la siguiente manera:</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&lt;div id="contenidos" </a:t>
            </a:r>
            <a:r>
              <a:rPr lang="es-ES" sz="1600" dirty="0" err="1">
                <a:solidFill>
                  <a:srgbClr val="008000"/>
                </a:solidFill>
                <a:latin typeface="Arial" panose="020B0604020202020204" pitchFamily="34" charset="0"/>
                <a:cs typeface="Arial" panose="020B0604020202020204" pitchFamily="34" charset="0"/>
              </a:rPr>
              <a:t>style</a:t>
            </a:r>
            <a:r>
              <a:rPr lang="es-ES" sz="1600" dirty="0">
                <a:solidFill>
                  <a:srgbClr val="008000"/>
                </a:solidFill>
                <a:latin typeface="Arial" panose="020B0604020202020204" pitchFamily="34" charset="0"/>
                <a:cs typeface="Arial" panose="020B0604020202020204" pitchFamily="34" charset="0"/>
              </a:rPr>
              <a:t>="width:150px; height:60px; </a:t>
            </a:r>
            <a:r>
              <a:rPr lang="es-ES" sz="1600" dirty="0" err="1">
                <a:solidFill>
                  <a:srgbClr val="008000"/>
                </a:solidFill>
                <a:latin typeface="Arial" panose="020B0604020202020204" pitchFamily="34" charset="0"/>
                <a:cs typeface="Arial" panose="020B0604020202020204" pitchFamily="34" charset="0"/>
              </a:rPr>
              <a:t>border:thin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solid</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silver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onmouseover</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this.style.borderColor</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black</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onmouseout</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this.style.borderColor</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silver</a:t>
            </a:r>
            <a:r>
              <a:rPr lang="es-ES" sz="1600" dirty="0">
                <a:solidFill>
                  <a:srgbClr val="008000"/>
                </a:solidFill>
                <a:latin typeface="Arial" panose="020B0604020202020204" pitchFamily="34" charset="0"/>
                <a:cs typeface="Arial" panose="020B0604020202020204" pitchFamily="34" charset="0"/>
              </a:rPr>
              <a:t>';"&gt;</a:t>
            </a:r>
          </a:p>
          <a:p>
            <a:pPr algn="just"/>
            <a:r>
              <a:rPr lang="es-ES" sz="1600" dirty="0">
                <a:solidFill>
                  <a:srgbClr val="008000"/>
                </a:solidFill>
                <a:latin typeface="Arial" panose="020B0604020202020204" pitchFamily="34" charset="0"/>
                <a:cs typeface="Arial" panose="020B0604020202020204" pitchFamily="34" charset="0"/>
              </a:rPr>
              <a:t>  Sección de contenidos...</a:t>
            </a:r>
          </a:p>
          <a:p>
            <a:pPr algn="just"/>
            <a:r>
              <a:rPr lang="es-ES" sz="1600" dirty="0">
                <a:solidFill>
                  <a:srgbClr val="008000"/>
                </a:solidFill>
                <a:latin typeface="Arial" panose="020B0604020202020204" pitchFamily="34" charset="0"/>
                <a:cs typeface="Arial" panose="020B0604020202020204" pitchFamily="34" charset="0"/>
              </a:rPr>
              <a:t>&lt;/div</a:t>
            </a:r>
            <a:r>
              <a:rPr lang="es-ES" sz="1600" dirty="0" smtClean="0">
                <a:solidFill>
                  <a:srgbClr val="008000"/>
                </a:solidFill>
                <a:latin typeface="Arial" panose="020B0604020202020204" pitchFamily="34" charset="0"/>
                <a:cs typeface="Arial" panose="020B0604020202020204" pitchFamily="34" charset="0"/>
              </a:rPr>
              <a:t>&gt;</a:t>
            </a:r>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código anterior es mucho más compacto, más fácil de leer y de escribir y sigue funcionando correctamente aunque se modifique el valor del atributo id del &lt;div</a:t>
            </a:r>
            <a:r>
              <a:rPr lang="es-ES" sz="1600" dirty="0" smtClean="0">
                <a:latin typeface="Arial" panose="020B0604020202020204" pitchFamily="34" charset="0"/>
                <a:cs typeface="Arial" panose="020B0604020202020204" pitchFamily="34" charset="0"/>
              </a:rPr>
              <a:t>&gt;.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2142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Métodos de tiempo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Métodos de tiempo</a:t>
            </a:r>
            <a:endParaRPr lang="es-ES" dirty="0"/>
          </a:p>
        </p:txBody>
      </p:sp>
      <p:sp>
        <p:nvSpPr>
          <p:cNvPr id="6" name="5 CuadroTexto"/>
          <p:cNvSpPr txBox="1"/>
          <p:nvPr/>
        </p:nvSpPr>
        <p:spPr>
          <a:xfrm>
            <a:off x="2376041" y="1961952"/>
            <a:ext cx="8784976" cy="2062103"/>
          </a:xfrm>
          <a:prstGeom prst="rect">
            <a:avLst/>
          </a:prstGeom>
          <a:noFill/>
        </p:spPr>
        <p:txBody>
          <a:bodyPr wrap="square" rtlCol="0">
            <a:spAutoFit/>
          </a:bodyPr>
          <a:lstStyle/>
          <a:p>
            <a:pPr algn="just"/>
            <a:r>
              <a:rPr lang="es-ES" sz="1600" dirty="0" err="1">
                <a:latin typeface="Arial" panose="020B0604020202020204" pitchFamily="34" charset="0"/>
                <a:cs typeface="Arial" panose="020B0604020202020204" pitchFamily="34" charset="0"/>
              </a:rPr>
              <a:t>Javascript</a:t>
            </a:r>
            <a:r>
              <a:rPr lang="es-ES" sz="1600" dirty="0">
                <a:latin typeface="Arial" panose="020B0604020202020204" pitchFamily="34" charset="0"/>
                <a:cs typeface="Arial" panose="020B0604020202020204" pitchFamily="34" charset="0"/>
              </a:rPr>
              <a:t> nos permite 4 métodos para establecer que “algo” debe ejecutarse una vez pasado un determinado tiempo.</a:t>
            </a:r>
          </a:p>
          <a:p>
            <a:pPr algn="just"/>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setInterval</a:t>
            </a:r>
            <a:r>
              <a:rPr lang="es-ES" sz="16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clearInterval</a:t>
            </a:r>
            <a:r>
              <a:rPr lang="es-ES"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setTimeout</a:t>
            </a:r>
            <a:r>
              <a:rPr lang="es-ES"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s-ES" sz="1600" dirty="0" err="1">
                <a:latin typeface="Arial" panose="020B0604020202020204" pitchFamily="34" charset="0"/>
                <a:cs typeface="Arial" panose="020B0604020202020204" pitchFamily="34" charset="0"/>
              </a:rPr>
              <a:t>clearTimeout</a:t>
            </a:r>
            <a:r>
              <a:rPr lang="es-E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280728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como funciones JavaScript </a:t>
            </a:r>
            <a:r>
              <a:rPr lang="es-ES" dirty="0" smtClean="0"/>
              <a:t>externas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4770537"/>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definición de los manejadores de eventos en los atributos HTML es el método más sencillo pero menos aconsejable de tratar con los eventos en JavaScript. El principal inconveniente es que se complica en exceso en cuanto se añaden algunas pocas instrucciones, por lo que solamente es recomendable para los casos más sencillos.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se realizan aplicaciones complejas, como por ejemplo la validación de un formulario, es aconsejable agrupar todo el código JavaScript en una función externa y llamar a esta función desde el elemento HTML.</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Siguiendo con el ejemplo anterior que muestra un mensaje al pinchar sobre un botón:</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&lt;input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button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value</a:t>
            </a:r>
            <a:r>
              <a:rPr lang="es-ES" sz="1600" dirty="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Pinchame</a:t>
            </a:r>
            <a:r>
              <a:rPr lang="es-ES" sz="1600" dirty="0" smtClean="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('Gracias por pinchar');" /&gt;</a:t>
            </a:r>
          </a:p>
          <a:p>
            <a:pPr algn="just"/>
            <a:r>
              <a:rPr lang="es-ES" sz="1600" dirty="0">
                <a:latin typeface="Arial" panose="020B0604020202020204" pitchFamily="34" charset="0"/>
                <a:cs typeface="Arial" panose="020B0604020202020204" pitchFamily="34" charset="0"/>
              </a:rPr>
              <a:t>Utilizando funciones externas se puede transformar en:</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('Gracias por pinchar');</a:t>
            </a:r>
          </a:p>
          <a:p>
            <a:pPr algn="just"/>
            <a:r>
              <a:rPr lang="es-ES" sz="1600" dirty="0">
                <a:solidFill>
                  <a:srgbClr val="008000"/>
                </a:solidFill>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&lt;input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button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value</a:t>
            </a:r>
            <a:r>
              <a:rPr lang="es-ES" sz="1600" dirty="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Pinchame</a:t>
            </a:r>
            <a:r>
              <a:rPr lang="es-ES" sz="1600" dirty="0" smtClean="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muestraMensaje</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/&gt;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9604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como funciones JavaScript </a:t>
            </a:r>
            <a:r>
              <a:rPr lang="es-ES" dirty="0" smtClean="0"/>
              <a:t>externas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3046988"/>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Esta técnica consiste en extraer todas las instrucciones de JavaScript y agruparlas en una función externa. Una vez definida la función, en el atributo del elemento HTML se incluye el nombre de la función, para indicar que es la función que se ejecuta cuando se produce el evento.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llamada a la función se realiza de la forma habitual, indicando su nombre seguido de los paréntesis y de forma opcional, incluyendo todos los argumentos y parámetros que se necesiten.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principal inconveniente de este método es que en las funciones externas no se puede seguir utilizando la variable </a:t>
            </a:r>
            <a:r>
              <a:rPr lang="es-ES" sz="1600" dirty="0" err="1">
                <a:latin typeface="Arial" panose="020B0604020202020204" pitchFamily="34" charset="0"/>
                <a:cs typeface="Arial" panose="020B0604020202020204" pitchFamily="34" charset="0"/>
              </a:rPr>
              <a:t>this</a:t>
            </a:r>
            <a:r>
              <a:rPr lang="es-ES" sz="1600" dirty="0">
                <a:latin typeface="Arial" panose="020B0604020202020204" pitchFamily="34" charset="0"/>
                <a:cs typeface="Arial" panose="020B0604020202020204" pitchFamily="34" charset="0"/>
              </a:rPr>
              <a:t> y por tanto, es necesario pasar esta variable como parámetro a la función:</a:t>
            </a:r>
          </a:p>
        </p:txBody>
      </p:sp>
    </p:spTree>
    <p:extLst>
      <p:ext uri="{BB962C8B-B14F-4D97-AF65-F5344CB8AC3E}">
        <p14:creationId xmlns:p14="http://schemas.microsoft.com/office/powerpoint/2010/main" val="3759346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como funciones JavaScript </a:t>
            </a:r>
            <a:r>
              <a:rPr lang="es-ES" dirty="0" smtClean="0"/>
              <a:t>externas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4384241"/>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defPPr>
              <a:defRPr lang="es-ES"/>
            </a:defPPr>
            <a:lvl1pPr algn="just">
              <a:tabLst>
                <a:tab pos="358775" algn="l"/>
                <a:tab pos="715963" algn="l"/>
              </a:tabLst>
              <a:defRPr sz="1400">
                <a:solidFill>
                  <a:srgbClr val="008000"/>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s-ES" dirty="0" err="1"/>
              <a:t>function</a:t>
            </a:r>
            <a:r>
              <a:rPr lang="es-ES" dirty="0"/>
              <a:t> resalta(elemento) {</a:t>
            </a:r>
          </a:p>
          <a:p>
            <a:r>
              <a:rPr lang="es-ES" dirty="0" smtClean="0"/>
              <a:t>	</a:t>
            </a:r>
            <a:r>
              <a:rPr lang="es-ES" dirty="0" err="1" smtClean="0"/>
              <a:t>switch</a:t>
            </a:r>
            <a:r>
              <a:rPr lang="es-ES" dirty="0" smtClean="0"/>
              <a:t>(</a:t>
            </a:r>
            <a:r>
              <a:rPr lang="es-ES" dirty="0" err="1" smtClean="0"/>
              <a:t>elemento.style.borderColor</a:t>
            </a:r>
            <a:r>
              <a:rPr lang="es-ES" dirty="0"/>
              <a:t>) {</a:t>
            </a:r>
          </a:p>
          <a:p>
            <a:r>
              <a:rPr lang="es-ES" dirty="0" smtClean="0"/>
              <a:t>		case </a:t>
            </a:r>
            <a:r>
              <a:rPr lang="es-ES" dirty="0"/>
              <a:t>'</a:t>
            </a:r>
            <a:r>
              <a:rPr lang="es-ES" dirty="0" err="1"/>
              <a:t>silver</a:t>
            </a:r>
            <a:r>
              <a:rPr lang="es-ES" dirty="0"/>
              <a:t>':</a:t>
            </a:r>
          </a:p>
          <a:p>
            <a:r>
              <a:rPr lang="es-ES" dirty="0" smtClean="0"/>
              <a:t>		case </a:t>
            </a:r>
            <a:r>
              <a:rPr lang="es-ES" dirty="0"/>
              <a:t>'</a:t>
            </a:r>
            <a:r>
              <a:rPr lang="es-ES" dirty="0" err="1"/>
              <a:t>silver</a:t>
            </a:r>
            <a:r>
              <a:rPr lang="es-ES" dirty="0"/>
              <a:t> </a:t>
            </a:r>
            <a:r>
              <a:rPr lang="es-ES" dirty="0" err="1"/>
              <a:t>silver</a:t>
            </a:r>
            <a:r>
              <a:rPr lang="es-ES" dirty="0"/>
              <a:t> </a:t>
            </a:r>
            <a:r>
              <a:rPr lang="es-ES" dirty="0" err="1"/>
              <a:t>silver</a:t>
            </a:r>
            <a:r>
              <a:rPr lang="es-ES" dirty="0"/>
              <a:t> </a:t>
            </a:r>
            <a:r>
              <a:rPr lang="es-ES" dirty="0" err="1"/>
              <a:t>silver</a:t>
            </a:r>
            <a:r>
              <a:rPr lang="es-ES" dirty="0"/>
              <a:t>':</a:t>
            </a:r>
          </a:p>
          <a:p>
            <a:r>
              <a:rPr lang="es-ES" dirty="0" smtClean="0"/>
              <a:t>		case </a:t>
            </a:r>
            <a:r>
              <a:rPr lang="es-ES" dirty="0"/>
              <a:t>'#c0c0c0':</a:t>
            </a:r>
          </a:p>
          <a:p>
            <a:r>
              <a:rPr lang="es-ES" dirty="0" smtClean="0"/>
              <a:t>			</a:t>
            </a:r>
            <a:r>
              <a:rPr lang="es-ES" dirty="0" err="1" smtClean="0"/>
              <a:t>elemento.style.borderColor</a:t>
            </a:r>
            <a:r>
              <a:rPr lang="es-ES" dirty="0" smtClean="0"/>
              <a:t> </a:t>
            </a:r>
            <a:r>
              <a:rPr lang="es-ES" dirty="0"/>
              <a:t>= '</a:t>
            </a:r>
            <a:r>
              <a:rPr lang="es-ES" dirty="0" err="1"/>
              <a:t>black</a:t>
            </a:r>
            <a:r>
              <a:rPr lang="es-ES" dirty="0"/>
              <a:t>';</a:t>
            </a:r>
          </a:p>
          <a:p>
            <a:r>
              <a:rPr lang="es-ES" dirty="0" smtClean="0"/>
              <a:t>		break</a:t>
            </a:r>
            <a:r>
              <a:rPr lang="es-ES" dirty="0"/>
              <a:t>;</a:t>
            </a:r>
          </a:p>
          <a:p>
            <a:r>
              <a:rPr lang="es-ES" dirty="0" smtClean="0"/>
              <a:t>		case </a:t>
            </a:r>
            <a:r>
              <a:rPr lang="es-ES" dirty="0"/>
              <a:t>'</a:t>
            </a:r>
            <a:r>
              <a:rPr lang="es-ES" dirty="0" err="1"/>
              <a:t>black</a:t>
            </a:r>
            <a:r>
              <a:rPr lang="es-ES" dirty="0"/>
              <a:t>':</a:t>
            </a:r>
          </a:p>
          <a:p>
            <a:r>
              <a:rPr lang="es-ES" dirty="0" smtClean="0"/>
              <a:t>		case </a:t>
            </a:r>
            <a:r>
              <a:rPr lang="es-ES" dirty="0"/>
              <a:t>'</a:t>
            </a:r>
            <a:r>
              <a:rPr lang="es-ES" dirty="0" err="1"/>
              <a:t>black</a:t>
            </a:r>
            <a:r>
              <a:rPr lang="es-ES" dirty="0"/>
              <a:t> </a:t>
            </a:r>
            <a:r>
              <a:rPr lang="es-ES" dirty="0" err="1"/>
              <a:t>black</a:t>
            </a:r>
            <a:r>
              <a:rPr lang="es-ES" dirty="0"/>
              <a:t> </a:t>
            </a:r>
            <a:r>
              <a:rPr lang="es-ES" dirty="0" err="1"/>
              <a:t>black</a:t>
            </a:r>
            <a:r>
              <a:rPr lang="es-ES" dirty="0"/>
              <a:t> </a:t>
            </a:r>
            <a:r>
              <a:rPr lang="es-ES" dirty="0" err="1"/>
              <a:t>black</a:t>
            </a:r>
            <a:r>
              <a:rPr lang="es-ES" dirty="0"/>
              <a:t>':</a:t>
            </a:r>
          </a:p>
          <a:p>
            <a:r>
              <a:rPr lang="es-ES" dirty="0" smtClean="0"/>
              <a:t>		case </a:t>
            </a:r>
            <a:r>
              <a:rPr lang="es-ES" dirty="0"/>
              <a:t>'#000000':</a:t>
            </a:r>
          </a:p>
          <a:p>
            <a:r>
              <a:rPr lang="es-ES" dirty="0" smtClean="0"/>
              <a:t>			</a:t>
            </a:r>
            <a:r>
              <a:rPr lang="es-ES" dirty="0" err="1" smtClean="0"/>
              <a:t>elemento.style.borderColor</a:t>
            </a:r>
            <a:r>
              <a:rPr lang="es-ES" dirty="0" smtClean="0"/>
              <a:t> </a:t>
            </a:r>
            <a:r>
              <a:rPr lang="es-ES" dirty="0"/>
              <a:t>= '</a:t>
            </a:r>
            <a:r>
              <a:rPr lang="es-ES" dirty="0" err="1"/>
              <a:t>silver</a:t>
            </a:r>
            <a:r>
              <a:rPr lang="es-ES" dirty="0"/>
              <a:t>';</a:t>
            </a:r>
          </a:p>
          <a:p>
            <a:r>
              <a:rPr lang="es-ES" dirty="0" smtClean="0"/>
              <a:t>		break</a:t>
            </a:r>
            <a:r>
              <a:rPr lang="es-ES" dirty="0"/>
              <a:t>;</a:t>
            </a:r>
          </a:p>
          <a:p>
            <a:r>
              <a:rPr lang="es-ES" dirty="0" smtClean="0"/>
              <a:t>	}</a:t>
            </a:r>
            <a:endParaRPr lang="es-ES" dirty="0"/>
          </a:p>
          <a:p>
            <a:r>
              <a:rPr lang="es-ES" dirty="0"/>
              <a:t>}</a:t>
            </a:r>
          </a:p>
          <a:p>
            <a:r>
              <a:rPr lang="es-ES" dirty="0"/>
              <a:t> </a:t>
            </a:r>
          </a:p>
          <a:p>
            <a:r>
              <a:rPr lang="es-ES" dirty="0"/>
              <a:t>&lt;div </a:t>
            </a:r>
            <a:r>
              <a:rPr lang="es-ES" dirty="0" err="1"/>
              <a:t>style</a:t>
            </a:r>
            <a:r>
              <a:rPr lang="es-ES" dirty="0"/>
              <a:t>="width:150px; height:60px; </a:t>
            </a:r>
            <a:r>
              <a:rPr lang="es-ES" dirty="0" err="1"/>
              <a:t>border:thin</a:t>
            </a:r>
            <a:r>
              <a:rPr lang="es-ES" dirty="0"/>
              <a:t> </a:t>
            </a:r>
            <a:r>
              <a:rPr lang="es-ES" dirty="0" err="1"/>
              <a:t>solid</a:t>
            </a:r>
            <a:r>
              <a:rPr lang="es-ES" dirty="0"/>
              <a:t> </a:t>
            </a:r>
            <a:r>
              <a:rPr lang="es-ES" dirty="0" err="1"/>
              <a:t>silver</a:t>
            </a:r>
            <a:r>
              <a:rPr lang="es-ES" dirty="0"/>
              <a:t>" </a:t>
            </a:r>
            <a:r>
              <a:rPr lang="es-ES" dirty="0" err="1"/>
              <a:t>onmouseover</a:t>
            </a:r>
            <a:r>
              <a:rPr lang="es-ES" dirty="0"/>
              <a:t>="resalta(</a:t>
            </a:r>
            <a:r>
              <a:rPr lang="es-ES" dirty="0" err="1"/>
              <a:t>this</a:t>
            </a:r>
            <a:r>
              <a:rPr lang="es-ES" dirty="0"/>
              <a:t>)" </a:t>
            </a:r>
            <a:r>
              <a:rPr lang="es-ES" dirty="0" err="1"/>
              <a:t>onmouseout</a:t>
            </a:r>
            <a:r>
              <a:rPr lang="es-ES" dirty="0"/>
              <a:t>="resalta(</a:t>
            </a:r>
            <a:r>
              <a:rPr lang="es-ES" dirty="0" err="1"/>
              <a:t>this</a:t>
            </a:r>
            <a:r>
              <a:rPr lang="es-ES" dirty="0"/>
              <a:t>);"&gt;</a:t>
            </a:r>
          </a:p>
          <a:p>
            <a:r>
              <a:rPr lang="es-ES" dirty="0" smtClean="0"/>
              <a:t>Sección </a:t>
            </a:r>
            <a:r>
              <a:rPr lang="es-ES" dirty="0"/>
              <a:t>de contenidos...</a:t>
            </a:r>
          </a:p>
          <a:p>
            <a:r>
              <a:rPr lang="es-ES" dirty="0"/>
              <a:t>&lt;/div&gt;</a:t>
            </a:r>
          </a:p>
        </p:txBody>
      </p:sp>
    </p:spTree>
    <p:extLst>
      <p:ext uri="{BB962C8B-B14F-4D97-AF65-F5344CB8AC3E}">
        <p14:creationId xmlns:p14="http://schemas.microsoft.com/office/powerpoint/2010/main" val="1143788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como funciones JavaScript </a:t>
            </a:r>
            <a:r>
              <a:rPr lang="es-ES" dirty="0" smtClean="0"/>
              <a:t>externas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230832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En el ejemplo anterior, la función externa es llamada con el parámetro </a:t>
            </a:r>
            <a:r>
              <a:rPr lang="es-ES" sz="1600" dirty="0" err="1">
                <a:latin typeface="Arial" panose="020B0604020202020204" pitchFamily="34" charset="0"/>
                <a:cs typeface="Arial" panose="020B0604020202020204" pitchFamily="34" charset="0"/>
              </a:rPr>
              <a:t>this</a:t>
            </a:r>
            <a:r>
              <a:rPr lang="es-ES" sz="1600" dirty="0">
                <a:latin typeface="Arial" panose="020B0604020202020204" pitchFamily="34" charset="0"/>
                <a:cs typeface="Arial" panose="020B0604020202020204" pitchFamily="34" charset="0"/>
              </a:rPr>
              <a:t>, que dentro de la función se denomina elemento. La complejidad del ejemplo se produce sobre todo por la forma en la que los distintos navegadores almacenan el valor de la propiedad </a:t>
            </a:r>
            <a:r>
              <a:rPr lang="es-ES" sz="1600" dirty="0" err="1">
                <a:latin typeface="Arial" panose="020B0604020202020204" pitchFamily="34" charset="0"/>
                <a:cs typeface="Arial" panose="020B0604020202020204" pitchFamily="34" charset="0"/>
              </a:rPr>
              <a:t>borderColor</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Mientras que Firefox almacena (en caso de que los cuatro bordes coincidan en color) el valor </a:t>
            </a:r>
            <a:r>
              <a:rPr lang="es-ES" sz="1600" dirty="0" err="1">
                <a:latin typeface="Arial" panose="020B0604020202020204" pitchFamily="34" charset="0"/>
                <a:cs typeface="Arial" panose="020B0604020202020204" pitchFamily="34" charset="0"/>
              </a:rPr>
              <a:t>black</a:t>
            </a:r>
            <a:r>
              <a:rPr lang="es-ES" sz="1600" dirty="0">
                <a:latin typeface="Arial" panose="020B0604020202020204" pitchFamily="34" charset="0"/>
                <a:cs typeface="Arial" panose="020B0604020202020204" pitchFamily="34" charset="0"/>
              </a:rPr>
              <a:t>, Internet Explorer lo almacena como </a:t>
            </a:r>
            <a:r>
              <a:rPr lang="es-ES" sz="1600" dirty="0" err="1">
                <a:latin typeface="Arial" panose="020B0604020202020204" pitchFamily="34" charset="0"/>
                <a:cs typeface="Arial" panose="020B0604020202020204" pitchFamily="34" charset="0"/>
              </a:rPr>
              <a:t>black</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black</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black</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black</a:t>
            </a:r>
            <a:r>
              <a:rPr lang="es-ES" sz="1600" dirty="0">
                <a:latin typeface="Arial" panose="020B0604020202020204" pitchFamily="34" charset="0"/>
                <a:cs typeface="Arial" panose="020B0604020202020204" pitchFamily="34" charset="0"/>
              </a:rPr>
              <a:t> y Opera almacena su representación hexadecimal #000000</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Este problema lo vamos a evitar con la manipulación de las clases.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6508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a:t>
            </a:r>
            <a:r>
              <a:rPr lang="es-ES" dirty="0" smtClean="0"/>
              <a:t>semánticos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427809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Los métodos que se han visto para añadir manejadores de eventos (como atributos HTML y como funciones externas) tienen un grave inconveniente: "ensucian" el código HTML de la página.</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Como es conocido, una de las buenas prácticas básicas en el diseño de páginas y aplicaciones web es la separación de los contenidos (HTML) y su aspecto o presentación (CSS). Siempre que sea posible, también se recomienda separar los contenidos (HTML) y su comportamiento o programación (JavaScript).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Mezclar el código JavaScript con los elementos HTML solamente contribuye a complicar el código fuente de la página, a dificultar la modificación y mantenimiento de la página y a reducir la semántica del documento final producido.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Afortunadamente, existe un método alternativo para definir los manejadores de eventos de JavaScript. Esta técnica es una evolución del método de las funciones externas, ya que se basa en utilizar las propiedades DOM de los elementos HTML para asignar todas las funciones externas que actúan de manejadores de eventos. Así, el siguiente ejemplo:</a:t>
            </a:r>
          </a:p>
        </p:txBody>
      </p:sp>
    </p:spTree>
    <p:extLst>
      <p:ext uri="{BB962C8B-B14F-4D97-AF65-F5344CB8AC3E}">
        <p14:creationId xmlns:p14="http://schemas.microsoft.com/office/powerpoint/2010/main" val="2705480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a:t>
            </a:r>
            <a:r>
              <a:rPr lang="es-ES" dirty="0" smtClean="0"/>
              <a:t>semánticos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3539430"/>
          </a:xfrm>
          <a:prstGeom prst="rect">
            <a:avLst/>
          </a:prstGeom>
          <a:noFill/>
        </p:spPr>
        <p:txBody>
          <a:bodyPr wrap="square" rtlCol="0">
            <a:spAutoFit/>
          </a:bodyPr>
          <a:lstStyle/>
          <a:p>
            <a:pPr algn="just"/>
            <a:r>
              <a:rPr lang="es-ES" sz="1600" dirty="0">
                <a:solidFill>
                  <a:srgbClr val="008000"/>
                </a:solidFill>
                <a:latin typeface="Arial" panose="020B0604020202020204" pitchFamily="34" charset="0"/>
                <a:cs typeface="Arial" panose="020B0604020202020204" pitchFamily="34" charset="0"/>
              </a:rPr>
              <a:t>&lt;input id="</a:t>
            </a:r>
            <a:r>
              <a:rPr lang="es-ES" sz="1600" dirty="0" err="1">
                <a:solidFill>
                  <a:srgbClr val="008000"/>
                </a:solidFill>
                <a:latin typeface="Arial" panose="020B0604020202020204" pitchFamily="34" charset="0"/>
                <a:cs typeface="Arial" panose="020B0604020202020204" pitchFamily="34" charset="0"/>
              </a:rPr>
              <a:t>pinchable</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button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value</a:t>
            </a:r>
            <a:r>
              <a:rPr lang="es-ES" sz="1600" dirty="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Pinchame</a:t>
            </a:r>
            <a:r>
              <a:rPr lang="es-ES" sz="1600" dirty="0" smtClean="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('Gracias por pinchar');" /&gt;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Se puede transformar en:</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 Función externa</a:t>
            </a:r>
          </a:p>
          <a:p>
            <a:pPr algn="just"/>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 {</a:t>
            </a:r>
          </a:p>
          <a:p>
            <a:pPr algn="just">
              <a:tabLst>
                <a:tab pos="355600"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alert</a:t>
            </a:r>
            <a:r>
              <a:rPr lang="es-ES" sz="1600" dirty="0">
                <a:solidFill>
                  <a:srgbClr val="008000"/>
                </a:solidFill>
                <a:latin typeface="Arial" panose="020B0604020202020204" pitchFamily="34" charset="0"/>
                <a:cs typeface="Arial" panose="020B0604020202020204" pitchFamily="34" charset="0"/>
              </a:rPr>
              <a:t>('Gracias por pinchar');</a:t>
            </a:r>
          </a:p>
          <a:p>
            <a:pPr algn="just"/>
            <a:r>
              <a:rPr lang="es-ES" sz="1600" dirty="0">
                <a:solidFill>
                  <a:srgbClr val="008000"/>
                </a:solidFill>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Asignar la función externa al elemento</a:t>
            </a:r>
          </a:p>
          <a:p>
            <a:pPr algn="just"/>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pinchable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 = </a:t>
            </a:r>
            <a:r>
              <a:rPr lang="es-ES" sz="1600" dirty="0" err="1" smtClean="0">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Elemento HTML</a:t>
            </a:r>
          </a:p>
          <a:p>
            <a:pPr algn="just"/>
            <a:r>
              <a:rPr lang="es-ES" sz="1600" dirty="0">
                <a:solidFill>
                  <a:srgbClr val="008000"/>
                </a:solidFill>
                <a:latin typeface="Arial" panose="020B0604020202020204" pitchFamily="34" charset="0"/>
                <a:cs typeface="Arial" panose="020B0604020202020204" pitchFamily="34" charset="0"/>
              </a:rPr>
              <a:t>&lt;input id="</a:t>
            </a:r>
            <a:r>
              <a:rPr lang="es-ES" sz="1600" dirty="0" err="1">
                <a:solidFill>
                  <a:srgbClr val="008000"/>
                </a:solidFill>
                <a:latin typeface="Arial" panose="020B0604020202020204" pitchFamily="34" charset="0"/>
                <a:cs typeface="Arial" panose="020B0604020202020204" pitchFamily="34" charset="0"/>
              </a:rPr>
              <a:t>pinchable</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button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value</a:t>
            </a:r>
            <a:r>
              <a:rPr lang="es-ES" sz="1600" dirty="0">
                <a:solidFill>
                  <a:srgbClr val="008000"/>
                </a:solidFill>
                <a:latin typeface="Arial" panose="020B0604020202020204" pitchFamily="34" charset="0"/>
                <a:cs typeface="Arial" panose="020B0604020202020204" pitchFamily="34" charset="0"/>
              </a:rPr>
              <a:t>="</a:t>
            </a:r>
            <a:r>
              <a:rPr lang="es-ES" sz="1600" dirty="0" err="1" smtClean="0">
                <a:solidFill>
                  <a:srgbClr val="008000"/>
                </a:solidFill>
                <a:latin typeface="Arial" panose="020B0604020202020204" pitchFamily="34" charset="0"/>
                <a:cs typeface="Arial" panose="020B0604020202020204" pitchFamily="34" charset="0"/>
              </a:rPr>
              <a:t>Pinchame</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/&gt;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137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a:t>
            </a:r>
            <a:r>
              <a:rPr lang="es-ES" dirty="0" smtClean="0"/>
              <a:t>semánticos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3785652"/>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técnica de los manejadores semánticos consiste en:</a:t>
            </a:r>
          </a:p>
          <a:p>
            <a:pPr algn="just"/>
            <a:endParaRPr lang="es-ES" sz="1600" dirty="0">
              <a:latin typeface="Arial" panose="020B0604020202020204" pitchFamily="34" charset="0"/>
              <a:cs typeface="Arial" panose="020B0604020202020204" pitchFamily="34" charset="0"/>
            </a:endParaRPr>
          </a:p>
          <a:p>
            <a:pPr marL="342900" indent="-342900" algn="just">
              <a:buFont typeface="+mj-lt"/>
              <a:buAutoNum type="arabicPeriod"/>
            </a:pPr>
            <a:r>
              <a:rPr lang="es-ES" sz="1600" dirty="0">
                <a:latin typeface="Arial" panose="020B0604020202020204" pitchFamily="34" charset="0"/>
                <a:cs typeface="Arial" panose="020B0604020202020204" pitchFamily="34" charset="0"/>
              </a:rPr>
              <a:t>Asignar un identificador único al elemento HTML mediante el atributo id.</a:t>
            </a:r>
          </a:p>
          <a:p>
            <a:pPr marL="342900" indent="-342900" algn="just">
              <a:buFont typeface="+mj-lt"/>
              <a:buAutoNum type="arabicPeriod"/>
            </a:pPr>
            <a:r>
              <a:rPr lang="es-ES" sz="1600" dirty="0">
                <a:latin typeface="Arial" panose="020B0604020202020204" pitchFamily="34" charset="0"/>
                <a:cs typeface="Arial" panose="020B0604020202020204" pitchFamily="34" charset="0"/>
              </a:rPr>
              <a:t>Crear una función de JavaScript encargada de manejar el evento.</a:t>
            </a:r>
          </a:p>
          <a:p>
            <a:pPr marL="342900" indent="-342900" algn="just">
              <a:buFont typeface="+mj-lt"/>
              <a:buAutoNum type="arabicPeriod"/>
            </a:pPr>
            <a:r>
              <a:rPr lang="es-ES" sz="1600" dirty="0">
                <a:latin typeface="Arial" panose="020B0604020202020204" pitchFamily="34" charset="0"/>
                <a:cs typeface="Arial" panose="020B0604020202020204" pitchFamily="34" charset="0"/>
              </a:rPr>
              <a:t>Asignar la función externa al evento correspondiente en el elemento deseado.</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 último paso es la clave de esta técnica. En primer lugar, se obtiene el elemento al que se desea asociar la función externa:</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pinchable</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 continuación, se utiliza una propiedad del elemento con el mismo nombre que el evento que se quiere manejar. En este caso, la propiedad es </a:t>
            </a:r>
            <a:r>
              <a:rPr lang="es-ES" sz="1600" dirty="0" err="1">
                <a:latin typeface="Arial" panose="020B0604020202020204" pitchFamily="34" charset="0"/>
                <a:cs typeface="Arial" panose="020B0604020202020204" pitchFamily="34" charset="0"/>
              </a:rPr>
              <a:t>onclick</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pinchable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 = ...</a:t>
            </a:r>
          </a:p>
        </p:txBody>
      </p:sp>
    </p:spTree>
    <p:extLst>
      <p:ext uri="{BB962C8B-B14F-4D97-AF65-F5344CB8AC3E}">
        <p14:creationId xmlns:p14="http://schemas.microsoft.com/office/powerpoint/2010/main" val="851632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a:t>
            </a:r>
            <a:r>
              <a:rPr lang="es-ES" dirty="0" smtClean="0"/>
              <a:t>semánticos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452431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Por último, se asigna la función externa mediante su nombre sin paréntesis. Lo más importante (y la causa más común de errores) es indicar solamente el nombre de la función, es decir, prescindir de los paréntesis al asignar la función:</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pinchable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 = </a:t>
            </a:r>
            <a:r>
              <a:rPr lang="es-ES" sz="1600" dirty="0" err="1" smtClean="0">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 se añaden los paréntesis después del nombre de la función, en realidad se está ejecutando la función y guardando el valor devuelto por la función en la propiedad </a:t>
            </a:r>
            <a:r>
              <a:rPr lang="es-ES" sz="1600" dirty="0" err="1">
                <a:latin typeface="Arial" panose="020B0604020202020204" pitchFamily="34" charset="0"/>
                <a:cs typeface="Arial" panose="020B0604020202020204" pitchFamily="34" charset="0"/>
              </a:rPr>
              <a:t>onclick</a:t>
            </a:r>
            <a:r>
              <a:rPr lang="es-ES" sz="1600" dirty="0">
                <a:latin typeface="Arial" panose="020B0604020202020204" pitchFamily="34" charset="0"/>
                <a:cs typeface="Arial" panose="020B0604020202020204" pitchFamily="34" charset="0"/>
              </a:rPr>
              <a:t> de elemento.</a:t>
            </a:r>
          </a:p>
          <a:p>
            <a:pPr algn="just"/>
            <a:endParaRPr lang="es-ES" sz="1600" dirty="0">
              <a:latin typeface="Arial" panose="020B0604020202020204" pitchFamily="34" charset="0"/>
              <a:cs typeface="Arial" panose="020B0604020202020204" pitchFamily="34" charset="0"/>
            </a:endParaRPr>
          </a:p>
          <a:p>
            <a:pPr algn="just"/>
            <a:r>
              <a:rPr lang="es-ES" sz="1600" dirty="0">
                <a:solidFill>
                  <a:srgbClr val="008000"/>
                </a:solidFill>
                <a:latin typeface="Arial" panose="020B0604020202020204" pitchFamily="34" charset="0"/>
                <a:cs typeface="Arial" panose="020B0604020202020204" pitchFamily="34" charset="0"/>
              </a:rPr>
              <a:t>// Asignar una función externa a un evento de un elemento</a:t>
            </a:r>
          </a:p>
          <a:p>
            <a:pPr algn="just"/>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pinchable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 = </a:t>
            </a:r>
            <a:r>
              <a:rPr lang="es-ES" sz="1600" dirty="0" err="1" smtClean="0">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Ejecutar una función y guardar su resultado en una propiedad de un elemento</a:t>
            </a:r>
          </a:p>
          <a:p>
            <a:pPr algn="just"/>
            <a:r>
              <a:rPr lang="es-ES" sz="1600" dirty="0" err="1">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pinchable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 = </a:t>
            </a:r>
            <a:r>
              <a:rPr lang="es-ES" sz="1600" dirty="0" err="1" smtClean="0">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gran ventaja de este método es que el código HTML resultante es muy "limpio", ya que no se mezcla con el código JavaScript. Además, dentro de las funciones externas asignadas sí que se puede utilizar la variable </a:t>
            </a:r>
            <a:r>
              <a:rPr lang="es-ES" sz="1600" dirty="0" err="1">
                <a:latin typeface="Arial" panose="020B0604020202020204" pitchFamily="34" charset="0"/>
                <a:cs typeface="Arial" panose="020B0604020202020204" pitchFamily="34" charset="0"/>
              </a:rPr>
              <a:t>this</a:t>
            </a:r>
            <a:r>
              <a:rPr lang="es-ES" sz="1600" dirty="0">
                <a:latin typeface="Arial" panose="020B0604020202020204" pitchFamily="34" charset="0"/>
                <a:cs typeface="Arial" panose="020B0604020202020204" pitchFamily="34" charset="0"/>
              </a:rPr>
              <a:t> para referirse al elemento que provoca el evento.</a:t>
            </a:r>
          </a:p>
        </p:txBody>
      </p:sp>
    </p:spTree>
    <p:extLst>
      <p:ext uri="{BB962C8B-B14F-4D97-AF65-F5344CB8AC3E}">
        <p14:creationId xmlns:p14="http://schemas.microsoft.com/office/powerpoint/2010/main" val="2286405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a:t>Manejadores </a:t>
            </a:r>
            <a:r>
              <a:rPr lang="es-ES" dirty="0" smtClean="0"/>
              <a:t>semánticos</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3046988"/>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Los dos únicos inconvenientes </a:t>
            </a:r>
            <a:r>
              <a:rPr lang="es-ES" sz="1600" dirty="0">
                <a:latin typeface="Arial" panose="020B0604020202020204" pitchFamily="34" charset="0"/>
                <a:cs typeface="Arial" panose="020B0604020202020204" pitchFamily="34" charset="0"/>
              </a:rPr>
              <a:t>de este método </a:t>
            </a:r>
            <a:r>
              <a:rPr lang="es-ES" sz="1600" dirty="0" smtClean="0">
                <a:latin typeface="Arial" panose="020B0604020202020204" pitchFamily="34" charset="0"/>
                <a:cs typeface="Arial" panose="020B0604020202020204" pitchFamily="34" charset="0"/>
              </a:rPr>
              <a:t>son </a:t>
            </a:r>
            <a:r>
              <a:rPr lang="es-ES" sz="1600" dirty="0">
                <a:latin typeface="Arial" panose="020B0604020202020204" pitchFamily="34" charset="0"/>
                <a:cs typeface="Arial" panose="020B0604020202020204" pitchFamily="34" charset="0"/>
              </a:rPr>
              <a:t>que la página se debe cargar completamente antes de que se puedan utilizar las funciones DOM que asignan los manejadores a los elementos HTML. Una de las formas más sencillas de asegurar que cierto código se va a ejecutar después de que la página se cargue por completo es utilizar el evento </a:t>
            </a:r>
            <a:r>
              <a:rPr lang="es-ES" sz="1600" dirty="0" err="1">
                <a:latin typeface="Arial" panose="020B0604020202020204" pitchFamily="34" charset="0"/>
                <a:cs typeface="Arial" panose="020B0604020202020204" pitchFamily="34" charset="0"/>
              </a:rPr>
              <a:t>onload</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window.onload</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p>
          <a:p>
            <a:pPr algn="just">
              <a:tabLst>
                <a:tab pos="355600" algn="l"/>
              </a:tabLst>
            </a:pPr>
            <a:r>
              <a:rPr lang="es-ES" sz="1600" dirty="0" smtClean="0">
                <a:solidFill>
                  <a:srgbClr val="008000"/>
                </a:solidFill>
                <a:latin typeface="Arial" panose="020B0604020202020204" pitchFamily="34" charset="0"/>
                <a:cs typeface="Arial" panose="020B0604020202020204" pitchFamily="34" charset="0"/>
              </a:rPr>
              <a:t>	</a:t>
            </a:r>
            <a:r>
              <a:rPr lang="es-ES" sz="1600" dirty="0" err="1" smtClean="0">
                <a:solidFill>
                  <a:srgbClr val="008000"/>
                </a:solidFill>
                <a:latin typeface="Arial" panose="020B0604020202020204" pitchFamily="34" charset="0"/>
                <a:cs typeface="Arial" panose="020B0604020202020204" pitchFamily="34" charset="0"/>
              </a:rPr>
              <a:t>document.getElementById</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pinchable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onclick</a:t>
            </a:r>
            <a:r>
              <a:rPr lang="es-ES" sz="1600" dirty="0">
                <a:solidFill>
                  <a:srgbClr val="008000"/>
                </a:solidFill>
                <a:latin typeface="Arial" panose="020B0604020202020204" pitchFamily="34" charset="0"/>
                <a:cs typeface="Arial" panose="020B0604020202020204" pitchFamily="34" charset="0"/>
              </a:rPr>
              <a:t> = </a:t>
            </a:r>
            <a:r>
              <a:rPr lang="es-ES" sz="1600" dirty="0" err="1" smtClean="0">
                <a:solidFill>
                  <a:srgbClr val="008000"/>
                </a:solidFill>
                <a:latin typeface="Arial" panose="020B0604020202020204" pitchFamily="34" charset="0"/>
                <a:cs typeface="Arial" panose="020B0604020202020204" pitchFamily="34" charset="0"/>
              </a:rPr>
              <a:t>muestramensaje</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smtClean="0">
                <a:solidFill>
                  <a:srgbClr val="008000"/>
                </a:solidFill>
                <a:latin typeface="Arial" panose="020B0604020202020204" pitchFamily="34" charset="0"/>
                <a:cs typeface="Arial" panose="020B0604020202020204" pitchFamily="34" charset="0"/>
              </a:rPr>
              <a:t>}</a:t>
            </a:r>
          </a:p>
          <a:p>
            <a:pPr algn="just"/>
            <a:endParaRPr lang="es-ES" sz="1600" dirty="0">
              <a:solidFill>
                <a:srgbClr val="008000"/>
              </a:solidFill>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Y el otro inconveniente es que no podemos pasar argumentos a la función aunque podemos evitarlo en algunos casos con el objeto </a:t>
            </a:r>
            <a:r>
              <a:rPr lang="es-ES" sz="1600" dirty="0" err="1" smtClean="0">
                <a:latin typeface="Arial" panose="020B0604020202020204" pitchFamily="34" charset="0"/>
                <a:cs typeface="Arial" panose="020B0604020202020204" pitchFamily="34" charset="0"/>
              </a:rPr>
              <a:t>event</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20937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Objeto </a:t>
            </a:r>
            <a:r>
              <a:rPr lang="es-ES" dirty="0" err="1" smtClean="0"/>
              <a:t>event</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427809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Normalmente, los manejadores de eventos requieren información adicional para procesar sus tareas. Si una función por ejemplo se encarga de procesar el evento </a:t>
            </a:r>
            <a:r>
              <a:rPr lang="es-ES" sz="1600" dirty="0" err="1">
                <a:latin typeface="Arial" panose="020B0604020202020204" pitchFamily="34" charset="0"/>
                <a:cs typeface="Arial" panose="020B0604020202020204" pitchFamily="34" charset="0"/>
              </a:rPr>
              <a:t>onclick</a:t>
            </a:r>
            <a:r>
              <a:rPr lang="es-ES" sz="1600" dirty="0">
                <a:latin typeface="Arial" panose="020B0604020202020204" pitchFamily="34" charset="0"/>
                <a:cs typeface="Arial" panose="020B0604020202020204" pitchFamily="34" charset="0"/>
              </a:rPr>
              <a:t>, quizás necesite saber en que posición estaba el ratón en el momento de pinchar el botón.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No obstante, el caso más habitual en el que es necesario conocer información adicional sobre el evento es el de los eventos asociados al teclado. Normalmente, es muy importante conocer la tecla que se ha pulsado, por ejemplo para diferenciar las teclas normales de las teclas especiales (ENTER, tabulador, </a:t>
            </a:r>
            <a:r>
              <a:rPr lang="es-ES" sz="1600" dirty="0" err="1">
                <a:latin typeface="Arial" panose="020B0604020202020204" pitchFamily="34" charset="0"/>
                <a:cs typeface="Arial" panose="020B0604020202020204" pitchFamily="34" charset="0"/>
              </a:rPr>
              <a:t>Alt</a:t>
            </a:r>
            <a:r>
              <a:rPr lang="es-ES" sz="1600" dirty="0">
                <a:latin typeface="Arial" panose="020B0604020202020204" pitchFamily="34" charset="0"/>
                <a:cs typeface="Arial" panose="020B0604020202020204" pitchFamily="34" charset="0"/>
              </a:rPr>
              <a:t>, </a:t>
            </a:r>
            <a:r>
              <a:rPr lang="es-ES" sz="1600" dirty="0" err="1">
                <a:latin typeface="Arial" panose="020B0604020202020204" pitchFamily="34" charset="0"/>
                <a:cs typeface="Arial" panose="020B0604020202020204" pitchFamily="34" charset="0"/>
              </a:rPr>
              <a:t>Ctrl</a:t>
            </a:r>
            <a:r>
              <a:rPr lang="es-ES" sz="1600" dirty="0">
                <a:latin typeface="Arial" panose="020B0604020202020204" pitchFamily="34" charset="0"/>
                <a:cs typeface="Arial" panose="020B0604020202020204" pitchFamily="34" charset="0"/>
              </a:rPr>
              <a:t>., etc.).</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JavaScript permite obtener información sobre el ratón y el teclado mediante un objeto especial llamado </a:t>
            </a:r>
            <a:r>
              <a:rPr lang="es-ES" sz="1600" dirty="0" err="1">
                <a:latin typeface="Arial" panose="020B0604020202020204" pitchFamily="34" charset="0"/>
                <a:cs typeface="Arial" panose="020B0604020202020204" pitchFamily="34" charset="0"/>
              </a:rPr>
              <a:t>event</a:t>
            </a:r>
            <a:r>
              <a:rPr lang="es-ES" sz="1600" dirty="0">
                <a:latin typeface="Arial" panose="020B0604020202020204" pitchFamily="34" charset="0"/>
                <a:cs typeface="Arial" panose="020B0604020202020204" pitchFamily="34" charset="0"/>
              </a:rPr>
              <a:t>. Desafortunadamente, los diferentes navegadores presentan diferencias muy notables en el tratamiento de la información sobre los eventos.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principal diferencia reside en la forma en la que se obtiene el objeto </a:t>
            </a:r>
            <a:r>
              <a:rPr lang="es-ES" sz="1600" dirty="0" err="1">
                <a:latin typeface="Arial" panose="020B0604020202020204" pitchFamily="34" charset="0"/>
                <a:cs typeface="Arial" panose="020B0604020202020204" pitchFamily="34" charset="0"/>
              </a:rPr>
              <a:t>event</a:t>
            </a:r>
            <a:r>
              <a:rPr lang="es-ES" sz="1600" dirty="0">
                <a:latin typeface="Arial" panose="020B0604020202020204" pitchFamily="34" charset="0"/>
                <a:cs typeface="Arial" panose="020B0604020202020204" pitchFamily="34" charset="0"/>
              </a:rPr>
              <a:t>. Internet Explorer considera que este objeto forma parte del objeto </a:t>
            </a:r>
            <a:r>
              <a:rPr lang="es-ES" sz="1600" dirty="0" err="1">
                <a:latin typeface="Arial" panose="020B0604020202020204" pitchFamily="34" charset="0"/>
                <a:cs typeface="Arial" panose="020B0604020202020204" pitchFamily="34" charset="0"/>
              </a:rPr>
              <a:t>window</a:t>
            </a:r>
            <a:r>
              <a:rPr lang="es-ES" sz="1600" dirty="0">
                <a:latin typeface="Arial" panose="020B0604020202020204" pitchFamily="34" charset="0"/>
                <a:cs typeface="Arial" panose="020B0604020202020204" pitchFamily="34" charset="0"/>
              </a:rPr>
              <a:t> y el resto de navegadores lo consideran como el único argumento que tienen las funciones manejadoras de eventos</a:t>
            </a:r>
            <a:r>
              <a:rPr lang="es-ES" sz="1600" dirty="0" smtClean="0">
                <a:latin typeface="Arial" panose="020B0604020202020204" pitchFamily="34" charset="0"/>
                <a:cs typeface="Arial" panose="020B0604020202020204" pitchFamily="34" charset="0"/>
              </a:rPr>
              <a:t>. Aunque en versiones nuevas ya si lo soporta.</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6621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Métodos de tiempo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Métodos de tiempo</a:t>
            </a:r>
            <a:endParaRPr lang="es-ES" dirty="0"/>
          </a:p>
        </p:txBody>
      </p:sp>
      <p:sp>
        <p:nvSpPr>
          <p:cNvPr id="6" name="5 CuadroTexto"/>
          <p:cNvSpPr txBox="1"/>
          <p:nvPr/>
        </p:nvSpPr>
        <p:spPr>
          <a:xfrm>
            <a:off x="2376041" y="1961952"/>
            <a:ext cx="8784976" cy="2062103"/>
          </a:xfrm>
          <a:prstGeom prst="rect">
            <a:avLst/>
          </a:prstGeom>
          <a:noFill/>
        </p:spPr>
        <p:txBody>
          <a:bodyPr wrap="square" rtlCol="0">
            <a:spAutoFit/>
          </a:bodyPr>
          <a:lstStyle/>
          <a:p>
            <a:r>
              <a:rPr lang="es-ES" sz="1600" b="1" dirty="0" err="1">
                <a:latin typeface="Arial" panose="020B0604020202020204" pitchFamily="34" charset="0"/>
                <a:cs typeface="Arial" panose="020B0604020202020204" pitchFamily="34" charset="0"/>
              </a:rPr>
              <a:t>setInterval</a:t>
            </a:r>
            <a:r>
              <a:rPr lang="es-ES" sz="1600" b="1" dirty="0">
                <a:latin typeface="Arial" panose="020B0604020202020204" pitchFamily="34" charset="0"/>
                <a:cs typeface="Arial" panose="020B0604020202020204" pitchFamily="34" charset="0"/>
              </a:rPr>
              <a:t>(</a:t>
            </a:r>
            <a:r>
              <a:rPr lang="es-ES" sz="1600" b="1" i="1" dirty="0" err="1">
                <a:latin typeface="Arial" panose="020B0604020202020204" pitchFamily="34" charset="0"/>
                <a:cs typeface="Arial" panose="020B0604020202020204" pitchFamily="34" charset="0"/>
              </a:rPr>
              <a:t>function</a:t>
            </a:r>
            <a:r>
              <a:rPr lang="es-ES" sz="1600" b="1" i="1" dirty="0" smtClean="0">
                <a:latin typeface="Arial" panose="020B0604020202020204" pitchFamily="34" charset="0"/>
                <a:cs typeface="Arial" panose="020B0604020202020204" pitchFamily="34" charset="0"/>
              </a:rPr>
              <a:t>, </a:t>
            </a:r>
            <a:r>
              <a:rPr lang="es-ES" sz="1600" b="1" i="1" dirty="0" err="1" smtClean="0">
                <a:latin typeface="Arial" panose="020B0604020202020204" pitchFamily="34" charset="0"/>
                <a:cs typeface="Arial" panose="020B0604020202020204" pitchFamily="34" charset="0"/>
              </a:rPr>
              <a:t>milliseconds</a:t>
            </a:r>
            <a:r>
              <a:rPr lang="es-ES" sz="1600" b="1" i="1" dirty="0" smtClean="0">
                <a:latin typeface="Arial" panose="020B0604020202020204" pitchFamily="34" charset="0"/>
                <a:cs typeface="Arial" panose="020B0604020202020204" pitchFamily="34" charset="0"/>
              </a:rPr>
              <a:t>, </a:t>
            </a:r>
            <a:r>
              <a:rPr lang="es-ES" sz="1600" b="1" i="1" dirty="0" err="1" smtClean="0">
                <a:latin typeface="Arial" panose="020B0604020202020204" pitchFamily="34" charset="0"/>
                <a:cs typeface="Arial" panose="020B0604020202020204" pitchFamily="34" charset="0"/>
              </a:rPr>
              <a:t>lang</a:t>
            </a:r>
            <a:r>
              <a:rPr lang="es-ES" sz="1600" b="1" dirty="0">
                <a:latin typeface="Arial" panose="020B0604020202020204" pitchFamily="34" charset="0"/>
                <a:cs typeface="Arial" panose="020B0604020202020204" pitchFamily="34" charset="0"/>
              </a:rPr>
              <a:t>)</a:t>
            </a:r>
          </a:p>
          <a:p>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Llama a la función definida en el primer argumento cada x milisegundos definidos en el segundo argumento</a:t>
            </a:r>
            <a:r>
              <a:rPr lang="es-ES" sz="1600" dirty="0" smtClean="0">
                <a:latin typeface="Arial" panose="020B0604020202020204" pitchFamily="34" charset="0"/>
                <a:cs typeface="Arial" panose="020B0604020202020204" pitchFamily="34" charset="0"/>
              </a:rPr>
              <a:t>. Se llamará indefinidamente.</a:t>
            </a:r>
            <a:endParaRPr lang="es-ES" sz="1600" dirty="0">
              <a:latin typeface="Arial" panose="020B0604020202020204" pitchFamily="34" charset="0"/>
              <a:cs typeface="Arial" panose="020B0604020202020204" pitchFamily="34" charset="0"/>
            </a:endParaRPr>
          </a:p>
          <a:p>
            <a:endParaRPr lang="es-ES" sz="1600" dirty="0">
              <a:latin typeface="Arial" panose="020B0604020202020204" pitchFamily="34" charset="0"/>
              <a:cs typeface="Arial" panose="020B0604020202020204" pitchFamily="34" charset="0"/>
            </a:endParaRPr>
          </a:p>
          <a:p>
            <a:pPr algn="just"/>
            <a:r>
              <a:rPr lang="es-ES" sz="1600" dirty="0" err="1">
                <a:latin typeface="Arial" panose="020B0604020202020204" pitchFamily="34" charset="0"/>
                <a:cs typeface="Arial" panose="020B0604020202020204" pitchFamily="34" charset="0"/>
              </a:rPr>
              <a:t>lang</a:t>
            </a:r>
            <a:r>
              <a:rPr lang="es-ES" sz="1600" dirty="0">
                <a:latin typeface="Arial" panose="020B0604020202020204" pitchFamily="34" charset="0"/>
                <a:cs typeface="Arial" panose="020B0604020202020204" pitchFamily="34" charset="0"/>
              </a:rPr>
              <a:t> es </a:t>
            </a:r>
            <a:r>
              <a:rPr lang="es-ES" sz="1600" dirty="0" smtClean="0">
                <a:latin typeface="Arial" panose="020B0604020202020204" pitchFamily="34" charset="0"/>
                <a:cs typeface="Arial" panose="020B0604020202020204" pitchFamily="34" charset="0"/>
              </a:rPr>
              <a:t>opcional y obsoleto. </a:t>
            </a:r>
            <a:r>
              <a:rPr lang="es-ES" sz="1600" dirty="0">
                <a:latin typeface="Arial" panose="020B0604020202020204" pitchFamily="34" charset="0"/>
                <a:cs typeface="Arial" panose="020B0604020202020204" pitchFamily="34" charset="0"/>
              </a:rPr>
              <a:t>Define el lenguaje de script: </a:t>
            </a:r>
            <a:r>
              <a:rPr lang="es-ES" sz="1600" dirty="0" err="1">
                <a:latin typeface="Arial" panose="020B0604020202020204" pitchFamily="34" charset="0"/>
                <a:cs typeface="Arial" panose="020B0604020202020204" pitchFamily="34" charset="0"/>
              </a:rPr>
              <a:t>Jscript</a:t>
            </a:r>
            <a:r>
              <a:rPr lang="es-ES" sz="1600" dirty="0">
                <a:latin typeface="Arial" panose="020B0604020202020204" pitchFamily="34" charset="0"/>
                <a:cs typeface="Arial" panose="020B0604020202020204" pitchFamily="34" charset="0"/>
              </a:rPr>
              <a:t>, VBScript, JavaScript</a:t>
            </a:r>
          </a:p>
          <a:p>
            <a:pPr algn="just"/>
            <a:endParaRPr lang="es-ES" sz="1600" dirty="0">
              <a:latin typeface="Arial" panose="020B0604020202020204" pitchFamily="34" charset="0"/>
              <a:cs typeface="Arial" panose="020B0604020202020204" pitchFamily="34" charset="0"/>
            </a:endParaRPr>
          </a:p>
          <a:p>
            <a:pPr algn="ctr"/>
            <a:r>
              <a:rPr lang="es-ES" sz="1600" dirty="0" err="1" smtClean="0">
                <a:solidFill>
                  <a:srgbClr val="008000"/>
                </a:solidFill>
                <a:latin typeface="Arial" panose="020B0604020202020204" pitchFamily="34" charset="0"/>
                <a:cs typeface="Arial" panose="020B0604020202020204" pitchFamily="34" charset="0"/>
              </a:rPr>
              <a:t>idreloj</a:t>
            </a:r>
            <a:r>
              <a:rPr lang="es-ES" sz="1600" dirty="0" smtClean="0">
                <a:solidFill>
                  <a:srgbClr val="008000"/>
                </a:solidFill>
                <a:latin typeface="Arial" panose="020B0604020202020204" pitchFamily="34" charset="0"/>
                <a:cs typeface="Arial" panose="020B0604020202020204" pitchFamily="34" charset="0"/>
              </a:rPr>
              <a:t> </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setInterval</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actualizareloj</a:t>
            </a:r>
            <a:r>
              <a:rPr lang="es-ES" sz="1600" dirty="0">
                <a:solidFill>
                  <a:srgbClr val="008000"/>
                </a:solidFill>
                <a:latin typeface="Arial" panose="020B0604020202020204" pitchFamily="34" charset="0"/>
                <a:cs typeface="Arial" panose="020B0604020202020204" pitchFamily="34" charset="0"/>
              </a:rPr>
              <a:t>()",1000);</a:t>
            </a:r>
          </a:p>
        </p:txBody>
      </p:sp>
    </p:spTree>
    <p:extLst>
      <p:ext uri="{BB962C8B-B14F-4D97-AF65-F5344CB8AC3E}">
        <p14:creationId xmlns:p14="http://schemas.microsoft.com/office/powerpoint/2010/main" val="42208388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Objeto </a:t>
            </a:r>
            <a:r>
              <a:rPr lang="es-ES" dirty="0" err="1" smtClean="0"/>
              <a:t>event</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4278094"/>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Aunque es un comportamiento que resulta muy extraño al principio, todos los navegadores modernos </a:t>
            </a:r>
            <a:r>
              <a:rPr lang="es-ES" sz="1600" dirty="0" smtClean="0">
                <a:latin typeface="Arial" panose="020B0604020202020204" pitchFamily="34" charset="0"/>
                <a:cs typeface="Arial" panose="020B0604020202020204" pitchFamily="34" charset="0"/>
              </a:rPr>
              <a:t>crean </a:t>
            </a:r>
            <a:r>
              <a:rPr lang="es-ES" sz="1600" dirty="0">
                <a:latin typeface="Arial" panose="020B0604020202020204" pitchFamily="34" charset="0"/>
                <a:cs typeface="Arial" panose="020B0604020202020204" pitchFamily="34" charset="0"/>
              </a:rPr>
              <a:t>mágicamente y de forma automática un argumento que se pasa a la función manejadora, por lo que no es necesario incluirlo en la llamada a la función manejadora. De esta forma, para utilizar este "argumento mágico", sólo es necesario asignarle un nombre, ya que los navegadores lo crean automáticamente.</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resumen, en los navegadores tipo Internet </a:t>
            </a:r>
            <a:r>
              <a:rPr lang="es-ES" sz="1600" dirty="0" smtClean="0">
                <a:latin typeface="Arial" panose="020B0604020202020204" pitchFamily="34" charset="0"/>
                <a:cs typeface="Arial" panose="020B0604020202020204" pitchFamily="34" charset="0"/>
              </a:rPr>
              <a:t>Explorer (versiones antiguas), </a:t>
            </a:r>
            <a:r>
              <a:rPr lang="es-ES" sz="1600" dirty="0">
                <a:latin typeface="Arial" panose="020B0604020202020204" pitchFamily="34" charset="0"/>
                <a:cs typeface="Arial" panose="020B0604020202020204" pitchFamily="34" charset="0"/>
              </a:rPr>
              <a:t>el objeto </a:t>
            </a:r>
            <a:r>
              <a:rPr lang="es-ES" sz="1600" dirty="0" err="1">
                <a:latin typeface="Arial" panose="020B0604020202020204" pitchFamily="34" charset="0"/>
                <a:cs typeface="Arial" panose="020B0604020202020204" pitchFamily="34" charset="0"/>
              </a:rPr>
              <a:t>event</a:t>
            </a:r>
            <a:r>
              <a:rPr lang="es-ES" sz="1600" dirty="0">
                <a:latin typeface="Arial" panose="020B0604020202020204" pitchFamily="34" charset="0"/>
                <a:cs typeface="Arial" panose="020B0604020202020204" pitchFamily="34" charset="0"/>
              </a:rPr>
              <a:t> se obtiene directamente mediante:</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evento = </a:t>
            </a:r>
            <a:r>
              <a:rPr lang="es-ES" sz="1600" dirty="0" err="1">
                <a:solidFill>
                  <a:srgbClr val="008000"/>
                </a:solidFill>
                <a:latin typeface="Arial" panose="020B0604020202020204" pitchFamily="34" charset="0"/>
                <a:cs typeface="Arial" panose="020B0604020202020204" pitchFamily="34" charset="0"/>
              </a:rPr>
              <a:t>window.event</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otra parte, en el resto de navegadores, el objeto </a:t>
            </a:r>
            <a:r>
              <a:rPr lang="es-ES" sz="1600" dirty="0" err="1">
                <a:latin typeface="Arial" panose="020B0604020202020204" pitchFamily="34" charset="0"/>
                <a:cs typeface="Arial" panose="020B0604020202020204" pitchFamily="34" charset="0"/>
              </a:rPr>
              <a:t>event</a:t>
            </a:r>
            <a:r>
              <a:rPr lang="es-ES" sz="1600" dirty="0">
                <a:latin typeface="Arial" panose="020B0604020202020204" pitchFamily="34" charset="0"/>
                <a:cs typeface="Arial" panose="020B0604020202020204" pitchFamily="34" charset="0"/>
              </a:rPr>
              <a:t> se obtiene mágicamente a partir del argumento que el navegador crea automáticamente:</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manejadorEventos</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elEvento</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evento = </a:t>
            </a:r>
            <a:r>
              <a:rPr lang="es-ES" sz="1600" dirty="0" err="1">
                <a:solidFill>
                  <a:srgbClr val="008000"/>
                </a:solidFill>
                <a:latin typeface="Arial" panose="020B0604020202020204" pitchFamily="34" charset="0"/>
                <a:cs typeface="Arial" panose="020B0604020202020204" pitchFamily="34" charset="0"/>
              </a:rPr>
              <a:t>elEvento</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926383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Objeto </a:t>
            </a:r>
            <a:r>
              <a:rPr lang="es-ES" dirty="0" err="1" smtClean="0"/>
              <a:t>event</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255454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Si se quiere programar una aplicación que funcione correctamente en todos los navegadores, es necesario obtener el objeto </a:t>
            </a:r>
            <a:r>
              <a:rPr lang="es-ES" sz="1600" dirty="0" err="1">
                <a:latin typeface="Arial" panose="020B0604020202020204" pitchFamily="34" charset="0"/>
                <a:cs typeface="Arial" panose="020B0604020202020204" pitchFamily="34" charset="0"/>
              </a:rPr>
              <a:t>event</a:t>
            </a:r>
            <a:r>
              <a:rPr lang="es-ES" sz="1600" dirty="0">
                <a:latin typeface="Arial" panose="020B0604020202020204" pitchFamily="34" charset="0"/>
                <a:cs typeface="Arial" panose="020B0604020202020204" pitchFamily="34" charset="0"/>
              </a:rPr>
              <a:t> de forma correcta según cada navegador. El siguiente código muestra la forma correcta de obtener el objeto </a:t>
            </a:r>
            <a:r>
              <a:rPr lang="es-ES" sz="1600" dirty="0" err="1">
                <a:latin typeface="Arial" panose="020B0604020202020204" pitchFamily="34" charset="0"/>
                <a:cs typeface="Arial" panose="020B0604020202020204" pitchFamily="34" charset="0"/>
              </a:rPr>
              <a:t>event</a:t>
            </a:r>
            <a:r>
              <a:rPr lang="es-ES" sz="1600" dirty="0">
                <a:latin typeface="Arial" panose="020B0604020202020204" pitchFamily="34" charset="0"/>
                <a:cs typeface="Arial" panose="020B0604020202020204" pitchFamily="34" charset="0"/>
              </a:rPr>
              <a:t> en cualquier navegador:</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function</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manejadorEventos</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elEvento</a:t>
            </a:r>
            <a:r>
              <a:rPr lang="es-ES" sz="1600" dirty="0">
                <a:solidFill>
                  <a:srgbClr val="008000"/>
                </a:solidFill>
                <a:latin typeface="Arial" panose="020B0604020202020204" pitchFamily="34" charset="0"/>
                <a:cs typeface="Arial" panose="020B0604020202020204" pitchFamily="34" charset="0"/>
              </a:rPr>
              <a:t>) {</a:t>
            </a:r>
          </a:p>
          <a:p>
            <a:pPr algn="just"/>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evento = </a:t>
            </a:r>
            <a:r>
              <a:rPr lang="es-ES" sz="1600" dirty="0" err="1">
                <a:solidFill>
                  <a:srgbClr val="008000"/>
                </a:solidFill>
                <a:latin typeface="Arial" panose="020B0604020202020204" pitchFamily="34" charset="0"/>
                <a:cs typeface="Arial" panose="020B0604020202020204" pitchFamily="34" charset="0"/>
              </a:rPr>
              <a:t>elEvento</a:t>
            </a:r>
            <a:r>
              <a:rPr lang="es-ES" sz="1600" dirty="0">
                <a:solidFill>
                  <a:srgbClr val="008000"/>
                </a:solidFill>
                <a:latin typeface="Arial" panose="020B0604020202020204" pitchFamily="34" charset="0"/>
                <a:cs typeface="Arial" panose="020B0604020202020204" pitchFamily="34" charset="0"/>
              </a:rPr>
              <a:t> || </a:t>
            </a:r>
            <a:r>
              <a:rPr lang="es-ES" sz="1600" dirty="0" err="1">
                <a:solidFill>
                  <a:srgbClr val="008000"/>
                </a:solidFill>
                <a:latin typeface="Arial" panose="020B0604020202020204" pitchFamily="34" charset="0"/>
                <a:cs typeface="Arial" panose="020B0604020202020204" pitchFamily="34" charset="0"/>
              </a:rPr>
              <a:t>window.event</a:t>
            </a:r>
            <a:r>
              <a:rPr lang="es-ES" sz="1600" dirty="0">
                <a:solidFill>
                  <a:srgbClr val="008000"/>
                </a:solidFill>
                <a:latin typeface="Arial" panose="020B0604020202020204" pitchFamily="34" charset="0"/>
                <a:cs typeface="Arial" panose="020B0604020202020204" pitchFamily="34" charset="0"/>
              </a:rPr>
              <a:t>;</a:t>
            </a:r>
          </a:p>
          <a:p>
            <a:pPr algn="just"/>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Una vez obtenido el objeto </a:t>
            </a:r>
            <a:r>
              <a:rPr lang="es-ES" sz="1600" dirty="0" err="1">
                <a:latin typeface="Arial" panose="020B0604020202020204" pitchFamily="34" charset="0"/>
                <a:cs typeface="Arial" panose="020B0604020202020204" pitchFamily="34" charset="0"/>
              </a:rPr>
              <a:t>event</a:t>
            </a:r>
            <a:r>
              <a:rPr lang="es-ES" sz="1600" dirty="0">
                <a:latin typeface="Arial" panose="020B0604020202020204" pitchFamily="34" charset="0"/>
                <a:cs typeface="Arial" panose="020B0604020202020204" pitchFamily="34" charset="0"/>
              </a:rPr>
              <a:t>, ya se puede acceder a toda la información relacionada con el evento, que depende del tipo de evento producido.</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73043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Objeto </a:t>
            </a:r>
            <a:r>
              <a:rPr lang="es-ES" dirty="0" err="1" smtClean="0"/>
              <a:t>event</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2376041" y="1961952"/>
            <a:ext cx="8784976" cy="2554545"/>
          </a:xfrm>
          <a:prstGeom prst="rect">
            <a:avLst/>
          </a:prstGeom>
          <a:noFill/>
        </p:spPr>
        <p:txBody>
          <a:bodyPr wrap="square" rtlCol="0">
            <a:spAutoFit/>
          </a:bodyPr>
          <a:lstStyle/>
          <a:p>
            <a:pPr algn="just"/>
            <a:r>
              <a:rPr lang="es-ES" sz="1600" dirty="0">
                <a:latin typeface="Arial" panose="020B0604020202020204" pitchFamily="34" charset="0"/>
                <a:cs typeface="Arial" panose="020B0604020202020204" pitchFamily="34" charset="0"/>
              </a:rPr>
              <a:t>La propiedad </a:t>
            </a:r>
            <a:r>
              <a:rPr lang="es-ES" sz="1600" dirty="0" err="1">
                <a:latin typeface="Arial" panose="020B0604020202020204" pitchFamily="34" charset="0"/>
                <a:cs typeface="Arial" panose="020B0604020202020204" pitchFamily="34" charset="0"/>
              </a:rPr>
              <a:t>type</a:t>
            </a:r>
            <a:r>
              <a:rPr lang="es-ES" sz="1600" dirty="0">
                <a:latin typeface="Arial" panose="020B0604020202020204" pitchFamily="34" charset="0"/>
                <a:cs typeface="Arial" panose="020B0604020202020204" pitchFamily="34" charset="0"/>
              </a:rPr>
              <a:t> indica el tipo de evento producido, lo que es útil cuando una misma función se utiliza para manejar varios eventos:</a:t>
            </a:r>
          </a:p>
          <a:p>
            <a:pPr algn="just"/>
            <a:endParaRPr lang="es-ES" sz="1600" dirty="0">
              <a:latin typeface="Arial" panose="020B0604020202020204" pitchFamily="34" charset="0"/>
              <a:cs typeface="Arial" panose="020B0604020202020204" pitchFamily="34" charset="0"/>
            </a:endParaRPr>
          </a:p>
          <a:p>
            <a:pPr algn="just"/>
            <a:r>
              <a:rPr lang="es-ES" sz="1600" dirty="0" err="1">
                <a:solidFill>
                  <a:srgbClr val="008000"/>
                </a:solidFill>
                <a:latin typeface="Arial" panose="020B0604020202020204" pitchFamily="34" charset="0"/>
                <a:cs typeface="Arial" panose="020B0604020202020204" pitchFamily="34" charset="0"/>
              </a:rPr>
              <a:t>var</a:t>
            </a:r>
            <a:r>
              <a:rPr lang="es-ES" sz="1600" dirty="0">
                <a:solidFill>
                  <a:srgbClr val="008000"/>
                </a:solidFill>
                <a:latin typeface="Arial" panose="020B0604020202020204" pitchFamily="34" charset="0"/>
                <a:cs typeface="Arial" panose="020B0604020202020204" pitchFamily="34" charset="0"/>
              </a:rPr>
              <a:t> tipo = </a:t>
            </a:r>
            <a:r>
              <a:rPr lang="es-ES" sz="1600" dirty="0" err="1">
                <a:solidFill>
                  <a:srgbClr val="008000"/>
                </a:solidFill>
                <a:latin typeface="Arial" panose="020B0604020202020204" pitchFamily="34" charset="0"/>
                <a:cs typeface="Arial" panose="020B0604020202020204" pitchFamily="34" charset="0"/>
              </a:rPr>
              <a:t>evento.type</a:t>
            </a:r>
            <a:r>
              <a:rPr lang="es-ES" sz="1600" dirty="0">
                <a:solidFill>
                  <a:srgbClr val="008000"/>
                </a:solidFill>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propiedad </a:t>
            </a:r>
            <a:r>
              <a:rPr lang="es-ES" sz="1600" dirty="0" err="1">
                <a:latin typeface="Arial" panose="020B0604020202020204" pitchFamily="34" charset="0"/>
                <a:cs typeface="Arial" panose="020B0604020202020204" pitchFamily="34" charset="0"/>
              </a:rPr>
              <a:t>type</a:t>
            </a:r>
            <a:r>
              <a:rPr lang="es-ES" sz="1600" dirty="0">
                <a:latin typeface="Arial" panose="020B0604020202020204" pitchFamily="34" charset="0"/>
                <a:cs typeface="Arial" panose="020B0604020202020204" pitchFamily="34" charset="0"/>
              </a:rPr>
              <a:t> devuelve el tipo de evento producido, que es igual al nombre del evento pero sin el prefijo </a:t>
            </a:r>
            <a:r>
              <a:rPr lang="es-ES" sz="1600" dirty="0" err="1">
                <a:latin typeface="Arial" panose="020B0604020202020204" pitchFamily="34" charset="0"/>
                <a:cs typeface="Arial" panose="020B0604020202020204" pitchFamily="34" charset="0"/>
              </a:rPr>
              <a:t>on</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Mediante esta propiedad, se puede rehacer de forma más sencilla el ejemplo anterior en el que se resaltaba una sección de contenidos al pasar el ratón por encima.</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528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Objeto </a:t>
            </a:r>
            <a:r>
              <a:rPr lang="es-ES" dirty="0" err="1" smtClean="0"/>
              <a:t>event</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6" name="5 CuadroTexto"/>
          <p:cNvSpPr txBox="1"/>
          <p:nvPr/>
        </p:nvSpPr>
        <p:spPr>
          <a:xfrm>
            <a:off x="4464273" y="1961952"/>
            <a:ext cx="4752528" cy="458429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defPPr>
              <a:defRPr lang="es-ES"/>
            </a:defPPr>
            <a:lvl1pPr algn="just">
              <a:tabLst>
                <a:tab pos="358775" algn="l"/>
                <a:tab pos="715963" algn="l"/>
              </a:tabLst>
              <a:defRPr sz="1400">
                <a:solidFill>
                  <a:srgbClr val="008000"/>
                </a:solidFill>
                <a:latin typeface="Arial" panose="020B0604020202020204" pitchFamily="34" charset="0"/>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tabLst>
                <a:tab pos="358775" algn="l"/>
                <a:tab pos="715963" algn="l"/>
                <a:tab pos="1079500" algn="l"/>
                <a:tab pos="1435100" algn="l"/>
              </a:tabLst>
            </a:pPr>
            <a:r>
              <a:rPr lang="es-ES" sz="900" dirty="0" smtClean="0"/>
              <a:t>&lt;head&gt;</a:t>
            </a:r>
          </a:p>
          <a:p>
            <a:pPr>
              <a:tabLst>
                <a:tab pos="358775" algn="l"/>
                <a:tab pos="715963" algn="l"/>
                <a:tab pos="1079500" algn="l"/>
                <a:tab pos="1435100" algn="l"/>
              </a:tabLst>
            </a:pPr>
            <a:r>
              <a:rPr lang="es-ES" sz="900" dirty="0" smtClean="0"/>
              <a:t>	&lt;</a:t>
            </a:r>
            <a:r>
              <a:rPr lang="es-ES" sz="900" dirty="0" err="1"/>
              <a:t>style</a:t>
            </a:r>
            <a:r>
              <a:rPr lang="es-ES" sz="900" dirty="0"/>
              <a:t>&gt;</a:t>
            </a:r>
          </a:p>
          <a:p>
            <a:pPr>
              <a:tabLst>
                <a:tab pos="358775" algn="l"/>
                <a:tab pos="715963" algn="l"/>
                <a:tab pos="1079500" algn="l"/>
                <a:tab pos="1435100" algn="l"/>
              </a:tabLst>
            </a:pPr>
            <a:r>
              <a:rPr lang="es-ES" sz="900" dirty="0"/>
              <a:t>	</a:t>
            </a:r>
            <a:r>
              <a:rPr lang="es-ES" sz="900" dirty="0" smtClean="0"/>
              <a:t>	.</a:t>
            </a:r>
            <a:r>
              <a:rPr lang="es-ES" sz="900" dirty="0" err="1"/>
              <a:t>seccion</a:t>
            </a:r>
            <a:r>
              <a:rPr lang="es-ES" sz="900" dirty="0"/>
              <a:t> {</a:t>
            </a:r>
          </a:p>
          <a:p>
            <a:pPr>
              <a:tabLst>
                <a:tab pos="358775" algn="l"/>
                <a:tab pos="715963" algn="l"/>
                <a:tab pos="1079500" algn="l"/>
                <a:tab pos="1435100" algn="l"/>
              </a:tabLst>
            </a:pPr>
            <a:r>
              <a:rPr lang="es-ES" sz="900" dirty="0"/>
              <a:t>		</a:t>
            </a:r>
            <a:r>
              <a:rPr lang="es-ES" sz="900" dirty="0" smtClean="0"/>
              <a:t>	width:150px</a:t>
            </a:r>
            <a:r>
              <a:rPr lang="es-ES" sz="900" dirty="0"/>
              <a:t>; </a:t>
            </a:r>
          </a:p>
          <a:p>
            <a:pPr>
              <a:tabLst>
                <a:tab pos="358775" algn="l"/>
                <a:tab pos="715963" algn="l"/>
                <a:tab pos="1079500" algn="l"/>
                <a:tab pos="1435100" algn="l"/>
              </a:tabLst>
            </a:pPr>
            <a:r>
              <a:rPr lang="es-ES" sz="900" dirty="0" smtClean="0"/>
              <a:t>	</a:t>
            </a:r>
            <a:r>
              <a:rPr lang="es-ES" sz="900" dirty="0"/>
              <a:t>		height:60px; </a:t>
            </a:r>
          </a:p>
          <a:p>
            <a:pPr>
              <a:tabLst>
                <a:tab pos="358775" algn="l"/>
                <a:tab pos="715963" algn="l"/>
                <a:tab pos="1079500" algn="l"/>
                <a:tab pos="1435100" algn="l"/>
              </a:tabLst>
            </a:pPr>
            <a:r>
              <a:rPr lang="es-ES" sz="900" dirty="0"/>
              <a:t>	</a:t>
            </a:r>
            <a:r>
              <a:rPr lang="es-ES" sz="900" dirty="0" smtClean="0"/>
              <a:t>	</a:t>
            </a:r>
            <a:r>
              <a:rPr lang="es-ES" sz="900" dirty="0"/>
              <a:t>	</a:t>
            </a:r>
            <a:r>
              <a:rPr lang="es-ES" sz="900" dirty="0" err="1"/>
              <a:t>border:thin</a:t>
            </a:r>
            <a:r>
              <a:rPr lang="es-ES" sz="900" dirty="0"/>
              <a:t> </a:t>
            </a:r>
            <a:r>
              <a:rPr lang="es-ES" sz="900" dirty="0" err="1"/>
              <a:t>solid</a:t>
            </a:r>
            <a:r>
              <a:rPr lang="es-ES" sz="900" dirty="0"/>
              <a:t> </a:t>
            </a:r>
            <a:r>
              <a:rPr lang="es-ES" sz="900" dirty="0" err="1"/>
              <a:t>silver</a:t>
            </a:r>
            <a:r>
              <a:rPr lang="es-ES" sz="900" dirty="0"/>
              <a:t>;</a:t>
            </a:r>
          </a:p>
          <a:p>
            <a:pPr>
              <a:tabLst>
                <a:tab pos="358775" algn="l"/>
                <a:tab pos="715963" algn="l"/>
                <a:tab pos="1079500" algn="l"/>
                <a:tab pos="1435100" algn="l"/>
              </a:tabLst>
            </a:pPr>
            <a:r>
              <a:rPr lang="es-ES" sz="900" dirty="0" smtClean="0"/>
              <a:t>	</a:t>
            </a:r>
            <a:r>
              <a:rPr lang="es-ES" sz="900" dirty="0"/>
              <a:t>	</a:t>
            </a:r>
            <a:r>
              <a:rPr lang="es-ES" sz="900" dirty="0" smtClean="0"/>
              <a:t>}</a:t>
            </a:r>
            <a:endParaRPr lang="es-ES" sz="900" dirty="0"/>
          </a:p>
          <a:p>
            <a:pPr>
              <a:tabLst>
                <a:tab pos="358775" algn="l"/>
                <a:tab pos="715963" algn="l"/>
                <a:tab pos="1079500" algn="l"/>
                <a:tab pos="1435100" algn="l"/>
              </a:tabLst>
            </a:pPr>
            <a:r>
              <a:rPr lang="es-ES" sz="900" dirty="0" smtClean="0"/>
              <a:t>	&lt;/</a:t>
            </a:r>
            <a:r>
              <a:rPr lang="es-ES" sz="900" dirty="0" err="1"/>
              <a:t>style</a:t>
            </a:r>
            <a:r>
              <a:rPr lang="es-ES" sz="900" dirty="0"/>
              <a:t>&gt;</a:t>
            </a:r>
          </a:p>
          <a:p>
            <a:pPr>
              <a:tabLst>
                <a:tab pos="358775" algn="l"/>
                <a:tab pos="715963" algn="l"/>
                <a:tab pos="1079500" algn="l"/>
                <a:tab pos="1435100" algn="l"/>
              </a:tabLst>
            </a:pPr>
            <a:r>
              <a:rPr lang="es-ES" sz="900" dirty="0" smtClean="0"/>
              <a:t>	&lt;</a:t>
            </a:r>
            <a:r>
              <a:rPr lang="es-ES" sz="900" dirty="0"/>
              <a:t>script&gt;</a:t>
            </a:r>
          </a:p>
          <a:p>
            <a:pPr>
              <a:tabLst>
                <a:tab pos="358775" algn="l"/>
                <a:tab pos="715963" algn="l"/>
                <a:tab pos="1079500" algn="l"/>
                <a:tab pos="1435100" algn="l"/>
              </a:tabLst>
            </a:pPr>
            <a:r>
              <a:rPr lang="es-ES" sz="900" dirty="0"/>
              <a:t>	</a:t>
            </a:r>
            <a:r>
              <a:rPr lang="es-ES" sz="900" dirty="0" smtClean="0"/>
              <a:t>	</a:t>
            </a:r>
            <a:r>
              <a:rPr lang="es-ES" sz="900" dirty="0" err="1" smtClean="0"/>
              <a:t>function</a:t>
            </a:r>
            <a:r>
              <a:rPr lang="es-ES" sz="900" dirty="0" smtClean="0"/>
              <a:t> </a:t>
            </a:r>
            <a:r>
              <a:rPr lang="es-ES" sz="900" dirty="0"/>
              <a:t>resalta(</a:t>
            </a:r>
            <a:r>
              <a:rPr lang="es-ES" sz="900" dirty="0" err="1"/>
              <a:t>elEvento</a:t>
            </a:r>
            <a:r>
              <a:rPr lang="es-ES" sz="900" dirty="0"/>
              <a:t>) {</a:t>
            </a:r>
          </a:p>
          <a:p>
            <a:pPr>
              <a:tabLst>
                <a:tab pos="358775" algn="l"/>
                <a:tab pos="715963" algn="l"/>
                <a:tab pos="1079500" algn="l"/>
                <a:tab pos="1435100" algn="l"/>
              </a:tabLst>
            </a:pPr>
            <a:r>
              <a:rPr lang="es-ES" sz="900" dirty="0"/>
              <a:t>		</a:t>
            </a:r>
            <a:r>
              <a:rPr lang="es-ES" sz="900" dirty="0" smtClean="0"/>
              <a:t>	</a:t>
            </a:r>
            <a:r>
              <a:rPr lang="es-ES" sz="900" dirty="0" err="1" smtClean="0"/>
              <a:t>var</a:t>
            </a:r>
            <a:r>
              <a:rPr lang="es-ES" sz="900" dirty="0" smtClean="0"/>
              <a:t> </a:t>
            </a:r>
            <a:r>
              <a:rPr lang="es-ES" sz="900" dirty="0"/>
              <a:t>evento = </a:t>
            </a:r>
            <a:r>
              <a:rPr lang="es-ES" sz="900" dirty="0" err="1"/>
              <a:t>elEvento</a:t>
            </a:r>
            <a:r>
              <a:rPr lang="es-ES" sz="900" dirty="0"/>
              <a:t> || </a:t>
            </a:r>
            <a:r>
              <a:rPr lang="es-ES" sz="900" dirty="0" err="1"/>
              <a:t>window.event</a:t>
            </a:r>
            <a:r>
              <a:rPr lang="es-ES" sz="900" dirty="0"/>
              <a:t>;</a:t>
            </a:r>
          </a:p>
          <a:p>
            <a:pPr>
              <a:tabLst>
                <a:tab pos="358775" algn="l"/>
                <a:tab pos="715963" algn="l"/>
                <a:tab pos="1079500" algn="l"/>
                <a:tab pos="1435100" algn="l"/>
              </a:tabLst>
            </a:pPr>
            <a:r>
              <a:rPr lang="es-ES" sz="900" dirty="0" smtClean="0"/>
              <a:t>	</a:t>
            </a:r>
            <a:r>
              <a:rPr lang="es-ES" sz="900" dirty="0"/>
              <a:t>		</a:t>
            </a:r>
            <a:r>
              <a:rPr lang="es-ES" sz="900" dirty="0" err="1"/>
              <a:t>switch</a:t>
            </a:r>
            <a:r>
              <a:rPr lang="es-ES" sz="900" dirty="0"/>
              <a:t>(</a:t>
            </a:r>
            <a:r>
              <a:rPr lang="es-ES" sz="900" dirty="0" err="1"/>
              <a:t>evento.type</a:t>
            </a:r>
            <a:r>
              <a:rPr lang="es-ES" sz="900" dirty="0"/>
              <a:t>) {</a:t>
            </a:r>
          </a:p>
          <a:p>
            <a:pPr>
              <a:tabLst>
                <a:tab pos="358775" algn="l"/>
                <a:tab pos="715963" algn="l"/>
                <a:tab pos="1079500" algn="l"/>
                <a:tab pos="1435100" algn="l"/>
              </a:tabLst>
            </a:pPr>
            <a:r>
              <a:rPr lang="es-ES" sz="900" dirty="0"/>
              <a:t>	</a:t>
            </a:r>
            <a:r>
              <a:rPr lang="es-ES" sz="900" dirty="0" smtClean="0"/>
              <a:t>	</a:t>
            </a:r>
            <a:r>
              <a:rPr lang="es-ES" sz="900" dirty="0"/>
              <a:t>	</a:t>
            </a:r>
            <a:r>
              <a:rPr lang="es-ES" sz="900" dirty="0" smtClean="0"/>
              <a:t>	case </a:t>
            </a:r>
            <a:r>
              <a:rPr lang="es-ES" sz="900" dirty="0"/>
              <a:t>'</a:t>
            </a:r>
            <a:r>
              <a:rPr lang="es-ES" sz="900" dirty="0" err="1"/>
              <a:t>mouseover</a:t>
            </a:r>
            <a:r>
              <a:rPr lang="es-ES" sz="900" dirty="0"/>
              <a:t>':</a:t>
            </a:r>
          </a:p>
          <a:p>
            <a:pPr>
              <a:tabLst>
                <a:tab pos="358775" algn="l"/>
                <a:tab pos="715963" algn="l"/>
                <a:tab pos="1079500" algn="l"/>
                <a:tab pos="1435100" algn="l"/>
              </a:tabLst>
            </a:pPr>
            <a:r>
              <a:rPr lang="es-ES" sz="900" dirty="0"/>
              <a:t>		</a:t>
            </a:r>
            <a:r>
              <a:rPr lang="es-ES" sz="900" dirty="0" smtClean="0"/>
              <a:t>	</a:t>
            </a:r>
            <a:r>
              <a:rPr lang="es-ES" sz="900" dirty="0"/>
              <a:t>	</a:t>
            </a:r>
            <a:r>
              <a:rPr lang="es-ES" sz="900" dirty="0" smtClean="0"/>
              <a:t>	</a:t>
            </a:r>
            <a:r>
              <a:rPr lang="es-ES" sz="900" dirty="0" err="1" smtClean="0"/>
              <a:t>this.style.borderColor</a:t>
            </a:r>
            <a:r>
              <a:rPr lang="es-ES" sz="900" dirty="0" smtClean="0"/>
              <a:t> </a:t>
            </a:r>
            <a:r>
              <a:rPr lang="es-ES" sz="900" dirty="0"/>
              <a:t>= '</a:t>
            </a:r>
            <a:r>
              <a:rPr lang="es-ES" sz="900" dirty="0" err="1"/>
              <a:t>black</a:t>
            </a:r>
            <a:r>
              <a:rPr lang="es-ES" sz="900" dirty="0"/>
              <a:t>';</a:t>
            </a:r>
          </a:p>
          <a:p>
            <a:pPr>
              <a:tabLst>
                <a:tab pos="358775" algn="l"/>
                <a:tab pos="715963" algn="l"/>
                <a:tab pos="1079500" algn="l"/>
                <a:tab pos="1435100" algn="l"/>
              </a:tabLst>
            </a:pPr>
            <a:r>
              <a:rPr lang="es-ES" sz="900" dirty="0"/>
              <a:t>			</a:t>
            </a:r>
            <a:r>
              <a:rPr lang="es-ES" sz="900" dirty="0" smtClean="0"/>
              <a:t>	break</a:t>
            </a:r>
            <a:r>
              <a:rPr lang="es-ES" sz="900" dirty="0"/>
              <a:t>;</a:t>
            </a:r>
          </a:p>
          <a:p>
            <a:pPr>
              <a:tabLst>
                <a:tab pos="358775" algn="l"/>
                <a:tab pos="715963" algn="l"/>
                <a:tab pos="1079500" algn="l"/>
                <a:tab pos="1435100" algn="l"/>
              </a:tabLst>
            </a:pPr>
            <a:r>
              <a:rPr lang="es-ES" sz="900" dirty="0" smtClean="0"/>
              <a:t>	</a:t>
            </a:r>
            <a:r>
              <a:rPr lang="es-ES" sz="900" dirty="0"/>
              <a:t>			</a:t>
            </a:r>
            <a:r>
              <a:rPr lang="es-ES" sz="900" dirty="0" smtClean="0"/>
              <a:t>case </a:t>
            </a:r>
            <a:r>
              <a:rPr lang="es-ES" sz="900" dirty="0"/>
              <a:t>'</a:t>
            </a:r>
            <a:r>
              <a:rPr lang="es-ES" sz="900" dirty="0" err="1"/>
              <a:t>mouseout</a:t>
            </a:r>
            <a:r>
              <a:rPr lang="es-ES" sz="900" dirty="0"/>
              <a:t>':</a:t>
            </a:r>
          </a:p>
          <a:p>
            <a:pPr>
              <a:tabLst>
                <a:tab pos="358775" algn="l"/>
                <a:tab pos="715963" algn="l"/>
                <a:tab pos="1079500" algn="l"/>
                <a:tab pos="1435100" algn="l"/>
              </a:tabLst>
            </a:pPr>
            <a:r>
              <a:rPr lang="es-ES" sz="900" dirty="0"/>
              <a:t>	</a:t>
            </a:r>
            <a:r>
              <a:rPr lang="es-ES" sz="900" dirty="0" smtClean="0"/>
              <a:t>	</a:t>
            </a:r>
            <a:r>
              <a:rPr lang="es-ES" sz="900" dirty="0"/>
              <a:t>			</a:t>
            </a:r>
            <a:r>
              <a:rPr lang="es-ES" sz="900" dirty="0" err="1"/>
              <a:t>this.style.borderColor</a:t>
            </a:r>
            <a:r>
              <a:rPr lang="es-ES" sz="900" dirty="0"/>
              <a:t> = '</a:t>
            </a:r>
            <a:r>
              <a:rPr lang="es-ES" sz="900" dirty="0" err="1"/>
              <a:t>silver</a:t>
            </a:r>
            <a:r>
              <a:rPr lang="es-ES" sz="900" dirty="0"/>
              <a:t>';</a:t>
            </a:r>
          </a:p>
          <a:p>
            <a:pPr>
              <a:tabLst>
                <a:tab pos="358775" algn="l"/>
                <a:tab pos="715963" algn="l"/>
                <a:tab pos="1079500" algn="l"/>
                <a:tab pos="1435100" algn="l"/>
              </a:tabLst>
            </a:pPr>
            <a:r>
              <a:rPr lang="es-ES" sz="900" dirty="0"/>
              <a:t>		</a:t>
            </a:r>
            <a:r>
              <a:rPr lang="es-ES" sz="900" dirty="0" smtClean="0"/>
              <a:t>	</a:t>
            </a:r>
            <a:r>
              <a:rPr lang="es-ES" sz="900" dirty="0"/>
              <a:t>	</a:t>
            </a:r>
            <a:r>
              <a:rPr lang="es-ES" sz="900" dirty="0" smtClean="0"/>
              <a:t>break</a:t>
            </a:r>
            <a:r>
              <a:rPr lang="es-ES" sz="900" dirty="0"/>
              <a:t>;</a:t>
            </a:r>
          </a:p>
          <a:p>
            <a:pPr>
              <a:tabLst>
                <a:tab pos="358775" algn="l"/>
                <a:tab pos="715963" algn="l"/>
                <a:tab pos="1079500" algn="l"/>
                <a:tab pos="1435100" algn="l"/>
              </a:tabLst>
            </a:pPr>
            <a:r>
              <a:rPr lang="es-ES" sz="900" dirty="0" smtClean="0"/>
              <a:t>	</a:t>
            </a:r>
            <a:r>
              <a:rPr lang="es-ES" sz="900" dirty="0"/>
              <a:t>		</a:t>
            </a:r>
            <a:r>
              <a:rPr lang="es-ES" sz="900" dirty="0" smtClean="0"/>
              <a:t>}</a:t>
            </a:r>
            <a:endParaRPr lang="es-ES" sz="900" dirty="0"/>
          </a:p>
          <a:p>
            <a:pPr>
              <a:tabLst>
                <a:tab pos="358775" algn="l"/>
                <a:tab pos="715963" algn="l"/>
                <a:tab pos="1079500" algn="l"/>
                <a:tab pos="1435100" algn="l"/>
              </a:tabLst>
            </a:pPr>
            <a:r>
              <a:rPr lang="es-ES" sz="900" dirty="0"/>
              <a:t>	</a:t>
            </a:r>
            <a:r>
              <a:rPr lang="es-ES" sz="900" dirty="0" smtClean="0"/>
              <a:t>	}</a:t>
            </a:r>
            <a:endParaRPr lang="es-ES" sz="900" dirty="0"/>
          </a:p>
          <a:p>
            <a:pPr>
              <a:tabLst>
                <a:tab pos="358775" algn="l"/>
                <a:tab pos="715963" algn="l"/>
                <a:tab pos="1079500" algn="l"/>
                <a:tab pos="1435100" algn="l"/>
              </a:tabLst>
            </a:pPr>
            <a:r>
              <a:rPr lang="es-ES" sz="900" dirty="0" smtClean="0"/>
              <a:t>	</a:t>
            </a:r>
            <a:r>
              <a:rPr lang="es-ES" sz="900" dirty="0"/>
              <a:t>	</a:t>
            </a:r>
            <a:r>
              <a:rPr lang="es-ES" sz="900" dirty="0" err="1"/>
              <a:t>window.onload</a:t>
            </a:r>
            <a:r>
              <a:rPr lang="es-ES" sz="900" dirty="0"/>
              <a:t> = </a:t>
            </a:r>
            <a:r>
              <a:rPr lang="es-ES" sz="900" dirty="0" err="1"/>
              <a:t>function</a:t>
            </a:r>
            <a:r>
              <a:rPr lang="es-ES" sz="900" dirty="0"/>
              <a:t>() {</a:t>
            </a:r>
          </a:p>
          <a:p>
            <a:pPr>
              <a:tabLst>
                <a:tab pos="358775" algn="l"/>
                <a:tab pos="715963" algn="l"/>
                <a:tab pos="1079500" algn="l"/>
                <a:tab pos="1435100" algn="l"/>
              </a:tabLst>
            </a:pPr>
            <a:r>
              <a:rPr lang="es-ES" sz="900" dirty="0"/>
              <a:t>	</a:t>
            </a:r>
            <a:r>
              <a:rPr lang="es-ES" sz="900" dirty="0" smtClean="0"/>
              <a:t>	</a:t>
            </a:r>
            <a:r>
              <a:rPr lang="es-ES" sz="900" dirty="0"/>
              <a:t>	</a:t>
            </a:r>
            <a:r>
              <a:rPr lang="es-ES" sz="900" dirty="0" err="1"/>
              <a:t>document.getElementById</a:t>
            </a:r>
            <a:r>
              <a:rPr lang="es-ES" sz="900" dirty="0"/>
              <a:t>("</a:t>
            </a:r>
            <a:r>
              <a:rPr lang="es-ES" sz="900" dirty="0" err="1"/>
              <a:t>seccion</a:t>
            </a:r>
            <a:r>
              <a:rPr lang="es-ES" sz="900" dirty="0"/>
              <a:t>").</a:t>
            </a:r>
            <a:r>
              <a:rPr lang="es-ES" sz="900" dirty="0" err="1"/>
              <a:t>onmouseover</a:t>
            </a:r>
            <a:r>
              <a:rPr lang="es-ES" sz="900" dirty="0"/>
              <a:t> = resalta;</a:t>
            </a:r>
          </a:p>
          <a:p>
            <a:pPr>
              <a:tabLst>
                <a:tab pos="358775" algn="l"/>
                <a:tab pos="715963" algn="l"/>
                <a:tab pos="1079500" algn="l"/>
                <a:tab pos="1435100" algn="l"/>
              </a:tabLst>
            </a:pPr>
            <a:r>
              <a:rPr lang="es-ES" sz="900" dirty="0"/>
              <a:t>		</a:t>
            </a:r>
            <a:r>
              <a:rPr lang="es-ES" sz="900" dirty="0" smtClean="0"/>
              <a:t>	</a:t>
            </a:r>
            <a:r>
              <a:rPr lang="es-ES" sz="900" dirty="0" err="1" smtClean="0"/>
              <a:t>document.getElementById</a:t>
            </a:r>
            <a:r>
              <a:rPr lang="es-ES" sz="900" dirty="0"/>
              <a:t>("</a:t>
            </a:r>
            <a:r>
              <a:rPr lang="es-ES" sz="900" dirty="0" err="1"/>
              <a:t>seccion</a:t>
            </a:r>
            <a:r>
              <a:rPr lang="es-ES" sz="900" dirty="0"/>
              <a:t>").</a:t>
            </a:r>
            <a:r>
              <a:rPr lang="es-ES" sz="900" dirty="0" err="1"/>
              <a:t>onmouseout</a:t>
            </a:r>
            <a:r>
              <a:rPr lang="es-ES" sz="900" dirty="0"/>
              <a:t> = resalta;</a:t>
            </a:r>
          </a:p>
          <a:p>
            <a:pPr>
              <a:tabLst>
                <a:tab pos="358775" algn="l"/>
                <a:tab pos="715963" algn="l"/>
                <a:tab pos="1079500" algn="l"/>
                <a:tab pos="1435100" algn="l"/>
              </a:tabLst>
            </a:pPr>
            <a:r>
              <a:rPr lang="es-ES" sz="900" dirty="0" smtClean="0"/>
              <a:t>	</a:t>
            </a:r>
            <a:r>
              <a:rPr lang="es-ES" sz="900" dirty="0"/>
              <a:t>	}</a:t>
            </a:r>
          </a:p>
          <a:p>
            <a:pPr>
              <a:tabLst>
                <a:tab pos="358775" algn="l"/>
                <a:tab pos="715963" algn="l"/>
                <a:tab pos="1079500" algn="l"/>
                <a:tab pos="1435100" algn="l"/>
              </a:tabLst>
            </a:pPr>
            <a:r>
              <a:rPr lang="es-ES" sz="900" dirty="0" smtClean="0"/>
              <a:t>	&lt;/</a:t>
            </a:r>
            <a:r>
              <a:rPr lang="es-ES" sz="900" dirty="0"/>
              <a:t>script&gt;</a:t>
            </a:r>
          </a:p>
          <a:p>
            <a:pPr>
              <a:tabLst>
                <a:tab pos="358775" algn="l"/>
                <a:tab pos="715963" algn="l"/>
                <a:tab pos="1079500" algn="l"/>
                <a:tab pos="1435100" algn="l"/>
              </a:tabLst>
            </a:pPr>
            <a:r>
              <a:rPr lang="es-ES" sz="900" dirty="0" smtClean="0"/>
              <a:t>&lt;/</a:t>
            </a:r>
            <a:r>
              <a:rPr lang="es-ES" sz="900" dirty="0"/>
              <a:t>head&gt;</a:t>
            </a:r>
          </a:p>
          <a:p>
            <a:pPr>
              <a:tabLst>
                <a:tab pos="358775" algn="l"/>
                <a:tab pos="715963" algn="l"/>
                <a:tab pos="1079500" algn="l"/>
                <a:tab pos="1435100" algn="l"/>
              </a:tabLst>
            </a:pPr>
            <a:r>
              <a:rPr lang="es-ES" sz="900" dirty="0" smtClean="0"/>
              <a:t>&lt;</a:t>
            </a:r>
            <a:r>
              <a:rPr lang="es-ES" sz="900" dirty="0" err="1"/>
              <a:t>body</a:t>
            </a:r>
            <a:r>
              <a:rPr lang="es-ES" sz="900" dirty="0"/>
              <a:t>&gt;</a:t>
            </a:r>
          </a:p>
          <a:p>
            <a:pPr>
              <a:tabLst>
                <a:tab pos="358775" algn="l"/>
                <a:tab pos="715963" algn="l"/>
                <a:tab pos="1079500" algn="l"/>
                <a:tab pos="1435100" algn="l"/>
              </a:tabLst>
            </a:pPr>
            <a:r>
              <a:rPr lang="es-ES" sz="900" dirty="0"/>
              <a:t>	&lt;div id="</a:t>
            </a:r>
            <a:r>
              <a:rPr lang="es-ES" sz="900" dirty="0" err="1"/>
              <a:t>seccion</a:t>
            </a:r>
            <a:r>
              <a:rPr lang="es-ES" sz="900" dirty="0"/>
              <a:t>" </a:t>
            </a:r>
            <a:r>
              <a:rPr lang="es-ES" sz="900" dirty="0" err="1"/>
              <a:t>class</a:t>
            </a:r>
            <a:r>
              <a:rPr lang="es-ES" sz="900" dirty="0"/>
              <a:t>="</a:t>
            </a:r>
            <a:r>
              <a:rPr lang="es-ES" sz="900" dirty="0" err="1"/>
              <a:t>seccion</a:t>
            </a:r>
            <a:r>
              <a:rPr lang="es-ES" sz="900" dirty="0"/>
              <a:t>"&gt; </a:t>
            </a:r>
          </a:p>
          <a:p>
            <a:pPr>
              <a:tabLst>
                <a:tab pos="358775" algn="l"/>
                <a:tab pos="715963" algn="l"/>
                <a:tab pos="1079500" algn="l"/>
                <a:tab pos="1435100" algn="l"/>
              </a:tabLst>
            </a:pPr>
            <a:r>
              <a:rPr lang="es-ES" sz="900" dirty="0"/>
              <a:t>		Sección de contenidos...</a:t>
            </a:r>
          </a:p>
          <a:p>
            <a:pPr>
              <a:tabLst>
                <a:tab pos="358775" algn="l"/>
                <a:tab pos="715963" algn="l"/>
                <a:tab pos="1079500" algn="l"/>
                <a:tab pos="1435100" algn="l"/>
              </a:tabLst>
            </a:pPr>
            <a:r>
              <a:rPr lang="es-ES" sz="900" dirty="0"/>
              <a:t>	&lt;/div&gt;</a:t>
            </a:r>
          </a:p>
          <a:p>
            <a:pPr>
              <a:tabLst>
                <a:tab pos="358775" algn="l"/>
                <a:tab pos="715963" algn="l"/>
                <a:tab pos="1079500" algn="l"/>
                <a:tab pos="1435100" algn="l"/>
              </a:tabLst>
            </a:pPr>
            <a:r>
              <a:rPr lang="es-ES" sz="900" dirty="0" smtClean="0"/>
              <a:t>&lt;/</a:t>
            </a:r>
            <a:r>
              <a:rPr lang="es-ES" sz="900" dirty="0" err="1"/>
              <a:t>body</a:t>
            </a:r>
            <a:r>
              <a:rPr lang="es-ES" sz="900" dirty="0"/>
              <a:t>&gt;</a:t>
            </a:r>
          </a:p>
        </p:txBody>
      </p:sp>
      <p:sp>
        <p:nvSpPr>
          <p:cNvPr id="7" name="6 Rectángulo"/>
          <p:cNvSpPr/>
          <p:nvPr/>
        </p:nvSpPr>
        <p:spPr>
          <a:xfrm>
            <a:off x="9801158" y="6642472"/>
            <a:ext cx="1707199" cy="338554"/>
          </a:xfrm>
          <a:prstGeom prst="rect">
            <a:avLst/>
          </a:prstGeom>
        </p:spPr>
        <p:txBody>
          <a:bodyPr wrap="none">
            <a:spAutoFit/>
          </a:bodyPr>
          <a:lstStyle/>
          <a:p>
            <a:r>
              <a:rPr lang="es-ES" sz="1600" dirty="0">
                <a:solidFill>
                  <a:schemeClr val="accent1"/>
                </a:solidFill>
              </a:rPr>
              <a:t>Objeto event.html</a:t>
            </a:r>
          </a:p>
        </p:txBody>
      </p:sp>
    </p:spTree>
    <p:extLst>
      <p:ext uri="{BB962C8B-B14F-4D97-AF65-F5344CB8AC3E}">
        <p14:creationId xmlns:p14="http://schemas.microsoft.com/office/powerpoint/2010/main" val="36030181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a:solidFill>
                  <a:schemeClr val="tx1">
                    <a:lumMod val="95000"/>
                    <a:lumOff val="5000"/>
                  </a:schemeClr>
                </a:solidFill>
              </a:rPr>
              <a:t>Eventos</a:t>
            </a:r>
            <a:endParaRPr lang="es-ES" dirty="0"/>
          </a:p>
        </p:txBody>
      </p:sp>
      <p:sp>
        <p:nvSpPr>
          <p:cNvPr id="6" name="5 CuadroTexto"/>
          <p:cNvSpPr txBox="1"/>
          <p:nvPr/>
        </p:nvSpPr>
        <p:spPr>
          <a:xfrm>
            <a:off x="2376041" y="1961952"/>
            <a:ext cx="8784976" cy="2308324"/>
          </a:xfrm>
          <a:prstGeom prst="rect">
            <a:avLst/>
          </a:prstGeom>
          <a:noFill/>
        </p:spPr>
        <p:txBody>
          <a:bodyPr wrap="square" rtlCol="0">
            <a:spAutoFit/>
          </a:bodyPr>
          <a:lstStyle/>
          <a:p>
            <a:pPr lvl="0" algn="just" defTabSz="914400" fontAlgn="base">
              <a:spcBef>
                <a:spcPct val="0"/>
              </a:spcBef>
              <a:spcAft>
                <a:spcPct val="0"/>
              </a:spcAft>
            </a:pPr>
            <a:r>
              <a:rPr lang="es-ES" sz="1600" dirty="0" smtClean="0">
                <a:solidFill>
                  <a:prstClr val="black"/>
                </a:solidFill>
                <a:latin typeface="Arial" panose="020B0604020202020204" pitchFamily="34" charset="0"/>
                <a:cs typeface="Arial" panose="020B0604020202020204" pitchFamily="34" charset="0"/>
              </a:rPr>
              <a:t>1. En una página tenemos una imagen y queremos que al pulsar en la imagen se cambie de imagen y al volver a pulsar se vuelva a poner la anterior.</a:t>
            </a:r>
            <a:endParaRPr lang="es-ES" sz="1600" dirty="0">
              <a:solidFill>
                <a:prstClr val="black"/>
              </a:solidFill>
              <a:latin typeface="Arial" panose="020B0604020202020204" pitchFamily="34" charset="0"/>
              <a:cs typeface="Arial" panose="020B0604020202020204" pitchFamily="34" charset="0"/>
            </a:endParaRPr>
          </a:p>
          <a:p>
            <a:pPr lvl="0" algn="ctr" defTabSz="914400" fontAlgn="base">
              <a:spcBef>
                <a:spcPct val="0"/>
              </a:spcBef>
              <a:spcAft>
                <a:spcPct val="0"/>
              </a:spcAft>
            </a:pPr>
            <a:endParaRPr lang="es-ES" sz="1600" dirty="0">
              <a:solidFill>
                <a:srgbClr val="008000"/>
              </a:solidFill>
              <a:latin typeface="Arial" panose="020B0604020202020204" pitchFamily="34" charset="0"/>
              <a:cs typeface="Arial" panose="020B0604020202020204" pitchFamily="34" charset="0"/>
            </a:endParaRPr>
          </a:p>
          <a:p>
            <a:pPr lvl="0" algn="just" defTabSz="914400" fontAlgn="base">
              <a:spcBef>
                <a:spcPct val="0"/>
              </a:spcBef>
              <a:spcAft>
                <a:spcPct val="0"/>
              </a:spcAft>
            </a:pPr>
            <a:r>
              <a:rPr lang="es-ES" sz="1600" dirty="0" smtClean="0">
                <a:solidFill>
                  <a:prstClr val="black"/>
                </a:solidFill>
                <a:latin typeface="Arial" panose="020B0604020202020204" pitchFamily="34" charset="0"/>
                <a:cs typeface="Arial" panose="020B0604020202020204" pitchFamily="34" charset="0"/>
              </a:rPr>
              <a:t>2. Tenemos una capa roja y queremos que al pulsar sobre ella aumente la altura en 100px la primera vez, la segunda vez aumente la anchura en 100px, la tercera vez se disminuya la altura y en la cuarta vez se disminuya la anchura. Y de nuevo nos situemos en la primera vez.</a:t>
            </a:r>
          </a:p>
          <a:p>
            <a:pPr lvl="0" algn="just" defTabSz="914400" fontAlgn="base">
              <a:spcBef>
                <a:spcPct val="0"/>
              </a:spcBef>
              <a:spcAft>
                <a:spcPct val="0"/>
              </a:spcAft>
            </a:pPr>
            <a:endParaRPr lang="es-ES" sz="1600" dirty="0">
              <a:solidFill>
                <a:prstClr val="black"/>
              </a:solidFill>
              <a:latin typeface="Arial" panose="020B0604020202020204" pitchFamily="34" charset="0"/>
              <a:cs typeface="Arial" panose="020B0604020202020204" pitchFamily="34" charset="0"/>
            </a:endParaRPr>
          </a:p>
          <a:p>
            <a:pPr lvl="0" algn="just" defTabSz="914400" fontAlgn="base">
              <a:spcBef>
                <a:spcPct val="0"/>
              </a:spcBef>
              <a:spcAft>
                <a:spcPct val="0"/>
              </a:spcAft>
            </a:pPr>
            <a:r>
              <a:rPr lang="es-ES" sz="1600" dirty="0" smtClean="0">
                <a:solidFill>
                  <a:prstClr val="black"/>
                </a:solidFill>
                <a:latin typeface="Arial" panose="020B0604020202020204" pitchFamily="34" charset="0"/>
                <a:cs typeface="Arial" panose="020B0604020202020204" pitchFamily="34" charset="0"/>
              </a:rPr>
              <a:t>3. </a:t>
            </a:r>
            <a:r>
              <a:rPr lang="es-ES" sz="1600" dirty="0" smtClean="0">
                <a:solidFill>
                  <a:prstClr val="black"/>
                </a:solidFill>
                <a:latin typeface="Arial" panose="020B0604020202020204" pitchFamily="34" charset="0"/>
                <a:cs typeface="Arial" panose="020B0604020202020204" pitchFamily="34" charset="0"/>
              </a:rPr>
              <a:t>Crea un </a:t>
            </a:r>
            <a:r>
              <a:rPr lang="es-ES" sz="1600" dirty="0" err="1" smtClean="0">
                <a:solidFill>
                  <a:prstClr val="black"/>
                </a:solidFill>
                <a:latin typeface="Arial" panose="020B0604020202020204" pitchFamily="34" charset="0"/>
                <a:cs typeface="Arial" panose="020B0604020202020204" pitchFamily="34" charset="0"/>
              </a:rPr>
              <a:t>overlay</a:t>
            </a:r>
            <a:r>
              <a:rPr lang="es-ES" sz="1600" dirty="0">
                <a:solidFill>
                  <a:prstClr val="black"/>
                </a:solidFill>
                <a:latin typeface="Arial" panose="020B0604020202020204" pitchFamily="34" charset="0"/>
                <a:cs typeface="Arial" panose="020B0604020202020204" pitchFamily="34" charset="0"/>
              </a:rPr>
              <a:t>.</a:t>
            </a:r>
            <a:r>
              <a:rPr lang="es-ES" sz="1600" dirty="0" smtClean="0">
                <a:solidFill>
                  <a:prstClr val="black"/>
                </a:solidFill>
                <a:latin typeface="Arial" panose="020B0604020202020204" pitchFamily="34" charset="0"/>
                <a:cs typeface="Arial" panose="020B0604020202020204" pitchFamily="34" charset="0"/>
              </a:rPr>
              <a:t> En la ventana disponemos de un pequeño cuadro y cuando pulsemos que se muestre el </a:t>
            </a:r>
            <a:r>
              <a:rPr lang="es-ES" sz="1600" dirty="0" err="1" smtClean="0">
                <a:solidFill>
                  <a:prstClr val="black"/>
                </a:solidFill>
                <a:latin typeface="Arial" panose="020B0604020202020204" pitchFamily="34" charset="0"/>
                <a:cs typeface="Arial" panose="020B0604020202020204" pitchFamily="34" charset="0"/>
              </a:rPr>
              <a:t>overlay</a:t>
            </a:r>
            <a:r>
              <a:rPr lang="es-ES" sz="1600" dirty="0" smtClean="0">
                <a:solidFill>
                  <a:prstClr val="black"/>
                </a:solidFill>
                <a:latin typeface="Arial" panose="020B0604020202020204" pitchFamily="34" charset="0"/>
                <a:cs typeface="Arial" panose="020B0604020202020204" pitchFamily="34" charset="0"/>
              </a:rPr>
              <a:t> y que al pulsar en el </a:t>
            </a:r>
            <a:r>
              <a:rPr lang="es-ES" sz="1600" dirty="0" err="1" smtClean="0">
                <a:solidFill>
                  <a:prstClr val="black"/>
                </a:solidFill>
                <a:latin typeface="Arial" panose="020B0604020202020204" pitchFamily="34" charset="0"/>
                <a:cs typeface="Arial" panose="020B0604020202020204" pitchFamily="34" charset="0"/>
              </a:rPr>
              <a:t>overlay</a:t>
            </a:r>
            <a:r>
              <a:rPr lang="es-ES" sz="1600" dirty="0" smtClean="0">
                <a:solidFill>
                  <a:prstClr val="black"/>
                </a:solidFill>
                <a:latin typeface="Arial" panose="020B0604020202020204" pitchFamily="34" charset="0"/>
                <a:cs typeface="Arial" panose="020B0604020202020204" pitchFamily="34" charset="0"/>
              </a:rPr>
              <a:t>, éste desaparezca.</a:t>
            </a:r>
            <a:endParaRPr lang="es-ES" sz="1600" dirty="0">
              <a:solidFill>
                <a:prstClr val="black"/>
              </a:solidFill>
              <a:latin typeface="Arial" panose="020B0604020202020204" pitchFamily="34" charset="0"/>
              <a:cs typeface="Arial" panose="020B0604020202020204" pitchFamily="34" charset="0"/>
            </a:endParaRPr>
          </a:p>
        </p:txBody>
      </p:sp>
      <p:sp>
        <p:nvSpPr>
          <p:cNvPr id="7" name="6 Rectángulo"/>
          <p:cNvSpPr/>
          <p:nvPr/>
        </p:nvSpPr>
        <p:spPr>
          <a:xfrm>
            <a:off x="9848783" y="6642472"/>
            <a:ext cx="1629164" cy="338554"/>
          </a:xfrm>
          <a:prstGeom prst="rect">
            <a:avLst/>
          </a:prstGeom>
        </p:spPr>
        <p:txBody>
          <a:bodyPr wrap="none">
            <a:spAutoFit/>
          </a:bodyPr>
          <a:lstStyle/>
          <a:p>
            <a:r>
              <a:rPr lang="es-ES" sz="1600" dirty="0" smtClean="0">
                <a:solidFill>
                  <a:schemeClr val="accent1"/>
                </a:solidFill>
              </a:rPr>
              <a:t>\Ejercicios DOM2</a:t>
            </a:r>
            <a:endParaRPr lang="es-ES" sz="1600" dirty="0">
              <a:solidFill>
                <a:schemeClr val="accent1"/>
              </a:solidFill>
            </a:endParaRPr>
          </a:p>
        </p:txBody>
      </p:sp>
    </p:spTree>
    <p:extLst>
      <p:ext uri="{BB962C8B-B14F-4D97-AF65-F5344CB8AC3E}">
        <p14:creationId xmlns:p14="http://schemas.microsoft.com/office/powerpoint/2010/main" val="532622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Eventos</a:t>
            </a:r>
            <a:endParaRPr lang="es-ES" dirty="0"/>
          </a:p>
        </p:txBody>
      </p:sp>
      <p:sp>
        <p:nvSpPr>
          <p:cNvPr id="5" name="4 CuadroTexto"/>
          <p:cNvSpPr txBox="1"/>
          <p:nvPr/>
        </p:nvSpPr>
        <p:spPr>
          <a:xfrm>
            <a:off x="-14617" y="2583117"/>
            <a:ext cx="13681074" cy="2132193"/>
          </a:xfrm>
          <a:prstGeom prst="rect">
            <a:avLst/>
          </a:prstGeom>
          <a:noFill/>
        </p:spPr>
        <p:txBody>
          <a:bodyPr wrap="square" lIns="99892" tIns="49946" rIns="99892" bIns="49946" rtlCol="0">
            <a:spAutoFit/>
          </a:bodyPr>
          <a:lstStyle/>
          <a:p>
            <a:pPr algn="ctr"/>
            <a:r>
              <a:rPr lang="es-ES_tradnl" sz="6600" dirty="0"/>
              <a:t>FIN TEMA</a:t>
            </a:r>
          </a:p>
          <a:p>
            <a:pPr algn="ctr"/>
            <a:r>
              <a:rPr lang="es-ES" sz="6600" dirty="0" smtClean="0">
                <a:solidFill>
                  <a:schemeClr val="tx1">
                    <a:lumMod val="95000"/>
                    <a:lumOff val="5000"/>
                  </a:schemeClr>
                </a:solidFill>
              </a:rPr>
              <a:t>EVENTOS</a:t>
            </a:r>
            <a:endParaRPr lang="es-ES_tradnl" sz="6600" dirty="0"/>
          </a:p>
        </p:txBody>
      </p:sp>
    </p:spTree>
    <p:extLst>
      <p:ext uri="{BB962C8B-B14F-4D97-AF65-F5344CB8AC3E}">
        <p14:creationId xmlns:p14="http://schemas.microsoft.com/office/powerpoint/2010/main" val="2056818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Ejercicio 3 en raya</a:t>
            </a:r>
            <a:endParaRPr lang="es-ES" dirty="0"/>
          </a:p>
        </p:txBody>
      </p:sp>
      <p:sp>
        <p:nvSpPr>
          <p:cNvPr id="7" name="6 Rectángulo"/>
          <p:cNvSpPr/>
          <p:nvPr/>
        </p:nvSpPr>
        <p:spPr>
          <a:xfrm>
            <a:off x="9801158" y="6642472"/>
            <a:ext cx="1867819" cy="338554"/>
          </a:xfrm>
          <a:prstGeom prst="rect">
            <a:avLst/>
          </a:prstGeom>
        </p:spPr>
        <p:txBody>
          <a:bodyPr wrap="none">
            <a:spAutoFit/>
          </a:bodyPr>
          <a:lstStyle/>
          <a:p>
            <a:r>
              <a:rPr lang="es-ES" sz="1600" dirty="0" smtClean="0">
                <a:solidFill>
                  <a:schemeClr val="accent1"/>
                </a:solidFill>
              </a:rPr>
              <a:t>Juego3enraya9.html</a:t>
            </a:r>
            <a:endParaRPr lang="es-ES" sz="1600" dirty="0">
              <a:solidFill>
                <a:schemeClr val="accent1"/>
              </a:solidFill>
            </a:endParaRPr>
          </a:p>
        </p:txBody>
      </p:sp>
      <p:sp>
        <p:nvSpPr>
          <p:cNvPr id="8" name="7 CuadroTexto"/>
          <p:cNvSpPr txBox="1"/>
          <p:nvPr/>
        </p:nvSpPr>
        <p:spPr>
          <a:xfrm>
            <a:off x="2376041" y="1961952"/>
            <a:ext cx="8784976" cy="584775"/>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Vamos a construir el juego de las tres en raya, también versionado, en el que manejaremos los eventos y las clases.</a:t>
            </a:r>
            <a:endParaRPr lang="es-ES" sz="1600" dirty="0">
              <a:solidFill>
                <a:srgbClr val="008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94310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7" name="6 Rectángulo"/>
          <p:cNvSpPr/>
          <p:nvPr/>
        </p:nvSpPr>
        <p:spPr>
          <a:xfrm>
            <a:off x="9674158" y="6642472"/>
            <a:ext cx="1867819" cy="338554"/>
          </a:xfrm>
          <a:prstGeom prst="rect">
            <a:avLst/>
          </a:prstGeom>
        </p:spPr>
        <p:txBody>
          <a:bodyPr wrap="none">
            <a:spAutoFit/>
          </a:bodyPr>
          <a:lstStyle/>
          <a:p>
            <a:r>
              <a:rPr lang="es-ES" sz="1600" dirty="0" smtClean="0">
                <a:solidFill>
                  <a:schemeClr val="accent1"/>
                </a:solidFill>
              </a:rPr>
              <a:t>Juego3enraya1.html</a:t>
            </a:r>
            <a:endParaRPr lang="es-ES" sz="1600" dirty="0">
              <a:solidFill>
                <a:schemeClr val="accent1"/>
              </a:solidFill>
            </a:endParaRPr>
          </a:p>
        </p:txBody>
      </p:sp>
      <p:sp>
        <p:nvSpPr>
          <p:cNvPr id="8" name="7 CuadroTexto"/>
          <p:cNvSpPr txBox="1"/>
          <p:nvPr/>
        </p:nvSpPr>
        <p:spPr>
          <a:xfrm>
            <a:off x="2376041" y="1961952"/>
            <a:ext cx="8784976" cy="830997"/>
          </a:xfrm>
          <a:prstGeom prst="rect">
            <a:avLst/>
          </a:prstGeom>
          <a:noFill/>
        </p:spPr>
        <p:txBody>
          <a:bodyPr wrap="square" rtlCol="0">
            <a:spAutoFit/>
          </a:bodyPr>
          <a:lstStyle/>
          <a:p>
            <a:pPr marL="342900" indent="-342900">
              <a:buAutoNum type="arabicPeriod"/>
            </a:pPr>
            <a:r>
              <a:rPr lang="es-ES" sz="1600" dirty="0" smtClean="0">
                <a:latin typeface="Arial" panose="020B0604020202020204" pitchFamily="34" charset="0"/>
                <a:cs typeface="Arial" panose="020B0604020202020204" pitchFamily="34" charset="0"/>
              </a:rPr>
              <a:t>Construir el </a:t>
            </a:r>
            <a:r>
              <a:rPr lang="es-ES" sz="1600" dirty="0">
                <a:latin typeface="Arial" panose="020B0604020202020204" pitchFamily="34" charset="0"/>
                <a:cs typeface="Arial" panose="020B0604020202020204" pitchFamily="34" charset="0"/>
              </a:rPr>
              <a:t>tablero que nos permita jugar a las 3 en raya.</a:t>
            </a:r>
          </a:p>
          <a:p>
            <a:pPr marL="342900" indent="-342900">
              <a:buAutoNum type="arabicPeriod"/>
            </a:pPr>
            <a:endParaRPr lang="es-ES" sz="1600" dirty="0">
              <a:solidFill>
                <a:srgbClr val="008000"/>
              </a:solidFill>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Al pulsar en cada una de las celdas debe aparecernos un mensaje </a:t>
            </a:r>
            <a:r>
              <a:rPr lang="es-ES" sz="1600" dirty="0" smtClean="0">
                <a:latin typeface="Arial" panose="020B0604020202020204" pitchFamily="34" charset="0"/>
                <a:cs typeface="Arial" panose="020B0604020202020204" pitchFamily="34" charset="0"/>
              </a:rPr>
              <a:t>Has pulsado en el cuadro x.</a:t>
            </a:r>
            <a:endParaRPr lang="es-ES" sz="1600" dirty="0">
              <a:solidFill>
                <a:srgbClr val="008000"/>
              </a:solidFill>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8560" t="14120" r="64607" b="27268"/>
          <a:stretch/>
        </p:blipFill>
        <p:spPr bwMode="auto">
          <a:xfrm>
            <a:off x="5688409" y="2898056"/>
            <a:ext cx="2821781"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17503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7" name="6 Rectángulo"/>
          <p:cNvSpPr/>
          <p:nvPr/>
        </p:nvSpPr>
        <p:spPr>
          <a:xfrm>
            <a:off x="9674158" y="6642472"/>
            <a:ext cx="1867819" cy="338554"/>
          </a:xfrm>
          <a:prstGeom prst="rect">
            <a:avLst/>
          </a:prstGeom>
        </p:spPr>
        <p:txBody>
          <a:bodyPr wrap="none">
            <a:spAutoFit/>
          </a:bodyPr>
          <a:lstStyle/>
          <a:p>
            <a:r>
              <a:rPr lang="es-ES" sz="1600" dirty="0" smtClean="0">
                <a:solidFill>
                  <a:schemeClr val="accent1"/>
                </a:solidFill>
              </a:rPr>
              <a:t>Juego3enraya2.html</a:t>
            </a:r>
            <a:endParaRPr lang="es-ES" sz="1600" dirty="0">
              <a:solidFill>
                <a:schemeClr val="accent1"/>
              </a:solidFill>
            </a:endParaRPr>
          </a:p>
        </p:txBody>
      </p:sp>
      <p:sp>
        <p:nvSpPr>
          <p:cNvPr id="8" name="7 CuadroTexto"/>
          <p:cNvSpPr txBox="1"/>
          <p:nvPr/>
        </p:nvSpPr>
        <p:spPr>
          <a:xfrm>
            <a:off x="2376041" y="1961952"/>
            <a:ext cx="8784976" cy="1323439"/>
          </a:xfrm>
          <a:prstGeom prst="rect">
            <a:avLst/>
          </a:prstGeom>
          <a:noFill/>
        </p:spPr>
        <p:txBody>
          <a:bodyPr wrap="square" rtlCol="0">
            <a:spAutoFit/>
          </a:bodyPr>
          <a:lstStyle/>
          <a:p>
            <a:r>
              <a:rPr lang="es-ES" sz="1600" dirty="0" smtClean="0">
                <a:latin typeface="Arial" panose="020B0604020202020204" pitchFamily="34" charset="0"/>
                <a:cs typeface="Arial" panose="020B0604020202020204" pitchFamily="34" charset="0"/>
              </a:rPr>
              <a:t>2. Con </a:t>
            </a:r>
            <a:r>
              <a:rPr lang="es-ES" sz="1600" dirty="0">
                <a:latin typeface="Arial" panose="020B0604020202020204" pitchFamily="34" charset="0"/>
                <a:cs typeface="Arial" panose="020B0604020202020204" pitchFamily="34" charset="0"/>
              </a:rPr>
              <a:t>la variable </a:t>
            </a:r>
            <a:r>
              <a:rPr lang="es-ES" sz="1600" dirty="0" err="1">
                <a:latin typeface="Arial" panose="020B0604020202020204" pitchFamily="34" charset="0"/>
                <a:cs typeface="Arial" panose="020B0604020202020204" pitchFamily="34" charset="0"/>
              </a:rPr>
              <a:t>this</a:t>
            </a:r>
            <a:r>
              <a:rPr lang="es-ES" sz="1600" dirty="0">
                <a:latin typeface="Arial" panose="020B0604020202020204" pitchFamily="34" charset="0"/>
                <a:cs typeface="Arial" panose="020B0604020202020204" pitchFamily="34" charset="0"/>
              </a:rPr>
              <a:t> y la </a:t>
            </a:r>
            <a:r>
              <a:rPr lang="es-ES" sz="1600" dirty="0" err="1">
                <a:latin typeface="Arial" panose="020B0604020202020204" pitchFamily="34" charset="0"/>
                <a:cs typeface="Arial" panose="020B0604020202020204" pitchFamily="34" charset="0"/>
              </a:rPr>
              <a:t>pseudo</a:t>
            </a:r>
            <a:r>
              <a:rPr lang="es-ES" sz="1600" dirty="0">
                <a:latin typeface="Arial" panose="020B0604020202020204" pitchFamily="34" charset="0"/>
                <a:cs typeface="Arial" panose="020B0604020202020204" pitchFamily="34" charset="0"/>
              </a:rPr>
              <a:t>-clases :</a:t>
            </a:r>
            <a:r>
              <a:rPr lang="es-ES" sz="1600" dirty="0" err="1">
                <a:latin typeface="Arial" panose="020B0604020202020204" pitchFamily="34" charset="0"/>
                <a:cs typeface="Arial" panose="020B0604020202020204" pitchFamily="34" charset="0"/>
              </a:rPr>
              <a:t>before</a:t>
            </a:r>
            <a:r>
              <a:rPr lang="es-ES" sz="1600" dirty="0">
                <a:latin typeface="Arial" panose="020B0604020202020204" pitchFamily="34" charset="0"/>
                <a:cs typeface="Arial" panose="020B0604020202020204" pitchFamily="34" charset="0"/>
              </a:rPr>
              <a:t>  podemos conseguir que se escriba una X o una O en cada una de las casillas, tendrá que añadir la clase correspondiente. </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Tenga en cuenta que debe escribirse una O y una X de forma alternativa. </a:t>
            </a:r>
          </a:p>
          <a:p>
            <a:r>
              <a:rPr lang="es-ES" sz="1600" dirty="0">
                <a:latin typeface="Arial" panose="020B0604020202020204" pitchFamily="34" charset="0"/>
                <a:cs typeface="Arial" panose="020B0604020202020204" pitchFamily="34" charset="0"/>
              </a:rPr>
              <a:t>Utilice una variable global para controlar en que número de tirada se encuentra. </a:t>
            </a:r>
            <a:endParaRPr lang="es-ES" sz="1600" dirty="0">
              <a:solidFill>
                <a:srgbClr val="008000"/>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50" t="36410" r="40972" b="31236"/>
          <a:stretch/>
        </p:blipFill>
        <p:spPr bwMode="auto">
          <a:xfrm>
            <a:off x="5214937" y="3437523"/>
            <a:ext cx="3251200" cy="3204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9437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7" name="6 Rectángulo"/>
          <p:cNvSpPr/>
          <p:nvPr/>
        </p:nvSpPr>
        <p:spPr>
          <a:xfrm>
            <a:off x="9674158" y="6642472"/>
            <a:ext cx="1867819" cy="338554"/>
          </a:xfrm>
          <a:prstGeom prst="rect">
            <a:avLst/>
          </a:prstGeom>
        </p:spPr>
        <p:txBody>
          <a:bodyPr wrap="none">
            <a:spAutoFit/>
          </a:bodyPr>
          <a:lstStyle/>
          <a:p>
            <a:r>
              <a:rPr lang="es-ES" sz="1600" dirty="0" smtClean="0">
                <a:solidFill>
                  <a:schemeClr val="accent1"/>
                </a:solidFill>
              </a:rPr>
              <a:t>Juego3enraya3.html</a:t>
            </a:r>
            <a:endParaRPr lang="es-ES" sz="1600" dirty="0">
              <a:solidFill>
                <a:schemeClr val="accent1"/>
              </a:solidFill>
            </a:endParaRPr>
          </a:p>
        </p:txBody>
      </p:sp>
      <p:sp>
        <p:nvSpPr>
          <p:cNvPr id="8" name="7 CuadroTexto"/>
          <p:cNvSpPr txBox="1"/>
          <p:nvPr/>
        </p:nvSpPr>
        <p:spPr>
          <a:xfrm>
            <a:off x="2376041" y="1961952"/>
            <a:ext cx="8784976" cy="584775"/>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3. Controlar </a:t>
            </a:r>
            <a:r>
              <a:rPr lang="es-ES" sz="1600" dirty="0">
                <a:latin typeface="Arial" panose="020B0604020202020204" pitchFamily="34" charset="0"/>
                <a:cs typeface="Arial" panose="020B0604020202020204" pitchFamily="34" charset="0"/>
              </a:rPr>
              <a:t>que la celda está ocupada por una X o una O y que nos aparezca un </a:t>
            </a:r>
            <a:r>
              <a:rPr lang="es-ES" sz="1600" dirty="0" err="1">
                <a:latin typeface="Arial" panose="020B0604020202020204" pitchFamily="34" charset="0"/>
                <a:cs typeface="Arial" panose="020B0604020202020204" pitchFamily="34" charset="0"/>
              </a:rPr>
              <a:t>alert</a:t>
            </a:r>
            <a:r>
              <a:rPr lang="es-ES" sz="1600" dirty="0">
                <a:latin typeface="Arial" panose="020B0604020202020204" pitchFamily="34" charset="0"/>
                <a:cs typeface="Arial" panose="020B0604020202020204" pitchFamily="34" charset="0"/>
              </a:rPr>
              <a:t> indicándonoslo, </a:t>
            </a:r>
            <a:r>
              <a:rPr lang="es-ES" sz="1600" dirty="0" smtClean="0">
                <a:latin typeface="Arial" panose="020B0604020202020204" pitchFamily="34" charset="0"/>
                <a:cs typeface="Arial" panose="020B0604020202020204" pitchFamily="34" charset="0"/>
              </a:rPr>
              <a:t>Ya estoy ocupada</a:t>
            </a:r>
            <a:r>
              <a:rPr lang="es-ES" sz="1600" dirty="0">
                <a:latin typeface="Arial" panose="020B0604020202020204" pitchFamily="34" charset="0"/>
                <a:cs typeface="Arial" panose="020B0604020202020204" pitchFamily="34" charset="0"/>
              </a:rPr>
              <a:t>.</a:t>
            </a:r>
            <a:endParaRPr lang="es-ES" sz="1600" dirty="0">
              <a:solidFill>
                <a:srgbClr val="008000"/>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517" t="19072" r="65575" b="32137"/>
          <a:stretch/>
        </p:blipFill>
        <p:spPr bwMode="auto">
          <a:xfrm>
            <a:off x="4968329" y="2810486"/>
            <a:ext cx="3744416" cy="37599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5170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Métodos de tiempo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Métodos de tiempo</a:t>
            </a:r>
            <a:endParaRPr lang="es-ES" dirty="0"/>
          </a:p>
        </p:txBody>
      </p:sp>
      <p:sp>
        <p:nvSpPr>
          <p:cNvPr id="6" name="5 CuadroTexto"/>
          <p:cNvSpPr txBox="1"/>
          <p:nvPr/>
        </p:nvSpPr>
        <p:spPr>
          <a:xfrm>
            <a:off x="2376041" y="1961952"/>
            <a:ext cx="8784976" cy="830997"/>
          </a:xfrm>
          <a:prstGeom prst="rect">
            <a:avLst/>
          </a:prstGeom>
          <a:noFill/>
        </p:spPr>
        <p:txBody>
          <a:bodyPr wrap="square" rtlCol="0">
            <a:spAutoFit/>
          </a:bodyPr>
          <a:lstStyle/>
          <a:p>
            <a:r>
              <a:rPr lang="es-ES" sz="1600" b="1" dirty="0" err="1">
                <a:latin typeface="Arial" panose="020B0604020202020204" pitchFamily="34" charset="0"/>
                <a:cs typeface="Arial" panose="020B0604020202020204" pitchFamily="34" charset="0"/>
              </a:rPr>
              <a:t>clearInterval</a:t>
            </a:r>
            <a:r>
              <a:rPr lang="es-ES" sz="1600" b="1" dirty="0">
                <a:latin typeface="Arial" panose="020B0604020202020204" pitchFamily="34" charset="0"/>
                <a:cs typeface="Arial" panose="020B0604020202020204" pitchFamily="34" charset="0"/>
              </a:rPr>
              <a:t>(</a:t>
            </a:r>
            <a:r>
              <a:rPr lang="es-ES" sz="1600" b="1" i="1" dirty="0" err="1">
                <a:latin typeface="Arial" panose="020B0604020202020204" pitchFamily="34" charset="0"/>
                <a:cs typeface="Arial" panose="020B0604020202020204" pitchFamily="34" charset="0"/>
              </a:rPr>
              <a:t>id_of_setinterval</a:t>
            </a:r>
            <a:r>
              <a:rPr lang="es-ES" sz="1600" b="1" dirty="0">
                <a:latin typeface="Arial" panose="020B0604020202020204" pitchFamily="34" charset="0"/>
                <a:cs typeface="Arial" panose="020B0604020202020204" pitchFamily="34" charset="0"/>
              </a:rPr>
              <a:t>)</a:t>
            </a:r>
          </a:p>
          <a:p>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Elimina la llamada de </a:t>
            </a:r>
            <a:r>
              <a:rPr lang="es-ES" sz="1600" dirty="0" err="1" smtClean="0">
                <a:latin typeface="Arial" panose="020B0604020202020204" pitchFamily="34" charset="0"/>
                <a:cs typeface="Arial" panose="020B0604020202020204" pitchFamily="34" charset="0"/>
              </a:rPr>
              <a:t>setInterval</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definida por el id. </a:t>
            </a:r>
          </a:p>
        </p:txBody>
      </p:sp>
      <p:sp>
        <p:nvSpPr>
          <p:cNvPr id="5" name="4 Rectángulo"/>
          <p:cNvSpPr/>
          <p:nvPr/>
        </p:nvSpPr>
        <p:spPr>
          <a:xfrm>
            <a:off x="3312145" y="2898056"/>
            <a:ext cx="7247964" cy="395335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err="1" smtClean="0">
                <a:solidFill>
                  <a:srgbClr val="008000"/>
                </a:solidFill>
                <a:latin typeface="Arial" panose="020B0604020202020204" pitchFamily="34" charset="0"/>
                <a:cs typeface="Arial" panose="020B0604020202020204" pitchFamily="34" charset="0"/>
              </a:rPr>
              <a:t>var</a:t>
            </a:r>
            <a:r>
              <a:rPr lang="es-ES" sz="1400" dirty="0" smtClean="0">
                <a:solidFill>
                  <a:srgbClr val="008000"/>
                </a:solidFill>
                <a:latin typeface="Arial" panose="020B0604020202020204" pitchFamily="34" charset="0"/>
                <a:cs typeface="Arial" panose="020B0604020202020204" pitchFamily="34" charset="0"/>
              </a:rPr>
              <a:t> </a:t>
            </a:r>
            <a:r>
              <a:rPr lang="es-ES" sz="1400" dirty="0" err="1" smtClean="0">
                <a:solidFill>
                  <a:srgbClr val="008000"/>
                </a:solidFill>
                <a:latin typeface="Arial" panose="020B0604020202020204" pitchFamily="34" charset="0"/>
                <a:cs typeface="Arial" panose="020B0604020202020204" pitchFamily="34" charset="0"/>
              </a:rPr>
              <a:t>idreloj</a:t>
            </a:r>
            <a:r>
              <a:rPr lang="es-ES" sz="1400" dirty="0" smtClean="0">
                <a:solidFill>
                  <a:srgbClr val="008000"/>
                </a:solidFill>
                <a:latin typeface="Arial" panose="020B0604020202020204" pitchFamily="34" charset="0"/>
                <a:cs typeface="Arial" panose="020B0604020202020204" pitchFamily="34" charset="0"/>
              </a:rPr>
              <a:t>;</a:t>
            </a:r>
          </a:p>
          <a:p>
            <a:pPr algn="just">
              <a:tabLst>
                <a:tab pos="358775" algn="l"/>
                <a:tab pos="715963" algn="l"/>
              </a:tabLst>
            </a:pPr>
            <a:endParaRPr lang="es-ES" sz="1400" dirty="0" smtClean="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err="1" smtClean="0">
                <a:solidFill>
                  <a:srgbClr val="008000"/>
                </a:solidFill>
                <a:latin typeface="Arial" panose="020B0604020202020204" pitchFamily="34" charset="0"/>
                <a:cs typeface="Arial" panose="020B0604020202020204" pitchFamily="34" charset="0"/>
              </a:rPr>
              <a:t>window.onload</a:t>
            </a:r>
            <a:r>
              <a:rPr lang="es-ES" sz="1400" dirty="0" smtClean="0">
                <a:solidFill>
                  <a:srgbClr val="008000"/>
                </a:solidFill>
                <a:latin typeface="Arial" panose="020B0604020202020204" pitchFamily="34" charset="0"/>
                <a:cs typeface="Arial" panose="020B0604020202020204" pitchFamily="34" charset="0"/>
              </a:rPr>
              <a:t> </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function</a:t>
            </a:r>
            <a:r>
              <a:rPr lang="es-ES" sz="14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smtClean="0">
                <a:solidFill>
                  <a:srgbClr val="008000"/>
                </a:solidFill>
                <a:latin typeface="Arial" panose="020B0604020202020204" pitchFamily="34" charset="0"/>
                <a:cs typeface="Arial" panose="020B0604020202020204" pitchFamily="34" charset="0"/>
              </a:rPr>
              <a:t>idreloj</a:t>
            </a:r>
            <a:r>
              <a:rPr lang="es-ES" sz="1400" dirty="0" smtClean="0">
                <a:solidFill>
                  <a:srgbClr val="008000"/>
                </a:solidFill>
                <a:latin typeface="Arial" panose="020B0604020202020204" pitchFamily="34" charset="0"/>
                <a:cs typeface="Arial" panose="020B0604020202020204" pitchFamily="34" charset="0"/>
              </a:rPr>
              <a:t> </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setInterval</a:t>
            </a:r>
            <a:r>
              <a:rPr lang="es-ES" sz="1400" dirty="0">
                <a:solidFill>
                  <a:srgbClr val="008000"/>
                </a:solidFill>
                <a:latin typeface="Arial" panose="020B0604020202020204" pitchFamily="34" charset="0"/>
                <a:cs typeface="Arial" panose="020B0604020202020204" pitchFamily="34" charset="0"/>
              </a:rPr>
              <a:t>("</a:t>
            </a:r>
            <a:r>
              <a:rPr lang="es-ES" sz="1400" dirty="0" err="1">
                <a:solidFill>
                  <a:srgbClr val="008000"/>
                </a:solidFill>
                <a:latin typeface="Arial" panose="020B0604020202020204" pitchFamily="34" charset="0"/>
                <a:cs typeface="Arial" panose="020B0604020202020204" pitchFamily="34" charset="0"/>
              </a:rPr>
              <a:t>actualizareloj</a:t>
            </a:r>
            <a:r>
              <a:rPr lang="es-ES" sz="1400" dirty="0">
                <a:solidFill>
                  <a:srgbClr val="008000"/>
                </a:solidFill>
                <a:latin typeface="Arial" panose="020B0604020202020204" pitchFamily="34" charset="0"/>
                <a:cs typeface="Arial" panose="020B0604020202020204" pitchFamily="34" charset="0"/>
              </a:rPr>
              <a:t>()",1000);</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function</a:t>
            </a:r>
            <a:r>
              <a:rPr lang="es-ES" sz="1400" dirty="0">
                <a:solidFill>
                  <a:srgbClr val="008000"/>
                </a:solidFill>
                <a:latin typeface="Arial" panose="020B0604020202020204" pitchFamily="34" charset="0"/>
                <a:cs typeface="Arial" panose="020B0604020202020204" pitchFamily="34" charset="0"/>
              </a:rPr>
              <a:t> stop()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clearInterval</a:t>
            </a:r>
            <a:r>
              <a:rPr lang="es-ES" sz="1400" dirty="0">
                <a:solidFill>
                  <a:srgbClr val="008000"/>
                </a:solidFill>
                <a:latin typeface="Arial" panose="020B0604020202020204" pitchFamily="34" charset="0"/>
                <a:cs typeface="Arial" panose="020B0604020202020204" pitchFamily="34" charset="0"/>
              </a:rPr>
              <a:t> </a:t>
            </a:r>
            <a:r>
              <a:rPr lang="es-ES" sz="1400" dirty="0" smtClean="0">
                <a:solidFill>
                  <a:srgbClr val="008000"/>
                </a:solidFill>
                <a:latin typeface="Arial" panose="020B0604020202020204" pitchFamily="34" charset="0"/>
                <a:cs typeface="Arial" panose="020B0604020202020204" pitchFamily="34" charset="0"/>
              </a:rPr>
              <a:t>(</a:t>
            </a:r>
            <a:r>
              <a:rPr lang="es-ES" sz="1400" dirty="0" err="1" smtClean="0">
                <a:solidFill>
                  <a:srgbClr val="008000"/>
                </a:solidFill>
                <a:latin typeface="Arial" panose="020B0604020202020204" pitchFamily="34" charset="0"/>
                <a:cs typeface="Arial" panose="020B0604020202020204" pitchFamily="34" charset="0"/>
              </a:rPr>
              <a:t>idreloj</a:t>
            </a: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function</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actualizareloj</a:t>
            </a:r>
            <a:r>
              <a:rPr lang="es-ES" sz="14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momentoActual</a:t>
            </a:r>
            <a:r>
              <a:rPr lang="es-ES" sz="1400" dirty="0">
                <a:solidFill>
                  <a:srgbClr val="008000"/>
                </a:solidFill>
                <a:latin typeface="Arial" panose="020B0604020202020204" pitchFamily="34" charset="0"/>
                <a:cs typeface="Arial" panose="020B0604020202020204" pitchFamily="34" charset="0"/>
              </a:rPr>
              <a:t> = new Date</a:t>
            </a:r>
            <a:r>
              <a:rPr lang="es-ES" sz="1400" dirty="0" smtClean="0">
                <a:solidFill>
                  <a:srgbClr val="008000"/>
                </a:solidFill>
                <a:latin typeface="Arial" panose="020B0604020202020204" pitchFamily="34" charset="0"/>
                <a:cs typeface="Arial" panose="020B0604020202020204" pitchFamily="34" charset="0"/>
              </a:rPr>
              <a:t>();</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hora = </a:t>
            </a:r>
            <a:r>
              <a:rPr lang="es-ES" sz="1400" dirty="0" err="1">
                <a:solidFill>
                  <a:srgbClr val="008000"/>
                </a:solidFill>
                <a:latin typeface="Arial" panose="020B0604020202020204" pitchFamily="34" charset="0"/>
                <a:cs typeface="Arial" panose="020B0604020202020204" pitchFamily="34" charset="0"/>
              </a:rPr>
              <a:t>momentoActual.getHours</a:t>
            </a:r>
            <a:r>
              <a:rPr lang="es-ES" sz="1400" dirty="0">
                <a:solidFill>
                  <a:srgbClr val="008000"/>
                </a:solidFill>
                <a:latin typeface="Arial" panose="020B0604020202020204" pitchFamily="34" charset="0"/>
                <a:cs typeface="Arial" panose="020B0604020202020204" pitchFamily="34" charset="0"/>
              </a:rPr>
              <a:t>() </a:t>
            </a:r>
            <a:r>
              <a:rPr lang="es-ES" sz="1400" dirty="0" smtClean="0">
                <a:solidFill>
                  <a:srgbClr val="008000"/>
                </a:solidFill>
                <a:latin typeface="Arial" panose="020B0604020202020204" pitchFamily="34" charset="0"/>
                <a:cs typeface="Arial" panose="020B0604020202020204" pitchFamily="34" charset="0"/>
              </a:rPr>
              <a:t>;</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minuto = </a:t>
            </a:r>
            <a:r>
              <a:rPr lang="es-ES" sz="1400" dirty="0" err="1">
                <a:solidFill>
                  <a:srgbClr val="008000"/>
                </a:solidFill>
                <a:latin typeface="Arial" panose="020B0604020202020204" pitchFamily="34" charset="0"/>
                <a:cs typeface="Arial" panose="020B0604020202020204" pitchFamily="34" charset="0"/>
              </a:rPr>
              <a:t>momentoActual.getMinutes</a:t>
            </a:r>
            <a:r>
              <a:rPr lang="es-ES" sz="1400" dirty="0">
                <a:solidFill>
                  <a:srgbClr val="008000"/>
                </a:solidFill>
                <a:latin typeface="Arial" panose="020B0604020202020204" pitchFamily="34" charset="0"/>
                <a:cs typeface="Arial" panose="020B0604020202020204" pitchFamily="34" charset="0"/>
              </a:rPr>
              <a:t>() </a:t>
            </a:r>
            <a:r>
              <a:rPr lang="es-ES" sz="1400" dirty="0" smtClean="0">
                <a:solidFill>
                  <a:srgbClr val="008000"/>
                </a:solidFill>
                <a:latin typeface="Arial" panose="020B0604020202020204" pitchFamily="34" charset="0"/>
                <a:cs typeface="Arial" panose="020B0604020202020204" pitchFamily="34" charset="0"/>
              </a:rPr>
              <a:t>;</a:t>
            </a: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var</a:t>
            </a:r>
            <a:r>
              <a:rPr lang="es-ES" sz="1400" dirty="0">
                <a:solidFill>
                  <a:srgbClr val="008000"/>
                </a:solidFill>
                <a:latin typeface="Arial" panose="020B0604020202020204" pitchFamily="34" charset="0"/>
                <a:cs typeface="Arial" panose="020B0604020202020204" pitchFamily="34" charset="0"/>
              </a:rPr>
              <a:t> segundo = </a:t>
            </a:r>
            <a:r>
              <a:rPr lang="es-ES" sz="1400" dirty="0" err="1">
                <a:solidFill>
                  <a:srgbClr val="008000"/>
                </a:solidFill>
                <a:latin typeface="Arial" panose="020B0604020202020204" pitchFamily="34" charset="0"/>
                <a:cs typeface="Arial" panose="020B0604020202020204" pitchFamily="34" charset="0"/>
              </a:rPr>
              <a:t>momentoActual.getSeconds</a:t>
            </a: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	….</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632332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7" name="6 Rectángulo"/>
          <p:cNvSpPr/>
          <p:nvPr/>
        </p:nvSpPr>
        <p:spPr>
          <a:xfrm>
            <a:off x="9674158" y="6642472"/>
            <a:ext cx="1867819" cy="338554"/>
          </a:xfrm>
          <a:prstGeom prst="rect">
            <a:avLst/>
          </a:prstGeom>
        </p:spPr>
        <p:txBody>
          <a:bodyPr wrap="none">
            <a:spAutoFit/>
          </a:bodyPr>
          <a:lstStyle/>
          <a:p>
            <a:r>
              <a:rPr lang="es-ES" sz="1600" dirty="0" smtClean="0">
                <a:solidFill>
                  <a:schemeClr val="accent1"/>
                </a:solidFill>
              </a:rPr>
              <a:t>Juego3enraya4.html</a:t>
            </a:r>
            <a:endParaRPr lang="es-ES" sz="1600" dirty="0">
              <a:solidFill>
                <a:schemeClr val="accent1"/>
              </a:solidFill>
            </a:endParaRPr>
          </a:p>
        </p:txBody>
      </p:sp>
      <p:sp>
        <p:nvSpPr>
          <p:cNvPr id="8" name="7 CuadroTexto"/>
          <p:cNvSpPr txBox="1"/>
          <p:nvPr/>
        </p:nvSpPr>
        <p:spPr>
          <a:xfrm>
            <a:off x="2376041" y="1961952"/>
            <a:ext cx="8784976" cy="1569660"/>
          </a:xfrm>
          <a:prstGeom prst="rect">
            <a:avLst/>
          </a:prstGeom>
          <a:noFill/>
        </p:spPr>
        <p:txBody>
          <a:bodyPr wrap="square" rtlCol="0">
            <a:spAutoFit/>
          </a:bodyPr>
          <a:lstStyle/>
          <a:p>
            <a:r>
              <a:rPr lang="es-ES" sz="1600" dirty="0" smtClean="0">
                <a:latin typeface="Arial" panose="020B0604020202020204" pitchFamily="34" charset="0"/>
                <a:cs typeface="Arial" panose="020B0604020202020204" pitchFamily="34" charset="0"/>
              </a:rPr>
              <a:t>4. </a:t>
            </a:r>
            <a:r>
              <a:rPr lang="es-ES" sz="1600" dirty="0">
                <a:latin typeface="Arial" panose="020B0604020202020204" pitchFamily="34" charset="0"/>
                <a:cs typeface="Arial" panose="020B0604020202020204" pitchFamily="34" charset="0"/>
              </a:rPr>
              <a:t>Realizar la comprobación de que alguien ha </a:t>
            </a:r>
            <a:r>
              <a:rPr lang="es-ES" sz="1600" dirty="0" smtClean="0">
                <a:latin typeface="Arial" panose="020B0604020202020204" pitchFamily="34" charset="0"/>
                <a:cs typeface="Arial" panose="020B0604020202020204" pitchFamily="34" charset="0"/>
              </a:rPr>
              <a:t>ganado</a:t>
            </a:r>
            <a:r>
              <a:rPr lang="es-ES" sz="1600" dirty="0">
                <a:latin typeface="Arial" panose="020B0604020202020204" pitchFamily="34" charset="0"/>
                <a:cs typeface="Arial" panose="020B0604020202020204" pitchFamily="34" charset="0"/>
              </a:rPr>
              <a:t> </a:t>
            </a:r>
            <a:r>
              <a:rPr lang="es-ES" sz="1600" dirty="0" smtClean="0">
                <a:latin typeface="Arial" panose="020B0604020202020204" pitchFamily="34" charset="0"/>
                <a:cs typeface="Arial" panose="020B0604020202020204" pitchFamily="34" charset="0"/>
              </a:rPr>
              <a:t>apareciéndonos un mensaje de si Gano X o Gano O.</a:t>
            </a:r>
          </a:p>
          <a:p>
            <a:endParaRPr lang="es-ES" sz="1600" dirty="0">
              <a:latin typeface="Arial" panose="020B0604020202020204" pitchFamily="34" charset="0"/>
              <a:cs typeface="Arial" panose="020B0604020202020204" pitchFamily="34" charset="0"/>
            </a:endParaRPr>
          </a:p>
          <a:p>
            <a:r>
              <a:rPr lang="es-ES" sz="1600" dirty="0" smtClean="0">
                <a:latin typeface="Arial" panose="020B0604020202020204" pitchFamily="34" charset="0"/>
                <a:cs typeface="Arial" panose="020B0604020202020204" pitchFamily="34" charset="0"/>
              </a:rPr>
              <a:t>Hay que utilizar el </a:t>
            </a:r>
            <a:r>
              <a:rPr lang="es-ES" sz="1600" dirty="0" err="1" smtClean="0">
                <a:latin typeface="Arial" panose="020B0604020202020204" pitchFamily="34" charset="0"/>
                <a:cs typeface="Arial" panose="020B0604020202020204" pitchFamily="34" charset="0"/>
              </a:rPr>
              <a:t>siquiente</a:t>
            </a:r>
            <a:r>
              <a:rPr lang="es-ES" sz="1600" dirty="0" smtClean="0">
                <a:latin typeface="Arial" panose="020B0604020202020204" pitchFamily="34" charset="0"/>
                <a:cs typeface="Arial" panose="020B0604020202020204" pitchFamily="34" charset="0"/>
              </a:rPr>
              <a:t> </a:t>
            </a:r>
            <a:r>
              <a:rPr lang="es-ES" sz="1600" dirty="0" err="1" smtClean="0">
                <a:latin typeface="Arial" panose="020B0604020202020204" pitchFamily="34" charset="0"/>
                <a:cs typeface="Arial" panose="020B0604020202020204" pitchFamily="34" charset="0"/>
              </a:rPr>
              <a:t>array</a:t>
            </a:r>
            <a:r>
              <a:rPr lang="es-ES" sz="1600" dirty="0" smtClean="0">
                <a:latin typeface="Arial" panose="020B0604020202020204" pitchFamily="34" charset="0"/>
                <a:cs typeface="Arial" panose="020B0604020202020204" pitchFamily="34" charset="0"/>
              </a:rPr>
              <a:t>, que representan las posibles líneas ganadoras. </a:t>
            </a:r>
          </a:p>
          <a:p>
            <a:endParaRPr lang="es-ES" sz="1600" dirty="0">
              <a:latin typeface="Arial" panose="020B0604020202020204" pitchFamily="34" charset="0"/>
              <a:cs typeface="Arial" panose="020B0604020202020204" pitchFamily="34" charset="0"/>
            </a:endParaRPr>
          </a:p>
          <a:p>
            <a:pPr algn="ctr"/>
            <a:r>
              <a:rPr lang="it-IT" sz="1600" b="1" dirty="0" smtClean="0">
                <a:solidFill>
                  <a:srgbClr val="008000"/>
                </a:solidFill>
                <a:latin typeface="Arial" panose="020B0604020202020204" pitchFamily="34" charset="0"/>
                <a:cs typeface="Arial" panose="020B0604020202020204" pitchFamily="34" charset="0"/>
              </a:rPr>
              <a:t>lineas </a:t>
            </a:r>
            <a:r>
              <a:rPr lang="it-IT" sz="1600" b="1" dirty="0">
                <a:solidFill>
                  <a:srgbClr val="008000"/>
                </a:solidFill>
                <a:latin typeface="Arial" panose="020B0604020202020204" pitchFamily="34" charset="0"/>
                <a:cs typeface="Arial" panose="020B0604020202020204" pitchFamily="34" charset="0"/>
              </a:rPr>
              <a:t>= ["1-2-3","4-5-6","7-8-9","1-4-7","2-5-8","3-6-9","1-5-9","3-5-7</a:t>
            </a:r>
            <a:r>
              <a:rPr lang="it-IT" sz="1600" b="1" dirty="0" smtClean="0">
                <a:solidFill>
                  <a:srgbClr val="008000"/>
                </a:solidFill>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50" t="36410" r="40972" b="31236"/>
          <a:stretch/>
        </p:blipFill>
        <p:spPr bwMode="auto">
          <a:xfrm>
            <a:off x="5214937" y="3581539"/>
            <a:ext cx="3251200" cy="3204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27560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7" name="6 Rectángulo"/>
          <p:cNvSpPr/>
          <p:nvPr/>
        </p:nvSpPr>
        <p:spPr>
          <a:xfrm>
            <a:off x="9674158" y="6642472"/>
            <a:ext cx="1867819" cy="338554"/>
          </a:xfrm>
          <a:prstGeom prst="rect">
            <a:avLst/>
          </a:prstGeom>
        </p:spPr>
        <p:txBody>
          <a:bodyPr wrap="none">
            <a:spAutoFit/>
          </a:bodyPr>
          <a:lstStyle/>
          <a:p>
            <a:r>
              <a:rPr lang="es-ES" sz="1600" dirty="0" smtClean="0">
                <a:solidFill>
                  <a:schemeClr val="accent1"/>
                </a:solidFill>
              </a:rPr>
              <a:t>Juego3enraya5.html</a:t>
            </a:r>
            <a:endParaRPr lang="es-ES" sz="1600" dirty="0">
              <a:solidFill>
                <a:schemeClr val="accent1"/>
              </a:solidFill>
            </a:endParaRPr>
          </a:p>
        </p:txBody>
      </p:sp>
      <p:sp>
        <p:nvSpPr>
          <p:cNvPr id="8" name="7 CuadroTexto"/>
          <p:cNvSpPr txBox="1"/>
          <p:nvPr/>
        </p:nvSpPr>
        <p:spPr>
          <a:xfrm>
            <a:off x="2376041" y="1961952"/>
            <a:ext cx="8784976" cy="1323439"/>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5. Cambiar </a:t>
            </a:r>
            <a:r>
              <a:rPr lang="es-ES" sz="1600" dirty="0">
                <a:latin typeface="Arial" panose="020B0604020202020204" pitchFamily="34" charset="0"/>
                <a:cs typeface="Arial" panose="020B0604020202020204" pitchFamily="34" charset="0"/>
              </a:rPr>
              <a:t>el diseño del tablero tal y como se ve en la imagen. Este nuevo diseño nos permitirá escribir los nombres de los jugadores y poder elegir quien comienza.</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Al pulsar en el botón de Comenzar </a:t>
            </a:r>
            <a:r>
              <a:rPr lang="es-ES" sz="1600" dirty="0" smtClean="0">
                <a:latin typeface="Arial" panose="020B0604020202020204" pitchFamily="34" charset="0"/>
                <a:cs typeface="Arial" panose="020B0604020202020204" pitchFamily="34" charset="0"/>
              </a:rPr>
              <a:t>borraremos el tablero. La </a:t>
            </a:r>
            <a:r>
              <a:rPr lang="es-ES" sz="1600" dirty="0">
                <a:latin typeface="Arial" panose="020B0604020202020204" pitchFamily="34" charset="0"/>
                <a:cs typeface="Arial" panose="020B0604020202020204" pitchFamily="34" charset="0"/>
              </a:rPr>
              <a:t>definición del evento de </a:t>
            </a:r>
            <a:r>
              <a:rPr lang="es-ES" sz="1600" dirty="0" err="1">
                <a:latin typeface="Arial" panose="020B0604020202020204" pitchFamily="34" charset="0"/>
                <a:cs typeface="Arial" panose="020B0604020202020204" pitchFamily="34" charset="0"/>
              </a:rPr>
              <a:t>click</a:t>
            </a:r>
            <a:r>
              <a:rPr lang="es-ES" sz="1600" dirty="0">
                <a:latin typeface="Arial" panose="020B0604020202020204" pitchFamily="34" charset="0"/>
                <a:cs typeface="Arial" panose="020B0604020202020204" pitchFamily="34" charset="0"/>
              </a:rPr>
              <a:t> del botón </a:t>
            </a:r>
            <a:r>
              <a:rPr lang="es-ES" sz="1600" dirty="0" smtClean="0">
                <a:latin typeface="Arial" panose="020B0604020202020204" pitchFamily="34" charset="0"/>
                <a:cs typeface="Arial" panose="020B0604020202020204" pitchFamily="34" charset="0"/>
              </a:rPr>
              <a:t>hay que realizarla semánticamente.</a:t>
            </a:r>
            <a:endParaRPr lang="es-ES" sz="1600" dirty="0">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349" t="31649" r="31984" b="25496"/>
          <a:stretch/>
        </p:blipFill>
        <p:spPr bwMode="auto">
          <a:xfrm>
            <a:off x="4500277" y="3679314"/>
            <a:ext cx="4680520" cy="296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56535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7" name="6 Rectángulo"/>
          <p:cNvSpPr/>
          <p:nvPr/>
        </p:nvSpPr>
        <p:spPr>
          <a:xfrm>
            <a:off x="9674158" y="6642472"/>
            <a:ext cx="1867819" cy="338554"/>
          </a:xfrm>
          <a:prstGeom prst="rect">
            <a:avLst/>
          </a:prstGeom>
        </p:spPr>
        <p:txBody>
          <a:bodyPr wrap="none">
            <a:spAutoFit/>
          </a:bodyPr>
          <a:lstStyle/>
          <a:p>
            <a:r>
              <a:rPr lang="es-ES" sz="1600" dirty="0" smtClean="0">
                <a:solidFill>
                  <a:schemeClr val="accent1"/>
                </a:solidFill>
              </a:rPr>
              <a:t>Juego3enraya6.html</a:t>
            </a:r>
            <a:endParaRPr lang="es-ES" sz="1600" dirty="0">
              <a:solidFill>
                <a:schemeClr val="accent1"/>
              </a:solidFill>
            </a:endParaRPr>
          </a:p>
        </p:txBody>
      </p:sp>
      <p:sp>
        <p:nvSpPr>
          <p:cNvPr id="8" name="7 CuadroTexto"/>
          <p:cNvSpPr txBox="1"/>
          <p:nvPr/>
        </p:nvSpPr>
        <p:spPr>
          <a:xfrm>
            <a:off x="2376041" y="1961952"/>
            <a:ext cx="8784976" cy="1077218"/>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6. </a:t>
            </a:r>
            <a:r>
              <a:rPr lang="es-ES" sz="1600" dirty="0">
                <a:latin typeface="Arial" panose="020B0604020202020204" pitchFamily="34" charset="0"/>
                <a:cs typeface="Arial" panose="020B0604020202020204" pitchFamily="34" charset="0"/>
              </a:rPr>
              <a:t>Añadir un caja debajo del tablero que nos permita escribir los mensajes de quien gano, casilla ocupada, ya puedes comenzar….</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Realizar que cuando alguien gane escriba su nombre, por ejemplo </a:t>
            </a:r>
            <a:r>
              <a:rPr lang="es-ES" sz="1600" dirty="0" smtClean="0">
                <a:latin typeface="Arial" panose="020B0604020202020204" pitchFamily="34" charset="0"/>
                <a:cs typeface="Arial" panose="020B0604020202020204" pitchFamily="34" charset="0"/>
              </a:rPr>
              <a:t>Ana has ganado.</a:t>
            </a:r>
            <a:endParaRPr lang="es-ES" sz="1600" dirty="0">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905" t="31941" r="32063" b="27033"/>
          <a:stretch/>
        </p:blipFill>
        <p:spPr bwMode="auto">
          <a:xfrm>
            <a:off x="4113046" y="3330104"/>
            <a:ext cx="5454983" cy="3364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63408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7" name="6 Rectángulo"/>
          <p:cNvSpPr/>
          <p:nvPr/>
        </p:nvSpPr>
        <p:spPr>
          <a:xfrm>
            <a:off x="9674158" y="6642472"/>
            <a:ext cx="1867819" cy="338554"/>
          </a:xfrm>
          <a:prstGeom prst="rect">
            <a:avLst/>
          </a:prstGeom>
        </p:spPr>
        <p:txBody>
          <a:bodyPr wrap="none">
            <a:spAutoFit/>
          </a:bodyPr>
          <a:lstStyle/>
          <a:p>
            <a:r>
              <a:rPr lang="es-ES" sz="1600" dirty="0" smtClean="0">
                <a:solidFill>
                  <a:schemeClr val="accent1"/>
                </a:solidFill>
              </a:rPr>
              <a:t>Juego3enraya7.html</a:t>
            </a:r>
            <a:endParaRPr lang="es-ES" sz="1600" dirty="0">
              <a:solidFill>
                <a:schemeClr val="accent1"/>
              </a:solidFill>
            </a:endParaRPr>
          </a:p>
        </p:txBody>
      </p:sp>
      <p:sp>
        <p:nvSpPr>
          <p:cNvPr id="8" name="7 CuadroTexto"/>
          <p:cNvSpPr txBox="1"/>
          <p:nvPr/>
        </p:nvSpPr>
        <p:spPr>
          <a:xfrm>
            <a:off x="2376041" y="1961952"/>
            <a:ext cx="8784976" cy="584775"/>
          </a:xfrm>
          <a:prstGeom prst="rect">
            <a:avLst/>
          </a:prstGeom>
          <a:noFill/>
        </p:spPr>
        <p:txBody>
          <a:bodyPr wrap="square" rtlCol="0">
            <a:spAutoFit/>
          </a:bodyPr>
          <a:lstStyle/>
          <a:p>
            <a:r>
              <a:rPr lang="es-ES" sz="1600" dirty="0" smtClean="0">
                <a:latin typeface="Arial" panose="020B0604020202020204" pitchFamily="34" charset="0"/>
                <a:cs typeface="Arial" panose="020B0604020202020204" pitchFamily="34" charset="0"/>
              </a:rPr>
              <a:t>7. Realizar </a:t>
            </a:r>
            <a:r>
              <a:rPr lang="es-ES" sz="1600" dirty="0">
                <a:latin typeface="Arial" panose="020B0604020202020204" pitchFamily="34" charset="0"/>
                <a:cs typeface="Arial" panose="020B0604020202020204" pitchFamily="34" charset="0"/>
              </a:rPr>
              <a:t>la funcionalidad de quien comienza. Si se elige el </a:t>
            </a:r>
            <a:r>
              <a:rPr lang="es-ES" sz="1600" dirty="0" err="1">
                <a:latin typeface="Arial" panose="020B0604020202020204" pitchFamily="34" charset="0"/>
                <a:cs typeface="Arial" panose="020B0604020202020204" pitchFamily="34" charset="0"/>
              </a:rPr>
              <a:t>radiobutton</a:t>
            </a:r>
            <a:r>
              <a:rPr lang="es-ES" sz="1600" dirty="0">
                <a:latin typeface="Arial" panose="020B0604020202020204" pitchFamily="34" charset="0"/>
                <a:cs typeface="Arial" panose="020B0604020202020204" pitchFamily="34" charset="0"/>
              </a:rPr>
              <a:t> O en la primera tirada debe de escribirse una O</a:t>
            </a:r>
            <a:r>
              <a:rPr lang="es-ES" sz="1600" dirty="0" smtClean="0">
                <a:latin typeface="Arial" panose="020B0604020202020204" pitchFamily="34" charset="0"/>
                <a:cs typeface="Arial" panose="020B0604020202020204" pitchFamily="34" charset="0"/>
              </a:rPr>
              <a:t>… y si se elige X la primera tirada tiene que ser una X.</a:t>
            </a:r>
            <a:endParaRPr lang="es-ES" sz="1600" dirty="0">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905" t="31941" r="32063" b="27033"/>
          <a:stretch/>
        </p:blipFill>
        <p:spPr bwMode="auto">
          <a:xfrm>
            <a:off x="4113046" y="3330104"/>
            <a:ext cx="5454983" cy="3364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16298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7" name="6 Rectángulo"/>
          <p:cNvSpPr/>
          <p:nvPr/>
        </p:nvSpPr>
        <p:spPr>
          <a:xfrm>
            <a:off x="9674158" y="6642472"/>
            <a:ext cx="1867819" cy="338554"/>
          </a:xfrm>
          <a:prstGeom prst="rect">
            <a:avLst/>
          </a:prstGeom>
        </p:spPr>
        <p:txBody>
          <a:bodyPr wrap="none">
            <a:spAutoFit/>
          </a:bodyPr>
          <a:lstStyle/>
          <a:p>
            <a:r>
              <a:rPr lang="es-ES" sz="1600" dirty="0" smtClean="0">
                <a:solidFill>
                  <a:schemeClr val="accent1"/>
                </a:solidFill>
              </a:rPr>
              <a:t>Juego3enraya8.html</a:t>
            </a:r>
            <a:endParaRPr lang="es-ES" sz="1600" dirty="0">
              <a:solidFill>
                <a:schemeClr val="accent1"/>
              </a:solidFill>
            </a:endParaRPr>
          </a:p>
        </p:txBody>
      </p:sp>
      <p:sp>
        <p:nvSpPr>
          <p:cNvPr id="8" name="7 CuadroTexto"/>
          <p:cNvSpPr txBox="1"/>
          <p:nvPr/>
        </p:nvSpPr>
        <p:spPr>
          <a:xfrm>
            <a:off x="2376041" y="1961952"/>
            <a:ext cx="8784976" cy="1323439"/>
          </a:xfrm>
          <a:prstGeom prst="rect">
            <a:avLst/>
          </a:prstGeom>
          <a:noFill/>
        </p:spPr>
        <p:txBody>
          <a:bodyPr wrap="square" rtlCol="0">
            <a:spAutoFit/>
          </a:bodyPr>
          <a:lstStyle/>
          <a:p>
            <a:r>
              <a:rPr lang="es-ES" sz="1600" dirty="0">
                <a:latin typeface="Arial" panose="020B0604020202020204" pitchFamily="34" charset="0"/>
                <a:cs typeface="Arial" panose="020B0604020202020204" pitchFamily="34" charset="0"/>
              </a:rPr>
              <a:t>8</a:t>
            </a:r>
            <a:r>
              <a:rPr lang="es-ES" sz="1600" dirty="0" smtClean="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Realizar que hasta que no se pulse en el botón Comenzar no nos permita escribir una X o una O. Y validar también que hay escritos unos nombres </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Escribir en la caja de mensajes Estoy ocupado, nadie ha ganado, tienes que pulsar en comenzar</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905" t="31941" r="32063" b="27033"/>
          <a:stretch/>
        </p:blipFill>
        <p:spPr bwMode="auto">
          <a:xfrm>
            <a:off x="4113046" y="3330104"/>
            <a:ext cx="5454983" cy="3364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30603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pPr marL="285750" indent="-285750"/>
            <a:r>
              <a:rPr lang="es-ES" dirty="0" smtClean="0"/>
              <a:t>Juego Tres en raya</a:t>
            </a:r>
            <a:endParaRPr lang="es-ES"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7" name="6 Rectángulo"/>
          <p:cNvSpPr/>
          <p:nvPr/>
        </p:nvSpPr>
        <p:spPr>
          <a:xfrm>
            <a:off x="9674158" y="6642472"/>
            <a:ext cx="1867819" cy="338554"/>
          </a:xfrm>
          <a:prstGeom prst="rect">
            <a:avLst/>
          </a:prstGeom>
        </p:spPr>
        <p:txBody>
          <a:bodyPr wrap="none">
            <a:spAutoFit/>
          </a:bodyPr>
          <a:lstStyle/>
          <a:p>
            <a:r>
              <a:rPr lang="es-ES" sz="1600" dirty="0" smtClean="0">
                <a:solidFill>
                  <a:schemeClr val="accent1"/>
                </a:solidFill>
              </a:rPr>
              <a:t>Juego3enraya9.html</a:t>
            </a:r>
            <a:endParaRPr lang="es-ES" sz="1600" dirty="0">
              <a:solidFill>
                <a:schemeClr val="accent1"/>
              </a:solidFill>
            </a:endParaRPr>
          </a:p>
        </p:txBody>
      </p:sp>
      <p:sp>
        <p:nvSpPr>
          <p:cNvPr id="8" name="7 CuadroTexto"/>
          <p:cNvSpPr txBox="1"/>
          <p:nvPr/>
        </p:nvSpPr>
        <p:spPr>
          <a:xfrm>
            <a:off x="2376041" y="1961952"/>
            <a:ext cx="8784976" cy="1077218"/>
          </a:xfrm>
          <a:prstGeom prst="rect">
            <a:avLst/>
          </a:prstGeom>
          <a:noFill/>
        </p:spPr>
        <p:txBody>
          <a:bodyPr wrap="square" rtlCol="0">
            <a:spAutoFit/>
          </a:bodyPr>
          <a:lstStyle/>
          <a:p>
            <a:r>
              <a:rPr lang="es-ES" sz="1600" dirty="0" smtClean="0">
                <a:latin typeface="Arial" panose="020B0604020202020204" pitchFamily="34" charset="0"/>
                <a:cs typeface="Arial" panose="020B0604020202020204" pitchFamily="34" charset="0"/>
              </a:rPr>
              <a:t>9. Poner </a:t>
            </a:r>
            <a:r>
              <a:rPr lang="es-ES" sz="1600" dirty="0">
                <a:latin typeface="Arial" panose="020B0604020202020204" pitchFamily="34" charset="0"/>
                <a:cs typeface="Arial" panose="020B0604020202020204" pitchFamily="34" charset="0"/>
              </a:rPr>
              <a:t>todos las casillas en color gris de fondo y cuando se vayan pulsando sustituir por la O y la X cubriendo la casilla. </a:t>
            </a:r>
          </a:p>
          <a:p>
            <a:endParaRPr lang="es-ES" sz="1600" dirty="0">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Realizar el resto de validaciones para el formulario.</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667" t="30680" r="32143" b="27033"/>
          <a:stretch/>
        </p:blipFill>
        <p:spPr bwMode="auto">
          <a:xfrm>
            <a:off x="4356261" y="3224317"/>
            <a:ext cx="4968552" cy="3144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79644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Ejercicio 3 en raya</a:t>
            </a:r>
            <a:endParaRPr lang="es-ES" dirty="0"/>
          </a:p>
        </p:txBody>
      </p:sp>
      <p:sp>
        <p:nvSpPr>
          <p:cNvPr id="5" name="4 CuadroTexto"/>
          <p:cNvSpPr txBox="1"/>
          <p:nvPr/>
        </p:nvSpPr>
        <p:spPr>
          <a:xfrm>
            <a:off x="-14617" y="2583117"/>
            <a:ext cx="13681074" cy="2132193"/>
          </a:xfrm>
          <a:prstGeom prst="rect">
            <a:avLst/>
          </a:prstGeom>
          <a:noFill/>
        </p:spPr>
        <p:txBody>
          <a:bodyPr wrap="square" lIns="99892" tIns="49946" rIns="99892" bIns="49946" rtlCol="0">
            <a:spAutoFit/>
          </a:bodyPr>
          <a:lstStyle/>
          <a:p>
            <a:pPr algn="ctr"/>
            <a:r>
              <a:rPr lang="es-ES_tradnl" sz="6600" dirty="0"/>
              <a:t>FIN TEMA</a:t>
            </a:r>
          </a:p>
          <a:p>
            <a:pPr algn="ctr"/>
            <a:r>
              <a:rPr lang="es-ES" sz="6600" dirty="0" smtClean="0">
                <a:solidFill>
                  <a:schemeClr val="tx1">
                    <a:lumMod val="95000"/>
                    <a:lumOff val="5000"/>
                  </a:schemeClr>
                </a:solidFill>
              </a:rPr>
              <a:t>EJERCICIO 3 EN RAYA</a:t>
            </a:r>
            <a:endParaRPr lang="es-ES" sz="6600" dirty="0"/>
          </a:p>
        </p:txBody>
      </p:sp>
    </p:spTree>
    <p:extLst>
      <p:ext uri="{BB962C8B-B14F-4D97-AF65-F5344CB8AC3E}">
        <p14:creationId xmlns:p14="http://schemas.microsoft.com/office/powerpoint/2010/main" val="1554551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a:xfrm>
            <a:off x="2196856" y="975348"/>
            <a:ext cx="9252194" cy="490966"/>
          </a:xfrm>
        </p:spPr>
        <p:txBody>
          <a:bodyPr/>
          <a:lstStyle/>
          <a:p>
            <a:r>
              <a:rPr lang="es-ES" dirty="0" smtClean="0"/>
              <a:t>Métodos de tiempo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Métodos de tiempo</a:t>
            </a:r>
            <a:endParaRPr lang="es-ES" dirty="0"/>
          </a:p>
        </p:txBody>
      </p:sp>
      <p:sp>
        <p:nvSpPr>
          <p:cNvPr id="6" name="5 CuadroTexto"/>
          <p:cNvSpPr txBox="1"/>
          <p:nvPr/>
        </p:nvSpPr>
        <p:spPr>
          <a:xfrm>
            <a:off x="2376041" y="1961952"/>
            <a:ext cx="8784976" cy="1077218"/>
          </a:xfrm>
          <a:prstGeom prst="rect">
            <a:avLst/>
          </a:prstGeom>
          <a:noFill/>
        </p:spPr>
        <p:txBody>
          <a:bodyPr wrap="square" rtlCol="0">
            <a:spAutoFit/>
          </a:bodyPr>
          <a:lstStyle/>
          <a:p>
            <a:r>
              <a:rPr lang="es-ES" sz="1600" b="1" dirty="0" err="1" smtClean="0">
                <a:latin typeface="Arial" panose="020B0604020202020204" pitchFamily="34" charset="0"/>
                <a:cs typeface="Arial" panose="020B0604020202020204" pitchFamily="34" charset="0"/>
              </a:rPr>
              <a:t>setTimeout</a:t>
            </a:r>
            <a:r>
              <a:rPr lang="es-ES" sz="1600" b="1" dirty="0" smtClean="0">
                <a:latin typeface="Arial" panose="020B0604020202020204" pitchFamily="34" charset="0"/>
                <a:cs typeface="Arial" panose="020B0604020202020204" pitchFamily="34" charset="0"/>
              </a:rPr>
              <a:t> (</a:t>
            </a:r>
            <a:r>
              <a:rPr lang="es-ES" sz="1600" b="1" i="1" dirty="0" err="1">
                <a:latin typeface="Arial" panose="020B0604020202020204" pitchFamily="34" charset="0"/>
                <a:cs typeface="Arial" panose="020B0604020202020204" pitchFamily="34" charset="0"/>
              </a:rPr>
              <a:t>function</a:t>
            </a:r>
            <a:r>
              <a:rPr lang="es-ES" sz="1600" b="1" i="1" dirty="0" smtClean="0">
                <a:latin typeface="Arial" panose="020B0604020202020204" pitchFamily="34" charset="0"/>
                <a:cs typeface="Arial" panose="020B0604020202020204" pitchFamily="34" charset="0"/>
              </a:rPr>
              <a:t>, </a:t>
            </a:r>
            <a:r>
              <a:rPr lang="es-ES" sz="1600" b="1" i="1" dirty="0" err="1" smtClean="0">
                <a:latin typeface="Arial" panose="020B0604020202020204" pitchFamily="34" charset="0"/>
                <a:cs typeface="Arial" panose="020B0604020202020204" pitchFamily="34" charset="0"/>
              </a:rPr>
              <a:t>milliseconds</a:t>
            </a:r>
            <a:r>
              <a:rPr lang="es-ES" sz="1600" b="1" i="1" dirty="0" smtClean="0">
                <a:latin typeface="Arial" panose="020B0604020202020204" pitchFamily="34" charset="0"/>
                <a:cs typeface="Arial" panose="020B0604020202020204" pitchFamily="34" charset="0"/>
              </a:rPr>
              <a:t>, </a:t>
            </a:r>
            <a:r>
              <a:rPr lang="es-ES" sz="1600" b="1" i="1" dirty="0" err="1" smtClean="0">
                <a:latin typeface="Arial" panose="020B0604020202020204" pitchFamily="34" charset="0"/>
                <a:cs typeface="Arial" panose="020B0604020202020204" pitchFamily="34" charset="0"/>
              </a:rPr>
              <a:t>lang</a:t>
            </a:r>
            <a:r>
              <a:rPr lang="es-ES" sz="1600" b="1" dirty="0">
                <a:latin typeface="Arial" panose="020B0604020202020204" pitchFamily="34" charset="0"/>
                <a:cs typeface="Arial" panose="020B0604020202020204" pitchFamily="34" charset="0"/>
              </a:rPr>
              <a:t>)</a:t>
            </a:r>
          </a:p>
          <a:p>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Ejecuta la función una vez pasados los milisegundos definidos</a:t>
            </a:r>
            <a:r>
              <a:rPr lang="es-ES" sz="1600" dirty="0" smtClean="0">
                <a:latin typeface="Arial" panose="020B0604020202020204" pitchFamily="34" charset="0"/>
                <a:cs typeface="Arial" panose="020B0604020202020204" pitchFamily="34" charset="0"/>
              </a:rPr>
              <a:t>. Solamente se llama a la función una vez.</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6083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Métodos de tiempo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Métodos de tiempo</a:t>
            </a:r>
            <a:endParaRPr lang="es-ES" dirty="0"/>
          </a:p>
        </p:txBody>
      </p:sp>
      <p:sp>
        <p:nvSpPr>
          <p:cNvPr id="6" name="5 CuadroTexto"/>
          <p:cNvSpPr txBox="1"/>
          <p:nvPr/>
        </p:nvSpPr>
        <p:spPr>
          <a:xfrm>
            <a:off x="2376041" y="1961952"/>
            <a:ext cx="8784976" cy="830997"/>
          </a:xfrm>
          <a:prstGeom prst="rect">
            <a:avLst/>
          </a:prstGeom>
          <a:noFill/>
        </p:spPr>
        <p:txBody>
          <a:bodyPr wrap="square" rtlCol="0">
            <a:spAutoFit/>
          </a:bodyPr>
          <a:lstStyle/>
          <a:p>
            <a:r>
              <a:rPr lang="es-ES" sz="1600" b="1" dirty="0" err="1">
                <a:latin typeface="Arial" panose="020B0604020202020204" pitchFamily="34" charset="0"/>
                <a:cs typeface="Arial" panose="020B0604020202020204" pitchFamily="34" charset="0"/>
              </a:rPr>
              <a:t>clearTimeout</a:t>
            </a:r>
            <a:r>
              <a:rPr lang="es-ES" sz="1600" b="1" dirty="0">
                <a:latin typeface="Arial" panose="020B0604020202020204" pitchFamily="34" charset="0"/>
                <a:cs typeface="Arial" panose="020B0604020202020204" pitchFamily="34" charset="0"/>
              </a:rPr>
              <a:t>(</a:t>
            </a:r>
            <a:r>
              <a:rPr lang="es-ES" sz="1600" b="1" i="1" dirty="0" err="1">
                <a:latin typeface="Arial" panose="020B0604020202020204" pitchFamily="34" charset="0"/>
                <a:cs typeface="Arial" panose="020B0604020202020204" pitchFamily="34" charset="0"/>
              </a:rPr>
              <a:t>id_of_settimeout</a:t>
            </a:r>
            <a:r>
              <a:rPr lang="es-ES" sz="1600" b="1" dirty="0">
                <a:latin typeface="Arial" panose="020B0604020202020204" pitchFamily="34" charset="0"/>
                <a:cs typeface="Arial" panose="020B0604020202020204" pitchFamily="34" charset="0"/>
              </a:rPr>
              <a:t>)</a:t>
            </a:r>
          </a:p>
          <a:p>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Elimina la llamada de </a:t>
            </a:r>
            <a:r>
              <a:rPr lang="es-ES" sz="1600" dirty="0" err="1" smtClean="0">
                <a:latin typeface="Arial" panose="020B0604020202020204" pitchFamily="34" charset="0"/>
                <a:cs typeface="Arial" panose="020B0604020202020204" pitchFamily="34" charset="0"/>
              </a:rPr>
              <a:t>setTimeout</a:t>
            </a:r>
            <a:r>
              <a:rPr lang="es-ES" sz="1600" dirty="0" smtClean="0">
                <a:latin typeface="Arial" panose="020B0604020202020204" pitchFamily="34" charset="0"/>
                <a:cs typeface="Arial" panose="020B0604020202020204" pitchFamily="34" charset="0"/>
              </a:rPr>
              <a:t> definida </a:t>
            </a:r>
            <a:r>
              <a:rPr lang="es-ES" sz="1600" dirty="0">
                <a:latin typeface="Arial" panose="020B0604020202020204" pitchFamily="34" charset="0"/>
                <a:cs typeface="Arial" panose="020B0604020202020204" pitchFamily="34" charset="0"/>
              </a:rPr>
              <a:t>por el id. </a:t>
            </a:r>
          </a:p>
        </p:txBody>
      </p:sp>
      <p:sp>
        <p:nvSpPr>
          <p:cNvPr id="5" name="4 Rectángulo"/>
          <p:cNvSpPr/>
          <p:nvPr/>
        </p:nvSpPr>
        <p:spPr>
          <a:xfrm>
            <a:off x="3600177" y="3402112"/>
            <a:ext cx="5889812" cy="136803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lgn="just">
              <a:tabLst>
                <a:tab pos="358775" algn="l"/>
                <a:tab pos="715963" algn="l"/>
              </a:tabLst>
            </a:pPr>
            <a:r>
              <a:rPr lang="es-ES" sz="1400" dirty="0" err="1" smtClean="0">
                <a:solidFill>
                  <a:srgbClr val="008000"/>
                </a:solidFill>
                <a:latin typeface="Arial" panose="020B0604020202020204" pitchFamily="34" charset="0"/>
                <a:cs typeface="Arial" panose="020B0604020202020204" pitchFamily="34" charset="0"/>
              </a:rPr>
              <a:t>idaviso</a:t>
            </a:r>
            <a:r>
              <a:rPr lang="es-ES" sz="1400" dirty="0" smtClean="0">
                <a:solidFill>
                  <a:srgbClr val="008000"/>
                </a:solidFill>
                <a:latin typeface="Arial" panose="020B0604020202020204" pitchFamily="34" charset="0"/>
                <a:cs typeface="Arial" panose="020B0604020202020204" pitchFamily="34" charset="0"/>
              </a:rPr>
              <a:t> </a:t>
            </a:r>
            <a:r>
              <a:rPr lang="es-ES" sz="1400" dirty="0">
                <a:solidFill>
                  <a:srgbClr val="008000"/>
                </a:solidFill>
                <a:latin typeface="Arial" panose="020B0604020202020204" pitchFamily="34" charset="0"/>
                <a:cs typeface="Arial" panose="020B0604020202020204" pitchFamily="34" charset="0"/>
              </a:rPr>
              <a:t>= </a:t>
            </a:r>
            <a:r>
              <a:rPr lang="es-ES" sz="1400" dirty="0" err="1" smtClean="0">
                <a:solidFill>
                  <a:srgbClr val="008000"/>
                </a:solidFill>
                <a:latin typeface="Arial" panose="020B0604020202020204" pitchFamily="34" charset="0"/>
                <a:cs typeface="Arial" panose="020B0604020202020204" pitchFamily="34" charset="0"/>
              </a:rPr>
              <a:t>setTimeout</a:t>
            </a:r>
            <a:r>
              <a:rPr lang="es-ES" sz="1400" dirty="0" smtClean="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function</a:t>
            </a:r>
            <a:r>
              <a:rPr lang="es-ES" sz="1400" dirty="0" smtClean="0">
                <a:solidFill>
                  <a:srgbClr val="008000"/>
                </a:solidFill>
                <a:latin typeface="Arial" panose="020B0604020202020204" pitchFamily="34" charset="0"/>
                <a:cs typeface="Arial" panose="020B0604020202020204" pitchFamily="34" charset="0"/>
              </a:rPr>
              <a:t>(){ </a:t>
            </a:r>
            <a:r>
              <a:rPr lang="es-ES" sz="1400" dirty="0" err="1" smtClean="0">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(“Hola</a:t>
            </a:r>
            <a:r>
              <a:rPr lang="es-ES" sz="1400" dirty="0" smtClean="0">
                <a:solidFill>
                  <a:srgbClr val="008000"/>
                </a:solidFill>
                <a:latin typeface="Arial" panose="020B0604020202020204" pitchFamily="34" charset="0"/>
                <a:cs typeface="Arial" panose="020B0604020202020204" pitchFamily="34" charset="0"/>
              </a:rPr>
              <a:t>”); },</a:t>
            </a:r>
            <a:r>
              <a:rPr lang="es-ES" sz="1400" dirty="0">
                <a:solidFill>
                  <a:srgbClr val="008000"/>
                </a:solidFill>
                <a:latin typeface="Arial" panose="020B0604020202020204" pitchFamily="34" charset="0"/>
                <a:cs typeface="Arial" panose="020B0604020202020204" pitchFamily="34" charset="0"/>
              </a:rPr>
              <a:t>5000);</a:t>
            </a:r>
          </a:p>
          <a:p>
            <a:pPr algn="just">
              <a:tabLst>
                <a:tab pos="358775" algn="l"/>
                <a:tab pos="715963" algn="l"/>
              </a:tabLst>
            </a:pPr>
            <a:endParaRPr lang="es-ES" sz="1400" dirty="0">
              <a:solidFill>
                <a:srgbClr val="008000"/>
              </a:solidFill>
              <a:latin typeface="Arial" panose="020B0604020202020204" pitchFamily="34" charset="0"/>
              <a:cs typeface="Arial" panose="020B0604020202020204" pitchFamily="34" charset="0"/>
            </a:endParaRPr>
          </a:p>
          <a:p>
            <a:pPr algn="just">
              <a:tabLst>
                <a:tab pos="358775" algn="l"/>
                <a:tab pos="715963" algn="l"/>
              </a:tabLst>
            </a:pPr>
            <a:r>
              <a:rPr lang="es-ES" sz="1400" dirty="0" err="1">
                <a:solidFill>
                  <a:srgbClr val="008000"/>
                </a:solidFill>
                <a:latin typeface="Arial" panose="020B0604020202020204" pitchFamily="34" charset="0"/>
                <a:cs typeface="Arial" panose="020B0604020202020204" pitchFamily="34" charset="0"/>
              </a:rPr>
              <a:t>function</a:t>
            </a:r>
            <a:r>
              <a:rPr lang="es-ES" sz="1400" dirty="0">
                <a:solidFill>
                  <a:srgbClr val="008000"/>
                </a:solidFill>
                <a:latin typeface="Arial" panose="020B0604020202020204" pitchFamily="34" charset="0"/>
                <a:cs typeface="Arial" panose="020B0604020202020204" pitchFamily="34" charset="0"/>
              </a:rPr>
              <a:t> stop() {</a:t>
            </a:r>
          </a:p>
          <a:p>
            <a:pPr algn="just">
              <a:tabLst>
                <a:tab pos="361950" algn="l"/>
                <a:tab pos="715963"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clearTimeout</a:t>
            </a:r>
            <a:r>
              <a:rPr lang="es-ES" sz="1400" dirty="0">
                <a:solidFill>
                  <a:srgbClr val="008000"/>
                </a:solidFill>
                <a:latin typeface="Arial" panose="020B0604020202020204" pitchFamily="34" charset="0"/>
                <a:cs typeface="Arial" panose="020B0604020202020204" pitchFamily="34" charset="0"/>
              </a:rPr>
              <a:t> </a:t>
            </a:r>
            <a:r>
              <a:rPr lang="es-ES" sz="1400" dirty="0" smtClean="0">
                <a:solidFill>
                  <a:srgbClr val="008000"/>
                </a:solidFill>
                <a:latin typeface="Arial" panose="020B0604020202020204" pitchFamily="34" charset="0"/>
                <a:cs typeface="Arial" panose="020B0604020202020204" pitchFamily="34" charset="0"/>
              </a:rPr>
              <a:t>( </a:t>
            </a:r>
            <a:r>
              <a:rPr lang="es-ES" sz="1400" dirty="0" err="1" smtClean="0">
                <a:solidFill>
                  <a:srgbClr val="008000"/>
                </a:solidFill>
                <a:latin typeface="Arial" panose="020B0604020202020204" pitchFamily="34" charset="0"/>
                <a:cs typeface="Arial" panose="020B0604020202020204" pitchFamily="34" charset="0"/>
              </a:rPr>
              <a:t>idaviso</a:t>
            </a:r>
            <a:r>
              <a:rPr lang="es-ES" sz="1400" dirty="0" smtClean="0">
                <a:solidFill>
                  <a:srgbClr val="008000"/>
                </a:solidFill>
                <a:latin typeface="Arial" panose="020B0604020202020204" pitchFamily="34" charset="0"/>
                <a:cs typeface="Arial" panose="020B0604020202020204" pitchFamily="34" charset="0"/>
              </a:rPr>
              <a:t> </a:t>
            </a:r>
            <a:r>
              <a:rPr lang="es-ES" sz="1400" dirty="0">
                <a:solidFill>
                  <a:srgbClr val="008000"/>
                </a:solidFill>
                <a:latin typeface="Arial" panose="020B0604020202020204" pitchFamily="34" charset="0"/>
                <a:cs typeface="Arial" panose="020B0604020202020204" pitchFamily="34" charset="0"/>
              </a:rPr>
              <a:t>);</a:t>
            </a:r>
          </a:p>
          <a:p>
            <a:pPr algn="just">
              <a:tabLst>
                <a:tab pos="358775" algn="l"/>
                <a:tab pos="715963" algn="l"/>
              </a:tabLst>
            </a:pPr>
            <a:r>
              <a:rPr lang="es-ES" sz="1400" dirty="0">
                <a:solidFill>
                  <a:srgbClr val="008000"/>
                </a:solidFill>
                <a:latin typeface="Arial" panose="020B0604020202020204" pitchFamily="34" charset="0"/>
                <a:cs typeface="Arial" panose="020B0604020202020204" pitchFamily="34" charset="0"/>
              </a:rPr>
              <a:t>}</a:t>
            </a:r>
          </a:p>
        </p:txBody>
      </p:sp>
      <p:sp>
        <p:nvSpPr>
          <p:cNvPr id="7" name="6 Rectángulo"/>
          <p:cNvSpPr/>
          <p:nvPr/>
        </p:nvSpPr>
        <p:spPr>
          <a:xfrm>
            <a:off x="8352704" y="6642472"/>
            <a:ext cx="3168353" cy="338554"/>
          </a:xfrm>
          <a:prstGeom prst="rect">
            <a:avLst/>
          </a:prstGeom>
        </p:spPr>
        <p:txBody>
          <a:bodyPr wrap="square">
            <a:spAutoFit/>
          </a:bodyPr>
          <a:lstStyle/>
          <a:p>
            <a:pPr algn="r"/>
            <a:r>
              <a:rPr lang="es-ES" sz="1600" dirty="0">
                <a:solidFill>
                  <a:schemeClr val="accent1"/>
                </a:solidFill>
              </a:rPr>
              <a:t>Ejemplo </a:t>
            </a:r>
            <a:r>
              <a:rPr lang="es-ES" sz="1600" dirty="0" err="1">
                <a:solidFill>
                  <a:schemeClr val="accent1"/>
                </a:solidFill>
              </a:rPr>
              <a:t>Metodos</a:t>
            </a:r>
            <a:r>
              <a:rPr lang="es-ES" sz="1600" dirty="0">
                <a:solidFill>
                  <a:schemeClr val="accent1"/>
                </a:solidFill>
              </a:rPr>
              <a:t> de </a:t>
            </a:r>
            <a:r>
              <a:rPr lang="es-ES" sz="1600" dirty="0" smtClean="0">
                <a:solidFill>
                  <a:schemeClr val="accent1"/>
                </a:solidFill>
              </a:rPr>
              <a:t>tiempo.html</a:t>
            </a:r>
            <a:endParaRPr lang="es-ES" sz="1600" dirty="0">
              <a:solidFill>
                <a:schemeClr val="accent1"/>
              </a:solidFill>
            </a:endParaRPr>
          </a:p>
        </p:txBody>
      </p:sp>
    </p:spTree>
    <p:extLst>
      <p:ext uri="{BB962C8B-B14F-4D97-AF65-F5344CB8AC3E}">
        <p14:creationId xmlns:p14="http://schemas.microsoft.com/office/powerpoint/2010/main" val="189178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Métodos de tiempo</a:t>
            </a:r>
            <a:endParaRPr lang="es-ES" dirty="0"/>
          </a:p>
        </p:txBody>
      </p:sp>
      <p:sp>
        <p:nvSpPr>
          <p:cNvPr id="6" name="5 CuadroTexto"/>
          <p:cNvSpPr txBox="1"/>
          <p:nvPr/>
        </p:nvSpPr>
        <p:spPr>
          <a:xfrm>
            <a:off x="2376041" y="1961952"/>
            <a:ext cx="8784976" cy="4278094"/>
          </a:xfrm>
          <a:prstGeom prst="rect">
            <a:avLst/>
          </a:prstGeom>
          <a:noFill/>
        </p:spPr>
        <p:txBody>
          <a:bodyPr wrap="square" rtlCol="0">
            <a:spAutoFit/>
          </a:bodyPr>
          <a:lstStyle/>
          <a:p>
            <a:r>
              <a:rPr lang="es-ES" sz="1600" dirty="0" smtClean="0">
                <a:latin typeface="Arial" panose="020B0604020202020204" pitchFamily="34" charset="0"/>
                <a:cs typeface="Arial" panose="020B0604020202020204" pitchFamily="34" charset="0"/>
              </a:rPr>
              <a:t>1.0. Utilizando </a:t>
            </a:r>
            <a:r>
              <a:rPr lang="es-ES" sz="1600" dirty="0">
                <a:latin typeface="Arial" panose="020B0604020202020204" pitchFamily="34" charset="0"/>
                <a:cs typeface="Arial" panose="020B0604020202020204" pitchFamily="34" charset="0"/>
              </a:rPr>
              <a:t>las funciones anteriores realizar un reloj en una capa.</a:t>
            </a:r>
          </a:p>
          <a:p>
            <a:r>
              <a:rPr lang="es-ES" sz="1600" dirty="0">
                <a:solidFill>
                  <a:srgbClr val="008000"/>
                </a:solidFill>
                <a:latin typeface="Arial" panose="020B0604020202020204" pitchFamily="34" charset="0"/>
                <a:cs typeface="Arial" panose="020B0604020202020204" pitchFamily="34" charset="0"/>
              </a:rPr>
              <a:t>&lt;div id="reloj"&gt;&lt;/div&gt;</a:t>
            </a:r>
          </a:p>
          <a:p>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1.1. Mejorar el reloj para que aparezca el 16:08:07, o sea, los ceros cuando los minutos y los segundos sean menores a 10.</a:t>
            </a:r>
          </a:p>
          <a:p>
            <a:pPr marL="342900" indent="-342900">
              <a:buAutoNum type="arabicPeriod"/>
            </a:pPr>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1.2. Con la siguiente información ya creada en el </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 mejorar el reloj para que una vez se haya escrito en el input(alarma) una hora con minutos se escriba la hora en color rojo y en </a:t>
            </a:r>
            <a:r>
              <a:rPr lang="es-ES" sz="1600" dirty="0" err="1">
                <a:latin typeface="Arial" panose="020B0604020202020204" pitchFamily="34" charset="0"/>
                <a:cs typeface="Arial" panose="020B0604020202020204" pitchFamily="34" charset="0"/>
              </a:rPr>
              <a:t>font</a:t>
            </a:r>
            <a:r>
              <a:rPr lang="es-ES" sz="1600" dirty="0">
                <a:latin typeface="Arial" panose="020B0604020202020204" pitchFamily="34" charset="0"/>
                <a:cs typeface="Arial" panose="020B0604020202020204" pitchFamily="34" charset="0"/>
              </a:rPr>
              <a:t> 48px. No es necesario realizar una validación de la información del input.</a:t>
            </a:r>
          </a:p>
          <a:p>
            <a:pPr marL="342900" indent="-342900">
              <a:buAutoNum type="arabicPeriod"/>
            </a:pPr>
            <a:endParaRPr lang="es-ES" sz="1600" dirty="0">
              <a:latin typeface="Arial" panose="020B0604020202020204" pitchFamily="34" charset="0"/>
              <a:cs typeface="Arial" panose="020B0604020202020204" pitchFamily="34" charset="0"/>
            </a:endParaRPr>
          </a:p>
          <a:p>
            <a:r>
              <a:rPr lang="es-ES" sz="1600" dirty="0">
                <a:solidFill>
                  <a:srgbClr val="008000"/>
                </a:solidFill>
                <a:latin typeface="Arial" panose="020B0604020202020204" pitchFamily="34" charset="0"/>
                <a:cs typeface="Arial" panose="020B0604020202020204" pitchFamily="34" charset="0"/>
              </a:rPr>
              <a:t>&lt;div id="reloj"&gt;&lt;/div&gt;</a:t>
            </a:r>
          </a:p>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label</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for</a:t>
            </a:r>
            <a:r>
              <a:rPr lang="es-ES" sz="1600" dirty="0">
                <a:solidFill>
                  <a:srgbClr val="008000"/>
                </a:solidFill>
                <a:latin typeface="Arial" panose="020B0604020202020204" pitchFamily="34" charset="0"/>
                <a:cs typeface="Arial" panose="020B0604020202020204" pitchFamily="34" charset="0"/>
              </a:rPr>
              <a:t>="alarma"&gt;alarma&lt;/</a:t>
            </a:r>
            <a:r>
              <a:rPr lang="es-ES" sz="1600" dirty="0" err="1">
                <a:solidFill>
                  <a:srgbClr val="008000"/>
                </a:solidFill>
                <a:latin typeface="Arial" panose="020B0604020202020204" pitchFamily="34" charset="0"/>
                <a:cs typeface="Arial" panose="020B0604020202020204" pitchFamily="34" charset="0"/>
              </a:rPr>
              <a:t>label</a:t>
            </a:r>
            <a:r>
              <a:rPr lang="es-ES" sz="1600" dirty="0">
                <a:solidFill>
                  <a:srgbClr val="008000"/>
                </a:solidFill>
                <a:latin typeface="Arial" panose="020B0604020202020204" pitchFamily="34" charset="0"/>
                <a:cs typeface="Arial" panose="020B0604020202020204" pitchFamily="34" charset="0"/>
              </a:rPr>
              <a:t>&gt;</a:t>
            </a:r>
          </a:p>
          <a:p>
            <a:r>
              <a:rPr lang="es-ES" sz="1600" dirty="0">
                <a:solidFill>
                  <a:srgbClr val="008000"/>
                </a:solidFill>
                <a:latin typeface="Arial" panose="020B0604020202020204" pitchFamily="34" charset="0"/>
                <a:cs typeface="Arial" panose="020B0604020202020204" pitchFamily="34" charset="0"/>
              </a:rPr>
              <a:t>&lt;input id="alarma"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text</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size</a:t>
            </a:r>
            <a:r>
              <a:rPr lang="es-ES" sz="1600" dirty="0">
                <a:solidFill>
                  <a:srgbClr val="008000"/>
                </a:solidFill>
                <a:latin typeface="Arial" panose="020B0604020202020204" pitchFamily="34" charset="0"/>
                <a:cs typeface="Arial" panose="020B0604020202020204" pitchFamily="34" charset="0"/>
              </a:rPr>
              <a:t>="10" </a:t>
            </a:r>
            <a:r>
              <a:rPr lang="es-ES" sz="1600" dirty="0" err="1">
                <a:solidFill>
                  <a:srgbClr val="008000"/>
                </a:solidFill>
                <a:latin typeface="Arial" panose="020B0604020202020204" pitchFamily="34" charset="0"/>
                <a:cs typeface="Arial" panose="020B0604020202020204" pitchFamily="34" charset="0"/>
              </a:rPr>
              <a:t>placeholder</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hh:mm</a:t>
            </a:r>
            <a:r>
              <a:rPr lang="es-ES" sz="1600" dirty="0">
                <a:solidFill>
                  <a:srgbClr val="008000"/>
                </a:solidFill>
                <a:latin typeface="Arial" panose="020B0604020202020204" pitchFamily="34" charset="0"/>
                <a:cs typeface="Arial" panose="020B0604020202020204" pitchFamily="34" charset="0"/>
              </a:rPr>
              <a:t>"&gt;</a:t>
            </a:r>
          </a:p>
          <a:p>
            <a:endParaRPr lang="es-ES" sz="1600" dirty="0">
              <a:solidFill>
                <a:srgbClr val="008000"/>
              </a:solidFill>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1.3. Ahora que la alarma se active con el nuevo campo de tipo </a:t>
            </a:r>
            <a:r>
              <a:rPr lang="es-ES" sz="1600" dirty="0" err="1">
                <a:latin typeface="Arial" panose="020B0604020202020204" pitchFamily="34" charset="0"/>
                <a:cs typeface="Arial" panose="020B0604020202020204" pitchFamily="34" charset="0"/>
              </a:rPr>
              <a:t>checkbox</a:t>
            </a:r>
            <a:r>
              <a:rPr lang="es-ES" sz="1600" dirty="0" smtClean="0">
                <a:latin typeface="Arial" panose="020B0604020202020204" pitchFamily="34" charset="0"/>
                <a:cs typeface="Arial" panose="020B0604020202020204" pitchFamily="34" charset="0"/>
              </a:rPr>
              <a:t>. Cambiar las funciones a un fichero </a:t>
            </a:r>
            <a:r>
              <a:rPr lang="es-ES" sz="1600" dirty="0" err="1" smtClean="0">
                <a:latin typeface="Arial" panose="020B0604020202020204" pitchFamily="34" charset="0"/>
                <a:cs typeface="Arial" panose="020B0604020202020204" pitchFamily="34" charset="0"/>
              </a:rPr>
              <a:t>javascript</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a:p>
            <a:r>
              <a:rPr lang="en-US" sz="1600" dirty="0">
                <a:solidFill>
                  <a:srgbClr val="008000"/>
                </a:solidFill>
                <a:latin typeface="Arial" panose="020B0604020202020204" pitchFamily="34" charset="0"/>
                <a:cs typeface="Arial" panose="020B0604020202020204" pitchFamily="34" charset="0"/>
              </a:rPr>
              <a:t>&lt;input name="</a:t>
            </a:r>
            <a:r>
              <a:rPr lang="en-US" sz="1600" dirty="0" err="1">
                <a:solidFill>
                  <a:srgbClr val="008000"/>
                </a:solidFill>
                <a:latin typeface="Arial" panose="020B0604020202020204" pitchFamily="34" charset="0"/>
                <a:cs typeface="Arial" panose="020B0604020202020204" pitchFamily="34" charset="0"/>
              </a:rPr>
              <a:t>activar</a:t>
            </a:r>
            <a:r>
              <a:rPr lang="en-US" sz="1600" dirty="0">
                <a:solidFill>
                  <a:srgbClr val="008000"/>
                </a:solidFill>
                <a:latin typeface="Arial" panose="020B0604020202020204" pitchFamily="34" charset="0"/>
                <a:cs typeface="Arial" panose="020B0604020202020204" pitchFamily="34" charset="0"/>
              </a:rPr>
              <a:t>" type="checkbox</a:t>
            </a:r>
            <a:r>
              <a:rPr lang="en-US" sz="1600" dirty="0" smtClean="0">
                <a:solidFill>
                  <a:srgbClr val="008000"/>
                </a:solidFill>
                <a:latin typeface="Arial" panose="020B0604020202020204" pitchFamily="34" charset="0"/>
                <a:cs typeface="Arial" panose="020B0604020202020204" pitchFamily="34" charset="0"/>
              </a:rPr>
              <a:t>"&gt;</a:t>
            </a:r>
            <a:endParaRPr lang="es-ES" sz="1600" dirty="0">
              <a:solidFill>
                <a:srgbClr val="008000"/>
              </a:solidFill>
              <a:latin typeface="Arial" panose="020B0604020202020204" pitchFamily="34" charset="0"/>
              <a:cs typeface="Arial" panose="020B0604020202020204" pitchFamily="34" charset="0"/>
            </a:endParaRPr>
          </a:p>
        </p:txBody>
      </p:sp>
      <p:sp>
        <p:nvSpPr>
          <p:cNvPr id="8" name="7 Rectángulo"/>
          <p:cNvSpPr/>
          <p:nvPr/>
        </p:nvSpPr>
        <p:spPr>
          <a:xfrm>
            <a:off x="8352704" y="6642472"/>
            <a:ext cx="3168353" cy="338554"/>
          </a:xfrm>
          <a:prstGeom prst="rect">
            <a:avLst/>
          </a:prstGeom>
        </p:spPr>
        <p:txBody>
          <a:bodyPr wrap="square">
            <a:spAutoFit/>
          </a:bodyPr>
          <a:lstStyle/>
          <a:p>
            <a:pPr algn="r"/>
            <a:r>
              <a:rPr lang="es-ES" sz="1600" dirty="0" smtClean="0">
                <a:solidFill>
                  <a:schemeClr val="accent1"/>
                </a:solidFill>
              </a:rPr>
              <a:t>/Reloj/</a:t>
            </a:r>
            <a:endParaRPr lang="es-ES" sz="1600" dirty="0">
              <a:solidFill>
                <a:schemeClr val="accent1"/>
              </a:solidFill>
            </a:endParaRPr>
          </a:p>
        </p:txBody>
      </p:sp>
    </p:spTree>
    <p:extLst>
      <p:ext uri="{BB962C8B-B14F-4D97-AF65-F5344CB8AC3E}">
        <p14:creationId xmlns:p14="http://schemas.microsoft.com/office/powerpoint/2010/main" val="695488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Ejercicios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Métodos de tiempo</a:t>
            </a:r>
            <a:endParaRPr lang="es-ES" dirty="0"/>
          </a:p>
        </p:txBody>
      </p:sp>
      <p:sp>
        <p:nvSpPr>
          <p:cNvPr id="6" name="5 CuadroTexto"/>
          <p:cNvSpPr txBox="1"/>
          <p:nvPr/>
        </p:nvSpPr>
        <p:spPr>
          <a:xfrm>
            <a:off x="2376041" y="1961952"/>
            <a:ext cx="8784976" cy="4031873"/>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1.4</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Incluir</a:t>
            </a:r>
            <a:r>
              <a:rPr lang="en-US" sz="1600" dirty="0">
                <a:latin typeface="Arial" panose="020B0604020202020204" pitchFamily="34" charset="0"/>
                <a:cs typeface="Arial" panose="020B0604020202020204" pitchFamily="34" charset="0"/>
              </a:rPr>
              <a:t> un campo </a:t>
            </a:r>
            <a:r>
              <a:rPr lang="en-US" sz="1600" dirty="0" err="1">
                <a:latin typeface="Arial" panose="020B0604020202020204" pitchFamily="34" charset="0"/>
                <a:cs typeface="Arial" panose="020B0604020202020204" pitchFamily="34" charset="0"/>
              </a:rPr>
              <a:t>en</a:t>
            </a:r>
            <a:r>
              <a:rPr lang="en-US" sz="1600" dirty="0">
                <a:latin typeface="Arial" panose="020B0604020202020204" pitchFamily="34" charset="0"/>
                <a:cs typeface="Arial" panose="020B0604020202020204" pitchFamily="34" charset="0"/>
              </a:rPr>
              <a:t> el que </a:t>
            </a:r>
            <a:r>
              <a:rPr lang="en-US" sz="1600" dirty="0" err="1">
                <a:latin typeface="Arial" panose="020B0604020202020204" pitchFamily="34" charset="0"/>
                <a:cs typeface="Arial" panose="020B0604020202020204" pitchFamily="34" charset="0"/>
              </a:rPr>
              <a:t>podamos</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cambiar</a:t>
            </a:r>
            <a:r>
              <a:rPr lang="en-US" sz="1600" dirty="0">
                <a:latin typeface="Arial" panose="020B0604020202020204" pitchFamily="34" charset="0"/>
                <a:cs typeface="Arial" panose="020B0604020202020204" pitchFamily="34" charset="0"/>
              </a:rPr>
              <a:t> el </a:t>
            </a:r>
            <a:r>
              <a:rPr lang="en-US" sz="1600" dirty="0" err="1">
                <a:latin typeface="Arial" panose="020B0604020202020204" pitchFamily="34" charset="0"/>
                <a:cs typeface="Arial" panose="020B0604020202020204" pitchFamily="34" charset="0"/>
              </a:rPr>
              <a:t>tiempo</a:t>
            </a:r>
            <a:r>
              <a:rPr lang="en-US" sz="1600" dirty="0">
                <a:latin typeface="Arial" panose="020B0604020202020204" pitchFamily="34" charset="0"/>
                <a:cs typeface="Arial" panose="020B0604020202020204" pitchFamily="34" charset="0"/>
              </a:rPr>
              <a:t> de </a:t>
            </a:r>
            <a:r>
              <a:rPr lang="en-US" sz="1600" dirty="0" err="1">
                <a:latin typeface="Arial" panose="020B0604020202020204" pitchFamily="34" charset="0"/>
                <a:cs typeface="Arial" panose="020B0604020202020204" pitchFamily="34" charset="0"/>
              </a:rPr>
              <a:t>refresco</a:t>
            </a:r>
            <a:r>
              <a:rPr lang="en-US" sz="1600" dirty="0">
                <a:latin typeface="Arial" panose="020B0604020202020204" pitchFamily="34" charset="0"/>
                <a:cs typeface="Arial" panose="020B0604020202020204" pitchFamily="34" charset="0"/>
              </a:rPr>
              <a:t> del </a:t>
            </a:r>
            <a:r>
              <a:rPr lang="en-US" sz="1600" dirty="0" err="1">
                <a:latin typeface="Arial" panose="020B0604020202020204" pitchFamily="34" charset="0"/>
                <a:cs typeface="Arial" panose="020B0604020202020204" pitchFamily="34" charset="0"/>
              </a:rPr>
              <a:t>reloj</a:t>
            </a:r>
            <a:r>
              <a:rPr lang="en-US" sz="1600" dirty="0">
                <a:latin typeface="Arial" panose="020B0604020202020204" pitchFamily="34" charset="0"/>
                <a:cs typeface="Arial" panose="020B0604020202020204" pitchFamily="34" charset="0"/>
              </a:rPr>
              <a:t>.</a:t>
            </a:r>
          </a:p>
          <a:p>
            <a:r>
              <a:rPr lang="es-ES" sz="1600" dirty="0">
                <a:solidFill>
                  <a:srgbClr val="008000"/>
                </a:solidFill>
                <a:latin typeface="Arial" panose="020B0604020202020204" pitchFamily="34" charset="0"/>
                <a:cs typeface="Arial" panose="020B0604020202020204" pitchFamily="34" charset="0"/>
              </a:rPr>
              <a:t>&lt;p&gt;acelerar/desacelerar: &lt;input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number</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name</a:t>
            </a:r>
            <a:r>
              <a:rPr lang="es-ES" sz="1600" dirty="0">
                <a:solidFill>
                  <a:srgbClr val="008000"/>
                </a:solidFill>
                <a:latin typeface="Arial" panose="020B0604020202020204" pitchFamily="34" charset="0"/>
                <a:cs typeface="Arial" panose="020B0604020202020204" pitchFamily="34" charset="0"/>
              </a:rPr>
              <a:t>="tiempo" min="1" </a:t>
            </a:r>
            <a:r>
              <a:rPr lang="es-ES" sz="1600" dirty="0" err="1">
                <a:solidFill>
                  <a:srgbClr val="008000"/>
                </a:solidFill>
                <a:latin typeface="Arial" panose="020B0604020202020204" pitchFamily="34" charset="0"/>
                <a:cs typeface="Arial" panose="020B0604020202020204" pitchFamily="34" charset="0"/>
              </a:rPr>
              <a:t>max</a:t>
            </a:r>
            <a:r>
              <a:rPr lang="es-ES" sz="1600" dirty="0">
                <a:solidFill>
                  <a:srgbClr val="008000"/>
                </a:solidFill>
                <a:latin typeface="Arial" panose="020B0604020202020204" pitchFamily="34" charset="0"/>
                <a:cs typeface="Arial" panose="020B0604020202020204" pitchFamily="34" charset="0"/>
              </a:rPr>
              <a:t>="60" </a:t>
            </a:r>
            <a:r>
              <a:rPr lang="es-ES" sz="1600" dirty="0" err="1">
                <a:solidFill>
                  <a:srgbClr val="008000"/>
                </a:solidFill>
                <a:latin typeface="Arial" panose="020B0604020202020204" pitchFamily="34" charset="0"/>
                <a:cs typeface="Arial" panose="020B0604020202020204" pitchFamily="34" charset="0"/>
              </a:rPr>
              <a:t>value</a:t>
            </a:r>
            <a:r>
              <a:rPr lang="es-ES" sz="1600" dirty="0">
                <a:solidFill>
                  <a:srgbClr val="008000"/>
                </a:solidFill>
                <a:latin typeface="Arial" panose="020B0604020202020204" pitchFamily="34" charset="0"/>
                <a:cs typeface="Arial" panose="020B0604020202020204" pitchFamily="34" charset="0"/>
              </a:rPr>
              <a:t>="2" </a:t>
            </a:r>
            <a:r>
              <a:rPr lang="es-ES" sz="1600" dirty="0" err="1">
                <a:solidFill>
                  <a:srgbClr val="008000"/>
                </a:solidFill>
                <a:latin typeface="Arial" panose="020B0604020202020204" pitchFamily="34" charset="0"/>
                <a:cs typeface="Arial" panose="020B0604020202020204" pitchFamily="34" charset="0"/>
              </a:rPr>
              <a:t>onchange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cambioreloj</a:t>
            </a:r>
            <a:r>
              <a:rPr lang="es-ES" sz="1600" dirty="0">
                <a:solidFill>
                  <a:srgbClr val="008000"/>
                </a:solidFill>
                <a:latin typeface="Arial" panose="020B0604020202020204" pitchFamily="34" charset="0"/>
                <a:cs typeface="Arial" panose="020B0604020202020204" pitchFamily="34" charset="0"/>
              </a:rPr>
              <a:t>();"&gt; segundos&lt;/p</a:t>
            </a:r>
            <a:r>
              <a:rPr lang="es-ES" sz="1600" dirty="0" smtClean="0">
                <a:solidFill>
                  <a:srgbClr val="008000"/>
                </a:solidFill>
                <a:latin typeface="Arial" panose="020B0604020202020204" pitchFamily="34" charset="0"/>
                <a:cs typeface="Arial" panose="020B0604020202020204" pitchFamily="34" charset="0"/>
              </a:rPr>
              <a:t>&gt;</a:t>
            </a:r>
          </a:p>
          <a:p>
            <a:endParaRPr lang="es-ES" sz="1600" dirty="0">
              <a:solidFill>
                <a:srgbClr val="008000"/>
              </a:solidFill>
              <a:latin typeface="Arial" panose="020B0604020202020204" pitchFamily="34" charset="0"/>
              <a:cs typeface="Arial" panose="020B0604020202020204" pitchFamily="34" charset="0"/>
            </a:endParaRPr>
          </a:p>
          <a:p>
            <a:r>
              <a:rPr lang="es-ES" sz="1600" dirty="0">
                <a:latin typeface="Arial" panose="020B0604020202020204" pitchFamily="34" charset="0"/>
                <a:cs typeface="Arial" panose="020B0604020202020204" pitchFamily="34" charset="0"/>
              </a:rPr>
              <a:t>1.5. Y en la misma página incluir un reloj de cuenta atrás sólo con minutos y segundos y que al llegar a cero se pare.</a:t>
            </a:r>
          </a:p>
          <a:p>
            <a:endParaRPr lang="es-ES" sz="1600" dirty="0">
              <a:latin typeface="Arial" panose="020B0604020202020204" pitchFamily="34" charset="0"/>
              <a:cs typeface="Arial" panose="020B0604020202020204" pitchFamily="34" charset="0"/>
            </a:endParaRPr>
          </a:p>
          <a:p>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hr</a:t>
            </a:r>
            <a:r>
              <a:rPr lang="es-ES" sz="1600" dirty="0">
                <a:solidFill>
                  <a:srgbClr val="008000"/>
                </a:solidFill>
                <a:latin typeface="Arial" panose="020B0604020202020204" pitchFamily="34" charset="0"/>
                <a:cs typeface="Arial" panose="020B0604020202020204" pitchFamily="34" charset="0"/>
              </a:rPr>
              <a:t>/&gt;</a:t>
            </a:r>
          </a:p>
          <a:p>
            <a:r>
              <a:rPr lang="es-ES" sz="1600" dirty="0">
                <a:solidFill>
                  <a:srgbClr val="008000"/>
                </a:solidFill>
                <a:latin typeface="Arial" panose="020B0604020202020204" pitchFamily="34" charset="0"/>
                <a:cs typeface="Arial" panose="020B0604020202020204" pitchFamily="34" charset="0"/>
              </a:rPr>
              <a:t>&lt;div id="</a:t>
            </a:r>
            <a:r>
              <a:rPr lang="es-ES" sz="1600" dirty="0" err="1">
                <a:solidFill>
                  <a:srgbClr val="008000"/>
                </a:solidFill>
                <a:latin typeface="Arial" panose="020B0604020202020204" pitchFamily="34" charset="0"/>
                <a:cs typeface="Arial" panose="020B0604020202020204" pitchFamily="34" charset="0"/>
              </a:rPr>
              <a:t>cuentaatras</a:t>
            </a:r>
            <a:r>
              <a:rPr lang="es-ES" sz="1600" dirty="0">
                <a:solidFill>
                  <a:srgbClr val="008000"/>
                </a:solidFill>
                <a:latin typeface="Arial" panose="020B0604020202020204" pitchFamily="34" charset="0"/>
                <a:cs typeface="Arial" panose="020B0604020202020204" pitchFamily="34" charset="0"/>
              </a:rPr>
              <a:t>"&gt;&lt;/div&gt;</a:t>
            </a:r>
          </a:p>
          <a:p>
            <a:r>
              <a:rPr lang="es-ES" sz="1600" dirty="0">
                <a:solidFill>
                  <a:srgbClr val="008000"/>
                </a:solidFill>
                <a:latin typeface="Arial" panose="020B0604020202020204" pitchFamily="34" charset="0"/>
                <a:cs typeface="Arial" panose="020B0604020202020204" pitchFamily="34" charset="0"/>
              </a:rPr>
              <a:t>&lt;p&gt;</a:t>
            </a:r>
          </a:p>
          <a:p>
            <a:pPr marL="446088"/>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label</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for</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comienzoatras</a:t>
            </a:r>
            <a:r>
              <a:rPr lang="es-ES" sz="1600" dirty="0">
                <a:solidFill>
                  <a:srgbClr val="008000"/>
                </a:solidFill>
                <a:latin typeface="Arial" panose="020B0604020202020204" pitchFamily="34" charset="0"/>
                <a:cs typeface="Arial" panose="020B0604020202020204" pitchFamily="34" charset="0"/>
              </a:rPr>
              <a:t>"&gt;Cuenta </a:t>
            </a:r>
            <a:r>
              <a:rPr lang="es-ES" sz="1600" dirty="0" err="1">
                <a:solidFill>
                  <a:srgbClr val="008000"/>
                </a:solidFill>
                <a:latin typeface="Arial" panose="020B0604020202020204" pitchFamily="34" charset="0"/>
                <a:cs typeface="Arial" panose="020B0604020202020204" pitchFamily="34" charset="0"/>
              </a:rPr>
              <a:t>Atras</a:t>
            </a:r>
            <a:r>
              <a:rPr lang="es-ES" sz="1600" dirty="0">
                <a:solidFill>
                  <a:srgbClr val="008000"/>
                </a:solidFill>
                <a:latin typeface="Arial" panose="020B0604020202020204" pitchFamily="34" charset="0"/>
                <a:cs typeface="Arial" panose="020B0604020202020204" pitchFamily="34" charset="0"/>
              </a:rPr>
              <a:t>:&lt;/</a:t>
            </a:r>
            <a:r>
              <a:rPr lang="es-ES" sz="1600" dirty="0" err="1">
                <a:solidFill>
                  <a:srgbClr val="008000"/>
                </a:solidFill>
                <a:latin typeface="Arial" panose="020B0604020202020204" pitchFamily="34" charset="0"/>
                <a:cs typeface="Arial" panose="020B0604020202020204" pitchFamily="34" charset="0"/>
              </a:rPr>
              <a:t>label</a:t>
            </a:r>
            <a:r>
              <a:rPr lang="es-ES" sz="1600" dirty="0">
                <a:solidFill>
                  <a:srgbClr val="008000"/>
                </a:solidFill>
                <a:latin typeface="Arial" panose="020B0604020202020204" pitchFamily="34" charset="0"/>
                <a:cs typeface="Arial" panose="020B0604020202020204" pitchFamily="34" charset="0"/>
              </a:rPr>
              <a:t>&gt;</a:t>
            </a:r>
          </a:p>
          <a:p>
            <a:pPr marL="446088"/>
            <a:r>
              <a:rPr lang="es-ES" sz="1600" dirty="0">
                <a:solidFill>
                  <a:srgbClr val="008000"/>
                </a:solidFill>
                <a:latin typeface="Arial" panose="020B0604020202020204" pitchFamily="34" charset="0"/>
                <a:cs typeface="Arial" panose="020B0604020202020204" pitchFamily="34" charset="0"/>
              </a:rPr>
              <a:t>&lt;input id="</a:t>
            </a:r>
            <a:r>
              <a:rPr lang="es-ES" sz="1600" dirty="0" err="1">
                <a:solidFill>
                  <a:srgbClr val="008000"/>
                </a:solidFill>
                <a:latin typeface="Arial" panose="020B0604020202020204" pitchFamily="34" charset="0"/>
                <a:cs typeface="Arial" panose="020B0604020202020204" pitchFamily="34" charset="0"/>
              </a:rPr>
              <a:t>comienzoatras</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name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cuentaatras</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text</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size</a:t>
            </a:r>
            <a:r>
              <a:rPr lang="es-ES" sz="1600" dirty="0">
                <a:solidFill>
                  <a:srgbClr val="008000"/>
                </a:solidFill>
                <a:latin typeface="Arial" panose="020B0604020202020204" pitchFamily="34" charset="0"/>
                <a:cs typeface="Arial" panose="020B0604020202020204" pitchFamily="34" charset="0"/>
              </a:rPr>
              <a:t>="10" </a:t>
            </a:r>
            <a:r>
              <a:rPr lang="es-ES" sz="1600" dirty="0" err="1">
                <a:solidFill>
                  <a:srgbClr val="008000"/>
                </a:solidFill>
                <a:latin typeface="Arial" panose="020B0604020202020204" pitchFamily="34" charset="0"/>
                <a:cs typeface="Arial" panose="020B0604020202020204" pitchFamily="34" charset="0"/>
              </a:rPr>
              <a:t>placeholder</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mm:ss</a:t>
            </a:r>
            <a:r>
              <a:rPr lang="es-ES" sz="1600" dirty="0">
                <a:solidFill>
                  <a:srgbClr val="008000"/>
                </a:solidFill>
                <a:latin typeface="Arial" panose="020B0604020202020204" pitchFamily="34" charset="0"/>
                <a:cs typeface="Arial" panose="020B0604020202020204" pitchFamily="34" charset="0"/>
              </a:rPr>
              <a:t>"&gt;</a:t>
            </a:r>
          </a:p>
          <a:p>
            <a:pPr marL="446088"/>
            <a:r>
              <a:rPr lang="es-ES" sz="1600" dirty="0">
                <a:solidFill>
                  <a:srgbClr val="008000"/>
                </a:solidFill>
                <a:latin typeface="Arial" panose="020B0604020202020204" pitchFamily="34" charset="0"/>
                <a:cs typeface="Arial" panose="020B0604020202020204" pitchFamily="34" charset="0"/>
              </a:rPr>
              <a:t>&lt;input </a:t>
            </a:r>
            <a:r>
              <a:rPr lang="es-ES" sz="1600" dirty="0" err="1">
                <a:solidFill>
                  <a:srgbClr val="008000"/>
                </a:solidFill>
                <a:latin typeface="Arial" panose="020B0604020202020204" pitchFamily="34" charset="0"/>
                <a:cs typeface="Arial" panose="020B0604020202020204" pitchFamily="34" charset="0"/>
              </a:rPr>
              <a:t>name</a:t>
            </a:r>
            <a:r>
              <a:rPr lang="es-ES" sz="1600" dirty="0">
                <a:solidFill>
                  <a:srgbClr val="008000"/>
                </a:solidFill>
                <a:latin typeface="Arial" panose="020B0604020202020204" pitchFamily="34" charset="0"/>
                <a:cs typeface="Arial" panose="020B0604020202020204" pitchFamily="34" charset="0"/>
              </a:rPr>
              <a:t>="activar" </a:t>
            </a:r>
            <a:r>
              <a:rPr lang="es-ES" sz="1600" dirty="0" err="1">
                <a:solidFill>
                  <a:srgbClr val="008000"/>
                </a:solidFill>
                <a:latin typeface="Arial" panose="020B0604020202020204" pitchFamily="34" charset="0"/>
                <a:cs typeface="Arial" panose="020B0604020202020204" pitchFamily="34" charset="0"/>
              </a:rPr>
              <a:t>type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checkbox</a:t>
            </a:r>
            <a:r>
              <a:rPr lang="es-ES" sz="1600" dirty="0">
                <a:solidFill>
                  <a:srgbClr val="008000"/>
                </a:solidFill>
                <a:latin typeface="Arial" panose="020B0604020202020204" pitchFamily="34" charset="0"/>
                <a:cs typeface="Arial" panose="020B0604020202020204" pitchFamily="34" charset="0"/>
              </a:rPr>
              <a:t>" </a:t>
            </a:r>
            <a:r>
              <a:rPr lang="es-ES" sz="1600" dirty="0" err="1">
                <a:solidFill>
                  <a:srgbClr val="008000"/>
                </a:solidFill>
                <a:latin typeface="Arial" panose="020B0604020202020204" pitchFamily="34" charset="0"/>
                <a:cs typeface="Arial" panose="020B0604020202020204" pitchFamily="34" charset="0"/>
              </a:rPr>
              <a:t>onchange</a:t>
            </a:r>
            <a:r>
              <a:rPr lang="es-ES" sz="1600" dirty="0">
                <a:solidFill>
                  <a:srgbClr val="008000"/>
                </a:solidFill>
                <a:latin typeface="Arial" panose="020B0604020202020204" pitchFamily="34" charset="0"/>
                <a:cs typeface="Arial" panose="020B0604020202020204" pitchFamily="34" charset="0"/>
              </a:rPr>
              <a:t>="</a:t>
            </a:r>
            <a:r>
              <a:rPr lang="es-ES" sz="1600" dirty="0" err="1">
                <a:solidFill>
                  <a:srgbClr val="008000"/>
                </a:solidFill>
                <a:latin typeface="Arial" panose="020B0604020202020204" pitchFamily="34" charset="0"/>
                <a:cs typeface="Arial" panose="020B0604020202020204" pitchFamily="34" charset="0"/>
              </a:rPr>
              <a:t>cuentaatras</a:t>
            </a:r>
            <a:r>
              <a:rPr lang="es-ES" sz="1600" dirty="0">
                <a:solidFill>
                  <a:srgbClr val="008000"/>
                </a:solidFill>
                <a:latin typeface="Arial" panose="020B0604020202020204" pitchFamily="34" charset="0"/>
                <a:cs typeface="Arial" panose="020B0604020202020204" pitchFamily="34" charset="0"/>
              </a:rPr>
              <a:t>();"&gt;</a:t>
            </a:r>
          </a:p>
          <a:p>
            <a:r>
              <a:rPr lang="es-ES" sz="1600" dirty="0">
                <a:solidFill>
                  <a:srgbClr val="008000"/>
                </a:solidFill>
                <a:latin typeface="Arial" panose="020B0604020202020204" pitchFamily="34" charset="0"/>
                <a:cs typeface="Arial" panose="020B0604020202020204" pitchFamily="34" charset="0"/>
              </a:rPr>
              <a:t>&lt;/p&gt;</a:t>
            </a:r>
          </a:p>
          <a:p>
            <a:endParaRPr lang="es-ES" sz="1600" dirty="0">
              <a:solidFill>
                <a:srgbClr val="008000"/>
              </a:solidFill>
              <a:latin typeface="Arial" panose="020B0604020202020204" pitchFamily="34" charset="0"/>
              <a:cs typeface="Arial" panose="020B0604020202020204" pitchFamily="34" charset="0"/>
            </a:endParaRPr>
          </a:p>
        </p:txBody>
      </p:sp>
      <p:sp>
        <p:nvSpPr>
          <p:cNvPr id="5" name="4 Rectángulo"/>
          <p:cNvSpPr/>
          <p:nvPr/>
        </p:nvSpPr>
        <p:spPr>
          <a:xfrm>
            <a:off x="8352704" y="6642472"/>
            <a:ext cx="3168353" cy="338554"/>
          </a:xfrm>
          <a:prstGeom prst="rect">
            <a:avLst/>
          </a:prstGeom>
        </p:spPr>
        <p:txBody>
          <a:bodyPr wrap="square">
            <a:spAutoFit/>
          </a:bodyPr>
          <a:lstStyle/>
          <a:p>
            <a:pPr algn="r"/>
            <a:r>
              <a:rPr lang="es-ES" sz="1600" dirty="0" smtClean="0">
                <a:solidFill>
                  <a:schemeClr val="accent1"/>
                </a:solidFill>
              </a:rPr>
              <a:t>/Reloj/</a:t>
            </a:r>
            <a:endParaRPr lang="es-ES" sz="1600" dirty="0">
              <a:solidFill>
                <a:schemeClr val="accent1"/>
              </a:solidFill>
            </a:endParaRPr>
          </a:p>
        </p:txBody>
      </p:sp>
    </p:spTree>
    <p:extLst>
      <p:ext uri="{BB962C8B-B14F-4D97-AF65-F5344CB8AC3E}">
        <p14:creationId xmlns:p14="http://schemas.microsoft.com/office/powerpoint/2010/main" val="2933671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a:t>
            </a:r>
            <a:r>
              <a:rPr lang="es-ES" dirty="0" smtClean="0">
                <a:solidFill>
                  <a:schemeClr val="tx1">
                    <a:lumMod val="95000"/>
                    <a:lumOff val="5000"/>
                  </a:schemeClr>
                </a:solidFill>
              </a:rPr>
              <a:t>DOM</a:t>
            </a:r>
            <a:endParaRPr lang="es-ES" dirty="0"/>
          </a:p>
        </p:txBody>
      </p:sp>
      <p:sp>
        <p:nvSpPr>
          <p:cNvPr id="5" name="4 CuadroTexto"/>
          <p:cNvSpPr txBox="1"/>
          <p:nvPr/>
        </p:nvSpPr>
        <p:spPr>
          <a:xfrm>
            <a:off x="-14617" y="2583117"/>
            <a:ext cx="13681074" cy="2132193"/>
          </a:xfrm>
          <a:prstGeom prst="rect">
            <a:avLst/>
          </a:prstGeom>
          <a:noFill/>
        </p:spPr>
        <p:txBody>
          <a:bodyPr wrap="square" lIns="99892" tIns="49946" rIns="99892" bIns="49946" rtlCol="0">
            <a:spAutoFit/>
          </a:bodyPr>
          <a:lstStyle/>
          <a:p>
            <a:pPr algn="ctr"/>
            <a:r>
              <a:rPr lang="es-ES_tradnl" sz="6600" dirty="0"/>
              <a:t>FIN TEMA</a:t>
            </a:r>
          </a:p>
          <a:p>
            <a:pPr algn="ctr"/>
            <a:r>
              <a:rPr lang="es-ES" sz="6600" dirty="0" smtClean="0">
                <a:solidFill>
                  <a:schemeClr val="tx1">
                    <a:lumMod val="95000"/>
                    <a:lumOff val="5000"/>
                  </a:schemeClr>
                </a:solidFill>
              </a:rPr>
              <a:t>MÉTODOS DE TIEMPO</a:t>
            </a:r>
            <a:endParaRPr lang="es-ES_tradnl" sz="6600" dirty="0"/>
          </a:p>
        </p:txBody>
      </p:sp>
    </p:spTree>
    <p:extLst>
      <p:ext uri="{BB962C8B-B14F-4D97-AF65-F5344CB8AC3E}">
        <p14:creationId xmlns:p14="http://schemas.microsoft.com/office/powerpoint/2010/main" val="2872152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46692</TotalTime>
  <Words>4186</Words>
  <Application>Microsoft Office PowerPoint</Application>
  <PresentationFormat>Personalizado</PresentationFormat>
  <Paragraphs>491</Paragraphs>
  <Slides>46</Slides>
  <Notes>0</Notes>
  <HiddenSlides>0</HiddenSlides>
  <MMClips>0</MMClips>
  <ScaleCrop>false</ScaleCrop>
  <HeadingPairs>
    <vt:vector size="4" baseType="variant">
      <vt:variant>
        <vt:lpstr>Tema</vt:lpstr>
      </vt:variant>
      <vt:variant>
        <vt:i4>1</vt:i4>
      </vt:variant>
      <vt:variant>
        <vt:lpstr>Títulos de diapositiva</vt:lpstr>
      </vt:variant>
      <vt:variant>
        <vt:i4>46</vt:i4>
      </vt:variant>
    </vt:vector>
  </HeadingPairs>
  <TitlesOfParts>
    <vt:vector size="47" baseType="lpstr">
      <vt:lpstr>1_Tema de Office</vt:lpstr>
      <vt:lpstr>Presentación de PowerPoint</vt:lpstr>
      <vt:lpstr>Métodos de tiempo</vt:lpstr>
      <vt:lpstr>Métodos de tiempo</vt:lpstr>
      <vt:lpstr>Métodos de tiempo</vt:lpstr>
      <vt:lpstr>Métodos de tiempo</vt:lpstr>
      <vt:lpstr>Métodos de tiempo</vt:lpstr>
      <vt:lpstr>Ejercicios</vt:lpstr>
      <vt:lpstr>Ejercicios</vt:lpstr>
      <vt:lpstr>Presentación de PowerPoint</vt:lpstr>
      <vt:lpstr>Eventos</vt:lpstr>
      <vt:lpstr>Eventos</vt:lpstr>
      <vt:lpstr>Tipos de Eventos</vt:lpstr>
      <vt:lpstr>Tipos de Eventos</vt:lpstr>
      <vt:lpstr>Tipos de Eventos</vt:lpstr>
      <vt:lpstr>Tipos de Eventos</vt:lpstr>
      <vt:lpstr>Manejadores de Eventos</vt:lpstr>
      <vt:lpstr>Manejadores como atributos de los elementos HTML</vt:lpstr>
      <vt:lpstr>Variable this</vt:lpstr>
      <vt:lpstr>Variable this</vt:lpstr>
      <vt:lpstr>Manejadores como funciones JavaScript externas</vt:lpstr>
      <vt:lpstr>Manejadores como funciones JavaScript externas</vt:lpstr>
      <vt:lpstr>Manejadores como funciones JavaScript externas</vt:lpstr>
      <vt:lpstr>Manejadores como funciones JavaScript externas</vt:lpstr>
      <vt:lpstr>Manejadores semánticos</vt:lpstr>
      <vt:lpstr>Manejadores semánticos</vt:lpstr>
      <vt:lpstr>Manejadores semánticos</vt:lpstr>
      <vt:lpstr>Manejadores semánticos</vt:lpstr>
      <vt:lpstr>Manejadores semánticos</vt:lpstr>
      <vt:lpstr>Objeto event</vt:lpstr>
      <vt:lpstr>Objeto event</vt:lpstr>
      <vt:lpstr>Objeto event</vt:lpstr>
      <vt:lpstr>Objeto event</vt:lpstr>
      <vt:lpstr>Objeto event</vt:lpstr>
      <vt:lpstr>Ejercicios</vt:lpstr>
      <vt:lpstr>Presentación de PowerPoint</vt:lpstr>
      <vt:lpstr>Juego Tres en raya</vt:lpstr>
      <vt:lpstr>Juego Tres en raya</vt:lpstr>
      <vt:lpstr>Juego Tres en raya</vt:lpstr>
      <vt:lpstr>Juego Tres en raya</vt:lpstr>
      <vt:lpstr>Juego Tres en raya</vt:lpstr>
      <vt:lpstr>Juego Tres en raya</vt:lpstr>
      <vt:lpstr>Juego Tres en raya</vt:lpstr>
      <vt:lpstr>Juego Tres en raya</vt:lpstr>
      <vt:lpstr>Juego Tres en raya</vt:lpstr>
      <vt:lpstr>Juego Tres en raya</vt:lpstr>
      <vt:lpstr>Presentación de PowerPoint</vt:lpstr>
    </vt:vector>
  </TitlesOfParts>
  <Company>autonomo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FDG</dc:creator>
  <cp:lastModifiedBy>Fernando Diezma</cp:lastModifiedBy>
  <cp:revision>1336</cp:revision>
  <dcterms:created xsi:type="dcterms:W3CDTF">2012-11-21T14:08:18Z</dcterms:created>
  <dcterms:modified xsi:type="dcterms:W3CDTF">2015-04-29T21:28:08Z</dcterms:modified>
</cp:coreProperties>
</file>