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747775"/>
          </p15:clr>
        </p15:guide>
        <p15:guide id="2" orient="horz" pos="258">
          <p15:clr>
            <a:srgbClr val="747775"/>
          </p15:clr>
        </p15:guide>
        <p15:guide id="3" pos="5472">
          <p15:clr>
            <a:srgbClr val="747775"/>
          </p15:clr>
        </p15:guide>
        <p15:guide id="4" orient="horz" pos="2982">
          <p15:clr>
            <a:srgbClr val="747775"/>
          </p15:clr>
        </p15:guide>
        <p15:guide id="5" pos="2880">
          <p15:clr>
            <a:srgbClr val="747775"/>
          </p15:clr>
        </p15:guide>
        <p15:guide id="6" orient="horz" pos="576">
          <p15:clr>
            <a:srgbClr val="747775"/>
          </p15:clr>
        </p15:guide>
        <p15:guide id="7" pos="3168">
          <p15:clr>
            <a:srgbClr val="747775"/>
          </p15:clr>
        </p15:guide>
        <p15:guide id="8" orient="horz" pos="1728">
          <p15:clr>
            <a:srgbClr val="747775"/>
          </p15:clr>
        </p15:guide>
        <p15:guide id="9" orient="horz" pos="1584">
          <p15:clr>
            <a:srgbClr val="747775"/>
          </p15:clr>
        </p15:guide>
        <p15:guide id="10" pos="259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6BF66C-C5BD-421F-B556-6D1045D7C020}">
  <a:tblStyle styleId="{6E6BF66C-C5BD-421F-B556-6D1045D7C0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p:guide pos="258" orient="horz"/>
        <p:guide pos="5472"/>
        <p:guide pos="2982" orient="horz"/>
        <p:guide pos="2880"/>
        <p:guide pos="576" orient="horz"/>
        <p:guide pos="3168"/>
        <p:guide pos="1728" orient="horz"/>
        <p:guide pos="1584" orient="horz"/>
        <p:guide pos="259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93b19a6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93b19a6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93b19a67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93b19a67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950ba304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950ba30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950ba3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950ba3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950ba30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950ba30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950ba30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950ba30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950ba3044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950ba304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950ba3044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950ba304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950ba3044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950ba304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8ef97a894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8ef97a894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8ef97a894_0_7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8ef97a894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8ef97a894_0_8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8ef97a894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93b19a6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93b19a6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93b19a67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93b19a6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Multiple Linear Regression Analysis of Citi Bike Ridership Data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Javier Lopez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sp>
        <p:nvSpPr>
          <p:cNvPr id="222" name="Google Shape;222;p22"/>
          <p:cNvSpPr/>
          <p:nvPr/>
        </p:nvSpPr>
        <p:spPr>
          <a:xfrm>
            <a:off x="0" y="0"/>
            <a:ext cx="9144000" cy="188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txBox="1"/>
          <p:nvPr>
            <p:ph idx="4294967295" type="title"/>
          </p:nvPr>
        </p:nvSpPr>
        <p:spPr>
          <a:xfrm>
            <a:off x="457200" y="410000"/>
            <a:ext cx="8229600" cy="5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00"/>
              <a:t>Holiday Influence</a:t>
            </a:r>
            <a:endParaRPr sz="2700"/>
          </a:p>
        </p:txBody>
      </p:sp>
      <p:sp>
        <p:nvSpPr>
          <p:cNvPr id="224" name="Google Shape;224;p22"/>
          <p:cNvSpPr txBox="1"/>
          <p:nvPr/>
        </p:nvSpPr>
        <p:spPr>
          <a:xfrm>
            <a:off x="457200" y="914400"/>
            <a:ext cx="8229600" cy="9663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Holidays triggered a decline in Manhattan's ridership, an uptick in Brooklyn, and relatively unaffected patterns in Queens.</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Despite the overall decrease in Manhattan's ridership, casual riders increased across all boroughs during the same period.</a:t>
            </a:r>
            <a:endParaRPr sz="1000">
              <a:latin typeface="Roboto"/>
              <a:ea typeface="Roboto"/>
              <a:cs typeface="Roboto"/>
              <a:sym typeface="Roboto"/>
            </a:endParaRPr>
          </a:p>
        </p:txBody>
      </p:sp>
      <p:pic>
        <p:nvPicPr>
          <p:cNvPr id="225" name="Google Shape;225;p22"/>
          <p:cNvPicPr preferRelativeResize="0"/>
          <p:nvPr/>
        </p:nvPicPr>
        <p:blipFill>
          <a:blip r:embed="rId3">
            <a:alphaModFix/>
          </a:blip>
          <a:stretch>
            <a:fillRect/>
          </a:stretch>
        </p:blipFill>
        <p:spPr>
          <a:xfrm>
            <a:off x="2510276" y="2294175"/>
            <a:ext cx="4123425" cy="2439325"/>
          </a:xfrm>
          <a:prstGeom prst="rect">
            <a:avLst/>
          </a:prstGeom>
          <a:noFill/>
          <a:ln>
            <a:noFill/>
          </a:ln>
        </p:spPr>
      </p:pic>
      <p:grpSp>
        <p:nvGrpSpPr>
          <p:cNvPr id="226" name="Google Shape;226;p22"/>
          <p:cNvGrpSpPr/>
          <p:nvPr/>
        </p:nvGrpSpPr>
        <p:grpSpPr>
          <a:xfrm>
            <a:off x="3013600" y="2679300"/>
            <a:ext cx="1410100" cy="127800"/>
            <a:chOff x="3013600" y="2679300"/>
            <a:chExt cx="1410100" cy="127800"/>
          </a:xfrm>
        </p:grpSpPr>
        <p:sp>
          <p:nvSpPr>
            <p:cNvPr id="227" name="Google Shape;227;p22"/>
            <p:cNvSpPr/>
            <p:nvPr/>
          </p:nvSpPr>
          <p:spPr>
            <a:xfrm>
              <a:off x="3013600" y="2679300"/>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4253600" y="2743200"/>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2"/>
          <p:cNvGrpSpPr/>
          <p:nvPr/>
        </p:nvGrpSpPr>
        <p:grpSpPr>
          <a:xfrm>
            <a:off x="2814800" y="3813836"/>
            <a:ext cx="1404435" cy="101418"/>
            <a:chOff x="3166000" y="2805511"/>
            <a:chExt cx="1404435" cy="101418"/>
          </a:xfrm>
        </p:grpSpPr>
        <p:sp>
          <p:nvSpPr>
            <p:cNvPr id="230" name="Google Shape;230;p22"/>
            <p:cNvSpPr/>
            <p:nvPr/>
          </p:nvSpPr>
          <p:spPr>
            <a:xfrm>
              <a:off x="3166000" y="2843029"/>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4400335" y="2805511"/>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2"/>
          <p:cNvGrpSpPr/>
          <p:nvPr/>
        </p:nvGrpSpPr>
        <p:grpSpPr>
          <a:xfrm>
            <a:off x="5711374" y="3299990"/>
            <a:ext cx="170100" cy="1130700"/>
            <a:chOff x="5711374" y="3299990"/>
            <a:chExt cx="170100" cy="1130700"/>
          </a:xfrm>
        </p:grpSpPr>
        <p:sp>
          <p:nvSpPr>
            <p:cNvPr id="233" name="Google Shape;233;p22"/>
            <p:cNvSpPr/>
            <p:nvPr/>
          </p:nvSpPr>
          <p:spPr>
            <a:xfrm>
              <a:off x="5711374" y="4366790"/>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5711374" y="3299990"/>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2"/>
          <p:cNvGrpSpPr/>
          <p:nvPr/>
        </p:nvGrpSpPr>
        <p:grpSpPr>
          <a:xfrm>
            <a:off x="5296659" y="3260337"/>
            <a:ext cx="170100" cy="1130700"/>
            <a:chOff x="5296659" y="3271666"/>
            <a:chExt cx="170100" cy="1130700"/>
          </a:xfrm>
        </p:grpSpPr>
        <p:sp>
          <p:nvSpPr>
            <p:cNvPr id="236" name="Google Shape;236;p22"/>
            <p:cNvSpPr/>
            <p:nvPr/>
          </p:nvSpPr>
          <p:spPr>
            <a:xfrm>
              <a:off x="5296659" y="4338466"/>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296659" y="3271666"/>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2"/>
          <p:cNvGrpSpPr/>
          <p:nvPr/>
        </p:nvGrpSpPr>
        <p:grpSpPr>
          <a:xfrm>
            <a:off x="6117865" y="3299990"/>
            <a:ext cx="170100" cy="1136365"/>
            <a:chOff x="6117865" y="3311319"/>
            <a:chExt cx="170100" cy="1136365"/>
          </a:xfrm>
        </p:grpSpPr>
        <p:sp>
          <p:nvSpPr>
            <p:cNvPr id="239" name="Google Shape;239;p22"/>
            <p:cNvSpPr/>
            <p:nvPr/>
          </p:nvSpPr>
          <p:spPr>
            <a:xfrm>
              <a:off x="6117865" y="3311319"/>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6117865" y="4383784"/>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2"/>
          <p:cNvSpPr txBox="1"/>
          <p:nvPr/>
        </p:nvSpPr>
        <p:spPr>
          <a:xfrm>
            <a:off x="6661625" y="2294275"/>
            <a:ext cx="2025000" cy="243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000" u="sng">
                <a:solidFill>
                  <a:schemeClr val="lt1"/>
                </a:solidFill>
                <a:latin typeface="Roboto"/>
                <a:ea typeface="Roboto"/>
                <a:cs typeface="Roboto"/>
                <a:sym typeface="Roboto"/>
              </a:rPr>
              <a:t>Overall Ridership Shift</a:t>
            </a:r>
            <a:endParaRPr b="1" sz="1000" u="sng">
              <a:solidFill>
                <a:schemeClr val="lt1"/>
              </a:solidFill>
              <a:latin typeface="Roboto"/>
              <a:ea typeface="Roboto"/>
              <a:cs typeface="Roboto"/>
              <a:sym typeface="Roboto"/>
            </a:endParaRPr>
          </a:p>
          <a:p>
            <a:pPr indent="-177800" lvl="0" marL="342900" rtl="0" algn="l">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Manhattan: </a:t>
            </a:r>
            <a:r>
              <a:rPr lang="en" sz="1000">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2%</a:t>
            </a:r>
            <a:endParaRPr sz="1000">
              <a:solidFill>
                <a:schemeClr val="lt1"/>
              </a:solidFill>
              <a:latin typeface="Roboto"/>
              <a:ea typeface="Roboto"/>
              <a:cs typeface="Roboto"/>
              <a:sym typeface="Roboto"/>
            </a:endParaRPr>
          </a:p>
          <a:p>
            <a:pPr indent="-177800" lvl="0" marL="342900" rtl="0" algn="l">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Brooklyn: </a:t>
            </a:r>
            <a:r>
              <a:rPr lang="en" sz="1000">
                <a:solidFill>
                  <a:schemeClr val="lt1"/>
                </a:solidFill>
                <a:latin typeface="Roboto"/>
                <a:ea typeface="Roboto"/>
                <a:cs typeface="Roboto"/>
                <a:sym typeface="Roboto"/>
              </a:rPr>
              <a:t>+ 2%</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b="1" sz="10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b="1" lang="en" sz="1000" u="sng">
                <a:solidFill>
                  <a:schemeClr val="lt1"/>
                </a:solidFill>
                <a:latin typeface="Roboto"/>
                <a:ea typeface="Roboto"/>
                <a:cs typeface="Roboto"/>
                <a:sym typeface="Roboto"/>
              </a:rPr>
              <a:t>Casual Ridership Shift</a:t>
            </a:r>
            <a:endParaRPr b="1" sz="1000" u="sng">
              <a:solidFill>
                <a:schemeClr val="lt1"/>
              </a:solidFill>
              <a:latin typeface="Roboto"/>
              <a:ea typeface="Roboto"/>
              <a:cs typeface="Roboto"/>
              <a:sym typeface="Roboto"/>
            </a:endParaRPr>
          </a:p>
          <a:p>
            <a:pPr indent="-177800" lvl="0" marL="342900" rtl="0" algn="l">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Brooklyn: + 4%</a:t>
            </a:r>
            <a:endParaRPr sz="1000">
              <a:solidFill>
                <a:schemeClr val="lt1"/>
              </a:solidFill>
              <a:latin typeface="Roboto"/>
              <a:ea typeface="Roboto"/>
              <a:cs typeface="Roboto"/>
              <a:sym typeface="Roboto"/>
            </a:endParaRPr>
          </a:p>
          <a:p>
            <a:pPr indent="-177800" lvl="0" marL="342900" rtl="0" algn="l">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Manhattan: + 5%</a:t>
            </a:r>
            <a:endParaRPr sz="1000">
              <a:solidFill>
                <a:schemeClr val="lt1"/>
              </a:solidFill>
              <a:latin typeface="Roboto"/>
              <a:ea typeface="Roboto"/>
              <a:cs typeface="Roboto"/>
              <a:sym typeface="Roboto"/>
            </a:endParaRPr>
          </a:p>
          <a:p>
            <a:pPr indent="-177800" lvl="0" marL="342900" rtl="0" algn="l">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Queens: + 4%</a:t>
            </a:r>
            <a:endParaRPr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9"/>
                                        </p:tgtEl>
                                      </p:cBhvr>
                                    </p:animEffect>
                                    <p:set>
                                      <p:cBhvr>
                                        <p:cTn dur="1" fill="hold">
                                          <p:stCondLst>
                                            <p:cond delay="1000"/>
                                          </p:stCondLst>
                                        </p:cTn>
                                        <p:tgtEl>
                                          <p:spTgt spid="2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23"/>
          <p:cNvSpPr/>
          <p:nvPr/>
        </p:nvSpPr>
        <p:spPr>
          <a:xfrm>
            <a:off x="0" y="0"/>
            <a:ext cx="9144000" cy="188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txBox="1"/>
          <p:nvPr>
            <p:ph idx="4294967295" type="title"/>
          </p:nvPr>
        </p:nvSpPr>
        <p:spPr>
          <a:xfrm>
            <a:off x="457200" y="410000"/>
            <a:ext cx="8229600" cy="5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00"/>
              <a:t>Covid-19 Impact</a:t>
            </a:r>
            <a:endParaRPr sz="2700"/>
          </a:p>
        </p:txBody>
      </p:sp>
      <p:sp>
        <p:nvSpPr>
          <p:cNvPr id="248" name="Google Shape;248;p23"/>
          <p:cNvSpPr txBox="1"/>
          <p:nvPr/>
        </p:nvSpPr>
        <p:spPr>
          <a:xfrm>
            <a:off x="457200" y="914400"/>
            <a:ext cx="8229600" cy="6435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Significant shifts in ridership occurred during morning and evening rush hours. Morning rush hour trips declined during lockdown, and evening rush hour trips increased.</a:t>
            </a:r>
            <a:endParaRPr sz="1000">
              <a:latin typeface="Roboto"/>
              <a:ea typeface="Roboto"/>
              <a:cs typeface="Roboto"/>
              <a:sym typeface="Roboto"/>
            </a:endParaRPr>
          </a:p>
        </p:txBody>
      </p:sp>
      <p:sp>
        <p:nvSpPr>
          <p:cNvPr id="249" name="Google Shape;249;p23"/>
          <p:cNvSpPr txBox="1"/>
          <p:nvPr/>
        </p:nvSpPr>
        <p:spPr>
          <a:xfrm>
            <a:off x="6661625" y="2294275"/>
            <a:ext cx="2025000" cy="2439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000" u="sng">
                <a:solidFill>
                  <a:schemeClr val="lt1"/>
                </a:solidFill>
                <a:latin typeface="Roboto"/>
                <a:ea typeface="Roboto"/>
                <a:cs typeface="Roboto"/>
                <a:sym typeface="Roboto"/>
              </a:rPr>
              <a:t>Shift in Ridership: </a:t>
            </a:r>
            <a:br>
              <a:rPr b="1" lang="en" sz="1000" u="sng">
                <a:solidFill>
                  <a:schemeClr val="lt1"/>
                </a:solidFill>
                <a:latin typeface="Roboto"/>
                <a:ea typeface="Roboto"/>
                <a:cs typeface="Roboto"/>
                <a:sym typeface="Roboto"/>
              </a:rPr>
            </a:br>
            <a:r>
              <a:rPr b="1" lang="en" sz="1000" u="sng">
                <a:solidFill>
                  <a:schemeClr val="lt1"/>
                </a:solidFill>
                <a:latin typeface="Roboto"/>
                <a:ea typeface="Roboto"/>
                <a:cs typeface="Roboto"/>
                <a:sym typeface="Roboto"/>
              </a:rPr>
              <a:t>Pre-Pandemic to Lockdown</a:t>
            </a:r>
            <a:endParaRPr b="1" sz="600" u="sng">
              <a:solidFill>
                <a:schemeClr val="lt1"/>
              </a:solidFill>
              <a:latin typeface="Roboto"/>
              <a:ea typeface="Roboto"/>
              <a:cs typeface="Roboto"/>
              <a:sym typeface="Roboto"/>
            </a:endParaRPr>
          </a:p>
          <a:p>
            <a:pPr indent="0" lvl="0" marL="0" rtl="0" algn="l">
              <a:lnSpc>
                <a:spcPct val="150000"/>
              </a:lnSpc>
              <a:spcBef>
                <a:spcPts val="0"/>
              </a:spcBef>
              <a:spcAft>
                <a:spcPts val="0"/>
              </a:spcAft>
              <a:buNone/>
            </a:pPr>
            <a:r>
              <a:rPr b="1" lang="en" sz="1000" u="sng">
                <a:solidFill>
                  <a:schemeClr val="lt1"/>
                </a:solidFill>
                <a:latin typeface="Roboto"/>
                <a:ea typeface="Roboto"/>
                <a:cs typeface="Roboto"/>
                <a:sym typeface="Roboto"/>
              </a:rPr>
              <a:t>Hourly</a:t>
            </a:r>
            <a:endParaRPr b="1" sz="1000" u="sng">
              <a:solidFill>
                <a:schemeClr val="lt1"/>
              </a:solidFill>
              <a:latin typeface="Roboto"/>
              <a:ea typeface="Roboto"/>
              <a:cs typeface="Roboto"/>
              <a:sym typeface="Roboto"/>
            </a:endParaRPr>
          </a:p>
          <a:p>
            <a:pPr indent="-177800" lvl="0" marL="342900" rtl="0" algn="l">
              <a:lnSpc>
                <a:spcPct val="150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8AM</a:t>
            </a:r>
            <a:r>
              <a:rPr lang="en" sz="1000">
                <a:solidFill>
                  <a:schemeClr val="lt1"/>
                </a:solidFill>
                <a:latin typeface="Roboto"/>
                <a:ea typeface="Roboto"/>
                <a:cs typeface="Roboto"/>
                <a:sym typeface="Roboto"/>
              </a:rPr>
              <a:t>: - 4%</a:t>
            </a:r>
            <a:endParaRPr sz="1000">
              <a:solidFill>
                <a:schemeClr val="lt1"/>
              </a:solidFill>
              <a:latin typeface="Roboto"/>
              <a:ea typeface="Roboto"/>
              <a:cs typeface="Roboto"/>
              <a:sym typeface="Roboto"/>
            </a:endParaRPr>
          </a:p>
          <a:p>
            <a:pPr indent="-177800" lvl="0" marL="342900" rtl="0" algn="l">
              <a:lnSpc>
                <a:spcPct val="150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11AM-5PM: + 3%</a:t>
            </a:r>
            <a:endParaRPr b="1" sz="600">
              <a:solidFill>
                <a:schemeClr val="lt1"/>
              </a:solidFill>
              <a:latin typeface="Roboto"/>
              <a:ea typeface="Roboto"/>
              <a:cs typeface="Roboto"/>
              <a:sym typeface="Roboto"/>
            </a:endParaRPr>
          </a:p>
          <a:p>
            <a:pPr indent="0" lvl="0" marL="0" rtl="0" algn="l">
              <a:lnSpc>
                <a:spcPct val="150000"/>
              </a:lnSpc>
              <a:spcBef>
                <a:spcPts val="0"/>
              </a:spcBef>
              <a:spcAft>
                <a:spcPts val="0"/>
              </a:spcAft>
              <a:buNone/>
            </a:pPr>
            <a:r>
              <a:rPr b="1" lang="en" sz="1000" u="sng">
                <a:solidFill>
                  <a:schemeClr val="lt1"/>
                </a:solidFill>
                <a:latin typeface="Roboto"/>
                <a:ea typeface="Roboto"/>
                <a:cs typeface="Roboto"/>
                <a:sym typeface="Roboto"/>
              </a:rPr>
              <a:t>Weekday</a:t>
            </a:r>
            <a:endParaRPr b="1" sz="1000" u="sng">
              <a:solidFill>
                <a:schemeClr val="lt1"/>
              </a:solidFill>
              <a:latin typeface="Roboto"/>
              <a:ea typeface="Roboto"/>
              <a:cs typeface="Roboto"/>
              <a:sym typeface="Roboto"/>
            </a:endParaRPr>
          </a:p>
          <a:p>
            <a:pPr indent="-177800" lvl="0" marL="342900" rtl="0" algn="l">
              <a:lnSpc>
                <a:spcPct val="150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Monday-Friday: - 3%</a:t>
            </a:r>
            <a:endParaRPr sz="1000">
              <a:solidFill>
                <a:schemeClr val="lt1"/>
              </a:solidFill>
              <a:latin typeface="Roboto"/>
              <a:ea typeface="Roboto"/>
              <a:cs typeface="Roboto"/>
              <a:sym typeface="Roboto"/>
            </a:endParaRPr>
          </a:p>
          <a:p>
            <a:pPr indent="-177800" lvl="0" marL="342900" rtl="0" algn="l">
              <a:lnSpc>
                <a:spcPct val="150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Saturday: + 4%</a:t>
            </a:r>
            <a:endParaRPr sz="1000">
              <a:solidFill>
                <a:schemeClr val="lt1"/>
              </a:solidFill>
              <a:latin typeface="Roboto"/>
              <a:ea typeface="Roboto"/>
              <a:cs typeface="Roboto"/>
              <a:sym typeface="Roboto"/>
            </a:endParaRPr>
          </a:p>
          <a:p>
            <a:pPr indent="-177800" lvl="0" marL="342900" rtl="0" algn="l">
              <a:lnSpc>
                <a:spcPct val="150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Sunday: + 7%</a:t>
            </a:r>
            <a:endParaRPr sz="1000">
              <a:solidFill>
                <a:schemeClr val="lt1"/>
              </a:solidFill>
              <a:latin typeface="Roboto"/>
              <a:ea typeface="Roboto"/>
              <a:cs typeface="Roboto"/>
              <a:sym typeface="Roboto"/>
            </a:endParaRPr>
          </a:p>
        </p:txBody>
      </p:sp>
      <p:grpSp>
        <p:nvGrpSpPr>
          <p:cNvPr id="250" name="Google Shape;250;p23"/>
          <p:cNvGrpSpPr/>
          <p:nvPr/>
        </p:nvGrpSpPr>
        <p:grpSpPr>
          <a:xfrm>
            <a:off x="2904823" y="2294255"/>
            <a:ext cx="3334351" cy="2439325"/>
            <a:chOff x="2602275" y="2034925"/>
            <a:chExt cx="3939451" cy="2882001"/>
          </a:xfrm>
        </p:grpSpPr>
        <p:pic>
          <p:nvPicPr>
            <p:cNvPr id="251" name="Google Shape;251;p23"/>
            <p:cNvPicPr preferRelativeResize="0"/>
            <p:nvPr/>
          </p:nvPicPr>
          <p:blipFill rotWithShape="1">
            <a:blip r:embed="rId3">
              <a:alphaModFix/>
            </a:blip>
            <a:srcRect b="2572" l="0" r="0" t="0"/>
            <a:stretch/>
          </p:blipFill>
          <p:spPr>
            <a:xfrm>
              <a:off x="2602275" y="2034925"/>
              <a:ext cx="3939451" cy="2882001"/>
            </a:xfrm>
            <a:prstGeom prst="rect">
              <a:avLst/>
            </a:prstGeom>
            <a:noFill/>
            <a:ln>
              <a:noFill/>
            </a:ln>
          </p:spPr>
        </p:pic>
        <p:pic>
          <p:nvPicPr>
            <p:cNvPr id="252" name="Google Shape;252;p23"/>
            <p:cNvPicPr preferRelativeResize="0"/>
            <p:nvPr/>
          </p:nvPicPr>
          <p:blipFill rotWithShape="1">
            <a:blip r:embed="rId4">
              <a:alphaModFix/>
            </a:blip>
            <a:srcRect b="51212" l="2534" r="0" t="0"/>
            <a:stretch/>
          </p:blipFill>
          <p:spPr>
            <a:xfrm>
              <a:off x="2702025" y="3473750"/>
              <a:ext cx="3839700" cy="1443175"/>
            </a:xfrm>
            <a:prstGeom prst="rect">
              <a:avLst/>
            </a:prstGeom>
            <a:noFill/>
            <a:ln>
              <a:noFill/>
            </a:ln>
          </p:spPr>
        </p:pic>
      </p:grpSp>
      <p:grpSp>
        <p:nvGrpSpPr>
          <p:cNvPr id="253" name="Google Shape;253;p23"/>
          <p:cNvGrpSpPr/>
          <p:nvPr/>
        </p:nvGrpSpPr>
        <p:grpSpPr>
          <a:xfrm>
            <a:off x="4004200" y="2667971"/>
            <a:ext cx="175765" cy="422241"/>
            <a:chOff x="4004200" y="2667971"/>
            <a:chExt cx="175765" cy="422241"/>
          </a:xfrm>
        </p:grpSpPr>
        <p:sp>
          <p:nvSpPr>
            <p:cNvPr id="254" name="Google Shape;254;p23"/>
            <p:cNvSpPr/>
            <p:nvPr/>
          </p:nvSpPr>
          <p:spPr>
            <a:xfrm>
              <a:off x="4009865" y="2667971"/>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4004200" y="3026312"/>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3"/>
          <p:cNvSpPr/>
          <p:nvPr/>
        </p:nvSpPr>
        <p:spPr>
          <a:xfrm>
            <a:off x="4661999" y="2966175"/>
            <a:ext cx="645900" cy="99600"/>
          </a:xfrm>
          <a:prstGeom prst="leftRightArrowCallout">
            <a:avLst>
              <a:gd fmla="val 25000" name="adj1"/>
              <a:gd fmla="val 25000" name="adj2"/>
              <a:gd fmla="val 25000" name="adj3"/>
              <a:gd fmla="val 48123" name="adj4"/>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23"/>
          <p:cNvGrpSpPr/>
          <p:nvPr/>
        </p:nvGrpSpPr>
        <p:grpSpPr>
          <a:xfrm>
            <a:off x="5381465" y="3734771"/>
            <a:ext cx="170100" cy="673500"/>
            <a:chOff x="5381465" y="3734771"/>
            <a:chExt cx="170100" cy="673500"/>
          </a:xfrm>
        </p:grpSpPr>
        <p:sp>
          <p:nvSpPr>
            <p:cNvPr id="258" name="Google Shape;258;p23"/>
            <p:cNvSpPr/>
            <p:nvPr/>
          </p:nvSpPr>
          <p:spPr>
            <a:xfrm>
              <a:off x="5381465" y="3734771"/>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5381465" y="4344371"/>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3"/>
          <p:cNvGrpSpPr/>
          <p:nvPr/>
        </p:nvGrpSpPr>
        <p:grpSpPr>
          <a:xfrm>
            <a:off x="5838665" y="3622023"/>
            <a:ext cx="170100" cy="981405"/>
            <a:chOff x="5838665" y="3622023"/>
            <a:chExt cx="170100" cy="981405"/>
          </a:xfrm>
        </p:grpSpPr>
        <p:sp>
          <p:nvSpPr>
            <p:cNvPr id="261" name="Google Shape;261;p23"/>
            <p:cNvSpPr/>
            <p:nvPr/>
          </p:nvSpPr>
          <p:spPr>
            <a:xfrm>
              <a:off x="5838665" y="3622023"/>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5838665" y="4539528"/>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3"/>
          <p:cNvSpPr/>
          <p:nvPr/>
        </p:nvSpPr>
        <p:spPr>
          <a:xfrm>
            <a:off x="3326216" y="4371763"/>
            <a:ext cx="1768200" cy="99600"/>
          </a:xfrm>
          <a:prstGeom prst="leftRightArrowCallout">
            <a:avLst>
              <a:gd fmla="val 25000" name="adj1"/>
              <a:gd fmla="val 25000" name="adj2"/>
              <a:gd fmla="val 25000" name="adj3"/>
              <a:gd fmla="val 48123" name="adj4"/>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3"/>
                                        </p:tgtEl>
                                      </p:cBhvr>
                                    </p:animEffect>
                                    <p:set>
                                      <p:cBhvr>
                                        <p:cTn dur="1" fill="hold">
                                          <p:stCondLst>
                                            <p:cond delay="1000"/>
                                          </p:stCondLst>
                                        </p:cTn>
                                        <p:tgtEl>
                                          <p:spTgt spid="25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6"/>
                                        </p:tgtEl>
                                      </p:cBhvr>
                                    </p:animEffect>
                                    <p:set>
                                      <p:cBhvr>
                                        <p:cTn dur="1" fill="hold">
                                          <p:stCondLst>
                                            <p:cond delay="1000"/>
                                          </p:stCondLst>
                                        </p:cTn>
                                        <p:tgtEl>
                                          <p:spTgt spid="2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3"/>
                                        </p:tgtEl>
                                      </p:cBhvr>
                                    </p:animEffect>
                                    <p:set>
                                      <p:cBhvr>
                                        <p:cTn dur="1" fill="hold">
                                          <p:stCondLst>
                                            <p:cond delay="1000"/>
                                          </p:stCondLst>
                                        </p:cTn>
                                        <p:tgtEl>
                                          <p:spTgt spid="2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7"/>
                                        </p:tgtEl>
                                      </p:cBhvr>
                                    </p:animEffect>
                                    <p:set>
                                      <p:cBhvr>
                                        <p:cTn dur="1" fill="hold">
                                          <p:stCondLst>
                                            <p:cond delay="1000"/>
                                          </p:stCondLst>
                                        </p:cTn>
                                        <p:tgtEl>
                                          <p:spTgt spid="2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457200" y="2238900"/>
            <a:ext cx="3658800" cy="50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t>The Findings</a:t>
            </a:r>
            <a:endParaRPr sz="2700"/>
          </a:p>
        </p:txBody>
      </p:sp>
      <p:sp>
        <p:nvSpPr>
          <p:cNvPr id="269" name="Google Shape;269;p24"/>
          <p:cNvSpPr txBox="1"/>
          <p:nvPr>
            <p:ph idx="1" type="subTitle"/>
          </p:nvPr>
        </p:nvSpPr>
        <p:spPr>
          <a:xfrm>
            <a:off x="457200" y="2743200"/>
            <a:ext cx="3658800" cy="199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Model Development</a:t>
            </a:r>
            <a:endParaRPr sz="1200"/>
          </a:p>
        </p:txBody>
      </p:sp>
      <p:sp>
        <p:nvSpPr>
          <p:cNvPr id="270" name="Google Shape;270;p24"/>
          <p:cNvSpPr txBox="1"/>
          <p:nvPr>
            <p:ph idx="2" type="body"/>
          </p:nvPr>
        </p:nvSpPr>
        <p:spPr>
          <a:xfrm>
            <a:off x="5028000" y="410000"/>
            <a:ext cx="3658800" cy="4323600"/>
          </a:xfrm>
          <a:prstGeom prst="rect">
            <a:avLst/>
          </a:prstGeom>
        </p:spPr>
        <p:txBody>
          <a:bodyPr anchorCtr="0" anchor="ctr"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t>Model Performance</a:t>
            </a:r>
            <a:endParaRPr sz="1200"/>
          </a:p>
          <a:p>
            <a:pPr indent="-304800" lvl="0" marL="457200" rtl="0" algn="l">
              <a:lnSpc>
                <a:spcPct val="150000"/>
              </a:lnSpc>
              <a:spcBef>
                <a:spcPts val="0"/>
              </a:spcBef>
              <a:spcAft>
                <a:spcPts val="0"/>
              </a:spcAft>
              <a:buSzPts val="1200"/>
              <a:buChar char="●"/>
            </a:pPr>
            <a:r>
              <a:rPr lang="en" sz="1200"/>
              <a:t>Predictive Accuracy Analysis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459300" y="2238900"/>
            <a:ext cx="3657600" cy="50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t>Model Performance</a:t>
            </a:r>
            <a:endParaRPr sz="2700"/>
          </a:p>
        </p:txBody>
      </p:sp>
      <p:sp>
        <p:nvSpPr>
          <p:cNvPr id="276" name="Google Shape;276;p25"/>
          <p:cNvSpPr txBox="1"/>
          <p:nvPr>
            <p:ph idx="1" type="subTitle"/>
          </p:nvPr>
        </p:nvSpPr>
        <p:spPr>
          <a:xfrm>
            <a:off x="459300" y="2743200"/>
            <a:ext cx="3657600" cy="19902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000"/>
              <a:t>The Accuracy Rate measures how close the predictions are to the actual ridership volume.</a:t>
            </a:r>
            <a:endParaRPr sz="1000"/>
          </a:p>
        </p:txBody>
      </p:sp>
      <p:graphicFrame>
        <p:nvGraphicFramePr>
          <p:cNvPr id="277" name="Google Shape;277;p25"/>
          <p:cNvGraphicFramePr/>
          <p:nvPr/>
        </p:nvGraphicFramePr>
        <p:xfrm>
          <a:off x="5029225" y="410000"/>
          <a:ext cx="3000000" cy="3000000"/>
        </p:xfrm>
        <a:graphic>
          <a:graphicData uri="http://schemas.openxmlformats.org/drawingml/2006/table">
            <a:tbl>
              <a:tblPr>
                <a:noFill/>
                <a:tableStyleId>{6E6BF66C-C5BD-421F-B556-6D1045D7C020}</a:tableStyleId>
              </a:tblPr>
              <a:tblGrid>
                <a:gridCol w="914400"/>
                <a:gridCol w="914400"/>
                <a:gridCol w="914400"/>
                <a:gridCol w="914400"/>
              </a:tblGrid>
              <a:tr h="929225">
                <a:tc>
                  <a:txBody>
                    <a:bodyPr/>
                    <a:lstStyle/>
                    <a:p>
                      <a:pPr indent="0" lvl="0" marL="0" rtl="0" algn="ctr">
                        <a:spcBef>
                          <a:spcPts val="0"/>
                        </a:spcBef>
                        <a:spcAft>
                          <a:spcPts val="0"/>
                        </a:spcAft>
                        <a:buNone/>
                      </a:pPr>
                      <a:r>
                        <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lt1"/>
                          </a:solidFill>
                        </a:rPr>
                        <a:t>Algorithm 1</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lt1"/>
                          </a:solidFill>
                        </a:rPr>
                        <a:t>Algorithm 2</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lt1"/>
                          </a:solidFill>
                        </a:rPr>
                        <a:t>% Difference</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r h="929225">
                <a:tc>
                  <a:txBody>
                    <a:bodyPr/>
                    <a:lstStyle/>
                    <a:p>
                      <a:pPr indent="0" lvl="0" marL="0" rtl="0" algn="ctr">
                        <a:spcBef>
                          <a:spcPts val="0"/>
                        </a:spcBef>
                        <a:spcAft>
                          <a:spcPts val="0"/>
                        </a:spcAft>
                        <a:buNone/>
                      </a:pPr>
                      <a:r>
                        <a:rPr b="1" lang="en" sz="900">
                          <a:solidFill>
                            <a:schemeClr val="lt1"/>
                          </a:solidFill>
                        </a:rPr>
                        <a:t>Initial Model</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73.30%</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73.23%</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-0.10%</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r h="929225">
                <a:tc>
                  <a:txBody>
                    <a:bodyPr/>
                    <a:lstStyle/>
                    <a:p>
                      <a:pPr indent="0" lvl="0" marL="0" rtl="0" algn="ctr">
                        <a:spcBef>
                          <a:spcPts val="0"/>
                        </a:spcBef>
                        <a:spcAft>
                          <a:spcPts val="0"/>
                        </a:spcAft>
                        <a:buNone/>
                      </a:pPr>
                      <a:r>
                        <a:rPr b="1" lang="en" sz="900">
                          <a:solidFill>
                            <a:schemeClr val="lt1"/>
                          </a:solidFill>
                        </a:rPr>
                        <a:t>Final Model</a:t>
                      </a:r>
                      <a:endParaRPr b="1" sz="900">
                        <a:solidFill>
                          <a:schemeClr val="lt1"/>
                        </a:solidFill>
                      </a:endParaRPr>
                    </a:p>
                    <a:p>
                      <a:pPr indent="0" lvl="0" marL="0" rtl="0" algn="ctr">
                        <a:spcBef>
                          <a:spcPts val="0"/>
                        </a:spcBef>
                        <a:spcAft>
                          <a:spcPts val="0"/>
                        </a:spcAft>
                        <a:buNone/>
                      </a:pPr>
                      <a:r>
                        <a:rPr b="1" lang="en" sz="600">
                          <a:solidFill>
                            <a:schemeClr val="lt1"/>
                          </a:solidFill>
                        </a:rPr>
                        <a:t>(6-Month Horizon)</a:t>
                      </a:r>
                      <a:endParaRPr b="1" sz="6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81.66%</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82.34%</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+0.83%</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r h="929225">
                <a:tc>
                  <a:txBody>
                    <a:bodyPr/>
                    <a:lstStyle/>
                    <a:p>
                      <a:pPr indent="0" lvl="0" marL="0" rtl="0" algn="ctr">
                        <a:spcBef>
                          <a:spcPts val="0"/>
                        </a:spcBef>
                        <a:spcAft>
                          <a:spcPts val="0"/>
                        </a:spcAft>
                        <a:buNone/>
                      </a:pPr>
                      <a:r>
                        <a:rPr b="1" lang="en" sz="900">
                          <a:solidFill>
                            <a:schemeClr val="lt1"/>
                          </a:solidFill>
                        </a:rPr>
                        <a:t>% Difference</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a:t>
                      </a:r>
                      <a:r>
                        <a:rPr lang="en" sz="900">
                          <a:solidFill>
                            <a:schemeClr val="lt1"/>
                          </a:solidFill>
                        </a:rPr>
                        <a:t>11.41%</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+12.44%</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459300" y="2238900"/>
            <a:ext cx="3657600" cy="50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t>Model Performance</a:t>
            </a:r>
            <a:endParaRPr sz="2700"/>
          </a:p>
        </p:txBody>
      </p:sp>
      <p:sp>
        <p:nvSpPr>
          <p:cNvPr id="283" name="Google Shape;283;p26"/>
          <p:cNvSpPr txBox="1"/>
          <p:nvPr>
            <p:ph idx="1" type="subTitle"/>
          </p:nvPr>
        </p:nvSpPr>
        <p:spPr>
          <a:xfrm>
            <a:off x="459300" y="2743200"/>
            <a:ext cx="3657600" cy="19902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000"/>
              <a:t>The Accuracy Rate measures how close the predictions are to the actual ridership volume.</a:t>
            </a:r>
            <a:endParaRPr sz="1000"/>
          </a:p>
        </p:txBody>
      </p:sp>
      <p:graphicFrame>
        <p:nvGraphicFramePr>
          <p:cNvPr id="284" name="Google Shape;284;p26"/>
          <p:cNvGraphicFramePr/>
          <p:nvPr/>
        </p:nvGraphicFramePr>
        <p:xfrm>
          <a:off x="5029225" y="410000"/>
          <a:ext cx="3000000" cy="3000000"/>
        </p:xfrm>
        <a:graphic>
          <a:graphicData uri="http://schemas.openxmlformats.org/drawingml/2006/table">
            <a:tbl>
              <a:tblPr>
                <a:noFill/>
                <a:tableStyleId>{6E6BF66C-C5BD-421F-B556-6D1045D7C020}</a:tableStyleId>
              </a:tblPr>
              <a:tblGrid>
                <a:gridCol w="914400"/>
                <a:gridCol w="914400"/>
                <a:gridCol w="914400"/>
                <a:gridCol w="914400"/>
              </a:tblGrid>
              <a:tr h="929225">
                <a:tc>
                  <a:txBody>
                    <a:bodyPr/>
                    <a:lstStyle/>
                    <a:p>
                      <a:pPr indent="0" lvl="0" marL="0" rtl="0" algn="ctr">
                        <a:spcBef>
                          <a:spcPts val="0"/>
                        </a:spcBef>
                        <a:spcAft>
                          <a:spcPts val="0"/>
                        </a:spcAft>
                        <a:buNone/>
                      </a:pPr>
                      <a:r>
                        <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lt1"/>
                          </a:solidFill>
                        </a:rPr>
                        <a:t>Algorithm 1</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dk1"/>
                          </a:solidFill>
                        </a:rPr>
                        <a:t>Algorithm 2</a:t>
                      </a:r>
                      <a:endParaRPr b="1" sz="900">
                        <a:solidFill>
                          <a:schemeClr val="dk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900">
                          <a:solidFill>
                            <a:schemeClr val="lt1"/>
                          </a:solidFill>
                        </a:rPr>
                        <a:t>% Difference</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r h="929225">
                <a:tc>
                  <a:txBody>
                    <a:bodyPr/>
                    <a:lstStyle/>
                    <a:p>
                      <a:pPr indent="0" lvl="0" marL="0" rtl="0" algn="ctr">
                        <a:spcBef>
                          <a:spcPts val="0"/>
                        </a:spcBef>
                        <a:spcAft>
                          <a:spcPts val="0"/>
                        </a:spcAft>
                        <a:buNone/>
                      </a:pPr>
                      <a:r>
                        <a:rPr b="1" lang="en" sz="900">
                          <a:solidFill>
                            <a:schemeClr val="lt1"/>
                          </a:solidFill>
                        </a:rPr>
                        <a:t>Initial Model</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73.30%</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73.23%</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-0.10%</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r h="929225">
                <a:tc>
                  <a:txBody>
                    <a:bodyPr/>
                    <a:lstStyle/>
                    <a:p>
                      <a:pPr indent="0" lvl="0" marL="0" rtl="0" algn="ctr">
                        <a:spcBef>
                          <a:spcPts val="0"/>
                        </a:spcBef>
                        <a:spcAft>
                          <a:spcPts val="0"/>
                        </a:spcAft>
                        <a:buNone/>
                      </a:pPr>
                      <a:r>
                        <a:rPr b="1" lang="en" sz="900">
                          <a:solidFill>
                            <a:schemeClr val="dk1"/>
                          </a:solidFill>
                        </a:rPr>
                        <a:t>Final Model</a:t>
                      </a:r>
                      <a:br>
                        <a:rPr b="1" lang="en" sz="900">
                          <a:solidFill>
                            <a:schemeClr val="dk1"/>
                          </a:solidFill>
                        </a:rPr>
                      </a:br>
                      <a:r>
                        <a:rPr b="1" lang="en" sz="600">
                          <a:solidFill>
                            <a:schemeClr val="dk1"/>
                          </a:solidFill>
                        </a:rPr>
                        <a:t>(6-Month Horizon)</a:t>
                      </a:r>
                      <a:endParaRPr b="1" sz="600">
                        <a:solidFill>
                          <a:schemeClr val="dk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900">
                          <a:solidFill>
                            <a:schemeClr val="lt1"/>
                          </a:solidFill>
                        </a:rPr>
                        <a:t>81.66%</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rPr>
                        <a:t>82.34%</a:t>
                      </a:r>
                      <a:endParaRPr sz="900">
                        <a:solidFill>
                          <a:schemeClr val="dk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900">
                          <a:solidFill>
                            <a:schemeClr val="lt1"/>
                          </a:solidFill>
                        </a:rPr>
                        <a:t>+0.83%</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r h="929225">
                <a:tc>
                  <a:txBody>
                    <a:bodyPr/>
                    <a:lstStyle/>
                    <a:p>
                      <a:pPr indent="0" lvl="0" marL="0" rtl="0" algn="ctr">
                        <a:spcBef>
                          <a:spcPts val="0"/>
                        </a:spcBef>
                        <a:spcAft>
                          <a:spcPts val="0"/>
                        </a:spcAft>
                        <a:buNone/>
                      </a:pPr>
                      <a:r>
                        <a:rPr b="1" lang="en" sz="900">
                          <a:solidFill>
                            <a:schemeClr val="lt1"/>
                          </a:solidFill>
                        </a:rPr>
                        <a:t>% Difference</a:t>
                      </a:r>
                      <a:endParaRPr b="1"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+11.41%</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+12.44%</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chemeClr val="lt1"/>
                        </a:solidFill>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 name="Shape 288"/>
        <p:cNvGrpSpPr/>
        <p:nvPr/>
      </p:nvGrpSpPr>
      <p:grpSpPr>
        <a:xfrm>
          <a:off x="0" y="0"/>
          <a:ext cx="0" cy="0"/>
          <a:chOff x="0" y="0"/>
          <a:chExt cx="0" cy="0"/>
        </a:xfrm>
      </p:grpSpPr>
      <p:sp>
        <p:nvSpPr>
          <p:cNvPr id="289" name="Google Shape;289;p27"/>
          <p:cNvSpPr/>
          <p:nvPr/>
        </p:nvSpPr>
        <p:spPr>
          <a:xfrm>
            <a:off x="0" y="0"/>
            <a:ext cx="9144000" cy="251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txBox="1"/>
          <p:nvPr>
            <p:ph idx="4294967295" type="title"/>
          </p:nvPr>
        </p:nvSpPr>
        <p:spPr>
          <a:xfrm>
            <a:off x="457200" y="410000"/>
            <a:ext cx="8229600" cy="5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00"/>
              <a:t>Predictive Accuracy Analysis</a:t>
            </a:r>
            <a:endParaRPr sz="2700"/>
          </a:p>
        </p:txBody>
      </p:sp>
      <p:sp>
        <p:nvSpPr>
          <p:cNvPr id="291" name="Google Shape;291;p27"/>
          <p:cNvSpPr txBox="1"/>
          <p:nvPr/>
        </p:nvSpPr>
        <p:spPr>
          <a:xfrm>
            <a:off x="457200" y="914400"/>
            <a:ext cx="8229600" cy="16002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A predictive accuracy rate of 82.34% equates to a difference of ~ 90 trips per hour throughout New York City.</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The highest predictive accuracy is achieved at a 6-month forecast horizon (interval).</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The lower and upper confidence intervals are approximately 51.84% to approximately 132.75% of the actual ridership volume.</a:t>
            </a:r>
            <a:endParaRPr sz="1000">
              <a:latin typeface="Roboto"/>
              <a:ea typeface="Roboto"/>
              <a:cs typeface="Roboto"/>
              <a:sym typeface="Roboto"/>
            </a:endParaRPr>
          </a:p>
        </p:txBody>
      </p:sp>
      <p:pic>
        <p:nvPicPr>
          <p:cNvPr id="292" name="Google Shape;292;p27"/>
          <p:cNvPicPr preferRelativeResize="0"/>
          <p:nvPr/>
        </p:nvPicPr>
        <p:blipFill>
          <a:blip r:embed="rId3">
            <a:alphaModFix/>
          </a:blip>
          <a:stretch>
            <a:fillRect/>
          </a:stretch>
        </p:blipFill>
        <p:spPr>
          <a:xfrm>
            <a:off x="1583060" y="2904600"/>
            <a:ext cx="5977892" cy="182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457200" y="2238900"/>
            <a:ext cx="3658800" cy="50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t>Limitations</a:t>
            </a:r>
            <a:endParaRPr sz="2700"/>
          </a:p>
        </p:txBody>
      </p:sp>
      <p:sp>
        <p:nvSpPr>
          <p:cNvPr id="298" name="Google Shape;298;p28"/>
          <p:cNvSpPr txBox="1"/>
          <p:nvPr>
            <p:ph idx="1" type="subTitle"/>
          </p:nvPr>
        </p:nvSpPr>
        <p:spPr>
          <a:xfrm>
            <a:off x="457200" y="2743200"/>
            <a:ext cx="3658800" cy="19905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AutoNum type="arabicPeriod"/>
            </a:pPr>
            <a:r>
              <a:rPr lang="en" sz="1000"/>
              <a:t>Simplification of Reality</a:t>
            </a:r>
            <a:endParaRPr sz="1000"/>
          </a:p>
          <a:p>
            <a:pPr indent="-292100" lvl="0" marL="457200" rtl="0" algn="l">
              <a:lnSpc>
                <a:spcPct val="150000"/>
              </a:lnSpc>
              <a:spcBef>
                <a:spcPts val="0"/>
              </a:spcBef>
              <a:spcAft>
                <a:spcPts val="0"/>
              </a:spcAft>
              <a:buSzPts val="1000"/>
              <a:buAutoNum type="arabicPeriod"/>
            </a:pPr>
            <a:r>
              <a:rPr lang="en" sz="1000"/>
              <a:t>Predicting the Unpredictable</a:t>
            </a:r>
            <a:endParaRPr sz="1000"/>
          </a:p>
          <a:p>
            <a:pPr indent="-292100" lvl="0" marL="457200" rtl="0" algn="l">
              <a:lnSpc>
                <a:spcPct val="150000"/>
              </a:lnSpc>
              <a:spcBef>
                <a:spcPts val="0"/>
              </a:spcBef>
              <a:spcAft>
                <a:spcPts val="0"/>
              </a:spcAft>
              <a:buSzPts val="1000"/>
              <a:buAutoNum type="arabicPeriod"/>
            </a:pPr>
            <a:r>
              <a:rPr lang="en" sz="1000"/>
              <a:t>Missing Pieces of the Puzzle</a:t>
            </a:r>
            <a:endParaRPr sz="1000"/>
          </a:p>
          <a:p>
            <a:pPr indent="-292100" lvl="0" marL="457200" rtl="0" algn="l">
              <a:lnSpc>
                <a:spcPct val="150000"/>
              </a:lnSpc>
              <a:spcBef>
                <a:spcPts val="0"/>
              </a:spcBef>
              <a:spcAft>
                <a:spcPts val="0"/>
              </a:spcAft>
              <a:buSzPts val="1000"/>
              <a:buAutoNum type="arabicPeriod"/>
            </a:pPr>
            <a:r>
              <a:rPr lang="en" sz="1000"/>
              <a:t>Linear Assumptions</a:t>
            </a:r>
            <a:endParaRPr sz="1000"/>
          </a:p>
          <a:p>
            <a:pPr indent="-292100" lvl="0" marL="457200" rtl="0" algn="l">
              <a:lnSpc>
                <a:spcPct val="150000"/>
              </a:lnSpc>
              <a:spcBef>
                <a:spcPts val="0"/>
              </a:spcBef>
              <a:spcAft>
                <a:spcPts val="0"/>
              </a:spcAft>
              <a:buSzPts val="1000"/>
              <a:buAutoNum type="arabicPeriod"/>
            </a:pPr>
            <a:r>
              <a:rPr lang="en" sz="1000"/>
              <a:t>Changing Scenarios</a:t>
            </a:r>
            <a:endParaRPr sz="1000"/>
          </a:p>
          <a:p>
            <a:pPr indent="-292100" lvl="0" marL="457200" rtl="0" algn="l">
              <a:lnSpc>
                <a:spcPct val="150000"/>
              </a:lnSpc>
              <a:spcBef>
                <a:spcPts val="0"/>
              </a:spcBef>
              <a:spcAft>
                <a:spcPts val="0"/>
              </a:spcAft>
              <a:buSzPts val="1000"/>
              <a:buAutoNum type="arabicPeriod"/>
            </a:pPr>
            <a:r>
              <a:rPr lang="en" sz="1000"/>
              <a:t>Not a Crystal Ball</a:t>
            </a:r>
            <a:endParaRPr sz="1000"/>
          </a:p>
        </p:txBody>
      </p:sp>
      <p:sp>
        <p:nvSpPr>
          <p:cNvPr id="299" name="Google Shape;299;p28"/>
          <p:cNvSpPr txBox="1"/>
          <p:nvPr>
            <p:ph idx="2" type="body"/>
          </p:nvPr>
        </p:nvSpPr>
        <p:spPr>
          <a:xfrm>
            <a:off x="5028000" y="410000"/>
            <a:ext cx="3658800" cy="4323600"/>
          </a:xfrm>
          <a:prstGeom prst="rect">
            <a:avLst/>
          </a:prstGeom>
        </p:spPr>
        <p:txBody>
          <a:bodyPr anchorCtr="0" anchor="t" bIns="91425" lIns="91425" spcFirstLastPara="1" rIns="91425" wrap="square" tIns="91425">
            <a:noAutofit/>
          </a:bodyPr>
          <a:lstStyle/>
          <a:p>
            <a:pPr indent="-281940" lvl="0" marL="457200" rtl="0" algn="l">
              <a:lnSpc>
                <a:spcPct val="150000"/>
              </a:lnSpc>
              <a:spcBef>
                <a:spcPts val="0"/>
              </a:spcBef>
              <a:spcAft>
                <a:spcPts val="0"/>
              </a:spcAft>
              <a:buSzPts val="840"/>
              <a:buAutoNum type="arabicPeriod"/>
            </a:pPr>
            <a:r>
              <a:rPr lang="en" sz="839"/>
              <a:t>The study's models capture a lot, but not everything. Just like a weather forecast might miss some changes, our models might not cover all the factors affecting ridership, like sudden events or unique situations.</a:t>
            </a:r>
            <a:endParaRPr sz="839"/>
          </a:p>
          <a:p>
            <a:pPr indent="-281940" lvl="0" marL="457200" rtl="0" algn="l">
              <a:lnSpc>
                <a:spcPct val="150000"/>
              </a:lnSpc>
              <a:spcBef>
                <a:spcPts val="0"/>
              </a:spcBef>
              <a:spcAft>
                <a:spcPts val="0"/>
              </a:spcAft>
              <a:buSzPts val="840"/>
              <a:buAutoNum type="arabicPeriod"/>
            </a:pPr>
            <a:r>
              <a:rPr lang="en" sz="839"/>
              <a:t>While we've done our best to predict ridership, some things are hard to foresee. Like unexpected rain on a sunny day, external factors can sometimes throw off our predictions.</a:t>
            </a:r>
            <a:endParaRPr sz="839"/>
          </a:p>
          <a:p>
            <a:pPr indent="-281940" lvl="0" marL="457200" rtl="0" algn="l">
              <a:lnSpc>
                <a:spcPct val="150000"/>
              </a:lnSpc>
              <a:spcBef>
                <a:spcPts val="0"/>
              </a:spcBef>
              <a:spcAft>
                <a:spcPts val="0"/>
              </a:spcAft>
              <a:buSzPts val="840"/>
              <a:buAutoNum type="arabicPeriod"/>
            </a:pPr>
            <a:r>
              <a:rPr lang="en" sz="839"/>
              <a:t>Our data is like pieces of a jigsaw puzzle. Sometimes, we might not have all the pieces we need, which can affect the accuracy of our predictions.</a:t>
            </a:r>
            <a:endParaRPr sz="839"/>
          </a:p>
          <a:p>
            <a:pPr indent="-281940" lvl="0" marL="457200" rtl="0" algn="l">
              <a:lnSpc>
                <a:spcPct val="150000"/>
              </a:lnSpc>
              <a:spcBef>
                <a:spcPts val="0"/>
              </a:spcBef>
              <a:spcAft>
                <a:spcPts val="0"/>
              </a:spcAft>
              <a:buSzPts val="840"/>
              <a:buAutoNum type="arabicPeriod"/>
            </a:pPr>
            <a:r>
              <a:rPr lang="en" sz="839"/>
              <a:t>Our models assume that some relationships are straight lines, but real life can be more curved. Imagine estimating a car's speed based on its age – it's not always straightforward.</a:t>
            </a:r>
            <a:endParaRPr sz="839"/>
          </a:p>
          <a:p>
            <a:pPr indent="-281940" lvl="0" marL="457200" rtl="0" algn="l">
              <a:lnSpc>
                <a:spcPct val="150000"/>
              </a:lnSpc>
              <a:spcBef>
                <a:spcPts val="0"/>
              </a:spcBef>
              <a:spcAft>
                <a:spcPts val="0"/>
              </a:spcAft>
              <a:buSzPts val="840"/>
              <a:buAutoNum type="arabicPeriod"/>
            </a:pPr>
            <a:r>
              <a:rPr lang="en" sz="839"/>
              <a:t>The future isn't always like the past. Our models are based on historical data, but if things change drastically, like new regulations or behaviors, it might affect our predictions.</a:t>
            </a:r>
            <a:endParaRPr sz="839"/>
          </a:p>
          <a:p>
            <a:pPr indent="-281940" lvl="0" marL="457200" rtl="0" algn="l">
              <a:lnSpc>
                <a:spcPct val="150000"/>
              </a:lnSpc>
              <a:spcBef>
                <a:spcPts val="0"/>
              </a:spcBef>
              <a:spcAft>
                <a:spcPts val="0"/>
              </a:spcAft>
              <a:buSzPts val="840"/>
              <a:buAutoNum type="arabicPeriod"/>
            </a:pPr>
            <a:r>
              <a:rPr lang="en" sz="839"/>
              <a:t>While our models are helpful, they're not magic. They give us probabilities, not certainties. Just like a coin toss can be heads or tails, our predictions can have different outcomes.</a:t>
            </a:r>
            <a:endParaRPr sz="839"/>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457200" y="2238900"/>
            <a:ext cx="3658800" cy="50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t>Proposed Actions</a:t>
            </a:r>
            <a:endParaRPr sz="2700"/>
          </a:p>
        </p:txBody>
      </p:sp>
      <p:sp>
        <p:nvSpPr>
          <p:cNvPr id="305" name="Google Shape;305;p29"/>
          <p:cNvSpPr txBox="1"/>
          <p:nvPr>
            <p:ph idx="1" type="subTitle"/>
          </p:nvPr>
        </p:nvSpPr>
        <p:spPr>
          <a:xfrm>
            <a:off x="457200" y="2743200"/>
            <a:ext cx="3658800" cy="19905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AutoNum type="arabicPeriod"/>
            </a:pPr>
            <a:r>
              <a:rPr lang="en" sz="1000"/>
              <a:t>Exploring Different Normalization Tricks</a:t>
            </a:r>
            <a:endParaRPr sz="1000"/>
          </a:p>
          <a:p>
            <a:pPr indent="-292100" lvl="0" marL="457200" rtl="0" algn="l">
              <a:lnSpc>
                <a:spcPct val="150000"/>
              </a:lnSpc>
              <a:spcBef>
                <a:spcPts val="0"/>
              </a:spcBef>
              <a:spcAft>
                <a:spcPts val="0"/>
              </a:spcAft>
              <a:buSzPts val="1000"/>
              <a:buAutoNum type="arabicPeriod"/>
            </a:pPr>
            <a:r>
              <a:rPr lang="en" sz="1000"/>
              <a:t>Digging Deeper into Unpredictability</a:t>
            </a:r>
            <a:endParaRPr sz="1000"/>
          </a:p>
          <a:p>
            <a:pPr indent="-292100" lvl="0" marL="457200" rtl="0" algn="l">
              <a:lnSpc>
                <a:spcPct val="150000"/>
              </a:lnSpc>
              <a:spcBef>
                <a:spcPts val="0"/>
              </a:spcBef>
              <a:spcAft>
                <a:spcPts val="0"/>
              </a:spcAft>
              <a:buSzPts val="1000"/>
              <a:buAutoNum type="arabicPeriod"/>
            </a:pPr>
            <a:r>
              <a:rPr lang="en" sz="1000"/>
              <a:t>Picking the Right Puzzle Pieces</a:t>
            </a:r>
            <a:endParaRPr sz="1000"/>
          </a:p>
          <a:p>
            <a:pPr indent="-292100" lvl="0" marL="457200" rtl="0" algn="l">
              <a:lnSpc>
                <a:spcPct val="150000"/>
              </a:lnSpc>
              <a:spcBef>
                <a:spcPts val="0"/>
              </a:spcBef>
              <a:spcAft>
                <a:spcPts val="0"/>
              </a:spcAft>
              <a:buSzPts val="1000"/>
              <a:buAutoNum type="arabicPeriod"/>
            </a:pPr>
            <a:r>
              <a:rPr lang="en" sz="1000"/>
              <a:t>Beyond Straight Lines</a:t>
            </a:r>
            <a:endParaRPr sz="1000"/>
          </a:p>
          <a:p>
            <a:pPr indent="-292100" lvl="0" marL="457200" rtl="0" algn="l">
              <a:lnSpc>
                <a:spcPct val="150000"/>
              </a:lnSpc>
              <a:spcBef>
                <a:spcPts val="0"/>
              </a:spcBef>
              <a:spcAft>
                <a:spcPts val="0"/>
              </a:spcAft>
              <a:buSzPts val="1000"/>
              <a:buAutoNum type="arabicPeriod"/>
            </a:pPr>
            <a:r>
              <a:rPr lang="en" sz="1000"/>
              <a:t>Keeping Up with Changes</a:t>
            </a:r>
            <a:endParaRPr sz="1000"/>
          </a:p>
          <a:p>
            <a:pPr indent="-292100" lvl="0" marL="457200" rtl="0" algn="l">
              <a:lnSpc>
                <a:spcPct val="150000"/>
              </a:lnSpc>
              <a:spcBef>
                <a:spcPts val="0"/>
              </a:spcBef>
              <a:spcAft>
                <a:spcPts val="0"/>
              </a:spcAft>
              <a:buSzPts val="1000"/>
              <a:buAutoNum type="arabicPeriod"/>
            </a:pPr>
            <a:r>
              <a:rPr lang="en" sz="1000"/>
              <a:t>Understanding Probabilities</a:t>
            </a:r>
            <a:endParaRPr sz="1000"/>
          </a:p>
        </p:txBody>
      </p:sp>
      <p:sp>
        <p:nvSpPr>
          <p:cNvPr id="306" name="Google Shape;306;p29"/>
          <p:cNvSpPr txBox="1"/>
          <p:nvPr>
            <p:ph idx="2" type="body"/>
          </p:nvPr>
        </p:nvSpPr>
        <p:spPr>
          <a:xfrm>
            <a:off x="5028000" y="410000"/>
            <a:ext cx="3658800" cy="4323600"/>
          </a:xfrm>
          <a:prstGeom prst="rect">
            <a:avLst/>
          </a:prstGeom>
        </p:spPr>
        <p:txBody>
          <a:bodyPr anchorCtr="0" anchor="t" bIns="91425" lIns="91425" spcFirstLastPara="1" rIns="91425" wrap="square" tIns="91425">
            <a:noAutofit/>
          </a:bodyPr>
          <a:lstStyle/>
          <a:p>
            <a:pPr indent="-281940" lvl="0" marL="457200" rtl="0" algn="l">
              <a:lnSpc>
                <a:spcPct val="150000"/>
              </a:lnSpc>
              <a:spcBef>
                <a:spcPts val="0"/>
              </a:spcBef>
              <a:spcAft>
                <a:spcPts val="0"/>
              </a:spcAft>
              <a:buSzPts val="840"/>
              <a:buAutoNum type="arabicPeriod"/>
            </a:pPr>
            <a:r>
              <a:rPr lang="en" sz="839"/>
              <a:t>Just as different recipes can make the same ingredients taste different, we're going to try various methods to make our data work better. </a:t>
            </a:r>
            <a:endParaRPr sz="839"/>
          </a:p>
          <a:p>
            <a:pPr indent="-281940" lvl="0" marL="457200" rtl="0" algn="l">
              <a:lnSpc>
                <a:spcPct val="150000"/>
              </a:lnSpc>
              <a:spcBef>
                <a:spcPts val="0"/>
              </a:spcBef>
              <a:spcAft>
                <a:spcPts val="0"/>
              </a:spcAft>
              <a:buSzPts val="840"/>
              <a:buAutoNum type="arabicPeriod"/>
            </a:pPr>
            <a:r>
              <a:rPr lang="en" sz="839"/>
              <a:t>Think of it like investigating why some days the weather forecast isn't quite right. We'll look closer at why our predictions might not always match real life and find ways to improve them.</a:t>
            </a:r>
            <a:endParaRPr sz="839"/>
          </a:p>
          <a:p>
            <a:pPr indent="-281940" lvl="0" marL="457200" rtl="0" algn="l">
              <a:lnSpc>
                <a:spcPct val="150000"/>
              </a:lnSpc>
              <a:spcBef>
                <a:spcPts val="0"/>
              </a:spcBef>
              <a:spcAft>
                <a:spcPts val="0"/>
              </a:spcAft>
              <a:buSzPts val="840"/>
              <a:buAutoNum type="arabicPeriod"/>
            </a:pPr>
            <a:r>
              <a:rPr lang="en" sz="839"/>
              <a:t>Imagine solving a mystery by gathering clues. We'll focus on choosing the most important clues from our data puzzle, so our predictions are based on the most meaningful information.</a:t>
            </a:r>
            <a:endParaRPr sz="839"/>
          </a:p>
          <a:p>
            <a:pPr indent="-281940" lvl="0" marL="457200" rtl="0" algn="l">
              <a:lnSpc>
                <a:spcPct val="150000"/>
              </a:lnSpc>
              <a:spcBef>
                <a:spcPts val="0"/>
              </a:spcBef>
              <a:spcAft>
                <a:spcPts val="0"/>
              </a:spcAft>
              <a:buSzPts val="840"/>
              <a:buAutoNum type="arabicPeriod"/>
            </a:pPr>
            <a:r>
              <a:rPr lang="en" sz="839"/>
              <a:t>Just like roads can twist and turn, relationships in data can be more complex than straight lines. We'll explore ways to capture these curvier connections for more accurate predictions.</a:t>
            </a:r>
            <a:endParaRPr sz="839"/>
          </a:p>
          <a:p>
            <a:pPr indent="-281940" lvl="0" marL="457200" rtl="0" algn="l">
              <a:lnSpc>
                <a:spcPct val="150000"/>
              </a:lnSpc>
              <a:spcBef>
                <a:spcPts val="0"/>
              </a:spcBef>
              <a:spcAft>
                <a:spcPts val="0"/>
              </a:spcAft>
              <a:buSzPts val="840"/>
              <a:buAutoNum type="arabicPeriod"/>
            </a:pPr>
            <a:r>
              <a:rPr lang="en" sz="839"/>
              <a:t>Imagine trying to guess a friend's next move in a game that keeps changing. We'll work on adapting our models to sudden shifts, like new rules in the game, to make sure our predictions stay relevant.</a:t>
            </a:r>
            <a:endParaRPr sz="839"/>
          </a:p>
          <a:p>
            <a:pPr indent="-281940" lvl="0" marL="457200" rtl="0" algn="l">
              <a:lnSpc>
                <a:spcPct val="150000"/>
              </a:lnSpc>
              <a:spcBef>
                <a:spcPts val="0"/>
              </a:spcBef>
              <a:spcAft>
                <a:spcPts val="0"/>
              </a:spcAft>
              <a:buSzPts val="840"/>
              <a:buAutoNum type="arabicPeriod"/>
            </a:pPr>
            <a:r>
              <a:rPr lang="en" sz="839"/>
              <a:t>Think of it like betting on a game – we'll calculate the odds of different outcomes. Our predictions won't be perfect, but they'll give us a good sense of what's likely to happen.</a:t>
            </a:r>
            <a:endParaRPr sz="839"/>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457200" y="2238900"/>
            <a:ext cx="3658800" cy="50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t>Expected Benefits</a:t>
            </a:r>
            <a:endParaRPr sz="2700"/>
          </a:p>
        </p:txBody>
      </p:sp>
      <p:sp>
        <p:nvSpPr>
          <p:cNvPr id="312" name="Google Shape;312;p30"/>
          <p:cNvSpPr txBox="1"/>
          <p:nvPr>
            <p:ph idx="1" type="subTitle"/>
          </p:nvPr>
        </p:nvSpPr>
        <p:spPr>
          <a:xfrm>
            <a:off x="457200" y="2743200"/>
            <a:ext cx="3658800" cy="1990500"/>
          </a:xfrm>
          <a:prstGeom prst="rect">
            <a:avLst/>
          </a:prstGeom>
        </p:spPr>
        <p:txBody>
          <a:bodyPr anchorCtr="0" anchor="t" bIns="91425" lIns="91425" spcFirstLastPara="1" rIns="91425" wrap="square" tIns="91425">
            <a:normAutofit/>
          </a:bodyPr>
          <a:lstStyle/>
          <a:p>
            <a:pPr indent="-292100" lvl="0" marL="457200" rtl="0" algn="l">
              <a:lnSpc>
                <a:spcPct val="150000"/>
              </a:lnSpc>
              <a:spcBef>
                <a:spcPts val="0"/>
              </a:spcBef>
              <a:spcAft>
                <a:spcPts val="0"/>
              </a:spcAft>
              <a:buSzPts val="1000"/>
              <a:buAutoNum type="arabicPeriod"/>
            </a:pPr>
            <a:r>
              <a:rPr lang="en" sz="1000"/>
              <a:t>Enhanced Accuracy of Predictions</a:t>
            </a:r>
            <a:endParaRPr sz="1000"/>
          </a:p>
          <a:p>
            <a:pPr indent="-292100" lvl="0" marL="457200" rtl="0" algn="l">
              <a:lnSpc>
                <a:spcPct val="150000"/>
              </a:lnSpc>
              <a:spcBef>
                <a:spcPts val="0"/>
              </a:spcBef>
              <a:spcAft>
                <a:spcPts val="0"/>
              </a:spcAft>
              <a:buSzPts val="1000"/>
              <a:buAutoNum type="arabicPeriod"/>
            </a:pPr>
            <a:r>
              <a:rPr lang="en" sz="1000"/>
              <a:t>Improved Revenue Projection</a:t>
            </a:r>
            <a:endParaRPr sz="1000"/>
          </a:p>
          <a:p>
            <a:pPr indent="-292100" lvl="0" marL="457200" rtl="0" algn="l">
              <a:lnSpc>
                <a:spcPct val="150000"/>
              </a:lnSpc>
              <a:spcBef>
                <a:spcPts val="0"/>
              </a:spcBef>
              <a:spcAft>
                <a:spcPts val="0"/>
              </a:spcAft>
              <a:buSzPts val="1000"/>
              <a:buAutoNum type="arabicPeriod"/>
            </a:pPr>
            <a:r>
              <a:rPr lang="en" sz="1000"/>
              <a:t>Effective Operational Planning</a:t>
            </a:r>
            <a:endParaRPr sz="1000"/>
          </a:p>
          <a:p>
            <a:pPr indent="-292100" lvl="0" marL="457200" rtl="0" algn="l">
              <a:lnSpc>
                <a:spcPct val="150000"/>
              </a:lnSpc>
              <a:spcBef>
                <a:spcPts val="0"/>
              </a:spcBef>
              <a:spcAft>
                <a:spcPts val="0"/>
              </a:spcAft>
              <a:buSzPts val="1000"/>
              <a:buAutoNum type="arabicPeriod"/>
            </a:pPr>
            <a:r>
              <a:rPr lang="en" sz="1000"/>
              <a:t>Cost Savings</a:t>
            </a:r>
            <a:endParaRPr sz="1000"/>
          </a:p>
          <a:p>
            <a:pPr indent="-292100" lvl="0" marL="457200" rtl="0" algn="l">
              <a:lnSpc>
                <a:spcPct val="150000"/>
              </a:lnSpc>
              <a:spcBef>
                <a:spcPts val="0"/>
              </a:spcBef>
              <a:spcAft>
                <a:spcPts val="0"/>
              </a:spcAft>
              <a:buSzPts val="1000"/>
              <a:buAutoNum type="arabicPeriod"/>
            </a:pPr>
            <a:r>
              <a:rPr lang="en" sz="1000"/>
              <a:t>Informed Infrastructure Development</a:t>
            </a:r>
            <a:endParaRPr sz="1000"/>
          </a:p>
          <a:p>
            <a:pPr indent="-292100" lvl="0" marL="457200" rtl="0" algn="l">
              <a:lnSpc>
                <a:spcPct val="150000"/>
              </a:lnSpc>
              <a:spcBef>
                <a:spcPts val="0"/>
              </a:spcBef>
              <a:spcAft>
                <a:spcPts val="0"/>
              </a:spcAft>
              <a:buSzPts val="1000"/>
              <a:buAutoNum type="arabicPeriod"/>
            </a:pPr>
            <a:r>
              <a:rPr lang="en" sz="1000"/>
              <a:t>Empowered Decision-Making</a:t>
            </a:r>
            <a:endParaRPr sz="1000"/>
          </a:p>
        </p:txBody>
      </p:sp>
      <p:sp>
        <p:nvSpPr>
          <p:cNvPr id="313" name="Google Shape;313;p30"/>
          <p:cNvSpPr txBox="1"/>
          <p:nvPr>
            <p:ph idx="2" type="body"/>
          </p:nvPr>
        </p:nvSpPr>
        <p:spPr>
          <a:xfrm>
            <a:off x="5028000" y="410000"/>
            <a:ext cx="3658800" cy="4323600"/>
          </a:xfrm>
          <a:prstGeom prst="rect">
            <a:avLst/>
          </a:prstGeom>
        </p:spPr>
        <p:txBody>
          <a:bodyPr anchorCtr="0" anchor="t" bIns="91425" lIns="91425" spcFirstLastPara="1" rIns="91425" wrap="square" tIns="91425">
            <a:noAutofit/>
          </a:bodyPr>
          <a:lstStyle/>
          <a:p>
            <a:pPr indent="-281940" lvl="0" marL="457200" rtl="0" algn="l">
              <a:lnSpc>
                <a:spcPct val="150000"/>
              </a:lnSpc>
              <a:spcBef>
                <a:spcPts val="0"/>
              </a:spcBef>
              <a:spcAft>
                <a:spcPts val="0"/>
              </a:spcAft>
              <a:buSzPts val="840"/>
              <a:buAutoNum type="arabicPeriod"/>
            </a:pPr>
            <a:r>
              <a:rPr lang="en" sz="839"/>
              <a:t>Aim to improve prediction accuracy by at least 5% using advanced modeling techniques.</a:t>
            </a:r>
            <a:endParaRPr sz="839"/>
          </a:p>
          <a:p>
            <a:pPr indent="-281940" lvl="0" marL="457200" rtl="0" algn="l">
              <a:lnSpc>
                <a:spcPct val="150000"/>
              </a:lnSpc>
              <a:spcBef>
                <a:spcPts val="0"/>
              </a:spcBef>
              <a:spcAft>
                <a:spcPts val="0"/>
              </a:spcAft>
              <a:buSzPts val="840"/>
              <a:buAutoNum type="arabicPeriod"/>
            </a:pPr>
            <a:r>
              <a:rPr lang="en" sz="839"/>
              <a:t>Optimized resource allocation for efficient Citi Bike operations.</a:t>
            </a:r>
            <a:endParaRPr sz="100"/>
          </a:p>
          <a:p>
            <a:pPr indent="-281940" lvl="0" marL="457200" rtl="0" algn="l">
              <a:lnSpc>
                <a:spcPct val="150000"/>
              </a:lnSpc>
              <a:spcBef>
                <a:spcPts val="1000"/>
              </a:spcBef>
              <a:spcAft>
                <a:spcPts val="0"/>
              </a:spcAft>
              <a:buSzPts val="840"/>
              <a:buAutoNum type="arabicPeriod"/>
            </a:pPr>
            <a:r>
              <a:rPr lang="en" sz="839"/>
              <a:t>Anticipated reduction of at least 8% in revenue prediction errors, leading to better financial planning.</a:t>
            </a:r>
            <a:endParaRPr sz="839"/>
          </a:p>
          <a:p>
            <a:pPr indent="-281940" lvl="0" marL="457200" rtl="0" algn="l">
              <a:lnSpc>
                <a:spcPct val="150000"/>
              </a:lnSpc>
              <a:spcBef>
                <a:spcPts val="1000"/>
              </a:spcBef>
              <a:spcAft>
                <a:spcPts val="0"/>
              </a:spcAft>
              <a:buSzPts val="840"/>
              <a:buAutoNum type="arabicPeriod"/>
            </a:pPr>
            <a:r>
              <a:rPr lang="en" sz="839"/>
              <a:t>Proactive measures enabled by predicting ridership trends.</a:t>
            </a:r>
            <a:endParaRPr sz="839"/>
          </a:p>
          <a:p>
            <a:pPr indent="-281940" lvl="0" marL="457200" rtl="0" algn="l">
              <a:lnSpc>
                <a:spcPct val="150000"/>
              </a:lnSpc>
              <a:spcBef>
                <a:spcPts val="0"/>
              </a:spcBef>
              <a:spcAft>
                <a:spcPts val="0"/>
              </a:spcAft>
              <a:buSzPts val="840"/>
              <a:buAutoNum type="arabicPeriod" startAt="3"/>
            </a:pPr>
            <a:r>
              <a:rPr lang="en" sz="839"/>
              <a:t>Potential reduction of station downtime by at least 10%, minimizing disruptions.</a:t>
            </a:r>
            <a:endParaRPr sz="839"/>
          </a:p>
          <a:p>
            <a:pPr indent="-281940" lvl="0" marL="457200" rtl="0" algn="l">
              <a:lnSpc>
                <a:spcPct val="150000"/>
              </a:lnSpc>
              <a:spcBef>
                <a:spcPts val="1000"/>
              </a:spcBef>
              <a:spcAft>
                <a:spcPts val="0"/>
              </a:spcAft>
              <a:buSzPts val="840"/>
              <a:buAutoNum type="arabicPeriod" startAt="3"/>
            </a:pPr>
            <a:r>
              <a:rPr lang="en" sz="839"/>
              <a:t>Expected operational cost reduction of 12% through resource allocation and maintenance efficiency.</a:t>
            </a:r>
            <a:endParaRPr sz="839"/>
          </a:p>
          <a:p>
            <a:pPr indent="-281940" lvl="0" marL="457200" rtl="0" algn="l">
              <a:lnSpc>
                <a:spcPct val="150000"/>
              </a:lnSpc>
              <a:spcBef>
                <a:spcPts val="1000"/>
              </a:spcBef>
              <a:spcAft>
                <a:spcPts val="0"/>
              </a:spcAft>
              <a:buSzPts val="840"/>
              <a:buAutoNum type="arabicPeriod" startAt="3"/>
            </a:pPr>
            <a:r>
              <a:rPr lang="en" sz="839"/>
              <a:t>Increase accuracy of station expansion predictions by at least 20%.</a:t>
            </a:r>
            <a:endParaRPr sz="839"/>
          </a:p>
          <a:p>
            <a:pPr indent="-281940" lvl="0" marL="457200" rtl="0" algn="l">
              <a:lnSpc>
                <a:spcPct val="150000"/>
              </a:lnSpc>
              <a:spcBef>
                <a:spcPts val="0"/>
              </a:spcBef>
              <a:spcAft>
                <a:spcPts val="0"/>
              </a:spcAft>
              <a:buSzPts val="840"/>
              <a:buAutoNum type="arabicPeriod" startAt="5"/>
            </a:pPr>
            <a:r>
              <a:rPr lang="en" sz="839"/>
              <a:t>Ensure strategic placement of new stations based on projected demand.</a:t>
            </a:r>
            <a:endParaRPr sz="839"/>
          </a:p>
          <a:p>
            <a:pPr indent="-281940" lvl="0" marL="457200" rtl="0" algn="l">
              <a:lnSpc>
                <a:spcPct val="150000"/>
              </a:lnSpc>
              <a:spcBef>
                <a:spcPts val="1000"/>
              </a:spcBef>
              <a:spcAft>
                <a:spcPts val="0"/>
              </a:spcAft>
              <a:buSzPts val="840"/>
              <a:buAutoNum type="arabicPeriod" startAt="5"/>
            </a:pPr>
            <a:r>
              <a:rPr lang="en" sz="839"/>
              <a:t>Boost confidence levels by at least 15% for strategic decisions based on analysis outcomes.</a:t>
            </a:r>
            <a:endParaRPr sz="83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1166550" y="1395150"/>
            <a:ext cx="2238900" cy="2238900"/>
          </a:xfrm>
          <a:prstGeom prst="rect">
            <a:avLst/>
          </a:prstGeom>
          <a:noFill/>
          <a:ln>
            <a:noFill/>
          </a:ln>
        </p:spPr>
      </p:pic>
      <p:sp>
        <p:nvSpPr>
          <p:cNvPr id="92" name="Google Shape;92;p14"/>
          <p:cNvSpPr txBox="1"/>
          <p:nvPr>
            <p:ph type="title"/>
          </p:nvPr>
        </p:nvSpPr>
        <p:spPr>
          <a:xfrm>
            <a:off x="457200" y="410000"/>
            <a:ext cx="3657600" cy="5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About Me</a:t>
            </a:r>
            <a:endParaRPr sz="2700"/>
          </a:p>
        </p:txBody>
      </p:sp>
      <p:sp>
        <p:nvSpPr>
          <p:cNvPr id="93" name="Google Shape;93;p14"/>
          <p:cNvSpPr txBox="1"/>
          <p:nvPr/>
        </p:nvSpPr>
        <p:spPr>
          <a:xfrm>
            <a:off x="5029200" y="410000"/>
            <a:ext cx="3657600" cy="4323600"/>
          </a:xfrm>
          <a:prstGeom prst="rect">
            <a:avLst/>
          </a:prstGeom>
          <a:noFill/>
          <a:ln>
            <a:noFill/>
          </a:ln>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lang="en" sz="1000">
                <a:solidFill>
                  <a:schemeClr val="lt1"/>
                </a:solidFill>
              </a:rPr>
              <a:t>Hello everyone,</a:t>
            </a:r>
            <a:endParaRPr sz="1000">
              <a:solidFill>
                <a:schemeClr val="lt1"/>
              </a:solidFill>
            </a:endParaRPr>
          </a:p>
          <a:p>
            <a:pPr indent="0" lvl="0" marL="0" rtl="0" algn="l">
              <a:lnSpc>
                <a:spcPct val="150000"/>
              </a:lnSpc>
              <a:spcBef>
                <a:spcPts val="0"/>
              </a:spcBef>
              <a:spcAft>
                <a:spcPts val="0"/>
              </a:spcAft>
              <a:buNone/>
            </a:pPr>
            <a:r>
              <a:t/>
            </a:r>
            <a:endParaRPr sz="1000">
              <a:solidFill>
                <a:schemeClr val="lt1"/>
              </a:solidFill>
            </a:endParaRPr>
          </a:p>
          <a:p>
            <a:pPr indent="0" lvl="0" marL="0" rtl="0" algn="l">
              <a:lnSpc>
                <a:spcPct val="150000"/>
              </a:lnSpc>
              <a:spcBef>
                <a:spcPts val="0"/>
              </a:spcBef>
              <a:spcAft>
                <a:spcPts val="0"/>
              </a:spcAft>
              <a:buNone/>
            </a:pPr>
            <a:r>
              <a:rPr lang="en" sz="1000">
                <a:solidFill>
                  <a:schemeClr val="lt1"/>
                </a:solidFill>
              </a:rPr>
              <a:t>I'm Javier Lopez, and I'm thrilled to be here today as a Data Analyst. I have a genuine passion for uncovering intricate patterns and insights hidden within data. My expertise spans statistics, programming, and data visualization, enabling me to transform raw data into strategies that drive informed decision-making. With a track record of delivering valuable insights, I've helped organizations optimize processes and gain a deeper understanding of market trends. I'm excited to share my knowledge and contribute to our projects by embracing the power of data analysis.</a:t>
            </a:r>
            <a:endParaRPr sz="1000">
              <a:solidFill>
                <a:schemeClr val="lt1"/>
              </a:solidFill>
            </a:endParaRPr>
          </a:p>
          <a:p>
            <a:pPr indent="0" lvl="0" marL="0" rtl="0" algn="l">
              <a:lnSpc>
                <a:spcPct val="150000"/>
              </a:lnSpc>
              <a:spcBef>
                <a:spcPts val="0"/>
              </a:spcBef>
              <a:spcAft>
                <a:spcPts val="0"/>
              </a:spcAft>
              <a:buNone/>
            </a:pPr>
            <a:r>
              <a:t/>
            </a:r>
            <a:endParaRPr sz="1000">
              <a:solidFill>
                <a:schemeClr val="lt1"/>
              </a:solidFill>
            </a:endParaRPr>
          </a:p>
          <a:p>
            <a:pPr indent="0" lvl="0" marL="0" rtl="0" algn="l">
              <a:lnSpc>
                <a:spcPct val="150000"/>
              </a:lnSpc>
              <a:spcBef>
                <a:spcPts val="0"/>
              </a:spcBef>
              <a:spcAft>
                <a:spcPts val="0"/>
              </a:spcAft>
              <a:buNone/>
            </a:pPr>
            <a:r>
              <a:rPr lang="en" sz="1000">
                <a:solidFill>
                  <a:schemeClr val="lt1"/>
                </a:solidFill>
              </a:rPr>
              <a:t>Thank you for having me.</a:t>
            </a:r>
            <a:endParaRPr sz="1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5"/>
          <p:cNvGrpSpPr/>
          <p:nvPr/>
        </p:nvGrpSpPr>
        <p:grpSpPr>
          <a:xfrm>
            <a:off x="457099" y="1943134"/>
            <a:ext cx="2287379" cy="2790516"/>
            <a:chOff x="3320450" y="1304875"/>
            <a:chExt cx="2632500" cy="3416400"/>
          </a:xfrm>
        </p:grpSpPr>
        <p:sp>
          <p:nvSpPr>
            <p:cNvPr id="99" name="Google Shape;99;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nvSpPr>
        <p:spPr>
          <a:xfrm>
            <a:off x="457200" y="914400"/>
            <a:ext cx="8229600" cy="10122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000">
                <a:solidFill>
                  <a:schemeClr val="dk2"/>
                </a:solidFill>
                <a:latin typeface="Roboto"/>
                <a:ea typeface="Roboto"/>
                <a:cs typeface="Roboto"/>
                <a:sym typeface="Roboto"/>
              </a:rPr>
              <a:t>Developing an accurate predictive model for Citi Bike ridership demand is essential to optimize resource allocation and operational efficiency. The challenge lies in capturing the dynamic factors influencing ridership, including weather, seasonality, and external events.</a:t>
            </a:r>
            <a:endParaRPr sz="1000">
              <a:latin typeface="Roboto"/>
              <a:ea typeface="Roboto"/>
              <a:cs typeface="Roboto"/>
              <a:sym typeface="Roboto"/>
            </a:endParaRPr>
          </a:p>
        </p:txBody>
      </p:sp>
      <p:sp>
        <p:nvSpPr>
          <p:cNvPr id="102" name="Google Shape;102;p15"/>
          <p:cNvSpPr txBox="1"/>
          <p:nvPr>
            <p:ph type="title"/>
          </p:nvPr>
        </p:nvSpPr>
        <p:spPr>
          <a:xfrm>
            <a:off x="457200" y="410000"/>
            <a:ext cx="8229600" cy="504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103" name="Google Shape;103;p15"/>
          <p:cNvSpPr txBox="1"/>
          <p:nvPr>
            <p:ph idx="4294967295" type="body"/>
          </p:nvPr>
        </p:nvSpPr>
        <p:spPr>
          <a:xfrm>
            <a:off x="456975" y="1943125"/>
            <a:ext cx="2287500" cy="3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chemeClr val="lt1"/>
                </a:solidFill>
              </a:rPr>
              <a:t>Research Question</a:t>
            </a:r>
            <a:endParaRPr sz="1200">
              <a:solidFill>
                <a:schemeClr val="lt1"/>
              </a:solidFill>
            </a:endParaRPr>
          </a:p>
        </p:txBody>
      </p:sp>
      <p:grpSp>
        <p:nvGrpSpPr>
          <p:cNvPr id="104" name="Google Shape;104;p15"/>
          <p:cNvGrpSpPr/>
          <p:nvPr/>
        </p:nvGrpSpPr>
        <p:grpSpPr>
          <a:xfrm>
            <a:off x="3424855" y="1943135"/>
            <a:ext cx="2287379" cy="2790516"/>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idx="4294967295" type="body"/>
          </p:nvPr>
        </p:nvSpPr>
        <p:spPr>
          <a:xfrm>
            <a:off x="3424875" y="1943125"/>
            <a:ext cx="2287500" cy="3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chemeClr val="lt1"/>
                </a:solidFill>
              </a:rPr>
              <a:t>Null Hypothesis</a:t>
            </a:r>
            <a:endParaRPr sz="1200">
              <a:solidFill>
                <a:schemeClr val="lt1"/>
              </a:solidFill>
            </a:endParaRPr>
          </a:p>
        </p:txBody>
      </p:sp>
      <p:grpSp>
        <p:nvGrpSpPr>
          <p:cNvPr id="108" name="Google Shape;108;p15"/>
          <p:cNvGrpSpPr/>
          <p:nvPr/>
        </p:nvGrpSpPr>
        <p:grpSpPr>
          <a:xfrm>
            <a:off x="6399380" y="1942896"/>
            <a:ext cx="2287379" cy="2790516"/>
            <a:chOff x="3320450" y="1304875"/>
            <a:chExt cx="2632500" cy="3416400"/>
          </a:xfrm>
        </p:grpSpPr>
        <p:sp>
          <p:nvSpPr>
            <p:cNvPr id="109" name="Google Shape;109;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392600" y="1943125"/>
            <a:ext cx="2287500" cy="3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chemeClr val="lt1"/>
                </a:solidFill>
              </a:rPr>
              <a:t>Alternative Hypothesis</a:t>
            </a:r>
            <a:endParaRPr sz="1200">
              <a:solidFill>
                <a:schemeClr val="lt1"/>
              </a:solidFill>
            </a:endParaRPr>
          </a:p>
        </p:txBody>
      </p:sp>
      <p:sp>
        <p:nvSpPr>
          <p:cNvPr id="112" name="Google Shape;112;p15"/>
          <p:cNvSpPr txBox="1"/>
          <p:nvPr/>
        </p:nvSpPr>
        <p:spPr>
          <a:xfrm>
            <a:off x="457200" y="2311725"/>
            <a:ext cx="2280600" cy="24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latin typeface="Roboto"/>
                <a:ea typeface="Roboto"/>
                <a:cs typeface="Roboto"/>
                <a:sym typeface="Roboto"/>
              </a:rPr>
              <a:t>Can Citi Bike ridership demand be predicted using a model based on market research data?</a:t>
            </a:r>
            <a:endParaRPr sz="900">
              <a:latin typeface="Roboto"/>
              <a:ea typeface="Roboto"/>
              <a:cs typeface="Roboto"/>
              <a:sym typeface="Roboto"/>
            </a:endParaRPr>
          </a:p>
        </p:txBody>
      </p:sp>
      <p:sp>
        <p:nvSpPr>
          <p:cNvPr id="113" name="Google Shape;113;p15"/>
          <p:cNvSpPr txBox="1"/>
          <p:nvPr/>
        </p:nvSpPr>
        <p:spPr>
          <a:xfrm>
            <a:off x="6392600" y="2311725"/>
            <a:ext cx="2287500" cy="24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latin typeface="Roboto"/>
                <a:ea typeface="Roboto"/>
                <a:cs typeface="Roboto"/>
                <a:sym typeface="Roboto"/>
              </a:rPr>
              <a:t>Citi Bike ridership demand can be predicted using a model based on market research data with an accuracy greater than 70%.</a:t>
            </a:r>
            <a:endParaRPr>
              <a:latin typeface="Roboto"/>
              <a:ea typeface="Roboto"/>
              <a:cs typeface="Roboto"/>
              <a:sym typeface="Roboto"/>
            </a:endParaRPr>
          </a:p>
        </p:txBody>
      </p:sp>
      <p:sp>
        <p:nvSpPr>
          <p:cNvPr id="114" name="Google Shape;114;p15"/>
          <p:cNvSpPr txBox="1"/>
          <p:nvPr/>
        </p:nvSpPr>
        <p:spPr>
          <a:xfrm>
            <a:off x="3424875" y="2311725"/>
            <a:ext cx="2287500" cy="242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latin typeface="Roboto"/>
                <a:ea typeface="Roboto"/>
                <a:cs typeface="Roboto"/>
                <a:sym typeface="Roboto"/>
              </a:rPr>
              <a:t>Citi Bike ridership demand cannot be predicted using a model based on market research data with an accuracy greater than 70%.</a:t>
            </a:r>
            <a:endParaRPr sz="9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6"/>
          <p:cNvGrpSpPr/>
          <p:nvPr/>
        </p:nvGrpSpPr>
        <p:grpSpPr>
          <a:xfrm>
            <a:off x="4371494" y="1050631"/>
            <a:ext cx="1882008" cy="1845286"/>
            <a:chOff x="4371494" y="1050631"/>
            <a:chExt cx="1882008" cy="1845286"/>
          </a:xfrm>
        </p:grpSpPr>
        <p:grpSp>
          <p:nvGrpSpPr>
            <p:cNvPr id="120" name="Google Shape;120;p16"/>
            <p:cNvGrpSpPr/>
            <p:nvPr/>
          </p:nvGrpSpPr>
          <p:grpSpPr>
            <a:xfrm rot="8100000">
              <a:off x="5067738" y="1234706"/>
              <a:ext cx="954926" cy="1048451"/>
              <a:chOff x="6683132" y="265736"/>
              <a:chExt cx="954935" cy="1048461"/>
            </a:xfrm>
          </p:grpSpPr>
          <p:sp>
            <p:nvSpPr>
              <p:cNvPr id="121" name="Google Shape;121;p16"/>
              <p:cNvSpPr/>
              <p:nvPr/>
            </p:nvSpPr>
            <p:spPr>
              <a:xfrm flipH="1" rot="10800000">
                <a:off x="6773775" y="706397"/>
                <a:ext cx="636600" cy="607800"/>
              </a:xfrm>
              <a:prstGeom prst="bentArrow">
                <a:avLst>
                  <a:gd fmla="val 19937" name="adj1"/>
                  <a:gd fmla="val 25000" name="adj2"/>
                  <a:gd fmla="val 25000" name="adj3"/>
                  <a:gd fmla="val 43750" name="adj4"/>
                </a:avLst>
              </a:prstGeom>
              <a:solidFill>
                <a:schemeClr val="accen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flipH="1" rot="-5400000">
                <a:off x="6668732" y="369169"/>
                <a:ext cx="636600" cy="607800"/>
              </a:xfrm>
              <a:prstGeom prst="bentArrow">
                <a:avLst>
                  <a:gd fmla="val 19937" name="adj1"/>
                  <a:gd fmla="val 25000" name="adj2"/>
                  <a:gd fmla="val 25000" name="adj3"/>
                  <a:gd fmla="val 43750" name="adj4"/>
                </a:avLst>
              </a:prstGeom>
              <a:solidFill>
                <a:srgbClr val="141D4C"/>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flipH="1">
                <a:off x="7001467" y="265736"/>
                <a:ext cx="636600" cy="607800"/>
              </a:xfrm>
              <a:prstGeom prst="bentArrow">
                <a:avLst>
                  <a:gd fmla="val 19937" name="adj1"/>
                  <a:gd fmla="val 25000" name="adj2"/>
                  <a:gd fmla="val 25000" name="adj3"/>
                  <a:gd fmla="val 43750" name="adj4"/>
                </a:avLst>
              </a:prstGeom>
              <a:solidFill>
                <a:schemeClr val="accen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6"/>
            <p:cNvGrpSpPr/>
            <p:nvPr/>
          </p:nvGrpSpPr>
          <p:grpSpPr>
            <a:xfrm rot="-2700000">
              <a:off x="4602331" y="1663391"/>
              <a:ext cx="954926" cy="1048451"/>
              <a:chOff x="6683132" y="265736"/>
              <a:chExt cx="954935" cy="1048461"/>
            </a:xfrm>
          </p:grpSpPr>
          <p:sp>
            <p:nvSpPr>
              <p:cNvPr id="125" name="Google Shape;125;p16"/>
              <p:cNvSpPr/>
              <p:nvPr/>
            </p:nvSpPr>
            <p:spPr>
              <a:xfrm flipH="1" rot="10800000">
                <a:off x="6773775" y="706397"/>
                <a:ext cx="636600" cy="607800"/>
              </a:xfrm>
              <a:prstGeom prst="bentArrow">
                <a:avLst>
                  <a:gd fmla="val 19937" name="adj1"/>
                  <a:gd fmla="val 25000" name="adj2"/>
                  <a:gd fmla="val 25000" name="adj3"/>
                  <a:gd fmla="val 43750" name="adj4"/>
                </a:avLst>
              </a:prstGeom>
              <a:solidFill>
                <a:schemeClr val="accen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flipH="1" rot="-5400000">
                <a:off x="6668732" y="369169"/>
                <a:ext cx="636600" cy="607800"/>
              </a:xfrm>
              <a:prstGeom prst="bentArrow">
                <a:avLst>
                  <a:gd fmla="val 19937" name="adj1"/>
                  <a:gd fmla="val 25000" name="adj2"/>
                  <a:gd fmla="val 25000" name="adj3"/>
                  <a:gd fmla="val 43750" name="adj4"/>
                </a:avLst>
              </a:prstGeom>
              <a:solidFill>
                <a:srgbClr val="141D4C"/>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flipH="1">
                <a:off x="7001467" y="265736"/>
                <a:ext cx="636600" cy="607800"/>
              </a:xfrm>
              <a:prstGeom prst="bentArrow">
                <a:avLst>
                  <a:gd fmla="val 19937" name="adj1"/>
                  <a:gd fmla="val 25000" name="adj2"/>
                  <a:gd fmla="val 25000" name="adj3"/>
                  <a:gd fmla="val 43750" name="adj4"/>
                </a:avLst>
              </a:prstGeom>
              <a:solidFill>
                <a:schemeClr val="accent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 name="Google Shape;128;p16"/>
          <p:cNvSpPr txBox="1"/>
          <p:nvPr>
            <p:ph type="title"/>
          </p:nvPr>
        </p:nvSpPr>
        <p:spPr>
          <a:xfrm>
            <a:off x="457200" y="410000"/>
            <a:ext cx="5364300" cy="504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Data Analysis Process</a:t>
            </a:r>
            <a:endParaRPr/>
          </a:p>
        </p:txBody>
      </p:sp>
      <p:grpSp>
        <p:nvGrpSpPr>
          <p:cNvPr id="129" name="Google Shape;129;p16"/>
          <p:cNvGrpSpPr/>
          <p:nvPr/>
        </p:nvGrpSpPr>
        <p:grpSpPr>
          <a:xfrm>
            <a:off x="457212" y="914417"/>
            <a:ext cx="8229914" cy="3819201"/>
            <a:chOff x="308838" y="654951"/>
            <a:chExt cx="8511650" cy="3915924"/>
          </a:xfrm>
        </p:grpSpPr>
        <p:sp>
          <p:nvSpPr>
            <p:cNvPr id="130" name="Google Shape;130;p16"/>
            <p:cNvSpPr/>
            <p:nvPr/>
          </p:nvSpPr>
          <p:spPr>
            <a:xfrm rot="-4979355">
              <a:off x="3196639" y="1227664"/>
              <a:ext cx="2767590" cy="2771894"/>
            </a:xfrm>
            <a:prstGeom prst="blockArc">
              <a:avLst>
                <a:gd fmla="val 12602522" name="adj1"/>
                <a:gd fmla="val 16867657" name="adj2"/>
                <a:gd fmla="val 20844"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308838" y="654951"/>
              <a:ext cx="8511650" cy="3915924"/>
              <a:chOff x="308838" y="654951"/>
              <a:chExt cx="8511650" cy="3915924"/>
            </a:xfrm>
          </p:grpSpPr>
          <p:sp>
            <p:nvSpPr>
              <p:cNvPr id="132" name="Google Shape;132;p16"/>
              <p:cNvSpPr/>
              <p:nvPr/>
            </p:nvSpPr>
            <p:spPr>
              <a:xfrm rot="7923047">
                <a:off x="3174959" y="1225304"/>
                <a:ext cx="2774754" cy="2775218"/>
              </a:xfrm>
              <a:prstGeom prst="blockArc">
                <a:avLst>
                  <a:gd fmla="val 12602522" name="adj1"/>
                  <a:gd fmla="val 16867657" name="adj2"/>
                  <a:gd fmla="val 20844"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3597678">
                <a:off x="3178332" y="1237376"/>
                <a:ext cx="2774155" cy="2776377"/>
              </a:xfrm>
              <a:prstGeom prst="blockArc">
                <a:avLst>
                  <a:gd fmla="val 12602522" name="adj1"/>
                  <a:gd fmla="val 16867657" name="adj2"/>
                  <a:gd fmla="val 20844" name="adj3"/>
                </a:avLst>
              </a:prstGeom>
              <a:solidFill>
                <a:srgbClr val="141D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4022730">
                <a:off x="5317404" y="1982675"/>
                <a:ext cx="577692" cy="579006"/>
              </a:xfrm>
              <a:prstGeom prst="pie">
                <a:avLst>
                  <a:gd fmla="val 6190354" name="adj1"/>
                  <a:gd fmla="val 14996165" name="adj2"/>
                </a:avLst>
              </a:prstGeom>
              <a:solidFill>
                <a:schemeClr val="accent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6818048">
                <a:off x="5317448" y="1982699"/>
                <a:ext cx="577708" cy="578886"/>
              </a:xfrm>
              <a:prstGeom prst="pie">
                <a:avLst>
                  <a:gd fmla="val 4028252" name="adj1"/>
                  <a:gd fmla="val 1718367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9361807">
                <a:off x="3184640" y="1219231"/>
                <a:ext cx="2776552" cy="2773579"/>
              </a:xfrm>
              <a:prstGeom prst="blockArc">
                <a:avLst>
                  <a:gd fmla="val 12602522" name="adj1"/>
                  <a:gd fmla="val 16867657" name="adj2"/>
                  <a:gd fmla="val 20844"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rot="-8938798">
                <a:off x="3649580" y="3213579"/>
                <a:ext cx="578305" cy="578284"/>
              </a:xfrm>
              <a:prstGeom prst="pie">
                <a:avLst>
                  <a:gd fmla="val 6190354" name="adj1"/>
                  <a:gd fmla="val 14996165" name="adj2"/>
                </a:avLst>
              </a:prstGeom>
              <a:solidFill>
                <a:schemeClr val="accent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rot="1822096">
                <a:off x="3649824" y="3213576"/>
                <a:ext cx="578238" cy="578197"/>
              </a:xfrm>
              <a:prstGeom prst="pie">
                <a:avLst>
                  <a:gd fmla="val 4028252" name="adj1"/>
                  <a:gd fmla="val 17183677"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rot="-599151">
                <a:off x="3189250" y="1238752"/>
                <a:ext cx="2777477" cy="2773301"/>
              </a:xfrm>
              <a:prstGeom prst="blockArc">
                <a:avLst>
                  <a:gd fmla="val 12513247" name="adj1"/>
                  <a:gd fmla="val 16867657" name="adj2"/>
                  <a:gd fmla="val 20844"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rot="-176269">
                <a:off x="4302437" y="1238803"/>
                <a:ext cx="578560" cy="578238"/>
              </a:xfrm>
              <a:prstGeom prst="pie">
                <a:avLst>
                  <a:gd fmla="val 6190354" name="adj1"/>
                  <a:gd fmla="val 14996165" name="adj2"/>
                </a:avLst>
              </a:prstGeom>
              <a:solidFill>
                <a:srgbClr val="141D4C"/>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10584430">
                <a:off x="4302420" y="1238982"/>
                <a:ext cx="578337" cy="578016"/>
              </a:xfrm>
              <a:prstGeom prst="pie">
                <a:avLst>
                  <a:gd fmla="val 4028252" name="adj1"/>
                  <a:gd fmla="val 17183677" name="adj2"/>
                </a:avLst>
              </a:prstGeom>
              <a:solidFill>
                <a:srgbClr val="141D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8347502">
                <a:off x="4931458" y="3202902"/>
                <a:ext cx="578068" cy="578359"/>
              </a:xfrm>
              <a:prstGeom prst="pie">
                <a:avLst>
                  <a:gd fmla="val 6190354" name="adj1"/>
                  <a:gd fmla="val 14996165" name="adj2"/>
                </a:avLst>
              </a:prstGeom>
              <a:solidFill>
                <a:schemeClr val="dk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2492911">
                <a:off x="4931535" y="3202738"/>
                <a:ext cx="578037" cy="578575"/>
              </a:xfrm>
              <a:prstGeom prst="pie">
                <a:avLst>
                  <a:gd fmla="val 4028252" name="adj1"/>
                  <a:gd fmla="val 1718367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4555663">
                <a:off x="3248101" y="1980796"/>
                <a:ext cx="577431" cy="578902"/>
              </a:xfrm>
              <a:prstGeom prst="pie">
                <a:avLst>
                  <a:gd fmla="val 6190354" name="adj1"/>
                  <a:gd fmla="val 14996165" name="adj2"/>
                </a:avLst>
              </a:prstGeom>
              <a:solidFill>
                <a:schemeClr val="accent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rot="6205784">
                <a:off x="3248236" y="1980711"/>
                <a:ext cx="577388" cy="578867"/>
              </a:xfrm>
              <a:prstGeom prst="pie">
                <a:avLst>
                  <a:gd fmla="val 4028252" name="adj1"/>
                  <a:gd fmla="val 17183677"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nvSpPr>
            <p:spPr>
              <a:xfrm>
                <a:off x="3264550" y="2060410"/>
                <a:ext cx="507900" cy="26567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47" name="Google Shape;147;p16"/>
              <p:cNvSpPr txBox="1"/>
              <p:nvPr/>
            </p:nvSpPr>
            <p:spPr>
              <a:xfrm>
                <a:off x="3675648" y="3287401"/>
                <a:ext cx="507900" cy="26567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grpSp>
            <p:nvGrpSpPr>
              <p:cNvPr id="148" name="Google Shape;148;p16"/>
              <p:cNvGrpSpPr/>
              <p:nvPr/>
            </p:nvGrpSpPr>
            <p:grpSpPr>
              <a:xfrm>
                <a:off x="308838" y="1242975"/>
                <a:ext cx="3558375" cy="924600"/>
                <a:chOff x="308838" y="1242975"/>
                <a:chExt cx="3558375" cy="924600"/>
              </a:xfrm>
            </p:grpSpPr>
            <p:cxnSp>
              <p:nvCxnSpPr>
                <p:cNvPr id="149" name="Google Shape;149;p16"/>
                <p:cNvCxnSpPr/>
                <p:nvPr/>
              </p:nvCxnSpPr>
              <p:spPr>
                <a:xfrm rot="10800000">
                  <a:off x="2642013" y="1654113"/>
                  <a:ext cx="1225200" cy="0"/>
                </a:xfrm>
                <a:prstGeom prst="straightConnector1">
                  <a:avLst/>
                </a:prstGeom>
                <a:noFill/>
                <a:ln cap="flat" cmpd="sng" w="9525">
                  <a:solidFill>
                    <a:schemeClr val="accent6"/>
                  </a:solidFill>
                  <a:prstDash val="solid"/>
                  <a:round/>
                  <a:headEnd len="sm" w="sm" type="none"/>
                  <a:tailEnd len="med" w="med" type="oval"/>
                </a:ln>
              </p:spPr>
            </p:cxnSp>
            <p:sp>
              <p:nvSpPr>
                <p:cNvPr id="150" name="Google Shape;150;p16"/>
                <p:cNvSpPr txBox="1"/>
                <p:nvPr/>
              </p:nvSpPr>
              <p:spPr>
                <a:xfrm>
                  <a:off x="308838" y="1242975"/>
                  <a:ext cx="2124000" cy="9246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b="1" lang="en" sz="1000">
                      <a:latin typeface="Roboto"/>
                      <a:ea typeface="Roboto"/>
                      <a:cs typeface="Roboto"/>
                      <a:sym typeface="Roboto"/>
                    </a:rPr>
                    <a:t>Data Collection &amp; Preprocessing</a:t>
                  </a:r>
                  <a:endParaRPr b="1" sz="800">
                    <a:latin typeface="Roboto"/>
                    <a:ea typeface="Roboto"/>
                    <a:cs typeface="Roboto"/>
                    <a:sym typeface="Roboto"/>
                  </a:endParaRPr>
                </a:p>
                <a:p>
                  <a:pPr indent="0" lvl="0" marL="0" rtl="0" algn="r">
                    <a:lnSpc>
                      <a:spcPct val="115000"/>
                    </a:lnSpc>
                    <a:spcBef>
                      <a:spcPts val="0"/>
                    </a:spcBef>
                    <a:spcAft>
                      <a:spcPts val="1600"/>
                    </a:spcAft>
                    <a:buNone/>
                  </a:pPr>
                  <a:r>
                    <a:rPr lang="en" sz="700">
                      <a:latin typeface="Roboto"/>
                      <a:ea typeface="Roboto"/>
                      <a:cs typeface="Roboto"/>
                      <a:sym typeface="Roboto"/>
                    </a:rPr>
                    <a:t>Gather historical Citi Bike ridership, weather, and NYC bicycle count data, and prepare it for analysis.</a:t>
                  </a:r>
                  <a:endParaRPr sz="700">
                    <a:latin typeface="Roboto"/>
                    <a:ea typeface="Roboto"/>
                    <a:cs typeface="Roboto"/>
                    <a:sym typeface="Roboto"/>
                  </a:endParaRPr>
                </a:p>
              </p:txBody>
            </p:sp>
          </p:grpSp>
          <p:grpSp>
            <p:nvGrpSpPr>
              <p:cNvPr id="151" name="Google Shape;151;p16"/>
              <p:cNvGrpSpPr/>
              <p:nvPr/>
            </p:nvGrpSpPr>
            <p:grpSpPr>
              <a:xfrm>
                <a:off x="308838" y="2646125"/>
                <a:ext cx="3263100" cy="924600"/>
                <a:chOff x="308838" y="2646125"/>
                <a:chExt cx="3263100" cy="924600"/>
              </a:xfrm>
            </p:grpSpPr>
            <p:cxnSp>
              <p:nvCxnSpPr>
                <p:cNvPr id="152" name="Google Shape;152;p16"/>
                <p:cNvCxnSpPr/>
                <p:nvPr/>
              </p:nvCxnSpPr>
              <p:spPr>
                <a:xfrm rot="10800000">
                  <a:off x="2641938" y="3108425"/>
                  <a:ext cx="930000" cy="0"/>
                </a:xfrm>
                <a:prstGeom prst="straightConnector1">
                  <a:avLst/>
                </a:prstGeom>
                <a:noFill/>
                <a:ln cap="flat" cmpd="sng" w="9525">
                  <a:solidFill>
                    <a:schemeClr val="accent2"/>
                  </a:solidFill>
                  <a:prstDash val="solid"/>
                  <a:round/>
                  <a:headEnd len="sm" w="sm" type="none"/>
                  <a:tailEnd len="med" w="med" type="oval"/>
                </a:ln>
              </p:spPr>
            </p:cxnSp>
            <p:sp>
              <p:nvSpPr>
                <p:cNvPr id="153" name="Google Shape;153;p16"/>
                <p:cNvSpPr txBox="1"/>
                <p:nvPr/>
              </p:nvSpPr>
              <p:spPr>
                <a:xfrm>
                  <a:off x="308838" y="2646125"/>
                  <a:ext cx="2124000" cy="9246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b="1" lang="en" sz="1000">
                      <a:latin typeface="Roboto"/>
                      <a:ea typeface="Roboto"/>
                      <a:cs typeface="Roboto"/>
                      <a:sym typeface="Roboto"/>
                    </a:rPr>
                    <a:t>Data Exploration</a:t>
                  </a:r>
                  <a:endParaRPr b="1" sz="800">
                    <a:latin typeface="Roboto"/>
                    <a:ea typeface="Roboto"/>
                    <a:cs typeface="Roboto"/>
                    <a:sym typeface="Roboto"/>
                  </a:endParaRPr>
                </a:p>
                <a:p>
                  <a:pPr indent="0" lvl="0" marL="0" rtl="0" algn="r">
                    <a:lnSpc>
                      <a:spcPct val="115000"/>
                    </a:lnSpc>
                    <a:spcBef>
                      <a:spcPts val="0"/>
                    </a:spcBef>
                    <a:spcAft>
                      <a:spcPts val="1600"/>
                    </a:spcAft>
                    <a:buNone/>
                  </a:pPr>
                  <a:r>
                    <a:rPr lang="en" sz="700">
                      <a:latin typeface="Roboto"/>
                      <a:ea typeface="Roboto"/>
                      <a:cs typeface="Roboto"/>
                      <a:sym typeface="Roboto"/>
                    </a:rPr>
                    <a:t>Uncover weekly, monthly, and yearly ridership trends and identify relationships between ridership and factors such as weather, time, effects from holidays, and the pandemic.</a:t>
                  </a:r>
                  <a:endParaRPr sz="700">
                    <a:latin typeface="Roboto"/>
                    <a:ea typeface="Roboto"/>
                    <a:cs typeface="Roboto"/>
                    <a:sym typeface="Roboto"/>
                  </a:endParaRPr>
                </a:p>
              </p:txBody>
            </p:sp>
          </p:grpSp>
          <p:sp>
            <p:nvSpPr>
              <p:cNvPr id="154" name="Google Shape;154;p16"/>
              <p:cNvSpPr txBox="1"/>
              <p:nvPr/>
            </p:nvSpPr>
            <p:spPr>
              <a:xfrm>
                <a:off x="4332231" y="1315136"/>
                <a:ext cx="507900" cy="26567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55" name="Google Shape;155;p16"/>
              <p:cNvSpPr txBox="1"/>
              <p:nvPr/>
            </p:nvSpPr>
            <p:spPr>
              <a:xfrm>
                <a:off x="5355068" y="2060410"/>
                <a:ext cx="507900" cy="26567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sp>
            <p:nvSpPr>
              <p:cNvPr id="156" name="Google Shape;156;p16"/>
              <p:cNvSpPr txBox="1"/>
              <p:nvPr/>
            </p:nvSpPr>
            <p:spPr>
              <a:xfrm>
                <a:off x="4945653" y="3287401"/>
                <a:ext cx="507900" cy="26567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57" name="Google Shape;157;p16"/>
              <p:cNvGrpSpPr/>
              <p:nvPr/>
            </p:nvGrpSpPr>
            <p:grpSpPr>
              <a:xfrm>
                <a:off x="5209838" y="1242975"/>
                <a:ext cx="3610650" cy="924600"/>
                <a:chOff x="5209838" y="1242975"/>
                <a:chExt cx="3610650" cy="924600"/>
              </a:xfrm>
            </p:grpSpPr>
            <p:sp>
              <p:nvSpPr>
                <p:cNvPr id="158" name="Google Shape;158;p16"/>
                <p:cNvSpPr txBox="1"/>
                <p:nvPr/>
              </p:nvSpPr>
              <p:spPr>
                <a:xfrm>
                  <a:off x="6696488" y="1242975"/>
                  <a:ext cx="2124000" cy="924600"/>
                </a:xfrm>
                <a:prstGeom prst="rect">
                  <a:avLst/>
                </a:prstGeom>
                <a:noFill/>
                <a:ln cap="flat" cmpd="sng" w="9525">
                  <a:solidFill>
                    <a:srgbClr val="141D4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Roboto"/>
                      <a:ea typeface="Roboto"/>
                      <a:cs typeface="Roboto"/>
                      <a:sym typeface="Roboto"/>
                    </a:rPr>
                    <a:t>Predictive Model Comparison</a:t>
                  </a:r>
                  <a:endParaRPr b="1" sz="800">
                    <a:latin typeface="Roboto"/>
                    <a:ea typeface="Roboto"/>
                    <a:cs typeface="Roboto"/>
                    <a:sym typeface="Roboto"/>
                  </a:endParaRPr>
                </a:p>
                <a:p>
                  <a:pPr indent="0" lvl="0" marL="0" rtl="0" algn="l">
                    <a:lnSpc>
                      <a:spcPct val="115000"/>
                    </a:lnSpc>
                    <a:spcBef>
                      <a:spcPts val="0"/>
                    </a:spcBef>
                    <a:spcAft>
                      <a:spcPts val="1600"/>
                    </a:spcAft>
                    <a:buNone/>
                  </a:pPr>
                  <a:r>
                    <a:rPr lang="en" sz="700">
                      <a:latin typeface="Roboto"/>
                      <a:ea typeface="Roboto"/>
                      <a:cs typeface="Roboto"/>
                      <a:sym typeface="Roboto"/>
                    </a:rPr>
                    <a:t>Compare the predictive accuracy of each algorithm’s best model using the best prediction timeframe identified during model refinement.</a:t>
                  </a:r>
                  <a:endParaRPr b="1" sz="700">
                    <a:latin typeface="Roboto"/>
                    <a:ea typeface="Roboto"/>
                    <a:cs typeface="Roboto"/>
                    <a:sym typeface="Roboto"/>
                  </a:endParaRPr>
                </a:p>
              </p:txBody>
            </p:sp>
            <p:cxnSp>
              <p:nvCxnSpPr>
                <p:cNvPr id="159" name="Google Shape;159;p16"/>
                <p:cNvCxnSpPr/>
                <p:nvPr/>
              </p:nvCxnSpPr>
              <p:spPr>
                <a:xfrm>
                  <a:off x="5209838" y="1654113"/>
                  <a:ext cx="1286700" cy="0"/>
                </a:xfrm>
                <a:prstGeom prst="straightConnector1">
                  <a:avLst/>
                </a:prstGeom>
                <a:noFill/>
                <a:ln cap="flat" cmpd="sng" w="9525">
                  <a:solidFill>
                    <a:srgbClr val="141D4C"/>
                  </a:solidFill>
                  <a:prstDash val="solid"/>
                  <a:round/>
                  <a:headEnd len="sm" w="sm" type="none"/>
                  <a:tailEnd len="med" w="med" type="oval"/>
                </a:ln>
              </p:spPr>
            </p:cxnSp>
          </p:grpSp>
          <p:grpSp>
            <p:nvGrpSpPr>
              <p:cNvPr id="160" name="Google Shape;160;p16"/>
              <p:cNvGrpSpPr/>
              <p:nvPr/>
            </p:nvGrpSpPr>
            <p:grpSpPr>
              <a:xfrm>
                <a:off x="4657738" y="3391700"/>
                <a:ext cx="4162750" cy="924600"/>
                <a:chOff x="4657738" y="3391700"/>
                <a:chExt cx="4162750" cy="924600"/>
              </a:xfrm>
            </p:grpSpPr>
            <p:cxnSp>
              <p:nvCxnSpPr>
                <p:cNvPr id="161" name="Google Shape;161;p16"/>
                <p:cNvCxnSpPr/>
                <p:nvPr/>
              </p:nvCxnSpPr>
              <p:spPr>
                <a:xfrm>
                  <a:off x="4657738" y="3854000"/>
                  <a:ext cx="1838700" cy="0"/>
                </a:xfrm>
                <a:prstGeom prst="straightConnector1">
                  <a:avLst/>
                </a:prstGeom>
                <a:noFill/>
                <a:ln cap="flat" cmpd="sng" w="9525">
                  <a:solidFill>
                    <a:schemeClr val="dk1"/>
                  </a:solidFill>
                  <a:prstDash val="solid"/>
                  <a:round/>
                  <a:headEnd len="sm" w="sm" type="none"/>
                  <a:tailEnd len="med" w="med" type="oval"/>
                </a:ln>
              </p:spPr>
            </p:cxnSp>
            <p:sp>
              <p:nvSpPr>
                <p:cNvPr id="162" name="Google Shape;162;p16"/>
                <p:cNvSpPr txBox="1"/>
                <p:nvPr/>
              </p:nvSpPr>
              <p:spPr>
                <a:xfrm>
                  <a:off x="6696488" y="3391700"/>
                  <a:ext cx="2124000" cy="924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Roboto"/>
                      <a:ea typeface="Roboto"/>
                      <a:cs typeface="Roboto"/>
                      <a:sym typeface="Roboto"/>
                    </a:rPr>
                    <a:t>Predictive Model Development</a:t>
                  </a:r>
                  <a:endParaRPr b="1" sz="800">
                    <a:latin typeface="Roboto"/>
                    <a:ea typeface="Roboto"/>
                    <a:cs typeface="Roboto"/>
                    <a:sym typeface="Roboto"/>
                  </a:endParaRPr>
                </a:p>
                <a:p>
                  <a:pPr indent="0" lvl="0" marL="0" rtl="0" algn="l">
                    <a:lnSpc>
                      <a:spcPct val="115000"/>
                    </a:lnSpc>
                    <a:spcBef>
                      <a:spcPts val="0"/>
                    </a:spcBef>
                    <a:spcAft>
                      <a:spcPts val="1600"/>
                    </a:spcAft>
                    <a:buNone/>
                  </a:pPr>
                  <a:r>
                    <a:rPr lang="en" sz="700">
                      <a:latin typeface="Roboto"/>
                      <a:ea typeface="Roboto"/>
                      <a:cs typeface="Roboto"/>
                      <a:sym typeface="Roboto"/>
                    </a:rPr>
                    <a:t>Create and test predictive models using two types of algorithms, Ridge Regression and ARIMA.</a:t>
                  </a:r>
                  <a:endParaRPr b="1" sz="700">
                    <a:latin typeface="Roboto"/>
                    <a:ea typeface="Roboto"/>
                    <a:cs typeface="Roboto"/>
                    <a:sym typeface="Roboto"/>
                  </a:endParaRPr>
                </a:p>
              </p:txBody>
            </p:sp>
          </p:grpSp>
          <p:grpSp>
            <p:nvGrpSpPr>
              <p:cNvPr id="163" name="Google Shape;163;p16"/>
              <p:cNvGrpSpPr/>
              <p:nvPr/>
            </p:nvGrpSpPr>
            <p:grpSpPr>
              <a:xfrm>
                <a:off x="5610288" y="2313350"/>
                <a:ext cx="3210200" cy="924600"/>
                <a:chOff x="5610288" y="2313350"/>
                <a:chExt cx="3210200" cy="924600"/>
              </a:xfrm>
            </p:grpSpPr>
            <p:cxnSp>
              <p:nvCxnSpPr>
                <p:cNvPr id="164" name="Google Shape;164;p16"/>
                <p:cNvCxnSpPr/>
                <p:nvPr/>
              </p:nvCxnSpPr>
              <p:spPr>
                <a:xfrm>
                  <a:off x="5610288" y="2775650"/>
                  <a:ext cx="886200" cy="0"/>
                </a:xfrm>
                <a:prstGeom prst="straightConnector1">
                  <a:avLst/>
                </a:prstGeom>
                <a:noFill/>
                <a:ln cap="flat" cmpd="sng" w="9525">
                  <a:solidFill>
                    <a:schemeClr val="accent1"/>
                  </a:solidFill>
                  <a:prstDash val="solid"/>
                  <a:round/>
                  <a:headEnd len="sm" w="sm" type="none"/>
                  <a:tailEnd len="med" w="med" type="oval"/>
                </a:ln>
              </p:spPr>
            </p:cxnSp>
            <p:sp>
              <p:nvSpPr>
                <p:cNvPr id="165" name="Google Shape;165;p16"/>
                <p:cNvSpPr txBox="1"/>
                <p:nvPr/>
              </p:nvSpPr>
              <p:spPr>
                <a:xfrm>
                  <a:off x="6696488" y="2313350"/>
                  <a:ext cx="2124000" cy="924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Roboto"/>
                      <a:ea typeface="Roboto"/>
                      <a:cs typeface="Roboto"/>
                      <a:sym typeface="Roboto"/>
                    </a:rPr>
                    <a:t>Predictive Model Refinement</a:t>
                  </a:r>
                  <a:endParaRPr b="1" sz="1000">
                    <a:latin typeface="Roboto"/>
                    <a:ea typeface="Roboto"/>
                    <a:cs typeface="Roboto"/>
                    <a:sym typeface="Roboto"/>
                  </a:endParaRPr>
                </a:p>
                <a:p>
                  <a:pPr indent="0" lvl="0" marL="0" rtl="0" algn="l">
                    <a:spcBef>
                      <a:spcPts val="0"/>
                    </a:spcBef>
                    <a:spcAft>
                      <a:spcPts val="0"/>
                    </a:spcAft>
                    <a:buNone/>
                  </a:pPr>
                  <a:r>
                    <a:rPr lang="en" sz="700">
                      <a:latin typeface="Roboto"/>
                      <a:ea typeface="Roboto"/>
                      <a:cs typeface="Roboto"/>
                      <a:sym typeface="Roboto"/>
                    </a:rPr>
                    <a:t>Iteratively</a:t>
                  </a:r>
                  <a:r>
                    <a:rPr lang="en" sz="700">
                      <a:latin typeface="Roboto"/>
                      <a:ea typeface="Roboto"/>
                      <a:cs typeface="Roboto"/>
                      <a:sym typeface="Roboto"/>
                    </a:rPr>
                    <a:t> refine the model by comparing each model’s predictive accuracy with different parameters and prediction timeframes.</a:t>
                  </a:r>
                  <a:endParaRPr sz="700">
                    <a:latin typeface="Roboto"/>
                    <a:ea typeface="Roboto"/>
                    <a:cs typeface="Roboto"/>
                    <a:sym typeface="Roboto"/>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457200" y="2238900"/>
            <a:ext cx="8229600" cy="504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a:t>
            </a:r>
            <a:r>
              <a:rPr lang="en"/>
              <a:t> Findings</a:t>
            </a:r>
            <a:endParaRPr sz="2050"/>
          </a:p>
        </p:txBody>
      </p:sp>
      <p:sp>
        <p:nvSpPr>
          <p:cNvPr id="171" name="Google Shape;171;p17"/>
          <p:cNvSpPr txBox="1"/>
          <p:nvPr/>
        </p:nvSpPr>
        <p:spPr>
          <a:xfrm>
            <a:off x="457200" y="2743200"/>
            <a:ext cx="3657600" cy="1990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Data Exploration</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Model Development</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457200" y="2238900"/>
            <a:ext cx="3658800" cy="5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The Findings</a:t>
            </a:r>
            <a:endParaRPr sz="2700"/>
          </a:p>
        </p:txBody>
      </p:sp>
      <p:sp>
        <p:nvSpPr>
          <p:cNvPr id="177" name="Google Shape;177;p18"/>
          <p:cNvSpPr txBox="1"/>
          <p:nvPr>
            <p:ph idx="1" type="subTitle"/>
          </p:nvPr>
        </p:nvSpPr>
        <p:spPr>
          <a:xfrm>
            <a:off x="457200" y="2743200"/>
            <a:ext cx="3658800" cy="199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Data Exploration</a:t>
            </a:r>
            <a:endParaRPr sz="1200"/>
          </a:p>
        </p:txBody>
      </p:sp>
      <p:sp>
        <p:nvSpPr>
          <p:cNvPr id="178" name="Google Shape;178;p18"/>
          <p:cNvSpPr txBox="1"/>
          <p:nvPr>
            <p:ph idx="2" type="body"/>
          </p:nvPr>
        </p:nvSpPr>
        <p:spPr>
          <a:xfrm>
            <a:off x="5028000" y="410000"/>
            <a:ext cx="3658800" cy="4323300"/>
          </a:xfrm>
          <a:prstGeom prst="rect">
            <a:avLst/>
          </a:prstGeom>
        </p:spPr>
        <p:txBody>
          <a:bodyPr anchorCtr="0" anchor="ctr"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t>Weekly, Monthly, and Yearly Trends</a:t>
            </a:r>
            <a:endParaRPr sz="1200"/>
          </a:p>
          <a:p>
            <a:pPr indent="-304800" lvl="0" marL="457200" rtl="0" algn="l">
              <a:lnSpc>
                <a:spcPct val="150000"/>
              </a:lnSpc>
              <a:spcBef>
                <a:spcPts val="0"/>
              </a:spcBef>
              <a:spcAft>
                <a:spcPts val="0"/>
              </a:spcAft>
              <a:buSzPts val="1200"/>
              <a:buChar char="●"/>
            </a:pPr>
            <a:r>
              <a:rPr lang="en" sz="1200"/>
              <a:t>Seasonal Distribution</a:t>
            </a:r>
            <a:endParaRPr sz="1200"/>
          </a:p>
          <a:p>
            <a:pPr indent="-304800" lvl="0" marL="457200" rtl="0" algn="l">
              <a:lnSpc>
                <a:spcPct val="150000"/>
              </a:lnSpc>
              <a:spcBef>
                <a:spcPts val="0"/>
              </a:spcBef>
              <a:spcAft>
                <a:spcPts val="0"/>
              </a:spcAft>
              <a:buSzPts val="1200"/>
              <a:buChar char="●"/>
            </a:pPr>
            <a:r>
              <a:rPr lang="en" sz="1200"/>
              <a:t>Correlation Analysis</a:t>
            </a:r>
            <a:endParaRPr sz="1200"/>
          </a:p>
          <a:p>
            <a:pPr indent="-304800" lvl="0" marL="457200" rtl="0" algn="l">
              <a:lnSpc>
                <a:spcPct val="150000"/>
              </a:lnSpc>
              <a:spcBef>
                <a:spcPts val="0"/>
              </a:spcBef>
              <a:spcAft>
                <a:spcPts val="0"/>
              </a:spcAft>
              <a:buSzPts val="1200"/>
              <a:buChar char="●"/>
            </a:pPr>
            <a:r>
              <a:rPr lang="en" sz="1200"/>
              <a:t>Holiday Influence</a:t>
            </a:r>
            <a:endParaRPr sz="1200"/>
          </a:p>
          <a:p>
            <a:pPr indent="-304800" lvl="0" marL="457200" rtl="0" algn="l">
              <a:lnSpc>
                <a:spcPct val="150000"/>
              </a:lnSpc>
              <a:spcBef>
                <a:spcPts val="0"/>
              </a:spcBef>
              <a:spcAft>
                <a:spcPts val="0"/>
              </a:spcAft>
              <a:buSzPts val="1200"/>
              <a:buChar char="●"/>
            </a:pPr>
            <a:r>
              <a:rPr lang="en" sz="1200"/>
              <a:t>Covid-19 Impact</a:t>
            </a:r>
            <a:endParaRPr sz="1200"/>
          </a:p>
          <a:p>
            <a:pPr indent="-304800" lvl="0" marL="457200" rtl="0" algn="l">
              <a:lnSpc>
                <a:spcPct val="150000"/>
              </a:lnSpc>
              <a:spcBef>
                <a:spcPts val="0"/>
              </a:spcBef>
              <a:spcAft>
                <a:spcPts val="0"/>
              </a:spcAft>
              <a:buSzPts val="1200"/>
              <a:buChar char="●"/>
            </a:pPr>
            <a:r>
              <a:rPr lang="en" sz="1200"/>
              <a:t>Weekday and Pandemic Period</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idx="2" type="body"/>
          </p:nvPr>
        </p:nvSpPr>
        <p:spPr>
          <a:xfrm>
            <a:off x="4939500" y="724200"/>
            <a:ext cx="3837000" cy="3695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200"/>
              <a:t>Plotting the weekly, monthly, and yearly total bike trips revealed a cumulative trend across successive years with a temporary downturn during the initial pandemic period.</a:t>
            </a:r>
            <a:endParaRPr sz="1200"/>
          </a:p>
        </p:txBody>
      </p:sp>
      <p:pic>
        <p:nvPicPr>
          <p:cNvPr id="184" name="Google Shape;184;p19"/>
          <p:cNvPicPr preferRelativeResize="0"/>
          <p:nvPr/>
        </p:nvPicPr>
        <p:blipFill>
          <a:blip r:embed="rId3">
            <a:alphaModFix/>
          </a:blip>
          <a:stretch>
            <a:fillRect/>
          </a:stretch>
        </p:blipFill>
        <p:spPr>
          <a:xfrm>
            <a:off x="5029200" y="539461"/>
            <a:ext cx="3657600" cy="4064590"/>
          </a:xfrm>
          <a:prstGeom prst="rect">
            <a:avLst/>
          </a:prstGeom>
          <a:noFill/>
          <a:ln>
            <a:noFill/>
          </a:ln>
        </p:spPr>
      </p:pic>
      <p:sp>
        <p:nvSpPr>
          <p:cNvPr id="185" name="Google Shape;185;p19"/>
          <p:cNvSpPr txBox="1"/>
          <p:nvPr>
            <p:ph type="title"/>
          </p:nvPr>
        </p:nvSpPr>
        <p:spPr>
          <a:xfrm>
            <a:off x="457200" y="914400"/>
            <a:ext cx="3693600" cy="182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700"/>
              <a:t>Weekly, Monthly, and Yearly Trends</a:t>
            </a:r>
            <a:endParaRPr sz="2700"/>
          </a:p>
        </p:txBody>
      </p:sp>
      <p:sp>
        <p:nvSpPr>
          <p:cNvPr id="186" name="Google Shape;186;p19"/>
          <p:cNvSpPr txBox="1"/>
          <p:nvPr>
            <p:ph idx="1" type="subTitle"/>
          </p:nvPr>
        </p:nvSpPr>
        <p:spPr>
          <a:xfrm>
            <a:off x="457200" y="2743200"/>
            <a:ext cx="3693600" cy="19902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000"/>
              <a:t>Plotting the weekly, monthly, and yearly total bike trips revealed a cumulative trend across successive years with a temporary downturn during the initial pandemic period.</a:t>
            </a:r>
            <a:endParaRPr sz="1000"/>
          </a:p>
        </p:txBody>
      </p:sp>
      <p:sp>
        <p:nvSpPr>
          <p:cNvPr id="187" name="Google Shape;187;p19"/>
          <p:cNvSpPr/>
          <p:nvPr/>
        </p:nvSpPr>
        <p:spPr>
          <a:xfrm rot="5400000">
            <a:off x="6343179" y="2626321"/>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20"/>
          <p:cNvSpPr/>
          <p:nvPr/>
        </p:nvSpPr>
        <p:spPr>
          <a:xfrm>
            <a:off x="0" y="0"/>
            <a:ext cx="9144000" cy="251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ph idx="4294967295" type="title"/>
          </p:nvPr>
        </p:nvSpPr>
        <p:spPr>
          <a:xfrm>
            <a:off x="457200" y="410000"/>
            <a:ext cx="8229600" cy="5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00"/>
              <a:t>Seasonal Distribution</a:t>
            </a:r>
            <a:endParaRPr sz="2700"/>
          </a:p>
        </p:txBody>
      </p:sp>
      <p:sp>
        <p:nvSpPr>
          <p:cNvPr id="194" name="Google Shape;194;p20"/>
          <p:cNvSpPr txBox="1"/>
          <p:nvPr/>
        </p:nvSpPr>
        <p:spPr>
          <a:xfrm>
            <a:off x="457200" y="914400"/>
            <a:ext cx="8229600" cy="11697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Summer held the majority share at 31% of total trips, while Winter contributed 16%.</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Char char="●"/>
            </a:pPr>
            <a:r>
              <a:rPr lang="en" sz="1000">
                <a:latin typeface="Roboto"/>
                <a:ea typeface="Roboto"/>
                <a:cs typeface="Roboto"/>
                <a:sym typeface="Roboto"/>
              </a:rPr>
              <a:t>Summar held the majority share of Casual Riders, 23%, while Winter held the least at 12%.</a:t>
            </a:r>
            <a:endParaRPr sz="1000">
              <a:latin typeface="Roboto"/>
              <a:ea typeface="Roboto"/>
              <a:cs typeface="Roboto"/>
              <a:sym typeface="Roboto"/>
            </a:endParaRPr>
          </a:p>
        </p:txBody>
      </p:sp>
      <p:pic>
        <p:nvPicPr>
          <p:cNvPr id="195" name="Google Shape;195;p20"/>
          <p:cNvPicPr preferRelativeResize="0"/>
          <p:nvPr/>
        </p:nvPicPr>
        <p:blipFill>
          <a:blip r:embed="rId3">
            <a:alphaModFix/>
          </a:blip>
          <a:stretch>
            <a:fillRect/>
          </a:stretch>
        </p:blipFill>
        <p:spPr>
          <a:xfrm>
            <a:off x="1711013" y="2954900"/>
            <a:ext cx="5721974" cy="1778600"/>
          </a:xfrm>
          <a:prstGeom prst="rect">
            <a:avLst/>
          </a:prstGeom>
          <a:noFill/>
          <a:ln>
            <a:noFill/>
          </a:ln>
        </p:spPr>
      </p:pic>
      <p:grpSp>
        <p:nvGrpSpPr>
          <p:cNvPr id="196" name="Google Shape;196;p20"/>
          <p:cNvGrpSpPr/>
          <p:nvPr/>
        </p:nvGrpSpPr>
        <p:grpSpPr>
          <a:xfrm>
            <a:off x="1999048" y="3312852"/>
            <a:ext cx="1453889" cy="608911"/>
            <a:chOff x="1999048" y="3312852"/>
            <a:chExt cx="1453889" cy="608911"/>
          </a:xfrm>
        </p:grpSpPr>
        <p:sp>
          <p:nvSpPr>
            <p:cNvPr id="197" name="Google Shape;197;p20"/>
            <p:cNvSpPr/>
            <p:nvPr/>
          </p:nvSpPr>
          <p:spPr>
            <a:xfrm>
              <a:off x="3282837" y="3312852"/>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1999048" y="3857863"/>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0"/>
          <p:cNvGrpSpPr/>
          <p:nvPr/>
        </p:nvGrpSpPr>
        <p:grpSpPr>
          <a:xfrm>
            <a:off x="4806837" y="4238863"/>
            <a:ext cx="1477111" cy="198884"/>
            <a:chOff x="4806837" y="4238863"/>
            <a:chExt cx="1477111" cy="198884"/>
          </a:xfrm>
        </p:grpSpPr>
        <p:sp>
          <p:nvSpPr>
            <p:cNvPr id="200" name="Google Shape;200;p20"/>
            <p:cNvSpPr/>
            <p:nvPr/>
          </p:nvSpPr>
          <p:spPr>
            <a:xfrm>
              <a:off x="4806837" y="4373847"/>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6113848" y="4238863"/>
              <a:ext cx="170100" cy="63900"/>
            </a:xfrm>
            <a:prstGeom prst="rightArrow">
              <a:avLst>
                <a:gd fmla="val 50000" name="adj1"/>
                <a:gd fmla="val 50000" name="adj2"/>
              </a:avLst>
            </a:prstGeom>
            <a:solidFill>
              <a:schemeClr val="accent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457200" y="2238600"/>
            <a:ext cx="3664500" cy="50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700"/>
              <a:t>Correlation Analysis</a:t>
            </a:r>
            <a:endParaRPr sz="2700"/>
          </a:p>
        </p:txBody>
      </p:sp>
      <p:sp>
        <p:nvSpPr>
          <p:cNvPr id="207" name="Google Shape;207;p21"/>
          <p:cNvSpPr txBox="1"/>
          <p:nvPr>
            <p:ph idx="1" type="subTitle"/>
          </p:nvPr>
        </p:nvSpPr>
        <p:spPr>
          <a:xfrm>
            <a:off x="457200" y="2743200"/>
            <a:ext cx="3664500" cy="19902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000"/>
              <a:t>Temperature and hour had the most substantial positive correlation with ridership, while humidity had the highest negative correlation.</a:t>
            </a:r>
            <a:endParaRPr sz="1000"/>
          </a:p>
        </p:txBody>
      </p:sp>
      <p:grpSp>
        <p:nvGrpSpPr>
          <p:cNvPr id="208" name="Google Shape;208;p21"/>
          <p:cNvGrpSpPr/>
          <p:nvPr/>
        </p:nvGrpSpPr>
        <p:grpSpPr>
          <a:xfrm>
            <a:off x="5619968" y="409946"/>
            <a:ext cx="2476513" cy="4323622"/>
            <a:chOff x="5803900" y="1289954"/>
            <a:chExt cx="1972374" cy="3443471"/>
          </a:xfrm>
        </p:grpSpPr>
        <p:grpSp>
          <p:nvGrpSpPr>
            <p:cNvPr id="209" name="Google Shape;209;p21"/>
            <p:cNvGrpSpPr/>
            <p:nvPr/>
          </p:nvGrpSpPr>
          <p:grpSpPr>
            <a:xfrm>
              <a:off x="5803900" y="1404877"/>
              <a:ext cx="1972368" cy="3328548"/>
              <a:chOff x="5029201" y="1540025"/>
              <a:chExt cx="1743915" cy="2943013"/>
            </a:xfrm>
          </p:grpSpPr>
          <p:pic>
            <p:nvPicPr>
              <p:cNvPr id="210" name="Google Shape;210;p21"/>
              <p:cNvPicPr preferRelativeResize="0"/>
              <p:nvPr/>
            </p:nvPicPr>
            <p:blipFill rotWithShape="1">
              <a:blip r:embed="rId3">
                <a:alphaModFix/>
              </a:blip>
              <a:srcRect b="0" l="0" r="70104" t="23011"/>
              <a:stretch/>
            </p:blipFill>
            <p:spPr>
              <a:xfrm>
                <a:off x="5029201" y="1540025"/>
                <a:ext cx="1353825" cy="2942993"/>
              </a:xfrm>
              <a:prstGeom prst="rect">
                <a:avLst/>
              </a:prstGeom>
              <a:noFill/>
              <a:ln>
                <a:noFill/>
              </a:ln>
            </p:spPr>
          </p:pic>
          <p:pic>
            <p:nvPicPr>
              <p:cNvPr id="211" name="Google Shape;211;p21"/>
              <p:cNvPicPr preferRelativeResize="0"/>
              <p:nvPr/>
            </p:nvPicPr>
            <p:blipFill rotWithShape="1">
              <a:blip r:embed="rId3">
                <a:alphaModFix/>
              </a:blip>
              <a:srcRect b="0" l="88735" r="0" t="0"/>
              <a:stretch/>
            </p:blipFill>
            <p:spPr>
              <a:xfrm>
                <a:off x="6380373" y="1540045"/>
                <a:ext cx="392743" cy="2942993"/>
              </a:xfrm>
              <a:prstGeom prst="rect">
                <a:avLst/>
              </a:prstGeom>
              <a:noFill/>
              <a:ln>
                <a:noFill/>
              </a:ln>
            </p:spPr>
          </p:pic>
        </p:grpSp>
        <p:pic>
          <p:nvPicPr>
            <p:cNvPr id="212" name="Google Shape;212;p21"/>
            <p:cNvPicPr preferRelativeResize="0"/>
            <p:nvPr/>
          </p:nvPicPr>
          <p:blipFill rotWithShape="1">
            <a:blip r:embed="rId3">
              <a:alphaModFix/>
            </a:blip>
            <a:srcRect b="96526" l="26235" r="23744" t="0"/>
            <a:stretch/>
          </p:blipFill>
          <p:spPr>
            <a:xfrm>
              <a:off x="5803900" y="1289954"/>
              <a:ext cx="1972374" cy="115625"/>
            </a:xfrm>
            <a:prstGeom prst="rect">
              <a:avLst/>
            </a:prstGeom>
            <a:noFill/>
            <a:ln>
              <a:noFill/>
            </a:ln>
          </p:spPr>
        </p:pic>
      </p:grpSp>
      <p:sp>
        <p:nvSpPr>
          <p:cNvPr id="213" name="Google Shape;213;p21"/>
          <p:cNvSpPr/>
          <p:nvPr/>
        </p:nvSpPr>
        <p:spPr>
          <a:xfrm>
            <a:off x="6401050" y="821400"/>
            <a:ext cx="1138500" cy="2493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6401050" y="2389950"/>
            <a:ext cx="1138500" cy="2493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6401050" y="3703625"/>
            <a:ext cx="1138500" cy="2493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6401050" y="572100"/>
            <a:ext cx="1138500" cy="2493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6401050" y="2661925"/>
            <a:ext cx="1138500" cy="2493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3"/>
                                        </p:tgtEl>
                                      </p:cBhvr>
                                    </p:animEffect>
                                    <p:set>
                                      <p:cBhvr>
                                        <p:cTn dur="1" fill="hold">
                                          <p:stCondLst>
                                            <p:cond delay="1000"/>
                                          </p:stCondLst>
                                        </p:cTn>
                                        <p:tgtEl>
                                          <p:spTgt spid="2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4"/>
                                        </p:tgtEl>
                                      </p:cBhvr>
                                    </p:animEffect>
                                    <p:set>
                                      <p:cBhvr>
                                        <p:cTn dur="1" fill="hold">
                                          <p:stCondLst>
                                            <p:cond delay="1000"/>
                                          </p:stCondLst>
                                        </p:cTn>
                                        <p:tgtEl>
                                          <p:spTgt spid="2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