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6"/>
  </p:notesMasterIdLst>
  <p:sldIdLst>
    <p:sldId id="256" r:id="rId2"/>
    <p:sldId id="313" r:id="rId3"/>
    <p:sldId id="314" r:id="rId4"/>
    <p:sldId id="315" r:id="rId5"/>
    <p:sldId id="316" r:id="rId6"/>
    <p:sldId id="312" r:id="rId7"/>
    <p:sldId id="310" r:id="rId8"/>
    <p:sldId id="317" r:id="rId9"/>
    <p:sldId id="318" r:id="rId10"/>
    <p:sldId id="319" r:id="rId11"/>
    <p:sldId id="311" r:id="rId12"/>
    <p:sldId id="320" r:id="rId13"/>
    <p:sldId id="321" r:id="rId14"/>
    <p:sldId id="32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D1E303D-82BB-1845-B973-EE00AB591F41}">
          <p14:sldIdLst>
            <p14:sldId id="256"/>
            <p14:sldId id="313"/>
            <p14:sldId id="314"/>
            <p14:sldId id="315"/>
            <p14:sldId id="316"/>
            <p14:sldId id="312"/>
            <p14:sldId id="310"/>
            <p14:sldId id="317"/>
            <p14:sldId id="318"/>
            <p14:sldId id="319"/>
            <p14:sldId id="311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7"/>
    <p:restoredTop sz="94353"/>
  </p:normalViewPr>
  <p:slideViewPr>
    <p:cSldViewPr snapToGrid="0" snapToObjects="1">
      <p:cViewPr varScale="1">
        <p:scale>
          <a:sx n="119" d="100"/>
          <a:sy n="119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7249A-8D9F-0B43-AA6F-DF37071DD111}" type="datetimeFigureOut">
              <a:rPr lang="es-ES" smtClean="0"/>
              <a:t>20/3/23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6270-25C2-8B47-97A0-6EA683ABF0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02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March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March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err="1"/>
              <a:t>Drons</a:t>
            </a:r>
            <a:endParaRPr lang="ca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i="1" dirty="0"/>
              <a:t>¿Com vola un </a:t>
            </a:r>
            <a:r>
              <a:rPr lang="ca-ES" i="1" dirty="0" err="1"/>
              <a:t>dron</a:t>
            </a:r>
            <a:r>
              <a:rPr lang="ca-ES" i="1" dirty="0"/>
              <a:t>?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298636" y="6051631"/>
            <a:ext cx="3491880" cy="620688"/>
            <a:chOff x="35496" y="44624"/>
            <a:chExt cx="3491880" cy="620688"/>
          </a:xfrm>
        </p:grpSpPr>
        <p:sp>
          <p:nvSpPr>
            <p:cNvPr id="4" name="Rectángulo 3"/>
            <p:cNvSpPr/>
            <p:nvPr/>
          </p:nvSpPr>
          <p:spPr>
            <a:xfrm>
              <a:off x="35496" y="44624"/>
              <a:ext cx="3491880" cy="62068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Picture 2" descr="EETAC - Estudis d'Enginyeria de Telecomunicacio i Aeronautic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496" y="44624"/>
              <a:ext cx="3476625" cy="571501"/>
            </a:xfrm>
            <a:prstGeom prst="rect">
              <a:avLst/>
            </a:prstGeom>
            <a:noFill/>
          </p:spPr>
        </p:pic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17" y="5772792"/>
            <a:ext cx="2645668" cy="89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11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999E1-B87B-312E-40A7-BE54247C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Composició</a:t>
            </a:r>
            <a:r>
              <a:rPr lang="es-ES_tradnl" dirty="0"/>
              <a:t> de </a:t>
            </a:r>
            <a:r>
              <a:rPr lang="es-ES_tradnl" dirty="0" err="1"/>
              <a:t>forces</a:t>
            </a:r>
            <a:endParaRPr lang="es-ES_tradn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FE227D-5367-CF5C-A0B0-5B0DC98A57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r>
              <a:rPr lang="es-ES_tradnl" dirty="0"/>
              <a:t>Si la </a:t>
            </a:r>
            <a:r>
              <a:rPr lang="es-ES_tradnl" dirty="0" err="1"/>
              <a:t>direcció</a:t>
            </a:r>
            <a:r>
              <a:rPr lang="es-ES_tradnl" dirty="0"/>
              <a:t> no </a:t>
            </a:r>
            <a:r>
              <a:rPr lang="es-ES_tradnl" dirty="0" err="1"/>
              <a:t>és</a:t>
            </a:r>
            <a:r>
              <a:rPr lang="es-ES_tradnl" dirty="0"/>
              <a:t> la </a:t>
            </a:r>
            <a:r>
              <a:rPr lang="es-ES_tradnl" dirty="0" err="1"/>
              <a:t>mateixa</a:t>
            </a:r>
            <a:r>
              <a:rPr lang="es-ES_tradnl" dirty="0"/>
              <a:t> </a:t>
            </a:r>
            <a:r>
              <a:rPr lang="es-ES_tradnl" dirty="0" err="1"/>
              <a:t>doncs</a:t>
            </a:r>
            <a:r>
              <a:rPr lang="es-ES_tradnl" dirty="0"/>
              <a:t> </a:t>
            </a:r>
            <a:r>
              <a:rPr lang="es-ES_tradnl" dirty="0" err="1"/>
              <a:t>fem</a:t>
            </a:r>
            <a:r>
              <a:rPr lang="es-ES_tradnl" dirty="0"/>
              <a:t> la suma vectorial.</a:t>
            </a:r>
          </a:p>
          <a:p>
            <a:endParaRPr lang="es-ES_tradnl" dirty="0"/>
          </a:p>
        </p:txBody>
      </p:sp>
      <p:pic>
        <p:nvPicPr>
          <p:cNvPr id="8194" name="Picture 2" descr="Fuerzas">
            <a:extLst>
              <a:ext uri="{FF2B5EF4-FFF2-40B4-BE49-F238E27FC236}">
                <a16:creationId xmlns:a16="http://schemas.microsoft.com/office/drawing/2014/main" id="{080128DF-695F-A6A1-A96A-919E4454340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2590800"/>
            <a:ext cx="359410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24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Actituds del quadcopter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2792" cy="820688"/>
          </a:xfrm>
        </p:spPr>
        <p:txBody>
          <a:bodyPr/>
          <a:lstStyle/>
          <a:p>
            <a:r>
              <a:rPr lang="ca-ES"/>
              <a:t>Moviment de </a:t>
            </a:r>
            <a:r>
              <a:rPr lang="ca-ES" b="1"/>
              <a:t>Roll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28256" cy="532656"/>
          </a:xfrm>
        </p:spPr>
        <p:txBody>
          <a:bodyPr/>
          <a:lstStyle/>
          <a:p>
            <a:r>
              <a:rPr lang="ca-ES"/>
              <a:t>Moviment de </a:t>
            </a:r>
            <a:r>
              <a:rPr lang="ca-ES" b="1"/>
              <a:t>Pitch</a:t>
            </a:r>
          </a:p>
        </p:txBody>
      </p:sp>
      <p:pic>
        <p:nvPicPr>
          <p:cNvPr id="48130" name="Picture 2" descr="https://lh3.googleusercontent.com/gWZTBhtjM4AEdHpvfeKQAgVTr-s2lzA4kV2ahtwKK26bsUIm784Z-_Bs8XOHv2XsXXee7Z5m9du0iEm2njxB3QyhcQfJAv2QksdIf8aK8ldq2LqdtgLsKo6j-NiuKrVy3DfQ9PBxf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0"/>
            <a:ext cx="3952875" cy="2343151"/>
          </a:xfrm>
          <a:prstGeom prst="rect">
            <a:avLst/>
          </a:prstGeom>
          <a:noFill/>
        </p:spPr>
      </p:pic>
      <p:pic>
        <p:nvPicPr>
          <p:cNvPr id="48132" name="Picture 4" descr="https://lh5.googleusercontent.com/-HZtDMjIq74yHS1z_riI2o3Ezef1GAkl9qZAVjqJSlTJEzj56_MppFCZ4rqTsJLjFLCv2g7Qmh3V-S-6922wdUjUywriHJHPBVPhLGYAoL1ZgzRh5Bqh51rBDRqME5U-1DBGqizh_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5085184"/>
            <a:ext cx="2705100" cy="1543051"/>
          </a:xfrm>
          <a:prstGeom prst="rect">
            <a:avLst/>
          </a:prstGeom>
          <a:noFill/>
        </p:spPr>
      </p:pic>
      <p:pic>
        <p:nvPicPr>
          <p:cNvPr id="48134" name="Picture 6" descr="https://lh3.googleusercontent.com/BGQXyH8Ia7m4vG9YuywgEhv4QxNVQtHlikS25hONb-G1W0j0kY2OxsdGM6InEN_URc0Rj-DzdPhwroFOsQqt56sepzsi7FOJCx2_50FrKikSoeAChEBgZUvkP8bnLuwJtSQXR476c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348880"/>
            <a:ext cx="4086225" cy="2343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087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82910-F2CD-4FF5-8FB7-36E135A2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Controls</a:t>
            </a:r>
            <a:r>
              <a:rPr lang="es-ES_tradnl" dirty="0"/>
              <a:t> </a:t>
            </a:r>
            <a:r>
              <a:rPr lang="es-ES_tradnl" dirty="0" err="1"/>
              <a:t>d’un</a:t>
            </a:r>
            <a:r>
              <a:rPr lang="es-ES_tradnl" dirty="0"/>
              <a:t> dron </a:t>
            </a:r>
            <a:r>
              <a:rPr lang="es-ES_tradnl" dirty="0" err="1"/>
              <a:t>multicopter</a:t>
            </a:r>
            <a:endParaRPr lang="es-ES_tradnl" dirty="0"/>
          </a:p>
        </p:txBody>
      </p:sp>
      <p:pic>
        <p:nvPicPr>
          <p:cNvPr id="9218" name="Picture 2" descr="Explicación gráfica sobre qué es la aceleración o control de potencia (throttle) en un dron empleando el joystick izquierdo.">
            <a:extLst>
              <a:ext uri="{FF2B5EF4-FFF2-40B4-BE49-F238E27FC236}">
                <a16:creationId xmlns:a16="http://schemas.microsoft.com/office/drawing/2014/main" id="{74352148-6452-EFF7-7C9B-723DDD6D1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26" y="1763714"/>
            <a:ext cx="4324574" cy="288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Explicación gráfica sobre qué es la guiñada en un dron empleando el joystick izquierdo.">
            <a:extLst>
              <a:ext uri="{FF2B5EF4-FFF2-40B4-BE49-F238E27FC236}">
                <a16:creationId xmlns:a16="http://schemas.microsoft.com/office/drawing/2014/main" id="{3D47B8EE-8122-8793-52EC-EBE160F83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112" y="1724132"/>
            <a:ext cx="4479888" cy="29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AC5CE16-5D06-9351-B5F9-8B2A181F2384}"/>
              </a:ext>
            </a:extLst>
          </p:cNvPr>
          <p:cNvSpPr txBox="1"/>
          <p:nvPr/>
        </p:nvSpPr>
        <p:spPr>
          <a:xfrm>
            <a:off x="236668" y="5131400"/>
            <a:ext cx="8692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Amb</a:t>
            </a:r>
            <a:r>
              <a:rPr lang="es-ES_tradnl" dirty="0"/>
              <a:t> el </a:t>
            </a:r>
            <a:r>
              <a:rPr lang="es-ES_tradnl" dirty="0" err="1"/>
              <a:t>stick</a:t>
            </a:r>
            <a:r>
              <a:rPr lang="es-ES_tradnl" dirty="0"/>
              <a:t> </a:t>
            </a:r>
            <a:r>
              <a:rPr lang="es-ES_tradnl" dirty="0" err="1"/>
              <a:t>esquerre</a:t>
            </a:r>
            <a:r>
              <a:rPr lang="es-ES_tradnl" dirty="0"/>
              <a:t> </a:t>
            </a:r>
            <a:r>
              <a:rPr lang="es-ES_tradnl" dirty="0" err="1"/>
              <a:t>controlem</a:t>
            </a:r>
            <a:r>
              <a:rPr lang="es-ES_tradnl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L’alçada</a:t>
            </a:r>
            <a:r>
              <a:rPr lang="es-ES_tradnl" dirty="0"/>
              <a:t> del </a:t>
            </a:r>
            <a:r>
              <a:rPr lang="es-ES_tradnl" dirty="0" err="1"/>
              <a:t>vol</a:t>
            </a:r>
            <a:r>
              <a:rPr lang="es-ES_tradnl" dirty="0"/>
              <a:t> i per </a:t>
            </a:r>
            <a:r>
              <a:rPr lang="es-ES_tradnl" dirty="0" err="1"/>
              <a:t>tant</a:t>
            </a:r>
            <a:r>
              <a:rPr lang="es-ES_tradnl" dirty="0"/>
              <a:t> també </a:t>
            </a:r>
            <a:r>
              <a:rPr lang="es-ES_tradnl" dirty="0" err="1"/>
              <a:t>l’aterratge</a:t>
            </a:r>
            <a:r>
              <a:rPr lang="es-ES_tradnl" dirty="0"/>
              <a:t> i </a:t>
            </a:r>
            <a:r>
              <a:rPr lang="es-ES_tradnl" dirty="0" err="1"/>
              <a:t>l’enlairament</a:t>
            </a:r>
            <a:r>
              <a:rPr lang="es-ES_tradn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El </a:t>
            </a:r>
            <a:r>
              <a:rPr lang="es-ES_tradnl" dirty="0" err="1"/>
              <a:t>gir</a:t>
            </a:r>
            <a:r>
              <a:rPr lang="es-ES_tradnl" dirty="0"/>
              <a:t> del </a:t>
            </a:r>
            <a:r>
              <a:rPr lang="es-ES_tradnl" dirty="0" err="1"/>
              <a:t>drone</a:t>
            </a:r>
            <a:r>
              <a:rPr lang="es-ES_tradnl" dirty="0"/>
              <a:t> sobre el </a:t>
            </a:r>
            <a:r>
              <a:rPr lang="es-ES_tradnl" dirty="0" err="1"/>
              <a:t>ell</a:t>
            </a:r>
            <a:r>
              <a:rPr lang="es-ES_tradnl" dirty="0"/>
              <a:t> </a:t>
            </a:r>
            <a:r>
              <a:rPr lang="es-ES_tradnl" dirty="0" err="1"/>
              <a:t>mateix</a:t>
            </a:r>
            <a:r>
              <a:rPr lang="es-ES_tradnl" dirty="0"/>
              <a:t> </a:t>
            </a:r>
            <a:r>
              <a:rPr lang="es-ES_tradnl" dirty="0" err="1"/>
              <a:t>eix</a:t>
            </a:r>
            <a:r>
              <a:rPr lang="es-ES_tradnl" dirty="0"/>
              <a:t>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1417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82910-F2CD-4FF5-8FB7-36E135A2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Controls</a:t>
            </a:r>
            <a:r>
              <a:rPr lang="es-ES_tradnl" dirty="0"/>
              <a:t> </a:t>
            </a:r>
            <a:r>
              <a:rPr lang="es-ES_tradnl" dirty="0" err="1"/>
              <a:t>d’un</a:t>
            </a:r>
            <a:r>
              <a:rPr lang="es-ES_tradnl" dirty="0"/>
              <a:t> dron </a:t>
            </a:r>
            <a:r>
              <a:rPr lang="es-ES_tradnl" dirty="0" err="1"/>
              <a:t>multicopter</a:t>
            </a:r>
            <a:endParaRPr lang="es-ES_tradnl" dirty="0"/>
          </a:p>
        </p:txBody>
      </p:sp>
      <p:pic>
        <p:nvPicPr>
          <p:cNvPr id="10242" name="Picture 2" descr="Explicación gráfica sobre qué es la alabeo en un dron empleando el joystick derecho.">
            <a:extLst>
              <a:ext uri="{FF2B5EF4-FFF2-40B4-BE49-F238E27FC236}">
                <a16:creationId xmlns:a16="http://schemas.microsoft.com/office/drawing/2014/main" id="{C40C30E4-0132-9DAB-E275-4943BD4B1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21667"/>
            <a:ext cx="4442909" cy="29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Explicación gráfica sobre qué es el cabeceo en un dron empleando el joystick derecho.">
            <a:extLst>
              <a:ext uri="{FF2B5EF4-FFF2-40B4-BE49-F238E27FC236}">
                <a16:creationId xmlns:a16="http://schemas.microsoft.com/office/drawing/2014/main" id="{4320607A-3DD9-9297-D43A-AAB0EAD19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92" y="1704183"/>
            <a:ext cx="4442908" cy="29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87D25E7-7645-08F0-8543-612B5A925D87}"/>
              </a:ext>
            </a:extLst>
          </p:cNvPr>
          <p:cNvSpPr txBox="1"/>
          <p:nvPr/>
        </p:nvSpPr>
        <p:spPr>
          <a:xfrm>
            <a:off x="236668" y="5131400"/>
            <a:ext cx="8692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Amb</a:t>
            </a:r>
            <a:r>
              <a:rPr lang="es-ES_tradnl" dirty="0"/>
              <a:t> el </a:t>
            </a:r>
            <a:r>
              <a:rPr lang="es-ES_tradnl" dirty="0" err="1"/>
              <a:t>stick</a:t>
            </a:r>
            <a:r>
              <a:rPr lang="es-ES_tradnl" dirty="0"/>
              <a:t> </a:t>
            </a:r>
            <a:r>
              <a:rPr lang="es-ES_tradnl" dirty="0" err="1"/>
              <a:t>dret</a:t>
            </a:r>
            <a:r>
              <a:rPr lang="es-ES_tradnl" dirty="0"/>
              <a:t> </a:t>
            </a:r>
            <a:r>
              <a:rPr lang="es-ES_tradnl" dirty="0" err="1"/>
              <a:t>controlem</a:t>
            </a:r>
            <a:r>
              <a:rPr lang="es-ES_tradnl" dirty="0"/>
              <a:t>, a la </a:t>
            </a:r>
            <a:r>
              <a:rPr lang="es-ES_tradnl" dirty="0" err="1"/>
              <a:t>mateixa</a:t>
            </a:r>
            <a:r>
              <a:rPr lang="es-ES_tradnl" dirty="0"/>
              <a:t> </a:t>
            </a:r>
            <a:r>
              <a:rPr lang="es-ES_tradnl" dirty="0" err="1"/>
              <a:t>alçada</a:t>
            </a:r>
            <a:r>
              <a:rPr lang="es-ES_tradnl" dirty="0"/>
              <a:t> i </a:t>
            </a:r>
            <a:r>
              <a:rPr lang="es-ES_tradnl" dirty="0" err="1"/>
              <a:t>sense</a:t>
            </a:r>
            <a:r>
              <a:rPr lang="es-ES_tradnl" dirty="0"/>
              <a:t> girar el </a:t>
            </a:r>
            <a:r>
              <a:rPr lang="es-ES_tradnl" dirty="0" err="1"/>
              <a:t>drone</a:t>
            </a:r>
            <a:r>
              <a:rPr lang="es-ES_tradnl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Que voli </a:t>
            </a:r>
            <a:r>
              <a:rPr lang="es-ES_tradnl" dirty="0" err="1"/>
              <a:t>cap</a:t>
            </a:r>
            <a:r>
              <a:rPr lang="es-ES_tradnl" dirty="0"/>
              <a:t> </a:t>
            </a:r>
            <a:r>
              <a:rPr lang="es-ES_tradnl" dirty="0" err="1"/>
              <a:t>endavant</a:t>
            </a:r>
            <a:r>
              <a:rPr lang="es-ES_tradnl" dirty="0"/>
              <a:t> o </a:t>
            </a:r>
            <a:r>
              <a:rPr lang="es-ES_tradnl" dirty="0" err="1"/>
              <a:t>cap</a:t>
            </a:r>
            <a:r>
              <a:rPr lang="es-ES_tradnl" dirty="0"/>
              <a:t> </a:t>
            </a:r>
            <a:r>
              <a:rPr lang="es-ES_tradnl" dirty="0" err="1"/>
              <a:t>enrera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Que voli </a:t>
            </a:r>
            <a:r>
              <a:rPr lang="es-ES_tradnl" dirty="0" err="1"/>
              <a:t>cap</a:t>
            </a:r>
            <a:r>
              <a:rPr lang="es-ES_tradnl" dirty="0"/>
              <a:t> a </a:t>
            </a:r>
            <a:r>
              <a:rPr lang="es-ES_tradnl" dirty="0" err="1"/>
              <a:t>l’Esquerra</a:t>
            </a:r>
            <a:r>
              <a:rPr lang="es-ES_tradnl" dirty="0"/>
              <a:t> o la </a:t>
            </a:r>
            <a:r>
              <a:rPr lang="es-ES_tradnl" dirty="0" err="1"/>
              <a:t>dreta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8291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7D0C0EA-0CE6-D569-7AFB-14984636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Mode</a:t>
            </a:r>
            <a:r>
              <a:rPr lang="es-ES_tradnl" dirty="0"/>
              <a:t> “</a:t>
            </a:r>
            <a:r>
              <a:rPr lang="es-ES_tradnl" dirty="0" err="1"/>
              <a:t>headless</a:t>
            </a:r>
            <a:r>
              <a:rPr lang="es-ES_tradnl" dirty="0"/>
              <a:t>”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C0E443-C520-C5FE-417D-CD4B7EA9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Tingueu</a:t>
            </a:r>
            <a:r>
              <a:rPr lang="es-ES_tradnl" dirty="0"/>
              <a:t> en </a:t>
            </a:r>
            <a:r>
              <a:rPr lang="es-ES_tradnl" dirty="0" err="1"/>
              <a:t>compte</a:t>
            </a:r>
            <a:r>
              <a:rPr lang="es-ES_tradnl" dirty="0"/>
              <a:t> que </a:t>
            </a:r>
            <a:r>
              <a:rPr lang="es-ES_tradnl" b="1" dirty="0" err="1"/>
              <a:t>tots</a:t>
            </a:r>
            <a:r>
              <a:rPr lang="es-ES_tradnl" b="1" dirty="0"/>
              <a:t> </a:t>
            </a:r>
            <a:r>
              <a:rPr lang="es-ES_tradnl" b="1" dirty="0" err="1"/>
              <a:t>els</a:t>
            </a:r>
            <a:r>
              <a:rPr lang="es-ES_tradnl" b="1" dirty="0"/>
              <a:t> </a:t>
            </a:r>
            <a:r>
              <a:rPr lang="es-ES_tradnl" b="1" dirty="0" err="1"/>
              <a:t>moviments</a:t>
            </a:r>
            <a:r>
              <a:rPr lang="es-ES_tradnl" b="1" dirty="0"/>
              <a:t> del </a:t>
            </a:r>
            <a:r>
              <a:rPr lang="es-ES_tradnl" b="1" dirty="0" err="1"/>
              <a:t>stick</a:t>
            </a:r>
            <a:r>
              <a:rPr lang="es-ES_tradnl" b="1" dirty="0"/>
              <a:t> </a:t>
            </a:r>
            <a:r>
              <a:rPr lang="es-ES_tradnl" b="1" dirty="0" err="1"/>
              <a:t>dret</a:t>
            </a:r>
            <a:r>
              <a:rPr lang="es-ES_tradnl" b="1" dirty="0"/>
              <a:t> son respecte al “</a:t>
            </a:r>
            <a:r>
              <a:rPr lang="es-ES_tradnl" b="1" dirty="0" err="1"/>
              <a:t>cap</a:t>
            </a:r>
            <a:r>
              <a:rPr lang="es-ES_tradnl" b="1" dirty="0"/>
              <a:t>” (</a:t>
            </a:r>
            <a:r>
              <a:rPr lang="es-ES_tradnl" b="1" dirty="0" err="1"/>
              <a:t>part</a:t>
            </a:r>
            <a:r>
              <a:rPr lang="es-ES_tradnl" b="1" dirty="0"/>
              <a:t> del </a:t>
            </a:r>
            <a:r>
              <a:rPr lang="es-ES_tradnl" b="1" dirty="0" err="1"/>
              <a:t>davant</a:t>
            </a:r>
            <a:r>
              <a:rPr lang="es-ES_tradnl" b="1" dirty="0"/>
              <a:t>) del </a:t>
            </a:r>
            <a:r>
              <a:rPr lang="es-ES_tradnl" b="1" dirty="0" err="1"/>
              <a:t>drone</a:t>
            </a:r>
            <a:r>
              <a:rPr lang="es-ES_tradnl" dirty="0"/>
              <a:t>.</a:t>
            </a:r>
          </a:p>
          <a:p>
            <a:endParaRPr lang="es-ES_tradnl" dirty="0"/>
          </a:p>
          <a:p>
            <a:r>
              <a:rPr lang="es-ES_tradnl" dirty="0"/>
              <a:t>Per </a:t>
            </a:r>
            <a:r>
              <a:rPr lang="es-ES_tradnl" dirty="0" err="1"/>
              <a:t>tant</a:t>
            </a:r>
            <a:r>
              <a:rPr lang="es-ES_tradnl" dirty="0"/>
              <a:t>, si </a:t>
            </a:r>
            <a:r>
              <a:rPr lang="es-ES_tradnl" dirty="0" err="1"/>
              <a:t>girem</a:t>
            </a:r>
            <a:r>
              <a:rPr lang="es-ES_tradnl" dirty="0"/>
              <a:t> el </a:t>
            </a:r>
            <a:r>
              <a:rPr lang="es-ES_tradnl" dirty="0" err="1"/>
              <a:t>drone</a:t>
            </a:r>
            <a:r>
              <a:rPr lang="es-ES_tradnl" dirty="0"/>
              <a:t> </a:t>
            </a:r>
            <a:r>
              <a:rPr lang="es-ES_tradnl" dirty="0" err="1"/>
              <a:t>cap</a:t>
            </a:r>
            <a:r>
              <a:rPr lang="es-ES_tradnl" dirty="0"/>
              <a:t> a </a:t>
            </a:r>
            <a:r>
              <a:rPr lang="es-ES_tradnl" dirty="0" err="1"/>
              <a:t>nosaltres</a:t>
            </a:r>
            <a:r>
              <a:rPr lang="es-ES_tradnl" dirty="0"/>
              <a:t>… </a:t>
            </a:r>
            <a:r>
              <a:rPr lang="es-ES_tradnl" dirty="0" err="1"/>
              <a:t>tots</a:t>
            </a:r>
            <a:r>
              <a:rPr lang="es-ES_tradnl" dirty="0"/>
              <a:t> el </a:t>
            </a:r>
            <a:r>
              <a:rPr lang="es-ES_tradnl" dirty="0" err="1"/>
              <a:t>moviments</a:t>
            </a:r>
            <a:r>
              <a:rPr lang="es-ES_tradnl" dirty="0"/>
              <a:t> serán al </a:t>
            </a:r>
            <a:r>
              <a:rPr lang="es-ES_tradnl" dirty="0" err="1"/>
              <a:t>contrari</a:t>
            </a:r>
            <a:r>
              <a:rPr lang="es-ES_tradnl" dirty="0"/>
              <a:t>.</a:t>
            </a:r>
          </a:p>
          <a:p>
            <a:pPr marL="0" indent="0">
              <a:buNone/>
            </a:pPr>
            <a:endParaRPr lang="es-ES_tradnl" dirty="0"/>
          </a:p>
          <a:p>
            <a:r>
              <a:rPr lang="es-ES_tradnl" dirty="0" err="1"/>
              <a:t>Alguns</a:t>
            </a:r>
            <a:r>
              <a:rPr lang="es-ES_tradnl" dirty="0"/>
              <a:t> drones (no el </a:t>
            </a:r>
            <a:r>
              <a:rPr lang="es-ES_tradnl" dirty="0" err="1"/>
              <a:t>nostre</a:t>
            </a:r>
            <a:r>
              <a:rPr lang="es-ES_tradnl" dirty="0"/>
              <a:t>) implementen un </a:t>
            </a:r>
            <a:r>
              <a:rPr lang="es-ES_tradnl" dirty="0" err="1"/>
              <a:t>mode</a:t>
            </a:r>
            <a:r>
              <a:rPr lang="es-ES_tradnl" dirty="0"/>
              <a:t> </a:t>
            </a:r>
            <a:r>
              <a:rPr lang="es-ES_tradnl" dirty="0" err="1"/>
              <a:t>headless</a:t>
            </a:r>
            <a:r>
              <a:rPr lang="es-ES_tradnl" dirty="0"/>
              <a:t> (</a:t>
            </a:r>
            <a:r>
              <a:rPr lang="es-ES_tradnl" dirty="0" err="1"/>
              <a:t>sense</a:t>
            </a:r>
            <a:r>
              <a:rPr lang="es-ES_tradnl" dirty="0"/>
              <a:t> </a:t>
            </a:r>
            <a:r>
              <a:rPr lang="es-ES_tradnl" dirty="0" err="1"/>
              <a:t>cap</a:t>
            </a:r>
            <a:r>
              <a:rPr lang="es-ES_tradnl" dirty="0"/>
              <a:t>) en el </a:t>
            </a:r>
            <a:r>
              <a:rPr lang="es-ES_tradnl" dirty="0" err="1"/>
              <a:t>qual</a:t>
            </a:r>
            <a:r>
              <a:rPr lang="es-ES_tradnl" dirty="0"/>
              <a:t> </a:t>
            </a:r>
            <a:r>
              <a:rPr lang="es-ES_tradnl" dirty="0" err="1"/>
              <a:t>els</a:t>
            </a:r>
            <a:r>
              <a:rPr lang="es-ES_tradnl" dirty="0"/>
              <a:t> </a:t>
            </a:r>
            <a:r>
              <a:rPr lang="es-ES_tradnl" dirty="0" err="1"/>
              <a:t>moviments</a:t>
            </a:r>
            <a:r>
              <a:rPr lang="es-ES_tradnl" dirty="0"/>
              <a:t> </a:t>
            </a:r>
            <a:r>
              <a:rPr lang="es-ES_tradnl" dirty="0" err="1"/>
              <a:t>són</a:t>
            </a:r>
            <a:r>
              <a:rPr lang="es-ES_tradnl" dirty="0"/>
              <a:t> respecte al operador, en </a:t>
            </a:r>
            <a:r>
              <a:rPr lang="es-ES_tradnl" dirty="0" err="1"/>
              <a:t>realitat</a:t>
            </a:r>
            <a:r>
              <a:rPr lang="es-ES_tradnl" dirty="0"/>
              <a:t> al </a:t>
            </a:r>
            <a:r>
              <a:rPr lang="es-ES_tradnl" dirty="0" err="1"/>
              <a:t>seu</a:t>
            </a:r>
            <a:r>
              <a:rPr lang="es-ES_tradnl" dirty="0"/>
              <a:t> </a:t>
            </a:r>
            <a:r>
              <a:rPr lang="es-ES_tradnl" dirty="0" err="1"/>
              <a:t>comandament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143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C44EB-D43B-4E20-FCE3-00C41E92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Perque</a:t>
            </a:r>
            <a:r>
              <a:rPr lang="es-ES_tradnl" dirty="0"/>
              <a:t> </a:t>
            </a:r>
            <a:r>
              <a:rPr lang="es-ES_tradnl" dirty="0" err="1"/>
              <a:t>vola</a:t>
            </a:r>
            <a:r>
              <a:rPr lang="es-ES_tradnl" dirty="0"/>
              <a:t> un avió?</a:t>
            </a:r>
          </a:p>
        </p:txBody>
      </p:sp>
      <p:pic>
        <p:nvPicPr>
          <p:cNvPr id="1026" name="Picture 2" descr="Aeroforces Es Svg">
            <a:extLst>
              <a:ext uri="{FF2B5EF4-FFF2-40B4-BE49-F238E27FC236}">
                <a16:creationId xmlns:a16="http://schemas.microsoft.com/office/drawing/2014/main" id="{DC1098C1-E61E-E841-0C73-E491C04990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259" y="1524000"/>
            <a:ext cx="6373481" cy="291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B884A66-59A9-C3B0-1792-6693C377556C}"/>
              </a:ext>
            </a:extLst>
          </p:cNvPr>
          <p:cNvSpPr txBox="1">
            <a:spLocks/>
          </p:cNvSpPr>
          <p:nvPr/>
        </p:nvSpPr>
        <p:spPr>
          <a:xfrm>
            <a:off x="532504" y="4419600"/>
            <a:ext cx="8229600" cy="227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/>
              <a:t>Pes</a:t>
            </a:r>
            <a:r>
              <a:rPr lang="es-ES_tradnl" dirty="0"/>
              <a:t>: La </a:t>
            </a:r>
            <a:r>
              <a:rPr lang="es-ES_tradnl" dirty="0" err="1"/>
              <a:t>gravetat</a:t>
            </a:r>
            <a:r>
              <a:rPr lang="es-ES_tradnl" dirty="0"/>
              <a:t> estira </a:t>
            </a:r>
            <a:r>
              <a:rPr lang="es-ES_tradnl" dirty="0" err="1"/>
              <a:t>l’avió</a:t>
            </a:r>
            <a:r>
              <a:rPr lang="es-ES_tradnl" dirty="0"/>
              <a:t> </a:t>
            </a:r>
            <a:r>
              <a:rPr lang="es-ES_tradnl" dirty="0" err="1"/>
              <a:t>cap</a:t>
            </a:r>
            <a:r>
              <a:rPr lang="es-ES_tradnl" dirty="0"/>
              <a:t> al </a:t>
            </a:r>
            <a:r>
              <a:rPr lang="es-ES_tradnl" dirty="0" err="1"/>
              <a:t>terra</a:t>
            </a:r>
            <a:endParaRPr lang="es-ES_tradnl" dirty="0"/>
          </a:p>
          <a:p>
            <a:r>
              <a:rPr lang="ca-ES" b="1" dirty="0"/>
              <a:t>Arrossegament</a:t>
            </a:r>
            <a:r>
              <a:rPr lang="es-ES_tradnl" dirty="0"/>
              <a:t>: El </a:t>
            </a:r>
            <a:r>
              <a:rPr lang="es-ES_tradnl" dirty="0" err="1"/>
              <a:t>fregament</a:t>
            </a:r>
            <a:r>
              <a:rPr lang="es-ES_tradnl" dirty="0"/>
              <a:t> </a:t>
            </a:r>
            <a:r>
              <a:rPr lang="es-ES_tradnl" dirty="0" err="1"/>
              <a:t>amb</a:t>
            </a:r>
            <a:r>
              <a:rPr lang="es-ES_tradnl" dirty="0"/>
              <a:t> </a:t>
            </a:r>
            <a:r>
              <a:rPr lang="es-ES_tradnl" dirty="0" err="1"/>
              <a:t>l’aire</a:t>
            </a:r>
            <a:r>
              <a:rPr lang="es-ES_tradnl" dirty="0"/>
              <a:t> va </a:t>
            </a:r>
            <a:r>
              <a:rPr lang="es-ES_tradnl" dirty="0" err="1"/>
              <a:t>aturant</a:t>
            </a:r>
            <a:r>
              <a:rPr lang="es-ES_tradnl" dirty="0"/>
              <a:t> </a:t>
            </a:r>
            <a:r>
              <a:rPr lang="es-ES_tradnl" dirty="0" err="1"/>
              <a:t>l’avió</a:t>
            </a:r>
            <a:endParaRPr lang="es-ES_tradnl" dirty="0"/>
          </a:p>
          <a:p>
            <a:r>
              <a:rPr lang="es-ES_tradnl" b="1" dirty="0"/>
              <a:t>Empenta</a:t>
            </a:r>
            <a:r>
              <a:rPr lang="es-ES_tradnl" dirty="0"/>
              <a:t>: el motor </a:t>
            </a:r>
            <a:r>
              <a:rPr lang="es-ES_tradnl" dirty="0" err="1"/>
              <a:t>empeny</a:t>
            </a:r>
            <a:r>
              <a:rPr lang="es-ES_tradnl" dirty="0"/>
              <a:t> </a:t>
            </a:r>
            <a:r>
              <a:rPr lang="es-ES_tradnl" dirty="0" err="1"/>
              <a:t>cap</a:t>
            </a:r>
            <a:r>
              <a:rPr lang="es-ES_tradnl" dirty="0"/>
              <a:t> </a:t>
            </a:r>
            <a:r>
              <a:rPr lang="es-ES_tradnl" dirty="0" err="1"/>
              <a:t>endavant</a:t>
            </a:r>
            <a:endParaRPr lang="es-ES_tradnl" dirty="0"/>
          </a:p>
          <a:p>
            <a:r>
              <a:rPr lang="es-ES_tradnl" b="1" dirty="0" err="1"/>
              <a:t>Sustentació</a:t>
            </a:r>
            <a:r>
              <a:rPr lang="es-ES_tradnl" dirty="0"/>
              <a:t>: La </a:t>
            </a:r>
            <a:r>
              <a:rPr lang="es-ES_tradnl" dirty="0" err="1"/>
              <a:t>velocitat</a:t>
            </a:r>
            <a:r>
              <a:rPr lang="es-ES_tradnl" dirty="0"/>
              <a:t> de </a:t>
            </a:r>
            <a:r>
              <a:rPr lang="es-ES_tradnl" dirty="0" err="1"/>
              <a:t>l’aire</a:t>
            </a:r>
            <a:r>
              <a:rPr lang="es-ES_tradnl" dirty="0"/>
              <a:t> fa que </a:t>
            </a:r>
            <a:r>
              <a:rPr lang="es-ES_tradnl" dirty="0" err="1"/>
              <a:t>l’avio</a:t>
            </a:r>
            <a:r>
              <a:rPr lang="es-ES_tradnl" dirty="0"/>
              <a:t> es </a:t>
            </a:r>
            <a:r>
              <a:rPr lang="es-ES_tradnl" dirty="0" err="1"/>
              <a:t>mantingui</a:t>
            </a:r>
            <a:r>
              <a:rPr lang="es-ES_tradnl" dirty="0"/>
              <a:t> a </a:t>
            </a:r>
            <a:r>
              <a:rPr lang="es-ES_tradnl" dirty="0" err="1"/>
              <a:t>l’aire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4100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C44EB-D43B-4E20-FCE3-00C41E92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 </a:t>
            </a:r>
            <a:r>
              <a:rPr lang="es-ES_tradnl" dirty="0" err="1"/>
              <a:t>d’on</a:t>
            </a:r>
            <a:r>
              <a:rPr lang="es-ES_tradnl" dirty="0"/>
              <a:t> </a:t>
            </a:r>
            <a:r>
              <a:rPr lang="es-ES_tradnl" dirty="0" err="1"/>
              <a:t>surt</a:t>
            </a:r>
            <a:r>
              <a:rPr lang="es-ES_tradnl" dirty="0"/>
              <a:t> la </a:t>
            </a:r>
            <a:r>
              <a:rPr lang="es-ES_tradnl" dirty="0" err="1"/>
              <a:t>sustentació</a:t>
            </a:r>
            <a:endParaRPr lang="es-ES_tradnl" dirty="0"/>
          </a:p>
        </p:txBody>
      </p:sp>
      <p:pic>
        <p:nvPicPr>
          <p:cNvPr id="3074" name="Picture 2" descr="Bernouilli">
            <a:extLst>
              <a:ext uri="{FF2B5EF4-FFF2-40B4-BE49-F238E27FC236}">
                <a16:creationId xmlns:a16="http://schemas.microsoft.com/office/drawing/2014/main" id="{BC86658B-11E4-9211-06C6-C833B21D1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850614"/>
            <a:ext cx="57150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501D5-60FA-CA2A-F91B-3C188309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04" y="4419600"/>
            <a:ext cx="8229600" cy="2207111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dirty="0" err="1"/>
              <a:t>part</a:t>
            </a:r>
            <a:r>
              <a:rPr lang="es-ES" dirty="0"/>
              <a:t> de </a:t>
            </a:r>
            <a:r>
              <a:rPr lang="es-ES" dirty="0" err="1"/>
              <a:t>dalt</a:t>
            </a:r>
            <a:r>
              <a:rPr lang="es-ES" dirty="0"/>
              <a:t> de </a:t>
            </a:r>
            <a:r>
              <a:rPr lang="es-ES" dirty="0" err="1"/>
              <a:t>l’ala</a:t>
            </a:r>
            <a:r>
              <a:rPr lang="es-ES" dirty="0"/>
              <a:t> </a:t>
            </a:r>
            <a:r>
              <a:rPr lang="es-ES" dirty="0" err="1"/>
              <a:t>és</a:t>
            </a:r>
            <a:r>
              <a:rPr lang="es-ES" dirty="0"/>
              <a:t> </a:t>
            </a:r>
            <a:r>
              <a:rPr lang="es-ES" dirty="0" err="1"/>
              <a:t>més</a:t>
            </a:r>
            <a:r>
              <a:rPr lang="es-ES" dirty="0"/>
              <a:t> </a:t>
            </a:r>
            <a:r>
              <a:rPr lang="es-ES" dirty="0" err="1"/>
              <a:t>llarga</a:t>
            </a:r>
            <a:r>
              <a:rPr lang="es-ES" dirty="0"/>
              <a:t> (fa </a:t>
            </a:r>
            <a:r>
              <a:rPr lang="es-ES" dirty="0" err="1"/>
              <a:t>corba</a:t>
            </a:r>
            <a:r>
              <a:rPr lang="es-ES" dirty="0"/>
              <a:t>) i </a:t>
            </a:r>
            <a:r>
              <a:rPr lang="es-ES" dirty="0" err="1"/>
              <a:t>l’aire</a:t>
            </a:r>
            <a:r>
              <a:rPr lang="es-ES" dirty="0"/>
              <a:t> ha </a:t>
            </a:r>
            <a:r>
              <a:rPr lang="es-ES" dirty="0" err="1"/>
              <a:t>d’anar</a:t>
            </a:r>
            <a:r>
              <a:rPr lang="es-ES" dirty="0"/>
              <a:t> </a:t>
            </a:r>
            <a:r>
              <a:rPr lang="es-ES" dirty="0" err="1"/>
              <a:t>més</a:t>
            </a:r>
            <a:r>
              <a:rPr lang="es-ES" dirty="0"/>
              <a:t> </a:t>
            </a:r>
            <a:r>
              <a:rPr lang="es-ES" dirty="0" err="1"/>
              <a:t>rapid</a:t>
            </a:r>
            <a:r>
              <a:rPr lang="es-ES" dirty="0"/>
              <a:t>.</a:t>
            </a:r>
          </a:p>
          <a:p>
            <a:r>
              <a:rPr lang="es-ES" dirty="0" err="1"/>
              <a:t>L’aire</a:t>
            </a:r>
            <a:r>
              <a:rPr lang="es-ES" dirty="0"/>
              <a:t> </a:t>
            </a:r>
            <a:r>
              <a:rPr lang="es-ES" dirty="0" err="1"/>
              <a:t>més</a:t>
            </a:r>
            <a:r>
              <a:rPr lang="es-ES" dirty="0"/>
              <a:t> </a:t>
            </a:r>
            <a:r>
              <a:rPr lang="es-ES" dirty="0" err="1"/>
              <a:t>rapid</a:t>
            </a:r>
            <a:r>
              <a:rPr lang="es-ES" dirty="0"/>
              <a:t> esta </a:t>
            </a:r>
            <a:r>
              <a:rPr lang="es-ES" dirty="0" err="1"/>
              <a:t>més</a:t>
            </a:r>
            <a:r>
              <a:rPr lang="es-ES" dirty="0"/>
              <a:t> “</a:t>
            </a:r>
            <a:r>
              <a:rPr lang="es-ES" dirty="0" err="1"/>
              <a:t>separat</a:t>
            </a:r>
            <a:r>
              <a:rPr lang="es-ES" dirty="0"/>
              <a:t>”, es a </a:t>
            </a:r>
            <a:r>
              <a:rPr lang="es-ES" dirty="0" err="1"/>
              <a:t>dir</a:t>
            </a:r>
            <a:r>
              <a:rPr lang="es-ES" dirty="0"/>
              <a:t> </a:t>
            </a:r>
            <a:r>
              <a:rPr lang="es-ES" dirty="0" err="1"/>
              <a:t>menys</a:t>
            </a:r>
            <a:r>
              <a:rPr lang="es-ES" dirty="0"/>
              <a:t> </a:t>
            </a:r>
            <a:r>
              <a:rPr lang="es-ES" dirty="0" err="1"/>
              <a:t>pressió</a:t>
            </a:r>
            <a:r>
              <a:rPr lang="es-ES" dirty="0"/>
              <a:t>.</a:t>
            </a:r>
          </a:p>
          <a:p>
            <a:r>
              <a:rPr lang="es-ES" dirty="0"/>
              <a:t>La </a:t>
            </a:r>
            <a:r>
              <a:rPr lang="es-ES" dirty="0" err="1"/>
              <a:t>diferència</a:t>
            </a:r>
            <a:r>
              <a:rPr lang="es-ES" dirty="0"/>
              <a:t> de </a:t>
            </a:r>
            <a:r>
              <a:rPr lang="es-ES" dirty="0" err="1"/>
              <a:t>pressions</a:t>
            </a:r>
            <a:r>
              <a:rPr lang="es-ES" dirty="0"/>
              <a:t> fa que </a:t>
            </a:r>
            <a:r>
              <a:rPr lang="es-ES" dirty="0" err="1"/>
              <a:t>l’ala</a:t>
            </a:r>
            <a:r>
              <a:rPr lang="es-ES" dirty="0"/>
              <a:t> </a:t>
            </a:r>
            <a:r>
              <a:rPr lang="es-ES" dirty="0" err="1"/>
              <a:t>pugi</a:t>
            </a:r>
            <a:r>
              <a:rPr lang="es-ES" dirty="0"/>
              <a:t>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7138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067D2-CE40-007E-DF41-9FA342FF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La </a:t>
            </a:r>
            <a:r>
              <a:rPr lang="es-ES_tradnl" dirty="0" err="1"/>
              <a:t>sustentació</a:t>
            </a:r>
            <a:r>
              <a:rPr lang="es-ES_tradnl" dirty="0"/>
              <a:t> i la </a:t>
            </a:r>
            <a:r>
              <a:rPr lang="es-ES_tradnl" dirty="0" err="1"/>
              <a:t>velocitat</a:t>
            </a:r>
            <a:r>
              <a:rPr lang="es-ES_tradnl" dirty="0"/>
              <a:t> de </a:t>
            </a:r>
            <a:r>
              <a:rPr lang="es-ES_tradnl" dirty="0" err="1"/>
              <a:t>l’aire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7A8AE7-14A3-50B6-6321-554EEBF9C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Fixeu</a:t>
            </a:r>
            <a:r>
              <a:rPr lang="es-ES_tradnl" dirty="0"/>
              <a:t>-vos que </a:t>
            </a:r>
            <a:r>
              <a:rPr lang="es-ES_tradnl" dirty="0" err="1"/>
              <a:t>perque</a:t>
            </a:r>
            <a:r>
              <a:rPr lang="es-ES_tradnl" dirty="0"/>
              <a:t> </a:t>
            </a:r>
            <a:r>
              <a:rPr lang="es-ES_tradnl" dirty="0" err="1"/>
              <a:t>funcioni</a:t>
            </a:r>
            <a:r>
              <a:rPr lang="es-ES_tradnl" dirty="0"/>
              <a:t> no “cal” </a:t>
            </a:r>
            <a:r>
              <a:rPr lang="es-ES_tradnl" dirty="0" err="1"/>
              <a:t>cap</a:t>
            </a:r>
            <a:r>
              <a:rPr lang="es-ES_tradnl" dirty="0"/>
              <a:t> motor, </a:t>
            </a:r>
            <a:r>
              <a:rPr lang="es-ES_tradnl" dirty="0" err="1"/>
              <a:t>només</a:t>
            </a:r>
            <a:r>
              <a:rPr lang="es-ES_tradnl" dirty="0"/>
              <a:t> cal </a:t>
            </a:r>
            <a:r>
              <a:rPr lang="es-ES_tradnl" dirty="0" err="1"/>
              <a:t>velocitat</a:t>
            </a:r>
            <a:r>
              <a:rPr lang="es-ES_tradnl" dirty="0"/>
              <a:t> relativa a </a:t>
            </a:r>
            <a:r>
              <a:rPr lang="es-ES_tradnl" dirty="0" err="1"/>
              <a:t>l’aire</a:t>
            </a:r>
            <a:r>
              <a:rPr lang="es-ES_tradnl" dirty="0"/>
              <a:t>.</a:t>
            </a:r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5124" name="Picture 4" descr="Más de 500 imágenes de aviones planeadores | Descargar imágenes gratis en  Unsplash">
            <a:extLst>
              <a:ext uri="{FF2B5EF4-FFF2-40B4-BE49-F238E27FC236}">
                <a16:creationId xmlns:a16="http://schemas.microsoft.com/office/drawing/2014/main" id="{8B8DD84E-691C-785E-A1B8-F42F0F206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677" y="2582115"/>
            <a:ext cx="6282466" cy="417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27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BCDD6-A39C-6281-CE58-CAB4BEB8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 una hélix?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6311E9-327F-7B7D-16FE-F5A706867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876800"/>
          </a:xfrm>
        </p:spPr>
        <p:txBody>
          <a:bodyPr/>
          <a:lstStyle/>
          <a:p>
            <a:endParaRPr lang="es-ES_tradnl" dirty="0"/>
          </a:p>
          <a:p>
            <a:endParaRPr lang="es-ES_tradnl" dirty="0"/>
          </a:p>
          <a:p>
            <a:r>
              <a:rPr lang="es-ES_tradnl" dirty="0"/>
              <a:t>- El </a:t>
            </a:r>
            <a:r>
              <a:rPr lang="es-ES_tradnl" dirty="0" err="1"/>
              <a:t>principi</a:t>
            </a:r>
            <a:r>
              <a:rPr lang="es-ES_tradnl" dirty="0"/>
              <a:t> </a:t>
            </a:r>
            <a:r>
              <a:rPr lang="es-ES_tradnl" dirty="0" err="1"/>
              <a:t>és</a:t>
            </a:r>
            <a:r>
              <a:rPr lang="es-ES_tradnl" dirty="0"/>
              <a:t> el </a:t>
            </a:r>
            <a:r>
              <a:rPr lang="es-ES_tradnl" dirty="0" err="1"/>
              <a:t>mateix</a:t>
            </a:r>
            <a:r>
              <a:rPr lang="es-ES_tradnl" dirty="0"/>
              <a:t> que el del ala. </a:t>
            </a:r>
          </a:p>
          <a:p>
            <a:endParaRPr lang="es-ES_tradnl" dirty="0"/>
          </a:p>
          <a:p>
            <a:r>
              <a:rPr lang="es-ES_tradnl" dirty="0"/>
              <a:t>- </a:t>
            </a:r>
            <a:r>
              <a:rPr lang="es-ES_tradnl" dirty="0" err="1"/>
              <a:t>Simplement</a:t>
            </a:r>
            <a:r>
              <a:rPr lang="es-ES_tradnl" dirty="0"/>
              <a:t> un motor fa que </a:t>
            </a:r>
            <a:r>
              <a:rPr lang="es-ES_tradnl" dirty="0" err="1"/>
              <a:t>roti</a:t>
            </a:r>
            <a:r>
              <a:rPr lang="es-ES_tradnl" dirty="0"/>
              <a:t> </a:t>
            </a:r>
            <a:r>
              <a:rPr lang="es-ES_tradnl" dirty="0" err="1"/>
              <a:t>l’hélix</a:t>
            </a:r>
            <a:r>
              <a:rPr lang="es-ES_tradnl" dirty="0"/>
              <a:t> i </a:t>
            </a:r>
            <a:r>
              <a:rPr lang="es-ES_tradnl" dirty="0" err="1"/>
              <a:t>aixó</a:t>
            </a:r>
            <a:r>
              <a:rPr lang="es-ES_tradnl" dirty="0"/>
              <a:t> genera un “</a:t>
            </a:r>
            <a:r>
              <a:rPr lang="es-ES_tradnl" dirty="0" err="1"/>
              <a:t>vent</a:t>
            </a:r>
            <a:r>
              <a:rPr lang="es-ES_tradnl" dirty="0"/>
              <a:t>” al </a:t>
            </a:r>
            <a:r>
              <a:rPr lang="es-ES_tradnl" dirty="0" err="1"/>
              <a:t>seu</a:t>
            </a:r>
            <a:r>
              <a:rPr lang="es-ES_tradnl" dirty="0"/>
              <a:t> perfil.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F6DAA3B-F877-AA10-150D-55F85F4BE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7719"/>
            <a:ext cx="4396292" cy="400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31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Actituds de l’avió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643192" cy="2836912"/>
          </a:xfrm>
        </p:spPr>
        <p:txBody>
          <a:bodyPr>
            <a:normAutofit fontScale="85000" lnSpcReduction="20000"/>
          </a:bodyPr>
          <a:lstStyle/>
          <a:p>
            <a:r>
              <a:rPr lang="ca-ES"/>
              <a:t>Dels tres eixos de l’avió </a:t>
            </a:r>
            <a:r>
              <a:rPr lang="ca-ES">
                <a:sym typeface="Wingdings" pitchFamily="2" charset="2"/>
              </a:rPr>
              <a:t></a:t>
            </a:r>
            <a:r>
              <a:rPr lang="ca-ES"/>
              <a:t> tres tipus de moviment </a:t>
            </a:r>
            <a:r>
              <a:rPr lang="ca-ES">
                <a:sym typeface="Wingdings" pitchFamily="2" charset="2"/>
              </a:rPr>
              <a:t> tres superficies de control</a:t>
            </a:r>
          </a:p>
          <a:p>
            <a:r>
              <a:rPr lang="ca-ES">
                <a:sym typeface="Wingdings" pitchFamily="2" charset="2"/>
              </a:rPr>
              <a:t>Aileron Roll (balanceig)</a:t>
            </a:r>
          </a:p>
          <a:p>
            <a:pPr lvl="1"/>
            <a:r>
              <a:rPr lang="ca-ES">
                <a:sym typeface="Wingdings" pitchFamily="2" charset="2"/>
              </a:rPr>
              <a:t>{-180,180}º</a:t>
            </a:r>
          </a:p>
          <a:p>
            <a:r>
              <a:rPr lang="ca-ES">
                <a:sym typeface="Wingdings" pitchFamily="2" charset="2"/>
              </a:rPr>
              <a:t>Elevator Pitch (capcineig) </a:t>
            </a:r>
          </a:p>
          <a:p>
            <a:pPr lvl="1"/>
            <a:r>
              <a:rPr lang="ca-ES">
                <a:sym typeface="Wingdings" pitchFamily="2" charset="2"/>
              </a:rPr>
              <a:t>{-90,90}º</a:t>
            </a:r>
          </a:p>
          <a:p>
            <a:r>
              <a:rPr lang="ca-ES">
                <a:sym typeface="Wingdings" pitchFamily="2" charset="2"/>
              </a:rPr>
              <a:t>Rudder  Yaw (guinyada)</a:t>
            </a:r>
          </a:p>
          <a:p>
            <a:pPr lvl="1"/>
            <a:r>
              <a:rPr lang="ca-ES">
                <a:sym typeface="Wingdings" pitchFamily="2" charset="2"/>
              </a:rPr>
              <a:t>{0-360}º</a:t>
            </a:r>
            <a:endParaRPr lang="ca-ES"/>
          </a:p>
        </p:txBody>
      </p:sp>
      <p:pic>
        <p:nvPicPr>
          <p:cNvPr id="6" name="5 Marcador de contenido" descr="axi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11560" y="4293096"/>
            <a:ext cx="6761212" cy="2344188"/>
          </a:xfrm>
        </p:spPr>
      </p:pic>
      <p:sp>
        <p:nvSpPr>
          <p:cNvPr id="2050" name="AutoShape 2" descr="http://i.stack.imgur.com/8OWao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sp>
        <p:nvSpPr>
          <p:cNvPr id="2052" name="AutoShape 4" descr="http://i.stack.imgur.com/8OWao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a-ES"/>
          </a:p>
        </p:txBody>
      </p:sp>
      <p:pic>
        <p:nvPicPr>
          <p:cNvPr id="4098" name="Picture 2" descr="http://www.langleyflyingschool.com/Images/Flight%20Training%20Manual/Aircraft%20Ax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132856"/>
            <a:ext cx="2689176" cy="21608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214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Actituds del quadcopter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a-ES"/>
              <a:t>Les dels quadcopters són els mateixos però portats a terme de manera diferent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28256" cy="532656"/>
          </a:xfrm>
        </p:spPr>
        <p:txBody>
          <a:bodyPr/>
          <a:lstStyle/>
          <a:p>
            <a:r>
              <a:rPr lang="ca-ES"/>
              <a:t>Moviment de </a:t>
            </a:r>
            <a:r>
              <a:rPr lang="ca-ES" b="1"/>
              <a:t>Yaw</a:t>
            </a:r>
          </a:p>
        </p:txBody>
      </p:sp>
      <p:pic>
        <p:nvPicPr>
          <p:cNvPr id="30722" name="Picture 2" descr="https://lh5.googleusercontent.com/aKYZUPCxQvVnNtUtc2USsO-Tg-NwXkO1KNgyoyFwN-1F4hFj0eMwnaf6NvUXpzJUKTFJ8cCdRnJBril8pewYGz0rRP7DdI8MogsN0bn2aTUDVzMI4Y8pccD0cB2fjZMWQnWuUL5bF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429000"/>
            <a:ext cx="4067175" cy="2305050"/>
          </a:xfrm>
          <a:prstGeom prst="rect">
            <a:avLst/>
          </a:prstGeom>
          <a:noFill/>
        </p:spPr>
      </p:pic>
      <p:pic>
        <p:nvPicPr>
          <p:cNvPr id="30724" name="Picture 4" descr="https://lh6.googleusercontent.com/fZLu5gVsnsLW_N4ng9ZyicgEi_McPoXyem7SOrCZEBT07bvLVJRZvJjuabu2x6CSYMjrW4Lw1ZFPeoDGXxmWGQ_tBI1Yxf0Hw3y94BjF6-L7Xvc_DsjHE4-l8cgIVAwSWsidBuZkk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204864"/>
            <a:ext cx="4210050" cy="2428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487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59C3A-348E-EE9B-A5EA-50C035E0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Composició</a:t>
            </a:r>
            <a:r>
              <a:rPr lang="es-ES_tradnl" dirty="0"/>
              <a:t> de </a:t>
            </a:r>
            <a:r>
              <a:rPr lang="es-ES_tradnl" dirty="0" err="1"/>
              <a:t>forces</a:t>
            </a:r>
            <a:endParaRPr lang="es-ES_tradn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9BE877-7EDD-2697-C7A1-40F300DB5E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_tradnl" dirty="0"/>
          </a:p>
          <a:p>
            <a:endParaRPr lang="es-ES_tradnl" dirty="0"/>
          </a:p>
          <a:p>
            <a:r>
              <a:rPr lang="es-ES_tradnl" dirty="0"/>
              <a:t>Si </a:t>
            </a:r>
            <a:r>
              <a:rPr lang="es-ES_tradnl" dirty="0" err="1"/>
              <a:t>tenim</a:t>
            </a:r>
            <a:r>
              <a:rPr lang="es-ES_tradnl" dirty="0"/>
              <a:t> </a:t>
            </a:r>
            <a:r>
              <a:rPr lang="es-ES_tradnl" dirty="0" err="1"/>
              <a:t>dues</a:t>
            </a:r>
            <a:r>
              <a:rPr lang="es-ES_tradnl" dirty="0"/>
              <a:t> </a:t>
            </a:r>
            <a:r>
              <a:rPr lang="es-ES_tradnl" dirty="0" err="1"/>
              <a:t>forces</a:t>
            </a:r>
            <a:r>
              <a:rPr lang="es-ES_tradnl" dirty="0"/>
              <a:t> en el </a:t>
            </a:r>
            <a:r>
              <a:rPr lang="es-ES_tradnl" dirty="0" err="1"/>
              <a:t>mateix</a:t>
            </a:r>
            <a:r>
              <a:rPr lang="es-ES_tradnl" dirty="0"/>
              <a:t> </a:t>
            </a:r>
            <a:r>
              <a:rPr lang="es-ES_tradnl" dirty="0" err="1"/>
              <a:t>sentit</a:t>
            </a:r>
            <a:r>
              <a:rPr lang="es-ES_tradnl" dirty="0"/>
              <a:t> i </a:t>
            </a:r>
            <a:r>
              <a:rPr lang="es-ES_tradnl" dirty="0" err="1"/>
              <a:t>direcció</a:t>
            </a:r>
            <a:r>
              <a:rPr lang="es-ES_tradnl" dirty="0"/>
              <a:t>, la </a:t>
            </a:r>
            <a:r>
              <a:rPr lang="es-ES_tradnl" dirty="0" err="1"/>
              <a:t>força</a:t>
            </a:r>
            <a:r>
              <a:rPr lang="es-ES_tradnl" dirty="0"/>
              <a:t> </a:t>
            </a:r>
            <a:r>
              <a:rPr lang="es-ES_tradnl" dirty="0" err="1"/>
              <a:t>resultant</a:t>
            </a:r>
            <a:r>
              <a:rPr lang="es-ES_tradnl" dirty="0"/>
              <a:t> es la </a:t>
            </a:r>
            <a:r>
              <a:rPr lang="es-ES_tradnl" dirty="0" err="1"/>
              <a:t>seva</a:t>
            </a:r>
            <a:r>
              <a:rPr lang="es-ES_tradnl" dirty="0"/>
              <a:t> suma.</a:t>
            </a:r>
          </a:p>
        </p:txBody>
      </p:sp>
      <p:pic>
        <p:nvPicPr>
          <p:cNvPr id="6146" name="Picture 2" descr="fuerzas">
            <a:extLst>
              <a:ext uri="{FF2B5EF4-FFF2-40B4-BE49-F238E27FC236}">
                <a16:creationId xmlns:a16="http://schemas.microsoft.com/office/drawing/2014/main" id="{97A01701-AD08-22EA-F972-597A30B2B55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2768600"/>
            <a:ext cx="3898900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05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59C3A-348E-EE9B-A5EA-50C035E0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Composició</a:t>
            </a:r>
            <a:r>
              <a:rPr lang="es-ES_tradnl" dirty="0"/>
              <a:t> de </a:t>
            </a:r>
            <a:r>
              <a:rPr lang="es-ES_tradnl" dirty="0" err="1"/>
              <a:t>forces</a:t>
            </a:r>
            <a:endParaRPr lang="es-ES_tradn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9BE877-7EDD-2697-C7A1-40F300DB5E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_tradnl" dirty="0"/>
          </a:p>
          <a:p>
            <a:endParaRPr lang="es-ES_tradnl" dirty="0"/>
          </a:p>
          <a:p>
            <a:r>
              <a:rPr lang="es-ES_tradnl" dirty="0"/>
              <a:t>Si </a:t>
            </a:r>
            <a:r>
              <a:rPr lang="es-ES_tradnl" dirty="0" err="1"/>
              <a:t>tenim</a:t>
            </a:r>
            <a:r>
              <a:rPr lang="es-ES_tradnl" dirty="0"/>
              <a:t> </a:t>
            </a:r>
            <a:r>
              <a:rPr lang="es-ES_tradnl" dirty="0" err="1"/>
              <a:t>dues</a:t>
            </a:r>
            <a:r>
              <a:rPr lang="es-ES_tradnl" dirty="0"/>
              <a:t> </a:t>
            </a:r>
            <a:r>
              <a:rPr lang="es-ES_tradnl" dirty="0" err="1"/>
              <a:t>forces</a:t>
            </a:r>
            <a:r>
              <a:rPr lang="es-ES_tradnl" dirty="0"/>
              <a:t> en la </a:t>
            </a:r>
            <a:r>
              <a:rPr lang="es-ES_tradnl" dirty="0" err="1"/>
              <a:t>mateixa</a:t>
            </a:r>
            <a:r>
              <a:rPr lang="es-ES_tradnl" dirty="0"/>
              <a:t> dirección i </a:t>
            </a:r>
            <a:r>
              <a:rPr lang="es-ES_tradnl" dirty="0" err="1"/>
              <a:t>sentit</a:t>
            </a:r>
            <a:r>
              <a:rPr lang="es-ES_tradnl" dirty="0"/>
              <a:t> </a:t>
            </a:r>
            <a:r>
              <a:rPr lang="es-ES_tradnl" dirty="0" err="1"/>
              <a:t>oposat</a:t>
            </a:r>
            <a:r>
              <a:rPr lang="es-ES_tradnl" dirty="0"/>
              <a:t>, la </a:t>
            </a:r>
            <a:r>
              <a:rPr lang="es-ES_tradnl" dirty="0" err="1"/>
              <a:t>força</a:t>
            </a:r>
            <a:r>
              <a:rPr lang="es-ES_tradnl" dirty="0"/>
              <a:t> </a:t>
            </a:r>
            <a:r>
              <a:rPr lang="es-ES_tradnl" dirty="0" err="1"/>
              <a:t>resultant</a:t>
            </a:r>
            <a:r>
              <a:rPr lang="es-ES_tradnl" dirty="0"/>
              <a:t> es la </a:t>
            </a:r>
            <a:r>
              <a:rPr lang="es-ES_tradnl" dirty="0" err="1"/>
              <a:t>seva</a:t>
            </a:r>
            <a:r>
              <a:rPr lang="es-ES_tradnl" dirty="0"/>
              <a:t> resta.</a:t>
            </a:r>
          </a:p>
        </p:txBody>
      </p:sp>
      <p:pic>
        <p:nvPicPr>
          <p:cNvPr id="7170" name="Picture 2" descr="Fuerzas">
            <a:extLst>
              <a:ext uri="{FF2B5EF4-FFF2-40B4-BE49-F238E27FC236}">
                <a16:creationId xmlns:a16="http://schemas.microsoft.com/office/drawing/2014/main" id="{0FD01FAC-D05C-8B92-B962-343966835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2676936"/>
            <a:ext cx="42164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817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Claridad.thmx</Template>
  <TotalTime>1279</TotalTime>
  <Words>437</Words>
  <Application>Microsoft Macintosh PowerPoint</Application>
  <PresentationFormat>Presentación en pantalla (4:3)</PresentationFormat>
  <Paragraphs>60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Claridad</vt:lpstr>
      <vt:lpstr>Drons</vt:lpstr>
      <vt:lpstr>Perque vola un avió?</vt:lpstr>
      <vt:lpstr>I d’on surt la sustentació</vt:lpstr>
      <vt:lpstr>La sustentació i la velocitat de l’aire</vt:lpstr>
      <vt:lpstr>I una hélix?</vt:lpstr>
      <vt:lpstr>Actituds de l’avió</vt:lpstr>
      <vt:lpstr>Actituds del quadcopter</vt:lpstr>
      <vt:lpstr>Composició de forces</vt:lpstr>
      <vt:lpstr>Composició de forces</vt:lpstr>
      <vt:lpstr>Composició de forces</vt:lpstr>
      <vt:lpstr>Actituds del quadcopter</vt:lpstr>
      <vt:lpstr>Controls d’un dron multicopter</vt:lpstr>
      <vt:lpstr>Controls d’un dron multicopter</vt:lpstr>
      <vt:lpstr>Mode “headless”</vt:lpstr>
    </vt:vector>
  </TitlesOfParts>
  <Company>UPC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Drones</dc:title>
  <dc:creator>Juan López Rubio</dc:creator>
  <cp:lastModifiedBy>Juan López Rubio</cp:lastModifiedBy>
  <cp:revision>57</cp:revision>
  <dcterms:created xsi:type="dcterms:W3CDTF">2015-07-02T03:38:46Z</dcterms:created>
  <dcterms:modified xsi:type="dcterms:W3CDTF">2023-03-20T08:58:29Z</dcterms:modified>
</cp:coreProperties>
</file>