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Montserrat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d72cf28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d72cf28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d7ca50a6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d7ca50a6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72cf28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72cf28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72cf28c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72cf28c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b7f96fb2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b7f96fb2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72cf28c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d72cf28c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72cf28c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d72cf28c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d7ca50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d7ca50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72cf28c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d72cf28c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b7f96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db7f96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20.png"/><Relationship Id="rId5" Type="http://schemas.openxmlformats.org/officeDocument/2006/relationships/image" Target="../media/image25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74850" y="1470425"/>
            <a:ext cx="8394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Proyecto: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AsesorIA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40300" y="3062725"/>
            <a:ext cx="8520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Rafael Timbota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José Alejandro López García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Raúl Castañeda Contreras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Lorena Murcia Belmonte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Juan Lopera Sánchez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43675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Mejoras futuras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850" y="732854"/>
            <a:ext cx="2130051" cy="2066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109663" y="2600225"/>
            <a:ext cx="23538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s" sz="1085">
                <a:latin typeface="Lato"/>
                <a:ea typeface="Lato"/>
                <a:cs typeface="Lato"/>
                <a:sym typeface="Lato"/>
              </a:rPr>
              <a:t>Optimización de las respuestas</a:t>
            </a:r>
            <a:endParaRPr b="1" sz="11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5690825" y="2880650"/>
            <a:ext cx="33168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Incluir nuevas fuentes de información, como bases de datos o APIs gubernamentales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498438" y="1704750"/>
            <a:ext cx="22179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090">
                <a:latin typeface="Lato"/>
                <a:ea typeface="Lato"/>
                <a:cs typeface="Lato"/>
                <a:sym typeface="Lato"/>
              </a:rPr>
              <a:t>Implementar inicio de sesión</a:t>
            </a:r>
            <a:endParaRPr b="1" sz="1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215825" y="1950325"/>
            <a:ext cx="29397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Permitir uso de sesión para ver consultas pasadas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273563" y="1231988"/>
            <a:ext cx="22179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090">
                <a:latin typeface="Lato"/>
                <a:ea typeface="Lato"/>
                <a:cs typeface="Lato"/>
                <a:sym typeface="Lato"/>
              </a:rPr>
              <a:t>Interacción por voz</a:t>
            </a:r>
            <a:endParaRPr b="1" sz="1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96663" y="1477563"/>
            <a:ext cx="33717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Integrar una opción para que los usuarios puedan interactuar con el asistente por voz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49889"/>
          <a:stretch/>
        </p:blipFill>
        <p:spPr>
          <a:xfrm>
            <a:off x="2307737" y="2825325"/>
            <a:ext cx="4230274" cy="17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82013" y="2239613"/>
            <a:ext cx="22179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090">
                <a:latin typeface="Lato"/>
                <a:ea typeface="Lato"/>
                <a:cs typeface="Lato"/>
                <a:sym typeface="Lato"/>
              </a:rPr>
              <a:t>Ampliar trámites</a:t>
            </a:r>
            <a:endParaRPr b="1" sz="1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05125" y="2485200"/>
            <a:ext cx="3186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Añadir más trámites gubernamentales al sistema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5033663" y="732838"/>
            <a:ext cx="22179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090">
                <a:latin typeface="Lato"/>
                <a:ea typeface="Lato"/>
                <a:cs typeface="Lato"/>
                <a:sym typeface="Lato"/>
              </a:rPr>
              <a:t>Varios perfiles</a:t>
            </a:r>
            <a:endParaRPr b="1" sz="1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660975" y="971850"/>
            <a:ext cx="30087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Permitir almacenar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múltiples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perfiles y compartirlos con otros usuarios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64188" y="3324275"/>
            <a:ext cx="22179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090">
                <a:latin typeface="Lato"/>
                <a:ea typeface="Lato"/>
                <a:cs typeface="Lato"/>
                <a:sym typeface="Lato"/>
              </a:rPr>
              <a:t>Almacenamiento en MinIO (S3)</a:t>
            </a:r>
            <a:endParaRPr b="1" sz="1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59998" y="3560063"/>
            <a:ext cx="2826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Utilizar MinIO para almacenar grandes cantidades de archivos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550" y="3767075"/>
            <a:ext cx="750625" cy="7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564" y="2365774"/>
            <a:ext cx="360622" cy="3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3300" y="3037151"/>
            <a:ext cx="419124" cy="41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1497" y="948775"/>
            <a:ext cx="202749" cy="2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9275" y="1361450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5899" y="1867299"/>
            <a:ext cx="333900" cy="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5" y="1883326"/>
            <a:ext cx="2081149" cy="283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687" y="2784613"/>
            <a:ext cx="1760225" cy="17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-34050" y="0"/>
            <a:ext cx="9212100" cy="610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Problemática</a:t>
            </a:r>
            <a:endParaRPr sz="2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487" y="2404863"/>
            <a:ext cx="766650" cy="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154100" y="2130200"/>
            <a:ext cx="1859400" cy="259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flipH="1" rot="10800000">
            <a:off x="3963900" y="1648675"/>
            <a:ext cx="2242800" cy="145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 rot="881">
            <a:off x="4175200" y="1809225"/>
            <a:ext cx="1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Solución</a:t>
            </a:r>
            <a:endParaRPr sz="1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700" y="918675"/>
            <a:ext cx="2242800" cy="22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500725" y="3161475"/>
            <a:ext cx="18594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0000FF"/>
                </a:solidFill>
                <a:latin typeface="Roboto Black"/>
                <a:ea typeface="Roboto Black"/>
                <a:cs typeface="Roboto Black"/>
                <a:sym typeface="Roboto Black"/>
              </a:rPr>
              <a:t>AsistencIA</a:t>
            </a:r>
            <a:endParaRPr sz="2300">
              <a:solidFill>
                <a:srgbClr val="00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249700" y="3116625"/>
            <a:ext cx="2199900" cy="610800"/>
          </a:xfrm>
          <a:prstGeom prst="flowChartAlternateProcess">
            <a:avLst/>
          </a:prstGeom>
          <a:solidFill>
            <a:srgbClr val="9FC5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AsesorIA</a:t>
            </a:r>
            <a:endParaRPr sz="2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08025" y="861950"/>
            <a:ext cx="3558300" cy="7374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¿Dudas con algún trámite o desconoces como se hace?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6202725" y="1648750"/>
            <a:ext cx="1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2146050" y="655525"/>
            <a:ext cx="663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Objetivo: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Crear un asistente virtual accesible, preciso y eficiente que permita a cualquier persona obtener información actualizada y relevante en segundos.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🔹 Proveer información actualizada de fuentes oficiales.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🔹 Obtener datos relevantes en la web y recomendar enlaces de interés.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🔹 Incluir un sistema de preguntas frecuentes y la opción de enviar la consulta por correo.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200" y="458000"/>
            <a:ext cx="2366250" cy="23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¿Cómo funciona?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5652" l="0" r="0" t="9980"/>
          <a:stretch/>
        </p:blipFill>
        <p:spPr>
          <a:xfrm>
            <a:off x="0" y="760375"/>
            <a:ext cx="9144000" cy="43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ecnologías utilizadas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80250" y="1240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Backend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Frontend</a:t>
            </a:r>
            <a:r>
              <a:rPr b="1" lang="es" sz="1400">
                <a:latin typeface="Lato"/>
                <a:ea typeface="Lato"/>
                <a:cs typeface="Lato"/>
                <a:sym typeface="Lato"/>
              </a:rPr>
              <a:t>					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25" y="1715713"/>
            <a:ext cx="1074925" cy="10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25" y="1891152"/>
            <a:ext cx="924799" cy="101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975" y="2066475"/>
            <a:ext cx="2497446" cy="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424" y="3604675"/>
            <a:ext cx="1804396" cy="1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310" y="3488546"/>
            <a:ext cx="1790382" cy="1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0225" y="1657950"/>
            <a:ext cx="1190425" cy="11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674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Herramientas del agente (Tools)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79150" y="1452750"/>
            <a:ext cx="2217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Elasticsearch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800" y="3089510"/>
            <a:ext cx="183994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438" y="3019137"/>
            <a:ext cx="748525" cy="7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075" y="2902025"/>
            <a:ext cx="1888051" cy="98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418825" y="1452750"/>
            <a:ext cx="2217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Tavily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5827750" y="1409550"/>
            <a:ext cx="2217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Email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79147" y="1992500"/>
            <a:ext cx="2217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Búsqueda mediante RAG en documentos oficiales preprocesados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463047" y="1992488"/>
            <a:ext cx="2217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Búsqueda en internet para obtener información adicional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827747" y="1992488"/>
            <a:ext cx="2217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Envío de la consulta por correo cuando el usuario lo solicite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92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Cadena de pensamiento </a:t>
            </a:r>
            <a:r>
              <a:rPr lang="es">
                <a:latin typeface="Montserrat SemiBold"/>
                <a:ea typeface="Montserrat SemiBold"/>
                <a:cs typeface="Montserrat SemiBold"/>
                <a:sym typeface="Montserrat SemiBold"/>
              </a:rPr>
              <a:t>del LLM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50" y="798500"/>
            <a:ext cx="7917901" cy="3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21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utilizadas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54125" y="865825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 sz="1300">
                <a:solidFill>
                  <a:srgbClr val="000000"/>
                </a:solidFill>
              </a:rPr>
              <a:t>Kanban:</a:t>
            </a:r>
            <a:r>
              <a:rPr lang="es" sz="1300">
                <a:solidFill>
                  <a:srgbClr val="000000"/>
                </a:solidFill>
              </a:rPr>
              <a:t> metodología ágil para gestionar tareas de manera visual, priorizando y optimizando el flujo de trabajo mediante tableros organizados por etapas. Para la organización de trabajo hemos usado </a:t>
            </a:r>
            <a:r>
              <a:rPr i="1" lang="es" sz="1300">
                <a:solidFill>
                  <a:srgbClr val="000000"/>
                </a:solidFill>
              </a:rPr>
              <a:t>Trello</a:t>
            </a:r>
            <a:r>
              <a:rPr lang="es" sz="1300">
                <a:solidFill>
                  <a:srgbClr val="000000"/>
                </a:solidFill>
              </a:rPr>
              <a:t>.</a:t>
            </a:r>
            <a:endParaRPr sz="8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 sz="1300">
                <a:solidFill>
                  <a:srgbClr val="000000"/>
                </a:solidFill>
              </a:rPr>
              <a:t>Git</a:t>
            </a:r>
            <a:r>
              <a:rPr lang="es" sz="1300">
                <a:solidFill>
                  <a:srgbClr val="000000"/>
                </a:solidFill>
              </a:rPr>
              <a:t>: sistema de control de versiones para colaborar eficientemente en el desarrollo, manteniendo un historial claro de cambios y facilitando la integración continua.</a:t>
            </a:r>
            <a:endParaRPr sz="20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00" y="2760875"/>
            <a:ext cx="4027821" cy="2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276" y="2760875"/>
            <a:ext cx="2615449" cy="2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900" y="2216850"/>
            <a:ext cx="524200" cy="4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275" y="2102425"/>
            <a:ext cx="972476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