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192024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3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3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3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0" name="PlaceHolder 5"/>
          <p:cNvSpPr>
            <a:spLocks noGrp="1"/>
          </p:cNvSpPr>
          <p:nvPr>
            <p:ph type="sldNum"/>
          </p:nvPr>
        </p:nvSpPr>
        <p:spPr>
          <a:xfrm>
            <a:off x="4399200" y="9555480"/>
            <a:ext cx="3372840" cy="502560"/>
          </a:xfrm>
          <a:prstGeom prst="rect">
            <a:avLst/>
          </a:prstGeom>
        </p:spPr>
        <p:txBody>
          <a:bodyPr lIns="0" rIns="0" tIns="0" bIns="0" anchor="b"/>
          <a:p>
            <a:pPr algn="r"/>
            <a:fld id="{A4EE9DF3-4A0E-49A6-B57A-D834C8E04E89}"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PlaceHolder 1"/>
          <p:cNvSpPr>
            <a:spLocks noGrp="1"/>
          </p:cNvSpPr>
          <p:nvPr>
            <p:ph type="body"/>
          </p:nvPr>
        </p:nvSpPr>
        <p:spPr>
          <a:xfrm>
            <a:off x="701640" y="4473720"/>
            <a:ext cx="5605920" cy="3659760"/>
          </a:xfrm>
          <a:prstGeom prst="rect">
            <a:avLst/>
          </a:prstGeom>
        </p:spPr>
        <p:txBody>
          <a:bodyPr lIns="0" rIns="0" tIns="0" bIns="0"/>
          <a:p>
            <a:endParaRPr/>
          </a:p>
        </p:txBody>
      </p:sp>
      <p:sp>
        <p:nvSpPr>
          <p:cNvPr id="90" name="CustomShape 2"/>
          <p:cNvSpPr/>
          <p:nvPr/>
        </p:nvSpPr>
        <p:spPr>
          <a:xfrm>
            <a:off x="3970440" y="8829720"/>
            <a:ext cx="3037320" cy="465480"/>
          </a:xfrm>
          <a:prstGeom prst="rect">
            <a:avLst/>
          </a:prstGeom>
          <a:noFill/>
          <a:ln>
            <a:noFill/>
          </a:ln>
        </p:spPr>
        <p:txBody>
          <a:bodyPr lIns="90000" rIns="90000" tIns="45000" bIns="45000" anchor="b"/>
          <a:p>
            <a:pPr algn="r">
              <a:lnSpc>
                <a:spcPct val="100000"/>
              </a:lnSpc>
            </a:pPr>
            <a:fld id="{C5EED9E3-6790-4D4F-BF4A-E876B210AEF0}" type="slidenum">
              <a:rPr lang="en-US" sz="1200">
                <a:solidFill>
                  <a:srgbClr val="000000"/>
                </a:solidFill>
                <a:latin typeface="Times New Roman"/>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24" name="PlaceHolder 2"/>
          <p:cNvSpPr>
            <a:spLocks noGrp="1"/>
          </p:cNvSpPr>
          <p:nvPr>
            <p:ph type="body"/>
          </p:nvPr>
        </p:nvSpPr>
        <p:spPr>
          <a:xfrm>
            <a:off x="1645920" y="4493160"/>
            <a:ext cx="29626200" cy="5312160"/>
          </a:xfrm>
          <a:prstGeom prst="rect">
            <a:avLst/>
          </a:prstGeom>
        </p:spPr>
        <p:txBody>
          <a:bodyPr lIns="0" rIns="0" tIns="0" bIns="0"/>
          <a:p>
            <a:endParaRPr/>
          </a:p>
        </p:txBody>
      </p:sp>
      <p:sp>
        <p:nvSpPr>
          <p:cNvPr id="25" name="PlaceHolder 3"/>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27"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8"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9" name="PlaceHolder 4"/>
          <p:cNvSpPr>
            <a:spLocks noGrp="1"/>
          </p:cNvSpPr>
          <p:nvPr>
            <p:ph type="body"/>
          </p:nvPr>
        </p:nvSpPr>
        <p:spPr>
          <a:xfrm>
            <a:off x="16826400" y="10310400"/>
            <a:ext cx="14457240" cy="5312160"/>
          </a:xfrm>
          <a:prstGeom prst="rect">
            <a:avLst/>
          </a:prstGeom>
        </p:spPr>
        <p:txBody>
          <a:bodyPr lIns="0" rIns="0" tIns="0" bIns="0"/>
          <a:p>
            <a:endParaRPr/>
          </a:p>
        </p:txBody>
      </p:sp>
      <p:sp>
        <p:nvSpPr>
          <p:cNvPr id="30" name="PlaceHolder 5"/>
          <p:cNvSpPr>
            <a:spLocks noGrp="1"/>
          </p:cNvSpPr>
          <p:nvPr>
            <p:ph type="body"/>
          </p:nvPr>
        </p:nvSpPr>
        <p:spPr>
          <a:xfrm>
            <a:off x="1645920" y="10310400"/>
            <a:ext cx="14457240" cy="531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32" name="PlaceHolder 2"/>
          <p:cNvSpPr>
            <a:spLocks noGrp="1"/>
          </p:cNvSpPr>
          <p:nvPr>
            <p:ph type="body"/>
          </p:nvPr>
        </p:nvSpPr>
        <p:spPr>
          <a:xfrm>
            <a:off x="1645920" y="4493160"/>
            <a:ext cx="29626200" cy="11136960"/>
          </a:xfrm>
          <a:prstGeom prst="rect">
            <a:avLst/>
          </a:prstGeom>
        </p:spPr>
        <p:txBody>
          <a:bodyPr lIns="0" rIns="0" tIns="0" bIns="0"/>
          <a:p>
            <a:endParaRPr/>
          </a:p>
        </p:txBody>
      </p:sp>
      <p:sp>
        <p:nvSpPr>
          <p:cNvPr id="33" name="PlaceHolder 3"/>
          <p:cNvSpPr>
            <a:spLocks noGrp="1"/>
          </p:cNvSpPr>
          <p:nvPr>
            <p:ph type="body"/>
          </p:nvPr>
        </p:nvSpPr>
        <p:spPr>
          <a:xfrm>
            <a:off x="1645920" y="4493160"/>
            <a:ext cx="29626200" cy="11136960"/>
          </a:xfrm>
          <a:prstGeom prst="rect">
            <a:avLst/>
          </a:prstGeom>
        </p:spPr>
        <p:txBody>
          <a:bodyPr lIns="0" rIns="0" tIns="0" bIns="0"/>
          <a:p>
            <a:endParaRPr/>
          </a:p>
        </p:txBody>
      </p:sp>
      <p:pic>
        <p:nvPicPr>
          <p:cNvPr id="34" name="" descr=""/>
          <p:cNvPicPr/>
          <p:nvPr/>
        </p:nvPicPr>
        <p:blipFill>
          <a:blip r:embed="rId2"/>
          <a:stretch>
            <a:fillRect/>
          </a:stretch>
        </p:blipFill>
        <p:spPr>
          <a:xfrm>
            <a:off x="9479520" y="4493160"/>
            <a:ext cx="13958280" cy="11136960"/>
          </a:xfrm>
          <a:prstGeom prst="rect">
            <a:avLst/>
          </a:prstGeom>
          <a:ln>
            <a:noFill/>
          </a:ln>
        </p:spPr>
      </p:pic>
      <p:pic>
        <p:nvPicPr>
          <p:cNvPr id="35" name="" descr=""/>
          <p:cNvPicPr/>
          <p:nvPr/>
        </p:nvPicPr>
        <p:blipFill>
          <a:blip r:embed="rId3"/>
          <a:stretch>
            <a:fillRect/>
          </a:stretch>
        </p:blipFill>
        <p:spPr>
          <a:xfrm>
            <a:off x="9479520" y="4493160"/>
            <a:ext cx="1395828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3" name="PlaceHolder 2"/>
          <p:cNvSpPr>
            <a:spLocks noGrp="1"/>
          </p:cNvSpPr>
          <p:nvPr>
            <p:ph type="subTitle"/>
          </p:nvPr>
        </p:nvSpPr>
        <p:spPr>
          <a:xfrm>
            <a:off x="1645920" y="4493160"/>
            <a:ext cx="29626200" cy="111373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5" name="PlaceHolder 2"/>
          <p:cNvSpPr>
            <a:spLocks noGrp="1"/>
          </p:cNvSpPr>
          <p:nvPr>
            <p:ph type="body"/>
          </p:nvPr>
        </p:nvSpPr>
        <p:spPr>
          <a:xfrm>
            <a:off x="1645920" y="4493160"/>
            <a:ext cx="29626200" cy="11136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7"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8" name="PlaceHolder 3"/>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766080"/>
            <a:ext cx="29626200" cy="148636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12"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13" name="PlaceHolder 3"/>
          <p:cNvSpPr>
            <a:spLocks noGrp="1"/>
          </p:cNvSpPr>
          <p:nvPr>
            <p:ph type="body"/>
          </p:nvPr>
        </p:nvSpPr>
        <p:spPr>
          <a:xfrm>
            <a:off x="1645920" y="10310400"/>
            <a:ext cx="14457240" cy="5312160"/>
          </a:xfrm>
          <a:prstGeom prst="rect">
            <a:avLst/>
          </a:prstGeom>
        </p:spPr>
        <p:txBody>
          <a:bodyPr lIns="0" rIns="0" tIns="0" bIns="0"/>
          <a:p>
            <a:endParaRPr/>
          </a:p>
        </p:txBody>
      </p:sp>
      <p:sp>
        <p:nvSpPr>
          <p:cNvPr id="14" name="PlaceHolder 4"/>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16"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17"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18" name="PlaceHolder 4"/>
          <p:cNvSpPr>
            <a:spLocks noGrp="1"/>
          </p:cNvSpPr>
          <p:nvPr>
            <p:ph type="body"/>
          </p:nvPr>
        </p:nvSpPr>
        <p:spPr>
          <a:xfrm>
            <a:off x="16826400" y="10310400"/>
            <a:ext cx="14457240" cy="531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520"/>
          </a:xfrm>
          <a:prstGeom prst="rect">
            <a:avLst/>
          </a:prstGeom>
        </p:spPr>
        <p:txBody>
          <a:bodyPr lIns="0" rIns="0" tIns="0" bIns="0" anchor="ctr"/>
          <a:p>
            <a:pPr algn="ctr"/>
            <a:endParaRPr/>
          </a:p>
        </p:txBody>
      </p:sp>
      <p:sp>
        <p:nvSpPr>
          <p:cNvPr id="20"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1"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2" name="PlaceHolder 4"/>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766080"/>
            <a:ext cx="29626200" cy="3206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1645920" y="4493160"/>
            <a:ext cx="29626200" cy="11136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1.xml"/><Relationship Id="rId11"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 name="" descr=""/>
          <p:cNvPicPr/>
          <p:nvPr/>
        </p:nvPicPr>
        <p:blipFill>
          <a:blip r:embed="rId1"/>
          <a:stretch>
            <a:fillRect/>
          </a:stretch>
        </p:blipFill>
        <p:spPr>
          <a:xfrm>
            <a:off x="7132320" y="3962520"/>
            <a:ext cx="3463200" cy="2743200"/>
          </a:xfrm>
          <a:prstGeom prst="rect">
            <a:avLst/>
          </a:prstGeom>
          <a:ln>
            <a:noFill/>
          </a:ln>
        </p:spPr>
      </p:pic>
      <p:sp>
        <p:nvSpPr>
          <p:cNvPr id="42" name="CustomShape 1"/>
          <p:cNvSpPr/>
          <p:nvPr/>
        </p:nvSpPr>
        <p:spPr>
          <a:xfrm>
            <a:off x="1371600" y="2886840"/>
            <a:ext cx="30859920" cy="455400"/>
          </a:xfrm>
          <a:prstGeom prst="rect">
            <a:avLst/>
          </a:prstGeom>
          <a:noFill/>
          <a:ln w="9360">
            <a:noFill/>
          </a:ln>
        </p:spPr>
        <p:txBody>
          <a:bodyPr lIns="0" rIns="0" tIns="45000" bIns="45000"/>
          <a:p>
            <a:pPr>
              <a:lnSpc>
                <a:spcPct val="100000"/>
              </a:lnSpc>
            </a:pPr>
            <a:r>
              <a:rPr lang="en-US" sz="2400" baseline="30000">
                <a:solidFill>
                  <a:srgbClr val="808080"/>
                </a:solidFill>
                <a:latin typeface="Calibri"/>
                <a:ea typeface="Calibri"/>
              </a:rPr>
              <a:t>1</a:t>
            </a:r>
            <a:r>
              <a:rPr lang="en-US" sz="2400">
                <a:solidFill>
                  <a:srgbClr val="808080"/>
                </a:solidFill>
                <a:latin typeface="Calibri"/>
                <a:ea typeface="Calibri"/>
              </a:rPr>
              <a:t>Northwestern Institute of Complex Systems, Northwestern University, Evanston Illinois 60208, USA, </a:t>
            </a:r>
            <a:r>
              <a:rPr lang="en-US" sz="2400" baseline="30000">
                <a:solidFill>
                  <a:srgbClr val="808080"/>
                </a:solidFill>
                <a:latin typeface="Calibri"/>
                <a:ea typeface="Calibri"/>
              </a:rPr>
              <a:t>2</a:t>
            </a:r>
            <a:r>
              <a:rPr lang="en-US" sz="2400">
                <a:solidFill>
                  <a:srgbClr val="808080"/>
                </a:solidFill>
                <a:latin typeface="Calibri"/>
                <a:ea typeface="Calibri"/>
              </a:rPr>
              <a:t>Department of Chemical and Biological Engineering, Northwestern University, Evanston Illinois 60208, USA</a:t>
            </a:r>
            <a:endParaRPr/>
          </a:p>
        </p:txBody>
      </p:sp>
      <p:sp>
        <p:nvSpPr>
          <p:cNvPr id="43" name="CustomShape 2"/>
          <p:cNvSpPr/>
          <p:nvPr/>
        </p:nvSpPr>
        <p:spPr>
          <a:xfrm>
            <a:off x="1368720" y="3352680"/>
            <a:ext cx="9676440" cy="638280"/>
          </a:xfrm>
          <a:prstGeom prst="rect">
            <a:avLst/>
          </a:prstGeom>
          <a:noFill/>
          <a:ln w="9360">
            <a:noFill/>
          </a:ln>
        </p:spPr>
        <p:txBody>
          <a:bodyPr lIns="90000" rIns="90000" tIns="45000" bIns="45000"/>
          <a:p>
            <a:pPr>
              <a:lnSpc>
                <a:spcPct val="100000"/>
              </a:lnSpc>
            </a:pPr>
            <a:r>
              <a:rPr lang="en-US" sz="3600">
                <a:solidFill>
                  <a:srgbClr val="414385"/>
                </a:solidFill>
                <a:latin typeface="Calibri"/>
                <a:ea typeface="Calibri"/>
              </a:rPr>
              <a:t>Introduction</a:t>
            </a:r>
            <a:endParaRPr/>
          </a:p>
        </p:txBody>
      </p:sp>
      <p:sp>
        <p:nvSpPr>
          <p:cNvPr id="44" name="CustomShape 3"/>
          <p:cNvSpPr/>
          <p:nvPr/>
        </p:nvSpPr>
        <p:spPr>
          <a:xfrm>
            <a:off x="22326480" y="15773400"/>
            <a:ext cx="10317600" cy="2697120"/>
          </a:xfrm>
          <a:prstGeom prst="rect">
            <a:avLst/>
          </a:prstGeom>
          <a:noFill/>
          <a:ln w="9360">
            <a:noFill/>
          </a:ln>
        </p:spPr>
        <p:txBody>
          <a:bodyPr lIns="90000" rIns="90000" tIns="45000" bIns="45000"/>
          <a:p>
            <a:pPr>
              <a:lnSpc>
                <a:spcPct val="100000"/>
              </a:lnSpc>
            </a:pPr>
            <a:r>
              <a:rPr lang="en-US" sz="1600">
                <a:solidFill>
                  <a:srgbClr val="000000"/>
                </a:solidFill>
                <a:latin typeface="Calibri"/>
                <a:ea typeface="Calibri"/>
              </a:rPr>
              <a:t>[1] R.M. Shiffrin &amp; K. Boerner, </a:t>
            </a:r>
            <a:r>
              <a:rPr i="1" lang="en-US" sz="1600">
                <a:solidFill>
                  <a:srgbClr val="000000"/>
                </a:solidFill>
                <a:latin typeface="Calibri"/>
                <a:ea typeface="Calibri"/>
              </a:rPr>
              <a:t>Mapping Knowledge Domains</a:t>
            </a:r>
            <a:r>
              <a:rPr lang="en-US" sz="1600">
                <a:solidFill>
                  <a:srgbClr val="000000"/>
                </a:solidFill>
                <a:latin typeface="Calibri"/>
                <a:ea typeface="Calibri"/>
              </a:rPr>
              <a:t>, PNAS (2004)</a:t>
            </a:r>
            <a:endParaRPr/>
          </a:p>
          <a:p>
            <a:pPr>
              <a:lnSpc>
                <a:spcPct val="100000"/>
              </a:lnSpc>
            </a:pPr>
            <a:endParaRPr/>
          </a:p>
          <a:p>
            <a:pPr>
              <a:lnSpc>
                <a:spcPct val="100000"/>
              </a:lnSpc>
            </a:pPr>
            <a:r>
              <a:rPr lang="en-US" sz="1600">
                <a:solidFill>
                  <a:srgbClr val="000000"/>
                </a:solidFill>
                <a:latin typeface="Calibri"/>
                <a:ea typeface="Calibri"/>
              </a:rPr>
              <a:t>[2] M. Rosvall &amp; C.T. Bergstrom,</a:t>
            </a:r>
            <a:r>
              <a:rPr i="1" lang="en-US" sz="1600">
                <a:solidFill>
                  <a:srgbClr val="000000"/>
                </a:solidFill>
                <a:latin typeface="Calibri"/>
                <a:ea typeface="Calibri"/>
              </a:rPr>
              <a:t> Maps of random walks on complex networks reveal community structure</a:t>
            </a:r>
            <a:r>
              <a:rPr lang="en-US" sz="1600">
                <a:solidFill>
                  <a:srgbClr val="000000"/>
                </a:solidFill>
                <a:latin typeface="Calibri"/>
                <a:ea typeface="Calibri"/>
              </a:rPr>
              <a:t>, PNAS (2004)</a:t>
            </a:r>
            <a:endParaRPr/>
          </a:p>
          <a:p>
            <a:pPr>
              <a:lnSpc>
                <a:spcPct val="100000"/>
              </a:lnSpc>
            </a:pPr>
            <a:endParaRPr/>
          </a:p>
          <a:p>
            <a:pPr>
              <a:lnSpc>
                <a:spcPct val="100000"/>
              </a:lnSpc>
            </a:pPr>
            <a:r>
              <a:rPr lang="en-US" sz="1600">
                <a:solidFill>
                  <a:srgbClr val="000000"/>
                </a:solidFill>
                <a:latin typeface="Calibri"/>
                <a:ea typeface="Calibri"/>
              </a:rPr>
              <a:t>[3] B. Uzzi et al., </a:t>
            </a:r>
            <a:r>
              <a:rPr i="1" lang="en-US" sz="1600">
                <a:solidFill>
                  <a:srgbClr val="000000"/>
                </a:solidFill>
                <a:latin typeface="Calibri"/>
                <a:ea typeface="Calibri"/>
              </a:rPr>
              <a:t>Atypical Combinations and Scientific Impact</a:t>
            </a:r>
            <a:r>
              <a:rPr lang="en-US" sz="1600">
                <a:solidFill>
                  <a:srgbClr val="000000"/>
                </a:solidFill>
                <a:latin typeface="Calibri"/>
                <a:ea typeface="Calibri"/>
              </a:rPr>
              <a:t>, Science (2013)</a:t>
            </a:r>
            <a:endParaRPr/>
          </a:p>
          <a:p>
            <a:pPr>
              <a:lnSpc>
                <a:spcPct val="100000"/>
              </a:lnSpc>
            </a:pPr>
            <a:endParaRPr/>
          </a:p>
          <a:p>
            <a:pPr>
              <a:lnSpc>
                <a:spcPct val="100000"/>
              </a:lnSpc>
            </a:pPr>
            <a:r>
              <a:rPr lang="en-US" sz="1600">
                <a:solidFill>
                  <a:srgbClr val="000000"/>
                </a:solidFill>
                <a:latin typeface="Calibri"/>
                <a:ea typeface="Calibri"/>
              </a:rPr>
              <a:t>[4] Q.V. Le &amp; T. Mikolov,  </a:t>
            </a:r>
            <a:r>
              <a:rPr i="1" lang="en-US" sz="1600">
                <a:solidFill>
                  <a:srgbClr val="000000"/>
                </a:solidFill>
                <a:latin typeface="Calibri"/>
                <a:ea typeface="Calibri"/>
              </a:rPr>
              <a:t>Distributed Representations of Sentences and Documents</a:t>
            </a:r>
            <a:r>
              <a:rPr lang="en-US" sz="1600">
                <a:solidFill>
                  <a:srgbClr val="000000"/>
                </a:solidFill>
                <a:latin typeface="Calibri"/>
                <a:ea typeface="Calibri"/>
              </a:rPr>
              <a:t>, PMLR (2014)</a:t>
            </a:r>
            <a:endParaRPr/>
          </a:p>
          <a:p>
            <a:pPr>
              <a:lnSpc>
                <a:spcPct val="100000"/>
              </a:lnSpc>
            </a:pPr>
            <a:endParaRPr/>
          </a:p>
          <a:p>
            <a:pPr>
              <a:lnSpc>
                <a:spcPct val="100000"/>
              </a:lnSpc>
            </a:pPr>
            <a:r>
              <a:rPr lang="en-US" sz="1600">
                <a:solidFill>
                  <a:srgbClr val="000000"/>
                </a:solidFill>
                <a:latin typeface="Calibri"/>
                <a:ea typeface="Calibri"/>
              </a:rPr>
              <a:t>[5] A.M. Dai, </a:t>
            </a:r>
            <a:r>
              <a:rPr i="1" lang="en-US" sz="1600">
                <a:solidFill>
                  <a:srgbClr val="000000"/>
                </a:solidFill>
                <a:latin typeface="Calibri"/>
                <a:ea typeface="Calibri"/>
              </a:rPr>
              <a:t>Document Embedding with Paragraph Vectors</a:t>
            </a:r>
            <a:r>
              <a:rPr lang="en-US" sz="1600">
                <a:solidFill>
                  <a:srgbClr val="000000"/>
                </a:solidFill>
                <a:latin typeface="Calibri"/>
                <a:ea typeface="Calibri"/>
              </a:rPr>
              <a:t>, arXiv:1507.07998</a:t>
            </a:r>
            <a:endParaRPr/>
          </a:p>
        </p:txBody>
      </p:sp>
      <p:sp>
        <p:nvSpPr>
          <p:cNvPr id="45" name="CustomShape 4"/>
          <p:cNvSpPr/>
          <p:nvPr/>
        </p:nvSpPr>
        <p:spPr>
          <a:xfrm>
            <a:off x="1371600" y="9301680"/>
            <a:ext cx="9676440" cy="638280"/>
          </a:xfrm>
          <a:prstGeom prst="rect">
            <a:avLst/>
          </a:prstGeom>
          <a:noFill/>
          <a:ln w="9360">
            <a:noFill/>
          </a:ln>
        </p:spPr>
        <p:txBody>
          <a:bodyPr lIns="90000" rIns="90000" tIns="45000" bIns="45000"/>
          <a:p>
            <a:pPr>
              <a:lnSpc>
                <a:spcPct val="100000"/>
              </a:lnSpc>
            </a:pPr>
            <a:r>
              <a:rPr lang="en-US" sz="3600">
                <a:solidFill>
                  <a:srgbClr val="414385"/>
                </a:solidFill>
                <a:latin typeface="Arial"/>
                <a:ea typeface="DejaVu Sans"/>
              </a:rPr>
              <a:t>Embedding of Documents (doc2vec)</a:t>
            </a:r>
            <a:endParaRPr/>
          </a:p>
        </p:txBody>
      </p:sp>
      <p:sp>
        <p:nvSpPr>
          <p:cNvPr id="46" name="CustomShape 5"/>
          <p:cNvSpPr/>
          <p:nvPr/>
        </p:nvSpPr>
        <p:spPr>
          <a:xfrm>
            <a:off x="11966400" y="3352680"/>
            <a:ext cx="9676440" cy="638280"/>
          </a:xfrm>
          <a:prstGeom prst="rect">
            <a:avLst/>
          </a:prstGeom>
          <a:noFill/>
          <a:ln w="9360">
            <a:noFill/>
          </a:ln>
        </p:spPr>
        <p:txBody>
          <a:bodyPr lIns="90000" rIns="90000" tIns="45000" bIns="45000"/>
          <a:p>
            <a:pPr>
              <a:lnSpc>
                <a:spcPct val="100000"/>
              </a:lnSpc>
            </a:pPr>
            <a:r>
              <a:rPr lang="en-US" sz="3600">
                <a:solidFill>
                  <a:srgbClr val="414385"/>
                </a:solidFill>
                <a:latin typeface="Calibri"/>
                <a:ea typeface="Calibri"/>
              </a:rPr>
              <a:t>How meaningful is the embedding?</a:t>
            </a:r>
            <a:endParaRPr/>
          </a:p>
        </p:txBody>
      </p:sp>
      <p:sp>
        <p:nvSpPr>
          <p:cNvPr id="47" name="CustomShape 6"/>
          <p:cNvSpPr/>
          <p:nvPr/>
        </p:nvSpPr>
        <p:spPr>
          <a:xfrm>
            <a:off x="22402800" y="15087600"/>
            <a:ext cx="9142920" cy="638280"/>
          </a:xfrm>
          <a:prstGeom prst="rect">
            <a:avLst/>
          </a:prstGeom>
          <a:noFill/>
          <a:ln w="9360">
            <a:noFill/>
          </a:ln>
        </p:spPr>
        <p:txBody>
          <a:bodyPr lIns="90000" rIns="90000" tIns="45000" bIns="45000"/>
          <a:p>
            <a:pPr>
              <a:lnSpc>
                <a:spcPct val="100000"/>
              </a:lnSpc>
            </a:pPr>
            <a:r>
              <a:rPr lang="en-US" sz="3600">
                <a:solidFill>
                  <a:srgbClr val="414385"/>
                </a:solidFill>
                <a:latin typeface="Arial"/>
                <a:ea typeface="DejaVu Sans"/>
              </a:rPr>
              <a:t>References</a:t>
            </a:r>
            <a:endParaRPr/>
          </a:p>
        </p:txBody>
      </p:sp>
      <p:sp>
        <p:nvSpPr>
          <p:cNvPr id="48" name="CustomShape 7"/>
          <p:cNvSpPr/>
          <p:nvPr/>
        </p:nvSpPr>
        <p:spPr>
          <a:xfrm>
            <a:off x="1371600" y="1096560"/>
            <a:ext cx="30857040" cy="1674000"/>
          </a:xfrm>
          <a:prstGeom prst="rect">
            <a:avLst/>
          </a:prstGeom>
          <a:noFill/>
          <a:ln w="9360">
            <a:noFill/>
          </a:ln>
        </p:spPr>
        <p:txBody>
          <a:bodyPr lIns="0" rIns="0" tIns="45000" bIns="45000"/>
          <a:p>
            <a:pPr>
              <a:lnSpc>
                <a:spcPts val="264"/>
              </a:lnSpc>
            </a:pPr>
            <a:r>
              <a:rPr lang="en-US" sz="5400">
                <a:solidFill>
                  <a:srgbClr val="414385"/>
                </a:solidFill>
                <a:latin typeface="Calibri"/>
                <a:ea typeface="Calibri"/>
              </a:rPr>
              <a:t>Quantifying the semantic relation between millions of scientific articles using document embeddings</a:t>
            </a:r>
            <a:endParaRPr/>
          </a:p>
          <a:p>
            <a:pPr>
              <a:lnSpc>
                <a:spcPts val="264"/>
              </a:lnSpc>
            </a:pPr>
            <a:r>
              <a:rPr lang="en-US" sz="3600">
                <a:solidFill>
                  <a:srgbClr val="606060"/>
                </a:solidFill>
                <a:latin typeface="Times New Roman"/>
                <a:ea typeface="Calibri"/>
              </a:rPr>
              <a:t>Jared Lorince</a:t>
            </a:r>
            <a:r>
              <a:rPr lang="en-US" sz="3600" baseline="30000">
                <a:solidFill>
                  <a:srgbClr val="606060"/>
                </a:solidFill>
                <a:latin typeface="Times New Roman"/>
                <a:ea typeface="Calibri"/>
              </a:rPr>
              <a:t>1</a:t>
            </a:r>
            <a:r>
              <a:rPr lang="en-US" sz="3600">
                <a:solidFill>
                  <a:srgbClr val="606060"/>
                </a:solidFill>
                <a:latin typeface="Times New Roman"/>
                <a:ea typeface="Calibri"/>
              </a:rPr>
              <a:t>, Martin Gerlach</a:t>
            </a:r>
            <a:r>
              <a:rPr lang="en-US" sz="3600" baseline="30000">
                <a:solidFill>
                  <a:srgbClr val="606060"/>
                </a:solidFill>
                <a:latin typeface="Times New Roman"/>
                <a:ea typeface="Calibri"/>
              </a:rPr>
              <a:t>2</a:t>
            </a:r>
            <a:r>
              <a:rPr lang="en-US" sz="3600">
                <a:solidFill>
                  <a:srgbClr val="606060"/>
                </a:solidFill>
                <a:latin typeface="Times New Roman"/>
                <a:ea typeface="Calibri"/>
              </a:rPr>
              <a:t>, </a:t>
            </a:r>
            <a:r>
              <a:rPr lang="en-US" sz="3600" u="sng">
                <a:solidFill>
                  <a:srgbClr val="606060"/>
                </a:solidFill>
                <a:latin typeface="Times New Roman"/>
                <a:ea typeface="Calibri"/>
              </a:rPr>
              <a:t>Diego F. M. Oliveira</a:t>
            </a:r>
            <a:r>
              <a:rPr lang="en-US" sz="3600" baseline="30000">
                <a:solidFill>
                  <a:srgbClr val="606060"/>
                </a:solidFill>
                <a:latin typeface="Times New Roman"/>
                <a:ea typeface="Calibri"/>
              </a:rPr>
              <a:t>1,2</a:t>
            </a:r>
            <a:r>
              <a:rPr lang="en-US" sz="3600">
                <a:solidFill>
                  <a:srgbClr val="606060"/>
                </a:solidFill>
                <a:latin typeface="Times New Roman"/>
                <a:ea typeface="Calibri"/>
              </a:rPr>
              <a:t>, Brian Uzzi</a:t>
            </a:r>
            <a:r>
              <a:rPr lang="en-US" sz="3600" baseline="30000">
                <a:solidFill>
                  <a:srgbClr val="606060"/>
                </a:solidFill>
                <a:latin typeface="Times New Roman"/>
                <a:ea typeface="Calibri"/>
              </a:rPr>
              <a:t>1</a:t>
            </a:r>
            <a:endParaRPr/>
          </a:p>
        </p:txBody>
      </p:sp>
      <p:sp>
        <p:nvSpPr>
          <p:cNvPr id="49" name="Line 8"/>
          <p:cNvSpPr/>
          <p:nvPr/>
        </p:nvSpPr>
        <p:spPr>
          <a:xfrm>
            <a:off x="1371600" y="914400"/>
            <a:ext cx="30175200" cy="103680"/>
          </a:xfrm>
          <a:prstGeom prst="line">
            <a:avLst/>
          </a:prstGeom>
          <a:ln w="38160">
            <a:solidFill>
              <a:srgbClr val="6d6e71"/>
            </a:solidFill>
            <a:round/>
          </a:ln>
        </p:spPr>
      </p:sp>
      <p:sp>
        <p:nvSpPr>
          <p:cNvPr id="50" name="Line 9"/>
          <p:cNvSpPr/>
          <p:nvPr/>
        </p:nvSpPr>
        <p:spPr>
          <a:xfrm>
            <a:off x="1371600" y="2810160"/>
            <a:ext cx="30175200" cy="52920"/>
          </a:xfrm>
          <a:prstGeom prst="line">
            <a:avLst/>
          </a:prstGeom>
          <a:ln w="12600">
            <a:solidFill>
              <a:srgbClr val="6d6e71"/>
            </a:solidFill>
            <a:round/>
          </a:ln>
        </p:spPr>
      </p:sp>
      <p:sp>
        <p:nvSpPr>
          <p:cNvPr id="51" name="Line 10"/>
          <p:cNvSpPr/>
          <p:nvPr/>
        </p:nvSpPr>
        <p:spPr>
          <a:xfrm>
            <a:off x="1371600" y="3962160"/>
            <a:ext cx="9144000" cy="360"/>
          </a:xfrm>
          <a:prstGeom prst="line">
            <a:avLst/>
          </a:prstGeom>
          <a:ln w="12600">
            <a:solidFill>
              <a:srgbClr val="6d6e71"/>
            </a:solidFill>
            <a:round/>
          </a:ln>
        </p:spPr>
      </p:sp>
      <p:sp>
        <p:nvSpPr>
          <p:cNvPr id="52" name="Line 11"/>
          <p:cNvSpPr/>
          <p:nvPr/>
        </p:nvSpPr>
        <p:spPr>
          <a:xfrm>
            <a:off x="1368360" y="9928800"/>
            <a:ext cx="9144000" cy="360"/>
          </a:xfrm>
          <a:prstGeom prst="line">
            <a:avLst/>
          </a:prstGeom>
          <a:ln w="12600">
            <a:solidFill>
              <a:srgbClr val="6d6e71"/>
            </a:solidFill>
            <a:round/>
          </a:ln>
        </p:spPr>
      </p:sp>
      <p:sp>
        <p:nvSpPr>
          <p:cNvPr id="53" name="Line 12"/>
          <p:cNvSpPr/>
          <p:nvPr/>
        </p:nvSpPr>
        <p:spPr>
          <a:xfrm>
            <a:off x="11963160" y="3979800"/>
            <a:ext cx="9144000" cy="360"/>
          </a:xfrm>
          <a:prstGeom prst="line">
            <a:avLst/>
          </a:prstGeom>
          <a:ln w="12600">
            <a:solidFill>
              <a:srgbClr val="6d6e71"/>
            </a:solidFill>
            <a:round/>
          </a:ln>
        </p:spPr>
      </p:sp>
      <p:sp>
        <p:nvSpPr>
          <p:cNvPr id="54" name="Line 13"/>
          <p:cNvSpPr/>
          <p:nvPr/>
        </p:nvSpPr>
        <p:spPr>
          <a:xfrm>
            <a:off x="22326480" y="15697080"/>
            <a:ext cx="9144000" cy="36720"/>
          </a:xfrm>
          <a:prstGeom prst="line">
            <a:avLst/>
          </a:prstGeom>
          <a:ln w="12600">
            <a:solidFill>
              <a:srgbClr val="6d6e71"/>
            </a:solidFill>
            <a:round/>
          </a:ln>
        </p:spPr>
      </p:sp>
      <p:sp>
        <p:nvSpPr>
          <p:cNvPr id="55" name="CustomShape 14"/>
          <p:cNvSpPr/>
          <p:nvPr/>
        </p:nvSpPr>
        <p:spPr>
          <a:xfrm>
            <a:off x="1366560" y="4096800"/>
            <a:ext cx="5674320" cy="2304000"/>
          </a:xfrm>
          <a:prstGeom prst="rect">
            <a:avLst/>
          </a:prstGeom>
          <a:noFill/>
          <a:ln>
            <a:noFill/>
          </a:ln>
        </p:spPr>
        <p:txBody>
          <a:bodyPr lIns="90000" rIns="90000" tIns="45000" bIns="45000"/>
          <a:p>
            <a:pPr algn="just">
              <a:lnSpc>
                <a:spcPct val="100000"/>
              </a:lnSpc>
            </a:pPr>
            <a:r>
              <a:rPr lang="en-US" sz="2000">
                <a:solidFill>
                  <a:srgbClr val="000000"/>
                </a:solidFill>
                <a:latin typeface="Calibri"/>
                <a:ea typeface="Calibri"/>
              </a:rPr>
              <a:t>The increasing digitization of science allows for new quantitative approaches to understand organization of knowledge [1], e.g. mapping the structure of scientific fields (see figure adapted from </a:t>
            </a:r>
            <a:r>
              <a:rPr lang="en-US" sz="2000">
                <a:solidFill>
                  <a:srgbClr val="000000"/>
                </a:solidFill>
                <a:latin typeface="Calibri"/>
                <a:ea typeface="Calibri"/>
              </a:rPr>
              <a:t>[2]</a:t>
            </a:r>
            <a:r>
              <a:rPr lang="en-US" sz="2000">
                <a:solidFill>
                  <a:srgbClr val="000000"/>
                </a:solidFill>
                <a:latin typeface="Calibri"/>
                <a:ea typeface="Calibri"/>
              </a:rPr>
              <a:t>)  or assessing the novelty of individual articles [3].</a:t>
            </a:r>
            <a:endParaRPr/>
          </a:p>
          <a:p>
            <a:pPr algn="just">
              <a:lnSpc>
                <a:spcPct val="100000"/>
              </a:lnSpc>
            </a:pPr>
            <a:r>
              <a:rPr lang="en-US" sz="2000">
                <a:solidFill>
                  <a:srgbClr val="000000"/>
                </a:solidFill>
                <a:latin typeface="Calibri"/>
                <a:ea typeface="Calibri"/>
              </a:rPr>
              <a:t>However, most-common approach is based on analysis of citations or operate on aggregate level of journals / fields.</a:t>
            </a:r>
            <a:endParaRPr/>
          </a:p>
          <a:p>
            <a:pPr algn="just">
              <a:lnSpc>
                <a:spcPct val="100000"/>
              </a:lnSpc>
            </a:pPr>
            <a:endParaRPr/>
          </a:p>
          <a:p>
            <a:pPr algn="just">
              <a:lnSpc>
                <a:spcPct val="100000"/>
              </a:lnSpc>
            </a:pPr>
            <a:endParaRPr/>
          </a:p>
        </p:txBody>
      </p:sp>
      <p:sp>
        <p:nvSpPr>
          <p:cNvPr id="56" name="CustomShape 15"/>
          <p:cNvSpPr/>
          <p:nvPr/>
        </p:nvSpPr>
        <p:spPr>
          <a:xfrm>
            <a:off x="1635120" y="17739360"/>
            <a:ext cx="3119400" cy="2550240"/>
          </a:xfrm>
          <a:prstGeom prst="rect">
            <a:avLst/>
          </a:prstGeom>
          <a:noFill/>
          <a:ln>
            <a:noFill/>
          </a:ln>
        </p:spPr>
        <p:txBody>
          <a:bodyPr lIns="90000" rIns="90000" tIns="45000" bIns="45000"/>
          <a:p>
            <a:pPr>
              <a:lnSpc>
                <a:spcPct val="100000"/>
              </a:lnSpc>
            </a:pPr>
            <a:r>
              <a:rPr i="1" lang="en-US" sz="2000">
                <a:solidFill>
                  <a:srgbClr val="000000"/>
                </a:solidFill>
                <a:latin typeface="Calibri"/>
                <a:ea typeface="Calibri"/>
              </a:rPr>
              <a:t>Articles from the same category (same color) cluster in different regions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57" name="CustomShape 16"/>
          <p:cNvSpPr/>
          <p:nvPr/>
        </p:nvSpPr>
        <p:spPr>
          <a:xfrm>
            <a:off x="16184880" y="7601040"/>
            <a:ext cx="4957560" cy="3443760"/>
          </a:xfrm>
          <a:prstGeom prst="rect">
            <a:avLst/>
          </a:prstGeom>
          <a:noFill/>
          <a:ln>
            <a:noFill/>
          </a:ln>
        </p:spPr>
        <p:txBody>
          <a:bodyPr lIns="90000" rIns="90000" tIns="45000" bIns="45000"/>
          <a:p>
            <a:pPr algn="r">
              <a:lnSpc>
                <a:spcPct val="100000"/>
              </a:lnSpc>
            </a:pPr>
            <a:r>
              <a:rPr b="1" lang="en-US" sz="2200">
                <a:solidFill>
                  <a:srgbClr val="000000"/>
                </a:solidFill>
                <a:latin typeface="Times New Roman"/>
                <a:ea typeface="DejaVu Sans"/>
              </a:rPr>
              <a:t>Robustness w.r.t. parameter-choices</a:t>
            </a:r>
            <a:endParaRPr/>
          </a:p>
          <a:p>
            <a:pPr algn="r">
              <a:lnSpc>
                <a:spcPct val="100000"/>
              </a:lnSpc>
            </a:pPr>
            <a:endParaRPr/>
          </a:p>
          <a:p>
            <a:pPr algn="r">
              <a:lnSpc>
                <a:spcPct val="100000"/>
              </a:lnSpc>
            </a:pPr>
            <a:r>
              <a:rPr lang="en-US" sz="2000">
                <a:solidFill>
                  <a:srgbClr val="000000"/>
                </a:solidFill>
                <a:latin typeface="Times New Roman"/>
                <a:ea typeface="DejaVu Sans"/>
              </a:rPr>
              <a:t>Compare distance between 2 articles in 100-D and 200-D model</a:t>
            </a:r>
            <a:endParaRPr/>
          </a:p>
          <a:p>
            <a:pPr algn="r">
              <a:lnSpc>
                <a:spcPct val="100000"/>
              </a:lnSpc>
            </a:pPr>
            <a:endParaRPr/>
          </a:p>
          <a:p>
            <a:pPr algn="r">
              <a:lnSpc>
                <a:spcPct val="100000"/>
              </a:lnSpc>
            </a:pPr>
            <a:r>
              <a:rPr lang="en-US" sz="2000">
                <a:solidFill>
                  <a:srgbClr val="000000"/>
                </a:solidFill>
                <a:latin typeface="Times New Roman"/>
                <a:ea typeface="DejaVu Sans"/>
              </a:rPr>
              <a:t>Distances are highly correlated</a:t>
            </a:r>
            <a:endParaRPr/>
          </a:p>
          <a:p>
            <a:pPr algn="r">
              <a:lnSpc>
                <a:spcPct val="100000"/>
              </a:lnSpc>
            </a:pPr>
            <a:endParaRPr/>
          </a:p>
          <a:p>
            <a:pPr algn="r">
              <a:lnSpc>
                <a:spcPct val="100000"/>
              </a:lnSpc>
            </a:pPr>
            <a:r>
              <a:rPr lang="en-US" sz="2000">
                <a:solidFill>
                  <a:srgbClr val="000000"/>
                </a:solidFill>
                <a:latin typeface="Times New Roman"/>
                <a:ea typeface="DejaVu Sans"/>
              </a:rPr>
              <a:t>Larger nubmer of dimensions resolve additional structure.</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pic>
        <p:nvPicPr>
          <p:cNvPr id="58" name="Picture 2" descr=""/>
          <p:cNvPicPr/>
          <p:nvPr/>
        </p:nvPicPr>
        <p:blipFill>
          <a:blip r:embed="rId2"/>
          <a:stretch>
            <a:fillRect/>
          </a:stretch>
        </p:blipFill>
        <p:spPr>
          <a:xfrm>
            <a:off x="1097280" y="14538960"/>
            <a:ext cx="9655200" cy="3295080"/>
          </a:xfrm>
          <a:prstGeom prst="rect">
            <a:avLst/>
          </a:prstGeom>
          <a:ln>
            <a:noFill/>
          </a:ln>
        </p:spPr>
      </p:pic>
      <p:sp>
        <p:nvSpPr>
          <p:cNvPr id="59" name="CustomShape 17"/>
          <p:cNvSpPr/>
          <p:nvPr/>
        </p:nvSpPr>
        <p:spPr>
          <a:xfrm>
            <a:off x="1419120" y="10042920"/>
            <a:ext cx="9736200" cy="535680"/>
          </a:xfrm>
          <a:prstGeom prst="rect">
            <a:avLst/>
          </a:prstGeom>
          <a:noFill/>
          <a:ln>
            <a:noFill/>
          </a:ln>
        </p:spPr>
        <p:txBody>
          <a:bodyPr lIns="90000" rIns="90000" tIns="45000" bIns="45000"/>
          <a:p>
            <a:pPr>
              <a:lnSpc>
                <a:spcPct val="100000"/>
              </a:lnSpc>
            </a:pPr>
            <a:r>
              <a:rPr lang="en-US" sz="2000">
                <a:solidFill>
                  <a:srgbClr val="000000"/>
                </a:solidFill>
                <a:latin typeface="Calibri"/>
                <a:ea typeface="Calibri"/>
              </a:rPr>
              <a:t>Learn (low-dimensional) representation of words and documents → “semantic space”</a:t>
            </a:r>
            <a:endParaRPr/>
          </a:p>
          <a:p>
            <a:pPr>
              <a:lnSpc>
                <a:spcPct val="100000"/>
              </a:lnSpc>
            </a:pPr>
            <a:endParaRPr/>
          </a:p>
          <a:p>
            <a:pPr>
              <a:lnSpc>
                <a:spcPct val="100000"/>
              </a:lnSpc>
            </a:pPr>
            <a:endParaRPr/>
          </a:p>
          <a:p>
            <a:pPr>
              <a:lnSpc>
                <a:spcPct val="100000"/>
              </a:lnSpc>
            </a:pPr>
            <a:r>
              <a:rPr lang="en-US" sz="2400">
                <a:solidFill>
                  <a:srgbClr val="000000"/>
                </a:solidFill>
                <a:latin typeface="Calibri"/>
                <a:ea typeface="Calibri"/>
              </a:rPr>
              <a:t> </a:t>
            </a:r>
            <a:endParaRPr/>
          </a:p>
          <a:p>
            <a:pPr>
              <a:lnSpc>
                <a:spcPct val="100000"/>
              </a:lnSpc>
            </a:pPr>
            <a:endParaRPr/>
          </a:p>
        </p:txBody>
      </p:sp>
      <p:pic>
        <p:nvPicPr>
          <p:cNvPr id="60" name="Picture 4" descr=""/>
          <p:cNvPicPr/>
          <p:nvPr/>
        </p:nvPicPr>
        <p:blipFill>
          <a:blip r:embed="rId3"/>
          <a:stretch>
            <a:fillRect/>
          </a:stretch>
        </p:blipFill>
        <p:spPr>
          <a:xfrm>
            <a:off x="12344400" y="7699320"/>
            <a:ext cx="3200040" cy="3090240"/>
          </a:xfrm>
          <a:prstGeom prst="rect">
            <a:avLst/>
          </a:prstGeom>
          <a:ln>
            <a:noFill/>
          </a:ln>
        </p:spPr>
      </p:pic>
      <p:pic>
        <p:nvPicPr>
          <p:cNvPr id="61" name="Picture 6" descr=""/>
          <p:cNvPicPr/>
          <p:nvPr/>
        </p:nvPicPr>
        <p:blipFill>
          <a:blip r:embed="rId4"/>
          <a:stretch>
            <a:fillRect/>
          </a:stretch>
        </p:blipFill>
        <p:spPr>
          <a:xfrm>
            <a:off x="17465040" y="4206240"/>
            <a:ext cx="3200040" cy="3200040"/>
          </a:xfrm>
          <a:prstGeom prst="rect">
            <a:avLst/>
          </a:prstGeom>
          <a:ln>
            <a:noFill/>
          </a:ln>
        </p:spPr>
      </p:pic>
      <p:sp>
        <p:nvSpPr>
          <p:cNvPr id="62" name="CustomShape 18"/>
          <p:cNvSpPr/>
          <p:nvPr/>
        </p:nvSpPr>
        <p:spPr>
          <a:xfrm>
            <a:off x="11963520" y="12409920"/>
            <a:ext cx="9142920" cy="1309320"/>
          </a:xfrm>
          <a:prstGeom prst="rect">
            <a:avLst/>
          </a:prstGeom>
          <a:noFill/>
          <a:ln w="9360">
            <a:noFill/>
          </a:ln>
        </p:spPr>
        <p:txBody>
          <a:bodyPr lIns="90000" rIns="90000" tIns="45000" bIns="45000"/>
          <a:p>
            <a:pPr>
              <a:lnSpc>
                <a:spcPct val="100000"/>
              </a:lnSpc>
            </a:pPr>
            <a:r>
              <a:rPr b="1" lang="en-US" sz="2200">
                <a:solidFill>
                  <a:srgbClr val="000000"/>
                </a:solidFill>
                <a:latin typeface="Times New Roman"/>
                <a:ea typeface="DejaVu Sans"/>
              </a:rPr>
              <a:t>Distances capture organization into scientific disciplines (WoS-categories)</a:t>
            </a:r>
            <a:endParaRPr/>
          </a:p>
          <a:p>
            <a:pPr>
              <a:lnSpc>
                <a:spcPct val="100000"/>
              </a:lnSpc>
            </a:pPr>
            <a:endParaRPr/>
          </a:p>
          <a:p>
            <a:pPr>
              <a:lnSpc>
                <a:spcPct val="100000"/>
              </a:lnSpc>
            </a:pPr>
            <a:endParaRPr/>
          </a:p>
          <a:p>
            <a:pPr>
              <a:lnSpc>
                <a:spcPct val="100000"/>
              </a:lnSpc>
            </a:pPr>
            <a:endParaRPr/>
          </a:p>
        </p:txBody>
      </p:sp>
      <p:pic>
        <p:nvPicPr>
          <p:cNvPr id="63" name="Picture 8" descr=""/>
          <p:cNvPicPr/>
          <p:nvPr/>
        </p:nvPicPr>
        <p:blipFill>
          <a:blip r:embed="rId5"/>
          <a:stretch>
            <a:fillRect/>
          </a:stretch>
        </p:blipFill>
        <p:spPr>
          <a:xfrm>
            <a:off x="11734920" y="13568040"/>
            <a:ext cx="4574520" cy="2886480"/>
          </a:xfrm>
          <a:prstGeom prst="rect">
            <a:avLst/>
          </a:prstGeom>
          <a:ln>
            <a:noFill/>
          </a:ln>
        </p:spPr>
      </p:pic>
      <p:pic>
        <p:nvPicPr>
          <p:cNvPr id="64" name="Picture 10" descr=""/>
          <p:cNvPicPr/>
          <p:nvPr/>
        </p:nvPicPr>
        <p:blipFill>
          <a:blip r:embed="rId6"/>
          <a:stretch>
            <a:fillRect/>
          </a:stretch>
        </p:blipFill>
        <p:spPr>
          <a:xfrm>
            <a:off x="16642080" y="13206600"/>
            <a:ext cx="4795560" cy="3480480"/>
          </a:xfrm>
          <a:prstGeom prst="rect">
            <a:avLst/>
          </a:prstGeom>
          <a:ln>
            <a:noFill/>
          </a:ln>
        </p:spPr>
      </p:pic>
      <p:pic>
        <p:nvPicPr>
          <p:cNvPr id="65" name="Picture 1" descr=""/>
          <p:cNvPicPr/>
          <p:nvPr/>
        </p:nvPicPr>
        <p:blipFill>
          <a:blip r:embed="rId7"/>
          <a:stretch>
            <a:fillRect/>
          </a:stretch>
        </p:blipFill>
        <p:spPr>
          <a:xfrm>
            <a:off x="22219920" y="6675120"/>
            <a:ext cx="9515880" cy="1891800"/>
          </a:xfrm>
          <a:prstGeom prst="rect">
            <a:avLst/>
          </a:prstGeom>
          <a:ln>
            <a:noFill/>
          </a:ln>
        </p:spPr>
      </p:pic>
      <p:pic>
        <p:nvPicPr>
          <p:cNvPr id="66" name="Picture 9" descr=""/>
          <p:cNvPicPr/>
          <p:nvPr/>
        </p:nvPicPr>
        <p:blipFill>
          <a:blip r:embed="rId8"/>
          <a:stretch>
            <a:fillRect/>
          </a:stretch>
        </p:blipFill>
        <p:spPr>
          <a:xfrm>
            <a:off x="22088520" y="10990080"/>
            <a:ext cx="9319680" cy="2036520"/>
          </a:xfrm>
          <a:prstGeom prst="rect">
            <a:avLst/>
          </a:prstGeom>
          <a:ln>
            <a:noFill/>
          </a:ln>
        </p:spPr>
      </p:pic>
      <p:sp>
        <p:nvSpPr>
          <p:cNvPr id="67" name="CustomShape 19"/>
          <p:cNvSpPr/>
          <p:nvPr/>
        </p:nvSpPr>
        <p:spPr>
          <a:xfrm>
            <a:off x="11946240" y="4251240"/>
            <a:ext cx="5518440" cy="3443760"/>
          </a:xfrm>
          <a:prstGeom prst="rect">
            <a:avLst/>
          </a:prstGeom>
          <a:noFill/>
          <a:ln>
            <a:noFill/>
          </a:ln>
        </p:spPr>
        <p:txBody>
          <a:bodyPr lIns="90000" rIns="90000" tIns="45000" bIns="45000"/>
          <a:p>
            <a:pPr algn="just">
              <a:lnSpc>
                <a:spcPct val="100000"/>
              </a:lnSpc>
            </a:pPr>
            <a:r>
              <a:rPr b="1" lang="en-US" sz="2200">
                <a:solidFill>
                  <a:srgbClr val="000000"/>
                </a:solidFill>
                <a:latin typeface="Times New Roman"/>
                <a:ea typeface="DejaVu Sans"/>
              </a:rPr>
              <a:t>Limitations of the 2D-projection</a:t>
            </a:r>
            <a:r>
              <a:rPr lang="en-US" sz="2200">
                <a:solidFill>
                  <a:srgbClr val="000000"/>
                </a:solidFill>
                <a:latin typeface="Times New Roman"/>
                <a:ea typeface="DejaVu Sans"/>
              </a:rPr>
              <a:t> </a:t>
            </a:r>
            <a:endParaRPr/>
          </a:p>
          <a:p>
            <a:pPr algn="just">
              <a:lnSpc>
                <a:spcPct val="100000"/>
              </a:lnSpc>
            </a:pPr>
            <a:endParaRPr/>
          </a:p>
          <a:p>
            <a:pPr algn="just">
              <a:lnSpc>
                <a:spcPct val="100000"/>
              </a:lnSpc>
            </a:pPr>
            <a:r>
              <a:rPr lang="en-US" sz="2000">
                <a:solidFill>
                  <a:srgbClr val="000000"/>
                </a:solidFill>
                <a:latin typeface="Times New Roman"/>
                <a:ea typeface="DejaVu Sans"/>
              </a:rPr>
              <a:t>Compare distance between 2 articles in 100-D space and 2-D projected space</a:t>
            </a:r>
            <a:endParaRPr/>
          </a:p>
          <a:p>
            <a:pPr algn="just">
              <a:lnSpc>
                <a:spcPct val="100000"/>
              </a:lnSpc>
            </a:pPr>
            <a:endParaRPr/>
          </a:p>
          <a:p>
            <a:pPr>
              <a:lnSpc>
                <a:spcPct val="100000"/>
              </a:lnSpc>
            </a:pPr>
            <a:r>
              <a:rPr lang="en-US" sz="2000">
                <a:solidFill>
                  <a:srgbClr val="000000"/>
                </a:solidFill>
                <a:latin typeface="Times New Roman"/>
                <a:ea typeface="DejaVu Sans"/>
              </a:rPr>
              <a:t>Only small distances are preserved in projection</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projetion only provides qualitative picture</a:t>
            </a:r>
            <a:endParaRPr/>
          </a:p>
          <a:p>
            <a:pPr algn="just">
              <a:lnSpc>
                <a:spcPct val="100000"/>
              </a:lnSpc>
            </a:pPr>
            <a:endParaRPr/>
          </a:p>
          <a:p>
            <a:pPr algn="just">
              <a:lnSpc>
                <a:spcPct val="100000"/>
              </a:lnSpc>
            </a:pPr>
            <a:endParaRPr/>
          </a:p>
        </p:txBody>
      </p:sp>
      <p:sp>
        <p:nvSpPr>
          <p:cNvPr id="68" name="CustomShape 20"/>
          <p:cNvSpPr/>
          <p:nvPr/>
        </p:nvSpPr>
        <p:spPr>
          <a:xfrm>
            <a:off x="11978640" y="16764120"/>
            <a:ext cx="4114440" cy="207216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Articles that are close are more likely to belong to the same category</a:t>
            </a:r>
            <a:endParaRPr/>
          </a:p>
          <a:p>
            <a:pPr>
              <a:lnSpc>
                <a:spcPct val="100000"/>
              </a:lnSpc>
            </a:pPr>
            <a:r>
              <a:rPr lang="en-US" sz="2000">
                <a:solidFill>
                  <a:srgbClr val="000000"/>
                </a:solidFill>
                <a:latin typeface="Times New Roman"/>
                <a:ea typeface="DejaVu Sans"/>
              </a:rPr>
              <a:t>(and vice versa!)</a:t>
            </a:r>
            <a:endParaRPr/>
          </a:p>
          <a:p>
            <a:pPr algn="just">
              <a:lnSpc>
                <a:spcPct val="100000"/>
              </a:lnSpc>
            </a:pPr>
            <a:endParaRPr/>
          </a:p>
          <a:p>
            <a:pPr algn="just">
              <a:lnSpc>
                <a:spcPct val="100000"/>
              </a:lnSpc>
            </a:pPr>
            <a:endParaRPr/>
          </a:p>
        </p:txBody>
      </p:sp>
      <p:sp>
        <p:nvSpPr>
          <p:cNvPr id="69" name="CustomShape 21"/>
          <p:cNvSpPr/>
          <p:nvPr/>
        </p:nvSpPr>
        <p:spPr>
          <a:xfrm>
            <a:off x="17222400" y="16764120"/>
            <a:ext cx="4114440" cy="207216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Distance within categories systematically smaller than across categories </a:t>
            </a:r>
            <a:endParaRPr/>
          </a:p>
          <a:p>
            <a:pPr algn="just">
              <a:lnSpc>
                <a:spcPct val="100000"/>
              </a:lnSpc>
            </a:pPr>
            <a:endParaRPr/>
          </a:p>
          <a:p>
            <a:pPr algn="just">
              <a:lnSpc>
                <a:spcPct val="100000"/>
              </a:lnSpc>
            </a:pPr>
            <a:endParaRPr/>
          </a:p>
        </p:txBody>
      </p:sp>
      <p:sp>
        <p:nvSpPr>
          <p:cNvPr id="70" name="CustomShape 22"/>
          <p:cNvSpPr/>
          <p:nvPr/>
        </p:nvSpPr>
        <p:spPr>
          <a:xfrm flipH="1">
            <a:off x="22240800" y="5762160"/>
            <a:ext cx="9654120" cy="63828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For articles published in a given year, estimate density w.r.t. articles from past/present/future</a:t>
            </a:r>
            <a:endParaRPr/>
          </a:p>
          <a:p>
            <a:pPr algn="just">
              <a:lnSpc>
                <a:spcPct val="100000"/>
              </a:lnSpc>
            </a:pPr>
            <a:endParaRPr/>
          </a:p>
        </p:txBody>
      </p:sp>
      <p:sp>
        <p:nvSpPr>
          <p:cNvPr id="71" name="CustomShape 23"/>
          <p:cNvSpPr/>
          <p:nvPr/>
        </p:nvSpPr>
        <p:spPr>
          <a:xfrm>
            <a:off x="22327200" y="3342600"/>
            <a:ext cx="9676440" cy="638280"/>
          </a:xfrm>
          <a:prstGeom prst="rect">
            <a:avLst/>
          </a:prstGeom>
          <a:noFill/>
          <a:ln w="9360">
            <a:noFill/>
          </a:ln>
        </p:spPr>
        <p:txBody>
          <a:bodyPr lIns="90000" rIns="90000" tIns="45000" bIns="45000"/>
          <a:p>
            <a:pPr>
              <a:lnSpc>
                <a:spcPct val="100000"/>
              </a:lnSpc>
            </a:pPr>
            <a:r>
              <a:rPr lang="en-US" sz="3600">
                <a:solidFill>
                  <a:srgbClr val="414385"/>
                </a:solidFill>
                <a:latin typeface="Calibri"/>
                <a:ea typeface="Calibri"/>
              </a:rPr>
              <a:t>Exploration of the semantic space over time</a:t>
            </a:r>
            <a:endParaRPr/>
          </a:p>
        </p:txBody>
      </p:sp>
      <p:sp>
        <p:nvSpPr>
          <p:cNvPr id="72" name="Line 24"/>
          <p:cNvSpPr/>
          <p:nvPr/>
        </p:nvSpPr>
        <p:spPr>
          <a:xfrm>
            <a:off x="22323960" y="3969720"/>
            <a:ext cx="9144000" cy="360"/>
          </a:xfrm>
          <a:prstGeom prst="line">
            <a:avLst/>
          </a:prstGeom>
          <a:ln w="12600">
            <a:solidFill>
              <a:srgbClr val="6d6e71"/>
            </a:solidFill>
            <a:round/>
          </a:ln>
        </p:spPr>
      </p:sp>
      <p:sp>
        <p:nvSpPr>
          <p:cNvPr id="73" name="CustomShape 25"/>
          <p:cNvSpPr/>
          <p:nvPr/>
        </p:nvSpPr>
        <p:spPr>
          <a:xfrm>
            <a:off x="22241880" y="4109400"/>
            <a:ext cx="9380880" cy="553680"/>
          </a:xfrm>
          <a:prstGeom prst="rect">
            <a:avLst/>
          </a:prstGeom>
          <a:noFill/>
          <a:ln>
            <a:noFill/>
          </a:ln>
        </p:spPr>
        <p:txBody>
          <a:bodyPr lIns="90000" rIns="90000" tIns="45000" bIns="45000"/>
          <a:p>
            <a:pPr algn="just">
              <a:lnSpc>
                <a:spcPct val="100000"/>
              </a:lnSpc>
            </a:pPr>
            <a:r>
              <a:rPr b="1" lang="en-US" sz="2200">
                <a:solidFill>
                  <a:srgbClr val="000000"/>
                </a:solidFill>
                <a:latin typeface="Times New Roman"/>
                <a:ea typeface="Calibri"/>
              </a:rPr>
              <a:t>Quantifying </a:t>
            </a:r>
            <a:r>
              <a:rPr b="1" i="1" lang="en-US" sz="2200">
                <a:solidFill>
                  <a:srgbClr val="000000"/>
                </a:solidFill>
                <a:latin typeface="Times New Roman"/>
                <a:ea typeface="Calibri"/>
              </a:rPr>
              <a:t>novelty</a:t>
            </a:r>
            <a:r>
              <a:rPr b="1" lang="en-US" sz="2200">
                <a:solidFill>
                  <a:srgbClr val="000000"/>
                </a:solidFill>
                <a:latin typeface="Times New Roman"/>
                <a:ea typeface="Calibri"/>
              </a:rPr>
              <a:t> by finding dense regions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74" name="CustomShape 26"/>
          <p:cNvSpPr/>
          <p:nvPr/>
        </p:nvSpPr>
        <p:spPr>
          <a:xfrm>
            <a:off x="22357800" y="4572000"/>
            <a:ext cx="4799520" cy="941040"/>
          </a:xfrm>
          <a:prstGeom prst="rect">
            <a:avLst/>
          </a:prstGeom>
          <a:noFill/>
          <a:ln>
            <a:noFill/>
          </a:ln>
        </p:spPr>
        <p:txBody>
          <a:bodyPr lIns="90000" rIns="90000" tIns="45000" bIns="45000"/>
          <a:p>
            <a:pPr algn="just">
              <a:lnSpc>
                <a:spcPct val="100000"/>
              </a:lnSpc>
            </a:pPr>
            <a:r>
              <a:rPr lang="en-US" sz="2000">
                <a:solidFill>
                  <a:srgbClr val="000000"/>
                </a:solidFill>
                <a:latin typeface="Times New Roman"/>
                <a:ea typeface="Calibri"/>
              </a:rPr>
              <a:t>Technical challenge:</a:t>
            </a:r>
            <a:endParaRPr/>
          </a:p>
          <a:p>
            <a:pPr algn="just">
              <a:lnSpc>
                <a:spcPct val="100000"/>
              </a:lnSpc>
            </a:pPr>
            <a:r>
              <a:rPr lang="en-US" sz="2000">
                <a:solidFill>
                  <a:srgbClr val="000000"/>
                </a:solidFill>
                <a:latin typeface="Times New Roman"/>
                <a:ea typeface="Calibri"/>
              </a:rPr>
              <a:t>- 100-dimenional space (binning is sparse)</a:t>
            </a:r>
            <a:endParaRPr/>
          </a:p>
          <a:p>
            <a:pPr algn="just">
              <a:lnSpc>
                <a:spcPct val="100000"/>
              </a:lnSpc>
            </a:pPr>
            <a:r>
              <a:rPr lang="en-US" sz="2000">
                <a:solidFill>
                  <a:srgbClr val="000000"/>
                </a:solidFill>
                <a:latin typeface="Times New Roman"/>
                <a:ea typeface="Calibri"/>
              </a:rPr>
              <a:t>- 20M x 20M pairs of distances</a:t>
            </a:r>
            <a:endParaRPr/>
          </a:p>
        </p:txBody>
      </p:sp>
      <p:sp>
        <p:nvSpPr>
          <p:cNvPr id="75" name="CustomShape 27"/>
          <p:cNvSpPr/>
          <p:nvPr/>
        </p:nvSpPr>
        <p:spPr>
          <a:xfrm>
            <a:off x="27326160" y="4572360"/>
            <a:ext cx="4677480" cy="941040"/>
          </a:xfrm>
          <a:prstGeom prst="rect">
            <a:avLst/>
          </a:prstGeom>
          <a:noFill/>
          <a:ln>
            <a:noFill/>
          </a:ln>
        </p:spPr>
        <p:txBody>
          <a:bodyPr lIns="90000" rIns="90000" tIns="45000" bIns="45000"/>
          <a:p>
            <a:pPr algn="just">
              <a:lnSpc>
                <a:spcPct val="100000"/>
              </a:lnSpc>
            </a:pPr>
            <a:r>
              <a:rPr lang="en-US" sz="2000">
                <a:solidFill>
                  <a:srgbClr val="000000"/>
                </a:solidFill>
                <a:latin typeface="Times New Roman"/>
                <a:ea typeface="Calibri"/>
              </a:rPr>
              <a:t>Solution:</a:t>
            </a:r>
            <a:endParaRPr/>
          </a:p>
          <a:p>
            <a:pPr algn="just">
              <a:lnSpc>
                <a:spcPct val="100000"/>
              </a:lnSpc>
            </a:pPr>
            <a:r>
              <a:rPr lang="en-US" sz="2000">
                <a:solidFill>
                  <a:srgbClr val="000000"/>
                </a:solidFill>
                <a:latin typeface="Times New Roman"/>
                <a:ea typeface="Calibri"/>
              </a:rPr>
              <a:t>- local density estimation</a:t>
            </a:r>
            <a:endParaRPr/>
          </a:p>
          <a:p>
            <a:pPr algn="just">
              <a:lnSpc>
                <a:spcPct val="100000"/>
              </a:lnSpc>
            </a:pPr>
            <a:r>
              <a:rPr lang="en-US" sz="2000">
                <a:solidFill>
                  <a:srgbClr val="000000"/>
                </a:solidFill>
                <a:latin typeface="Times New Roman"/>
                <a:ea typeface="Calibri"/>
              </a:rPr>
              <a:t>- approximate nearest neighbors </a:t>
            </a:r>
            <a:endParaRPr/>
          </a:p>
        </p:txBody>
      </p:sp>
      <p:sp>
        <p:nvSpPr>
          <p:cNvPr id="76" name="CustomShape 28"/>
          <p:cNvSpPr/>
          <p:nvPr/>
        </p:nvSpPr>
        <p:spPr>
          <a:xfrm>
            <a:off x="11695680" y="17773920"/>
            <a:ext cx="9320040" cy="80604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Embedding captures the aspects of the semantic structure of scientific disciplines</a:t>
            </a:r>
            <a:endParaRPr/>
          </a:p>
          <a:p>
            <a:pPr algn="just">
              <a:lnSpc>
                <a:spcPct val="100000"/>
              </a:lnSpc>
            </a:pPr>
            <a:endParaRPr/>
          </a:p>
        </p:txBody>
      </p:sp>
      <p:sp>
        <p:nvSpPr>
          <p:cNvPr id="77" name="CustomShape 29"/>
          <p:cNvSpPr/>
          <p:nvPr/>
        </p:nvSpPr>
        <p:spPr>
          <a:xfrm flipH="1">
            <a:off x="22203000" y="8849160"/>
            <a:ext cx="9654120" cy="63828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[Formulate Better] Articles from same year are closest to each other (highest density)</a:t>
            </a:r>
            <a:endParaRPr/>
          </a:p>
          <a:p>
            <a:pPr algn="just">
              <a:lnSpc>
                <a:spcPct val="100000"/>
              </a:lnSpc>
            </a:pPr>
            <a:endParaRPr/>
          </a:p>
        </p:txBody>
      </p:sp>
      <p:sp>
        <p:nvSpPr>
          <p:cNvPr id="78" name="CustomShape 30"/>
          <p:cNvSpPr/>
          <p:nvPr/>
        </p:nvSpPr>
        <p:spPr>
          <a:xfrm>
            <a:off x="22257000" y="9833400"/>
            <a:ext cx="9380880" cy="553680"/>
          </a:xfrm>
          <a:prstGeom prst="rect">
            <a:avLst/>
          </a:prstGeom>
          <a:noFill/>
          <a:ln>
            <a:noFill/>
          </a:ln>
        </p:spPr>
        <p:txBody>
          <a:bodyPr lIns="90000" rIns="90000" tIns="45000" bIns="45000"/>
          <a:p>
            <a:pPr algn="just">
              <a:lnSpc>
                <a:spcPct val="100000"/>
              </a:lnSpc>
            </a:pPr>
            <a:r>
              <a:rPr b="1" lang="en-US" sz="2200">
                <a:solidFill>
                  <a:srgbClr val="000000"/>
                </a:solidFill>
                <a:latin typeface="Times New Roman"/>
                <a:ea typeface="Calibri"/>
              </a:rPr>
              <a:t>High-impact articles originate in less-explored regions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79" name="CustomShape 31"/>
          <p:cNvSpPr/>
          <p:nvPr/>
        </p:nvSpPr>
        <p:spPr>
          <a:xfrm flipH="1">
            <a:off x="22239000" y="10505160"/>
            <a:ext cx="9654120" cy="63828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Consider separately </a:t>
            </a:r>
            <a:r>
              <a:rPr i="1" lang="en-US" sz="2000">
                <a:solidFill>
                  <a:srgbClr val="000000"/>
                </a:solidFill>
                <a:latin typeface="Times New Roman"/>
                <a:ea typeface="DejaVu Sans"/>
              </a:rPr>
              <a:t>hit-papers</a:t>
            </a:r>
            <a:r>
              <a:rPr lang="en-US" sz="2000">
                <a:solidFill>
                  <a:srgbClr val="000000"/>
                </a:solidFill>
                <a:latin typeface="Times New Roman"/>
                <a:ea typeface="DejaVu Sans"/>
              </a:rPr>
              <a:t> (top-10% of citations among articles from same year)</a:t>
            </a:r>
            <a:endParaRPr/>
          </a:p>
          <a:p>
            <a:pPr algn="just">
              <a:lnSpc>
                <a:spcPct val="100000"/>
              </a:lnSpc>
            </a:pPr>
            <a:endParaRPr/>
          </a:p>
        </p:txBody>
      </p:sp>
      <p:sp>
        <p:nvSpPr>
          <p:cNvPr id="80" name="CustomShape 32"/>
          <p:cNvSpPr/>
          <p:nvPr/>
        </p:nvSpPr>
        <p:spPr>
          <a:xfrm flipH="1">
            <a:off x="22201920" y="13447440"/>
            <a:ext cx="9654120" cy="63828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Hit-papers are located in regions with systematically lower density</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This effect disappears when considering recently published articles (&lt;5 years ago)</a:t>
            </a:r>
            <a:endParaRPr/>
          </a:p>
        </p:txBody>
      </p:sp>
      <p:pic>
        <p:nvPicPr>
          <p:cNvPr id="81" name="" descr=""/>
          <p:cNvPicPr/>
          <p:nvPr/>
        </p:nvPicPr>
        <p:blipFill>
          <a:blip r:embed="rId9"/>
          <a:stretch>
            <a:fillRect/>
          </a:stretch>
        </p:blipFill>
        <p:spPr>
          <a:xfrm>
            <a:off x="6667200" y="10578600"/>
            <a:ext cx="4247280" cy="2475720"/>
          </a:xfrm>
          <a:prstGeom prst="rect">
            <a:avLst/>
          </a:prstGeom>
          <a:ln>
            <a:noFill/>
          </a:ln>
        </p:spPr>
      </p:pic>
      <p:sp>
        <p:nvSpPr>
          <p:cNvPr id="82" name="CustomShape 33"/>
          <p:cNvSpPr/>
          <p:nvPr/>
        </p:nvSpPr>
        <p:spPr>
          <a:xfrm>
            <a:off x="1463040" y="10911960"/>
            <a:ext cx="4663080" cy="2954520"/>
          </a:xfrm>
          <a:prstGeom prst="rect">
            <a:avLst/>
          </a:prstGeom>
          <a:noFill/>
          <a:ln>
            <a:noFill/>
          </a:ln>
        </p:spPr>
        <p:txBody>
          <a:bodyPr lIns="90000" rIns="90000" tIns="45000" bIns="45000"/>
          <a:p>
            <a:pPr>
              <a:lnSpc>
                <a:spcPct val="100000"/>
              </a:lnSpc>
            </a:pPr>
            <a:r>
              <a:rPr lang="en-US" sz="2000">
                <a:solidFill>
                  <a:srgbClr val="000000"/>
                </a:solidFill>
                <a:latin typeface="Calibri"/>
                <a:ea typeface="Calibri"/>
              </a:rPr>
              <a:t>Basic idea: Predict each word from word- and document-vectors in context-window using neural networks [4] </a:t>
            </a:r>
            <a:endParaRPr/>
          </a:p>
          <a:p>
            <a:pPr>
              <a:lnSpc>
                <a:spcPct val="100000"/>
              </a:lnSpc>
            </a:pPr>
            <a:endParaRPr/>
          </a:p>
          <a:p>
            <a:pPr>
              <a:lnSpc>
                <a:spcPct val="100000"/>
              </a:lnSpc>
            </a:pPr>
            <a:endParaRPr/>
          </a:p>
          <a:p>
            <a:pPr>
              <a:lnSpc>
                <a:spcPct val="100000"/>
              </a:lnSpc>
            </a:pPr>
            <a:endParaRPr/>
          </a:p>
        </p:txBody>
      </p:sp>
      <p:sp>
        <p:nvSpPr>
          <p:cNvPr id="83" name="CustomShape 34"/>
          <p:cNvSpPr/>
          <p:nvPr/>
        </p:nvSpPr>
        <p:spPr>
          <a:xfrm>
            <a:off x="1535040" y="13624560"/>
            <a:ext cx="9736200" cy="535680"/>
          </a:xfrm>
          <a:prstGeom prst="rect">
            <a:avLst/>
          </a:prstGeom>
          <a:noFill/>
          <a:ln>
            <a:noFill/>
          </a:ln>
        </p:spPr>
        <p:txBody>
          <a:bodyPr lIns="90000" rIns="90000" tIns="45000" bIns="45000"/>
          <a:p>
            <a:pPr>
              <a:lnSpc>
                <a:spcPct val="100000"/>
              </a:lnSpc>
            </a:pPr>
            <a:r>
              <a:rPr b="1" lang="en-US" sz="2200">
                <a:solidFill>
                  <a:srgbClr val="000000"/>
                </a:solidFill>
                <a:latin typeface="Calibri"/>
                <a:ea typeface="Calibri"/>
              </a:rPr>
              <a:t>100-dimensional embedding of 20M abstracts from Web of Science (1991-2015)</a:t>
            </a:r>
            <a:endParaRPr/>
          </a:p>
          <a:p>
            <a:pPr>
              <a:lnSpc>
                <a:spcPct val="100000"/>
              </a:lnSpc>
            </a:pPr>
            <a:endParaRPr/>
          </a:p>
          <a:p>
            <a:pPr>
              <a:lnSpc>
                <a:spcPct val="100000"/>
              </a:lnSpc>
            </a:pPr>
            <a:endParaRPr/>
          </a:p>
          <a:p>
            <a:pPr>
              <a:lnSpc>
                <a:spcPct val="100000"/>
              </a:lnSpc>
            </a:pPr>
            <a:r>
              <a:rPr lang="en-US" sz="2400">
                <a:solidFill>
                  <a:srgbClr val="000000"/>
                </a:solidFill>
                <a:latin typeface="Calibri"/>
                <a:ea typeface="Calibri"/>
              </a:rPr>
              <a:t> </a:t>
            </a:r>
            <a:endParaRPr/>
          </a:p>
          <a:p>
            <a:pPr>
              <a:lnSpc>
                <a:spcPct val="100000"/>
              </a:lnSpc>
            </a:pPr>
            <a:endParaRPr/>
          </a:p>
        </p:txBody>
      </p:sp>
      <p:sp>
        <p:nvSpPr>
          <p:cNvPr id="84" name="CustomShape 35"/>
          <p:cNvSpPr/>
          <p:nvPr/>
        </p:nvSpPr>
        <p:spPr>
          <a:xfrm>
            <a:off x="1597680" y="14283720"/>
            <a:ext cx="8277480" cy="346320"/>
          </a:xfrm>
          <a:prstGeom prst="rect">
            <a:avLst/>
          </a:prstGeom>
          <a:noFill/>
          <a:ln>
            <a:noFill/>
          </a:ln>
        </p:spPr>
        <p:txBody>
          <a:bodyPr lIns="90000" rIns="90000" tIns="45000" bIns="45000"/>
          <a:p>
            <a:pPr algn="just">
              <a:lnSpc>
                <a:spcPct val="100000"/>
              </a:lnSpc>
            </a:pPr>
            <a:r>
              <a:rPr i="1" lang="en-US" sz="2000">
                <a:solidFill>
                  <a:srgbClr val="000000"/>
                </a:solidFill>
                <a:latin typeface="Calibri"/>
                <a:ea typeface="Calibri"/>
              </a:rPr>
              <a:t>2D-Visualization of the embedding (each dot is one article) </a:t>
            </a:r>
            <a:endParaRPr/>
          </a:p>
        </p:txBody>
      </p:sp>
      <p:sp>
        <p:nvSpPr>
          <p:cNvPr id="85" name="CustomShape 36"/>
          <p:cNvSpPr/>
          <p:nvPr/>
        </p:nvSpPr>
        <p:spPr>
          <a:xfrm>
            <a:off x="4926960" y="17739360"/>
            <a:ext cx="5954040" cy="2550240"/>
          </a:xfrm>
          <a:prstGeom prst="rect">
            <a:avLst/>
          </a:prstGeom>
          <a:noFill/>
          <a:ln>
            <a:noFill/>
          </a:ln>
        </p:spPr>
        <p:txBody>
          <a:bodyPr lIns="90000" rIns="90000" tIns="45000" bIns="45000"/>
          <a:p>
            <a:pPr>
              <a:lnSpc>
                <a:spcPct val="100000"/>
              </a:lnSpc>
            </a:pPr>
            <a:r>
              <a:rPr i="1" lang="en-US" sz="2000">
                <a:solidFill>
                  <a:srgbClr val="000000"/>
                </a:solidFill>
                <a:latin typeface="Calibri"/>
                <a:ea typeface="Calibri"/>
              </a:rPr>
              <a:t>Articles from Neuroscience start to appear in regions associated to “Social Science &amp; Humanities” after 2000</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86" name="TextShape 37"/>
          <p:cNvSpPr txBox="1"/>
          <p:nvPr/>
        </p:nvSpPr>
        <p:spPr>
          <a:xfrm>
            <a:off x="1920240" y="20227680"/>
            <a:ext cx="33070320" cy="1626480"/>
          </a:xfrm>
          <a:prstGeom prst="rect">
            <a:avLst/>
          </a:prstGeom>
        </p:spPr>
        <p:txBody>
          <a:bodyPr lIns="90000" rIns="90000" tIns="45000" bIns="45000"/>
          <a:p>
            <a:pPr algn="just">
              <a:lnSpc>
                <a:spcPct val="100000"/>
              </a:lnSpc>
            </a:pPr>
            <a:r>
              <a:rPr lang="en-US" sz="2000">
                <a:solidFill>
                  <a:srgbClr val="000000"/>
                </a:solidFill>
                <a:latin typeface="Calibri"/>
                <a:ea typeface="Calibri"/>
              </a:rPr>
              <a:t>While most approaches are based on the analysis of citations. In recent years, the availability of the actual content of the articles sparked an interest in the large-scale analysis of texts revealing the organization and evolution of scientific fields [?].  However, most of the works approach the problem on an aggregate level of, e.g., journals or (pre-defined) fields. Here, our goal is to quantify the semantic relationship between individual articles. The questions we are trying to answer are: Where are new articles added in the semantic space? How are new topics or regions in space populated? Refer to the dense region of the research frontier? How do people choose their research, e.g. experiments (Rzhetsky, PNAS 2015).</a:t>
            </a:r>
            <a:endParaRPr/>
          </a:p>
          <a:p>
            <a:pPr algn="just">
              <a:lnSpc>
                <a:spcPct val="100000"/>
              </a:lnSpc>
            </a:pPr>
            <a:endParaRPr/>
          </a:p>
          <a:p>
            <a:pPr algn="just">
              <a:lnSpc>
                <a:spcPct val="100000"/>
              </a:lnSpc>
            </a:pPr>
            <a:endParaRPr/>
          </a:p>
          <a:p>
            <a:pPr algn="just">
              <a:lnSpc>
                <a:spcPct val="100000"/>
              </a:lnSpc>
            </a:pPr>
            <a:endParaRPr/>
          </a:p>
        </p:txBody>
      </p:sp>
      <p:sp>
        <p:nvSpPr>
          <p:cNvPr id="87" name="TextShape 38"/>
          <p:cNvSpPr txBox="1"/>
          <p:nvPr/>
        </p:nvSpPr>
        <p:spPr>
          <a:xfrm>
            <a:off x="1341360" y="6993360"/>
            <a:ext cx="9631440" cy="1957680"/>
          </a:xfrm>
          <a:prstGeom prst="rect">
            <a:avLst/>
          </a:prstGeom>
        </p:spPr>
        <p:txBody>
          <a:bodyPr lIns="90000" rIns="90000" tIns="45000" bIns="45000"/>
          <a:p>
            <a:pPr algn="just">
              <a:lnSpc>
                <a:spcPct val="100000"/>
              </a:lnSpc>
              <a:buSzPct val="45000"/>
              <a:buFont typeface="StarSymbol"/>
              <a:buChar char=""/>
            </a:pPr>
            <a:r>
              <a:rPr lang="en-US" sz="2000">
                <a:solidFill>
                  <a:srgbClr val="000000"/>
                </a:solidFill>
                <a:latin typeface="Calibri"/>
                <a:ea typeface="Calibri"/>
              </a:rPr>
              <a:t>Aim: Quantify the semantic similarity between more than 20M articles from the Web of Science based on their written texts (abtracts)</a:t>
            </a:r>
            <a:endParaRPr/>
          </a:p>
          <a:p>
            <a:pPr algn="just">
              <a:lnSpc>
                <a:spcPct val="100000"/>
              </a:lnSpc>
              <a:buSzPct val="45000"/>
              <a:buFont typeface="StarSymbol"/>
              <a:buChar char=""/>
            </a:pPr>
            <a:r>
              <a:rPr lang="en-US" sz="2000">
                <a:solidFill>
                  <a:srgbClr val="000000"/>
                </a:solidFill>
                <a:latin typeface="Calibri"/>
                <a:ea typeface="Calibri"/>
              </a:rPr>
              <a:t>→ </a:t>
            </a:r>
            <a:r>
              <a:rPr lang="en-US" sz="2000">
                <a:solidFill>
                  <a:srgbClr val="000000"/>
                </a:solidFill>
                <a:latin typeface="Calibri"/>
                <a:ea typeface="Calibri"/>
              </a:rPr>
              <a:t>short text lengths (&lt;100 words/document) constitutes a main challenge</a:t>
            </a:r>
            <a:endParaRPr/>
          </a:p>
          <a:p>
            <a:pPr algn="just">
              <a:lnSpc>
                <a:spcPct val="100000"/>
              </a:lnSpc>
              <a:buSzPct val="45000"/>
              <a:buFont typeface="StarSymbol"/>
              <a:buChar char=""/>
            </a:pPr>
            <a:r>
              <a:rPr lang="en-US" sz="2000">
                <a:solidFill>
                  <a:srgbClr val="000000"/>
                </a:solidFill>
                <a:latin typeface="Calibri"/>
                <a:ea typeface="Calibri"/>
              </a:rPr>
              <a:t>We show that approaches based on embedding techniques lead to a meaningful semantic representation on the level of </a:t>
            </a:r>
            <a:r>
              <a:rPr i="1" lang="en-US" sz="2000">
                <a:solidFill>
                  <a:srgbClr val="000000"/>
                </a:solidFill>
                <a:latin typeface="Calibri"/>
                <a:ea typeface="Calibri"/>
              </a:rPr>
              <a:t>individual</a:t>
            </a:r>
            <a:r>
              <a:rPr lang="en-US" sz="2000">
                <a:solidFill>
                  <a:srgbClr val="000000"/>
                </a:solidFill>
                <a:latin typeface="Calibri"/>
                <a:ea typeface="Calibri"/>
              </a:rPr>
              <a:t> articles</a:t>
            </a:r>
            <a:endParaRPr/>
          </a:p>
          <a:p>
            <a:pPr algn="just">
              <a:lnSpc>
                <a:spcPct val="100000"/>
              </a:lnSpc>
              <a:buSzPct val="45000"/>
              <a:buFont typeface="StarSymbol"/>
              <a:buChar char=""/>
            </a:pPr>
            <a:r>
              <a:rPr lang="en-US" sz="2000">
                <a:solidFill>
                  <a:srgbClr val="000000"/>
                </a:solidFill>
                <a:latin typeface="Calibri"/>
                <a:ea typeface="Calibri"/>
              </a:rPr>
              <a:t>This allows us to measure how the semantic space is explored over time</a:t>
            </a:r>
            <a:endParaRPr/>
          </a:p>
        </p:txBody>
      </p:sp>
      <p:sp>
        <p:nvSpPr>
          <p:cNvPr id="88" name="TextShape 39"/>
          <p:cNvSpPr txBox="1"/>
          <p:nvPr/>
        </p:nvSpPr>
        <p:spPr>
          <a:xfrm>
            <a:off x="1457640" y="12133080"/>
            <a:ext cx="8966520" cy="1370160"/>
          </a:xfrm>
          <a:prstGeom prst="rect">
            <a:avLst/>
          </a:prstGeom>
        </p:spPr>
        <p:txBody>
          <a:bodyPr lIns="90000" rIns="90000" tIns="45000" bIns="45000"/>
          <a:p>
            <a:pPr>
              <a:lnSpc>
                <a:spcPct val="100000"/>
              </a:lnSpc>
            </a:pPr>
            <a:endParaRPr/>
          </a:p>
          <a:p>
            <a:pPr>
              <a:lnSpc>
                <a:spcPct val="100000"/>
              </a:lnSpc>
            </a:pPr>
            <a:r>
              <a:rPr lang="en-US" sz="2000">
                <a:solidFill>
                  <a:srgbClr val="000000"/>
                </a:solidFill>
                <a:latin typeface="Calibri"/>
                <a:ea typeface="Calibri"/>
              </a:rPr>
              <a:t>Advantage: Take into account ordering of words </a:t>
            </a:r>
            <a:endParaRPr/>
          </a:p>
          <a:p>
            <a:pPr>
              <a:lnSpc>
                <a:spcPct val="100000"/>
              </a:lnSpc>
            </a:pPr>
            <a:r>
              <a:rPr lang="en-US" sz="2000">
                <a:solidFill>
                  <a:srgbClr val="000000"/>
                </a:solidFill>
                <a:latin typeface="Calibri"/>
                <a:ea typeface="Calibri"/>
              </a:rPr>
              <a:t>Topic models such as Latent Dirichlet Allocation </a:t>
            </a:r>
            <a:endParaRPr/>
          </a:p>
          <a:p>
            <a:pPr>
              <a:lnSpc>
                <a:spcPct val="100000"/>
              </a:lnSpc>
            </a:pPr>
            <a:r>
              <a:rPr lang="en-US" sz="2000">
                <a:solidFill>
                  <a:srgbClr val="000000"/>
                </a:solidFill>
                <a:latin typeface="Calibri"/>
                <a:ea typeface="Calibri"/>
              </a:rPr>
              <a:t>use bag-of-word assumption [5]</a:t>
            </a:r>
            <a:endParaRPr/>
          </a:p>
          <a:p>
            <a:pPr>
              <a:lnSpc>
                <a:spcPct val="100000"/>
              </a:lnSpc>
            </a:pPr>
            <a:r>
              <a:rPr lang="en-US" sz="2000">
                <a:solidFill>
                  <a:srgbClr val="000000"/>
                </a:solidFill>
                <a:latin typeface="Calibri"/>
                <a:ea typeface="Calibri"/>
              </a:rPr>
              <a:t>→ </a:t>
            </a:r>
            <a:r>
              <a:rPr lang="en-US" sz="2000">
                <a:solidFill>
                  <a:srgbClr val="000000"/>
                </a:solidFill>
                <a:latin typeface="Calibri"/>
                <a:ea typeface="Calibri"/>
              </a:rPr>
              <a:t>especially promising for large collections of short texts (abstracts)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