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60" r:id="rId4"/>
    <p:sldId id="264" r:id="rId5"/>
    <p:sldId id="263" r:id="rId6"/>
    <p:sldId id="265" r:id="rId7"/>
    <p:sldId id="266" r:id="rId8"/>
    <p:sldId id="267" r:id="rId9"/>
    <p:sldId id="262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D281-61E4-4E06-AE71-8F270B981DE1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69932-7007-49BF-AB7B-D980786C0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5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4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97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141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23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15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00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78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8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0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6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6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9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6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9CD221-567B-4E1F-BD82-654D46994BAC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56CD40-BB99-488C-AD22-93A50AC8D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9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CA308-C8CD-46E5-882D-4F97D45E8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157" y="1099456"/>
            <a:ext cx="6243636" cy="4625558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Predicting Customer Behavior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Phase 2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18816-C01D-462E-B0B0-777C21EF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1F411-778F-414E-B844-83F1C017D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304" y="1146821"/>
            <a:ext cx="2733646" cy="4632630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dirty="0"/>
              <a:t>Jarrod Lott</a:t>
            </a:r>
          </a:p>
          <a:p>
            <a:pPr algn="l"/>
            <a:r>
              <a:rPr lang="en-US" dirty="0"/>
              <a:t>UMBC</a:t>
            </a:r>
          </a:p>
          <a:p>
            <a:pPr algn="l"/>
            <a:r>
              <a:rPr lang="en-US" dirty="0"/>
              <a:t>DAT 606</a:t>
            </a:r>
          </a:p>
          <a:p>
            <a:pPr algn="l"/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23049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543D-7C3B-4774-93C4-6A7736F9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370" y="643466"/>
            <a:ext cx="3604848" cy="514773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Next Steps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5" y="0"/>
            <a:ext cx="6095999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CAE5-95DA-4297-9DA3-7DA8D2E74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6" y="643467"/>
            <a:ext cx="5453744" cy="5147733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Run Different Tests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KNN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Naïve Bayes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Random Forest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8BABF-AA34-4C39-898C-F7EE837B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4581" y="6069542"/>
            <a:ext cx="6672865" cy="365125"/>
          </a:xfrm>
        </p:spPr>
        <p:txBody>
          <a:bodyPr/>
          <a:lstStyle/>
          <a:p>
            <a:r>
              <a:rPr lang="fr-FR" dirty="0"/>
              <a:t>Source: https://www.insightsquared.com/blog/the-economics-of-the-upsell/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1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E5A6-B7AC-44CB-B10E-35B068F2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370" y="643466"/>
            <a:ext cx="3604848" cy="514773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5" y="0"/>
            <a:ext cx="6095999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DAAB-54B6-4F6E-8217-ACCD03EA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6" y="643467"/>
            <a:ext cx="5453744" cy="5147733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Project Refresher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Visualizations and Patterns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Next Steps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8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E5A6-B7AC-44CB-B10E-35B068F2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370" y="643466"/>
            <a:ext cx="3604848" cy="5147734"/>
          </a:xfrm>
        </p:spPr>
        <p:txBody>
          <a:bodyPr>
            <a:normAutofit/>
          </a:bodyPr>
          <a:lstStyle/>
          <a:p>
            <a:pPr algn="l"/>
            <a:r>
              <a:rPr lang="en-US"/>
              <a:t>Overview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5" y="0"/>
            <a:ext cx="6095999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DAAB-54B6-4F6E-8217-ACCD03EA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6" y="643467"/>
            <a:ext cx="5453744" cy="5147733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Project Refresher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Visualizations and Patterns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Model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Next Steps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9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543D-7C3B-4774-93C4-6A7736F9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370" y="643466"/>
            <a:ext cx="3604848" cy="514773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Project Refresher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F60DE6-EAFC-45E6-BD0F-C2A1C075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C6D5EB-22C5-4EEC-A9F1-839ABC70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5" y="0"/>
            <a:ext cx="6095999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CAE5-95DA-4297-9DA3-7DA8D2E74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6" y="643467"/>
            <a:ext cx="5453744" cy="5147733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Topic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Predict customer behavior for banking customers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8BABF-AA34-4C39-898C-F7EE837B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4581" y="6069542"/>
            <a:ext cx="6672865" cy="365125"/>
          </a:xfrm>
        </p:spPr>
        <p:txBody>
          <a:bodyPr/>
          <a:lstStyle/>
          <a:p>
            <a:r>
              <a:rPr lang="fr-FR" dirty="0"/>
              <a:t>Source: https://www.insightsquared.com/blog/the-economics-of-the-upsell/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8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543D-7C3B-4774-93C4-6A7736F9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Visualizations and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E231-CC8A-4BAC-B87E-1E5E8732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 lvl="2"/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Age</a:t>
            </a:r>
          </a:p>
          <a:p>
            <a:pPr lvl="3"/>
            <a:r>
              <a:rPr lang="en-US" sz="16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Under 30</a:t>
            </a:r>
          </a:p>
          <a:p>
            <a:pPr lvl="3"/>
            <a:r>
              <a:rPr lang="en-US" sz="16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Over 60</a:t>
            </a:r>
          </a:p>
          <a:p>
            <a:pPr lvl="2"/>
            <a:endParaRPr lang="en-US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pic>
        <p:nvPicPr>
          <p:cNvPr id="35" name="Picture 3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96F7305-B925-4997-BD2D-D4867D1981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23" b="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0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543D-7C3B-4774-93C4-6A7736F9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/>
              <a:t>Visualizations and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E231-CC8A-4BAC-B87E-1E5E8732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 lvl="2"/>
            <a:r>
              <a:rPr lang="en-US"/>
              <a:t>Call Duration</a:t>
            </a:r>
          </a:p>
          <a:p>
            <a:pPr lvl="3"/>
            <a:r>
              <a:rPr lang="en-US" sz="1600"/>
              <a:t>6 Minutes is the key</a:t>
            </a:r>
          </a:p>
          <a:p>
            <a:pPr lvl="2"/>
            <a:endParaRPr lang="en-US"/>
          </a:p>
        </p:txBody>
      </p:sp>
      <p:pic>
        <p:nvPicPr>
          <p:cNvPr id="31" name="Picture 28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6" name="Picture 5" descr="A picture containing chart, line chart&#10;&#10;Description automatically generated">
            <a:extLst>
              <a:ext uri="{FF2B5EF4-FFF2-40B4-BE49-F238E27FC236}">
                <a16:creationId xmlns:a16="http://schemas.microsoft.com/office/drawing/2014/main" id="{B6F96F7F-08A0-4C3F-BAEB-8D312B061C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" r="26648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3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543D-7C3B-4774-93C4-6A7736F9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/>
              <a:t>Visualizations and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E231-CC8A-4BAC-B87E-1E5E8732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 lvl="2"/>
            <a:r>
              <a:rPr lang="en-US" dirty="0"/>
              <a:t>Education</a:t>
            </a:r>
          </a:p>
          <a:p>
            <a:pPr lvl="3"/>
            <a:r>
              <a:rPr lang="en-US" sz="1600" dirty="0"/>
              <a:t>College graduates</a:t>
            </a:r>
          </a:p>
          <a:p>
            <a:pPr lvl="2"/>
            <a:endParaRPr lang="en-US" dirty="0"/>
          </a:p>
        </p:txBody>
      </p:sp>
      <p:pic>
        <p:nvPicPr>
          <p:cNvPr id="24" name="Picture 21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F38DEC0-EDAD-471F-A40B-A6C3DC8E2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38" y="140685"/>
            <a:ext cx="6724073" cy="65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1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543D-7C3B-4774-93C4-6A7736F9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Visualizations and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E231-CC8A-4BAC-B87E-1E5E8732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 lvl="2"/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Month</a:t>
            </a:r>
          </a:p>
          <a:p>
            <a:pPr lvl="3"/>
            <a:r>
              <a:rPr lang="en-US" sz="16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High effort and lower return for May – Jul</a:t>
            </a:r>
          </a:p>
          <a:p>
            <a:pPr lvl="3"/>
            <a:r>
              <a:rPr lang="en-US" sz="16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Possible shift of effort to Aug - Oct</a:t>
            </a:r>
          </a:p>
          <a:p>
            <a:pPr lvl="2"/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0453A03-C7DE-45F5-9734-37733952A5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1" r="18478" b="-1"/>
          <a:stretch/>
        </p:blipFill>
        <p:spPr>
          <a:xfrm>
            <a:off x="5171531" y="482605"/>
            <a:ext cx="6476841" cy="589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2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543D-7C3B-4774-93C4-6A7736F9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Visualizations and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E231-CC8A-4BAC-B87E-1E5E8732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 lvl="2"/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Marital</a:t>
            </a:r>
          </a:p>
          <a:p>
            <a:pPr lvl="3"/>
            <a:r>
              <a:rPr lang="en-US" sz="16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Focus on people who do not have to share decision making</a:t>
            </a:r>
          </a:p>
          <a:p>
            <a:pPr lvl="2"/>
            <a:endParaRPr lang="en-US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129F2E7-7691-40C3-9F22-56CE2EF58E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1" b="5512"/>
          <a:stretch/>
        </p:blipFill>
        <p:spPr>
          <a:xfrm>
            <a:off x="5324475" y="304805"/>
            <a:ext cx="6096000" cy="624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5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7543D-7C3B-4774-93C4-6A7736F9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3A8F-A27E-4199-9886-E88506A3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Decision Tree</a:t>
            </a:r>
          </a:p>
          <a:p>
            <a:pPr lvl="1"/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Poor performance</a:t>
            </a:r>
          </a:p>
          <a:p>
            <a:pPr lvl="1"/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A2706-3018-4D89-BD34-74CCD37FE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610699"/>
            <a:ext cx="6642193" cy="36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30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144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Calisto MT</vt:lpstr>
      <vt:lpstr>Wingdings 2</vt:lpstr>
      <vt:lpstr>Slate</vt:lpstr>
      <vt:lpstr>Predicting Customer Behavior Phase 2 </vt:lpstr>
      <vt:lpstr>Overview</vt:lpstr>
      <vt:lpstr>Project Refresher</vt:lpstr>
      <vt:lpstr>Visualizations and Patterns</vt:lpstr>
      <vt:lpstr>Visualizations and Patterns</vt:lpstr>
      <vt:lpstr>Visualizations and Patterns</vt:lpstr>
      <vt:lpstr>Visualizations and Patterns</vt:lpstr>
      <vt:lpstr>Visualizations and Patterns</vt:lpstr>
      <vt:lpstr>Model</vt:lpstr>
      <vt:lpstr>Next Steps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Behavior Phase 2 </dc:title>
  <dc:creator>Jarrod Lott</dc:creator>
  <cp:lastModifiedBy>Jarrod Lott</cp:lastModifiedBy>
  <cp:revision>3</cp:revision>
  <dcterms:created xsi:type="dcterms:W3CDTF">2020-10-28T01:30:29Z</dcterms:created>
  <dcterms:modified xsi:type="dcterms:W3CDTF">2020-10-28T22:44:49Z</dcterms:modified>
</cp:coreProperties>
</file>