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7" r:id="rId4"/>
    <p:sldId id="268" r:id="rId5"/>
    <p:sldId id="269" r:id="rId6"/>
    <p:sldId id="270" r:id="rId7"/>
    <p:sldId id="271" r:id="rId8"/>
    <p:sldId id="272" r:id="rId9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2794" autoAdjust="0"/>
  </p:normalViewPr>
  <p:slideViewPr>
    <p:cSldViewPr snapToGrid="0" showGuides="1">
      <p:cViewPr varScale="1">
        <p:scale>
          <a:sx n="88" d="100"/>
          <a:sy n="88" d="100"/>
        </p:scale>
        <p:origin x="893" y="62"/>
      </p:cViewPr>
      <p:guideLst>
        <p:guide orient="horz" pos="3748"/>
        <p:guide orient="horz" pos="1026"/>
        <p:guide pos="6000"/>
        <p:guide orient="horz" pos="576"/>
        <p:guide pos="240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-5166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 smtClean="0"/>
              <a:t>Präsentationstitel, Datum und Autor über -&gt; Header &amp; Footer einfügen</a:t>
            </a:r>
            <a:endParaRPr lang="de-DE" sz="10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 smtClean="0"/>
              <a:t>(c) msg, tt.mm.20jj</a:t>
            </a:r>
            <a:endParaRPr lang="de-DE" sz="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smtClean="0"/>
              <a:t>Autor / Referent</a:t>
            </a:r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2341" y="930583"/>
            <a:ext cx="5732992" cy="3971308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 smtClean="0"/>
              <a:t>Präsentationstitel, Datum und Autor über -&gt; Header &amp; </a:t>
            </a:r>
            <a:r>
              <a:rPr lang="de-DE" dirty="0" err="1" smtClean="0"/>
              <a:t>Footer</a:t>
            </a:r>
            <a:r>
              <a:rPr lang="de-DE" dirty="0" smtClean="0"/>
              <a:t>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dirty="0" smtClean="0"/>
              <a:t>(c) </a:t>
            </a:r>
            <a:r>
              <a:rPr lang="de-DE" dirty="0" err="1" smtClean="0"/>
              <a:t>msg</a:t>
            </a:r>
            <a:r>
              <a:rPr lang="de-DE" dirty="0" smtClean="0"/>
              <a:t>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Autor / Referent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65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0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342900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261129" y="3767047"/>
            <a:ext cx="8012343" cy="152914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29" y="5380710"/>
            <a:ext cx="8012343" cy="8157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056265" y="534513"/>
            <a:ext cx="5764412" cy="496333"/>
            <a:chOff x="1056265" y="534513"/>
            <a:chExt cx="5764412" cy="496333"/>
          </a:xfrm>
        </p:grpSpPr>
        <p:grpSp>
          <p:nvGrpSpPr>
            <p:cNvPr id="11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2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7" name="Textfeld 16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chemeClr val="accent2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partnership</a:t>
              </a:r>
              <a:endParaRPr lang="de-DE" sz="1400" i="1" spc="50" baseline="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Footnote</a:t>
            </a:r>
            <a:r>
              <a:rPr lang="de-DE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374650" y="1633538"/>
            <a:ext cx="9150350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1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73063" y="1633538"/>
            <a:ext cx="4410476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152030" y="1633538"/>
            <a:ext cx="4365507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dirty="0" smtClean="0"/>
              <a:t> / </a:t>
            </a:r>
            <a:r>
              <a:rPr lang="de-DE" dirty="0" err="1" smtClean="0"/>
              <a:t>source</a:t>
            </a:r>
            <a:endParaRPr lang="de-DE" dirty="0" smtClean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 smtClean="0"/>
              <a:t>Enter </a:t>
            </a:r>
            <a:r>
              <a:rPr lang="de-DE" noProof="0" dirty="0" smtClean="0"/>
              <a:t>Title</a:t>
            </a:r>
            <a:endParaRPr lang="de-DE" noProof="0" dirty="0"/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noProof="0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0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264722"/>
            <a:ext cx="9906000" cy="5223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 smtClean="0"/>
              <a:t>Insert</a:t>
            </a:r>
            <a:r>
              <a:rPr lang="de-DE" dirty="0" smtClean="0"/>
              <a:t> Image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5769758" y="2771562"/>
            <a:ext cx="3738905" cy="492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5" name="Ellipse 44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8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0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1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260475" y="620714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260475" y="1874545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10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3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0999" y="412750"/>
            <a:ext cx="7454030" cy="8391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Master title style Click to edit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0999" y="6575786"/>
            <a:ext cx="7454030" cy="1366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msg | Monat 2016 | Präsentationstitel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381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9525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381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9525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209845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209845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10129911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10129911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56318" y="6575786"/>
            <a:ext cx="468682" cy="136678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1277912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373063" y="1633539"/>
            <a:ext cx="9151937" cy="43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Format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noProof="0" dirty="0" smtClean="0"/>
              <a:t>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6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outz/Resume_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SAKI 2019 </a:t>
            </a:r>
            <a:r>
              <a:rPr lang="de-DE" dirty="0" err="1" smtClean="0"/>
              <a:t>Exercise</a:t>
            </a:r>
            <a:r>
              <a:rPr lang="de-DE" dirty="0" smtClean="0"/>
              <a:t> #2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Resume</a:t>
            </a:r>
            <a:r>
              <a:rPr lang="de-DE" dirty="0" smtClean="0"/>
              <a:t> NER“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7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r="11358"/>
          <a:stretch>
            <a:fillRect/>
          </a:stretch>
        </p:blipFill>
        <p:spPr>
          <a:xfrm>
            <a:off x="794383" y="657954"/>
            <a:ext cx="662271" cy="851095"/>
          </a:xfrm>
        </p:spPr>
      </p:pic>
      <p:sp>
        <p:nvSpPr>
          <p:cNvPr id="12" name="Textplatzhalter 4"/>
          <p:cNvSpPr txBox="1">
            <a:spLocks/>
          </p:cNvSpPr>
          <p:nvPr/>
        </p:nvSpPr>
        <p:spPr>
          <a:xfrm>
            <a:off x="2054202" y="623645"/>
            <a:ext cx="3607561" cy="11517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4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ea typeface="ＭＳ Ｐゴシック"/>
                <a:cs typeface="ＭＳ Ｐゴシック"/>
              </a:rPr>
              <a:t>John Loutzenhiser</a:t>
            </a:r>
            <a:endParaRPr lang="en-US" sz="1200" b="1" dirty="0">
              <a:ea typeface="ＭＳ Ｐゴシック"/>
              <a:cs typeface="ＭＳ Ｐゴシック"/>
            </a:endParaRPr>
          </a:p>
          <a:p>
            <a:r>
              <a:rPr lang="en-US" sz="1200" dirty="0" smtClean="0">
                <a:ea typeface="ＭＳ Ｐゴシック"/>
                <a:cs typeface="ＭＳ Ｐゴシック"/>
              </a:rPr>
              <a:t>Lead IT Consultant – Public Sector</a:t>
            </a:r>
            <a:endParaRPr lang="en-US" sz="1200" dirty="0">
              <a:ea typeface="ＭＳ Ｐゴシック"/>
              <a:cs typeface="ＭＳ Ｐゴシック"/>
            </a:endParaRPr>
          </a:p>
          <a:p>
            <a:endParaRPr lang="en-US" sz="1200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+49 (0) </a:t>
            </a:r>
            <a:r>
              <a:rPr lang="en-US" sz="1200" dirty="0" smtClean="0">
                <a:ea typeface="ＭＳ Ｐゴシック"/>
                <a:cs typeface="ＭＳ Ｐゴシック"/>
              </a:rPr>
              <a:t>173 /859 4235</a:t>
            </a:r>
            <a:endParaRPr lang="en-US" sz="1200" dirty="0">
              <a:ea typeface="ＭＳ Ｐゴシック"/>
              <a:cs typeface="ＭＳ Ｐゴシック"/>
            </a:endParaRPr>
          </a:p>
          <a:p>
            <a:r>
              <a:rPr lang="en-US" sz="1200" dirty="0" err="1" smtClean="0">
                <a:ea typeface="ＭＳ Ｐゴシック"/>
                <a:cs typeface="ＭＳ Ｐゴシック"/>
              </a:rPr>
              <a:t>John.loutzenhiser@msg.group</a:t>
            </a:r>
            <a:endParaRPr lang="en-US" sz="12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6503155" y="620714"/>
            <a:ext cx="2888580" cy="138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ea typeface="ＭＳ Ｐゴシック"/>
                <a:cs typeface="ＭＳ Ｐゴシック"/>
              </a:rPr>
              <a:t>msg systems ag </a:t>
            </a:r>
            <a:endParaRPr lang="en-US" sz="1200" b="1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>
                <a:ea typeface="ＭＳ Ｐゴシック"/>
                <a:cs typeface="ＭＳ Ｐゴシック"/>
              </a:rPr>
              <a:t>Robert-</a:t>
            </a:r>
            <a:r>
              <a:rPr lang="en-US" sz="1200" dirty="0" err="1" smtClean="0">
                <a:ea typeface="ＭＳ Ｐゴシック"/>
                <a:cs typeface="ＭＳ Ｐゴシック"/>
              </a:rPr>
              <a:t>Buerkle</a:t>
            </a:r>
            <a:r>
              <a:rPr lang="en-US" sz="1200" dirty="0" smtClean="0">
                <a:ea typeface="ＭＳ Ｐゴシック"/>
                <a:cs typeface="ＭＳ Ｐゴシック"/>
              </a:rPr>
              <a:t>-Str</a:t>
            </a:r>
            <a:r>
              <a:rPr lang="en-US" sz="1200" dirty="0">
                <a:ea typeface="ＭＳ Ｐゴシック"/>
                <a:cs typeface="ＭＳ Ｐゴシック"/>
              </a:rPr>
              <a:t>. 1, 85737 </a:t>
            </a:r>
            <a:r>
              <a:rPr lang="en-US" sz="1200" dirty="0" err="1" smtClean="0">
                <a:ea typeface="ＭＳ Ｐゴシック"/>
                <a:cs typeface="ＭＳ Ｐゴシック"/>
              </a:rPr>
              <a:t>Ismaning</a:t>
            </a:r>
            <a:endParaRPr lang="en-US" sz="1200" dirty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ea typeface="ＭＳ Ｐゴシック"/>
                <a:cs typeface="ＭＳ Ｐゴシック"/>
              </a:rPr>
              <a:t>Germany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200" b="1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>
                <a:latin typeface="+mn-lt"/>
                <a:ea typeface="ＭＳ Ｐゴシック"/>
                <a:cs typeface="ＭＳ Ｐゴシック"/>
              </a:rPr>
              <a:t>www.msg.group</a:t>
            </a:r>
            <a:endParaRPr lang="en-US" sz="1200" b="1" dirty="0">
              <a:latin typeface="+mn-lt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32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KI in der öffentlichen Verwaltung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smtClean="0"/>
              <a:t>Enorm viel Potential </a:t>
            </a:r>
          </a:p>
          <a:p>
            <a:r>
              <a:rPr lang="de-DE" dirty="0" smtClean="0"/>
              <a:t>Enorm viel Bedarf</a:t>
            </a:r>
          </a:p>
          <a:p>
            <a:r>
              <a:rPr lang="de-DE" dirty="0" smtClean="0"/>
              <a:t>Enorm viel Daten</a:t>
            </a:r>
          </a:p>
          <a:p>
            <a:r>
              <a:rPr lang="de-DE" dirty="0" smtClean="0"/>
              <a:t>Enorm viel Wirkung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8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NLP in der öffentlicher Verwaltung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smtClean="0"/>
              <a:t>Dokumente </a:t>
            </a:r>
          </a:p>
          <a:p>
            <a:r>
              <a:rPr lang="de-DE" dirty="0" smtClean="0"/>
              <a:t>Entscheidungen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73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NLP bei der Bundesagentur für Arbeit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smtClean="0"/>
              <a:t>Dokumentenklassifizierung / Automatisierung</a:t>
            </a:r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Kursnet</a:t>
            </a:r>
            <a:r>
              <a:rPr lang="de-DE" dirty="0" smtClean="0"/>
              <a:t>“ – Klassifikation von Kursbeschreibungen</a:t>
            </a:r>
          </a:p>
          <a:p>
            <a:pPr lvl="1"/>
            <a:r>
              <a:rPr lang="de-DE" dirty="0" smtClean="0"/>
              <a:t>„Stellenmeldeformular“ – unstrukturiert (email) zu strukturiert (Formular)</a:t>
            </a:r>
          </a:p>
          <a:p>
            <a:pPr lvl="1"/>
            <a:r>
              <a:rPr lang="de-DE" dirty="0" smtClean="0"/>
              <a:t>„OPAL“ – Online Kindergeldbeantragung</a:t>
            </a:r>
          </a:p>
          <a:p>
            <a:r>
              <a:rPr lang="de-DE" dirty="0" smtClean="0"/>
              <a:t>Textanalyse bei Stellenangeboten</a:t>
            </a:r>
          </a:p>
          <a:p>
            <a:pPr lvl="1"/>
            <a:r>
              <a:rPr lang="de-DE" dirty="0" smtClean="0"/>
              <a:t>„Mehrfachbeauftragungen“</a:t>
            </a:r>
          </a:p>
          <a:p>
            <a:pPr lvl="1"/>
            <a:r>
              <a:rPr lang="de-DE" dirty="0" smtClean="0"/>
              <a:t>„Skills Mining“</a:t>
            </a:r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Matching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56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Resume</a:t>
            </a:r>
            <a:r>
              <a:rPr lang="de-DE" dirty="0" smtClean="0"/>
              <a:t> NER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Named</a:t>
            </a:r>
            <a:r>
              <a:rPr lang="de-DE" dirty="0" smtClean="0"/>
              <a:t> Entity Recognition“ – Anspruchsvolle Textanalyse</a:t>
            </a:r>
          </a:p>
          <a:p>
            <a:r>
              <a:rPr lang="de-DE" dirty="0" err="1" smtClean="0"/>
              <a:t>Resume</a:t>
            </a:r>
            <a:r>
              <a:rPr lang="de-DE" dirty="0" smtClean="0"/>
              <a:t> Datensatz öffentlich verfügbar </a:t>
            </a:r>
          </a:p>
          <a:p>
            <a:r>
              <a:rPr lang="de-DE" dirty="0" smtClean="0"/>
              <a:t>Datensatz vorannotiert (</a:t>
            </a:r>
            <a:r>
              <a:rPr lang="de-DE" dirty="0" err="1" smtClean="0"/>
              <a:t>pre-labeled</a:t>
            </a:r>
            <a:r>
              <a:rPr lang="de-DE" dirty="0" smtClean="0"/>
              <a:t>) </a:t>
            </a:r>
          </a:p>
          <a:p>
            <a:r>
              <a:rPr lang="de-DE" dirty="0" smtClean="0"/>
              <a:t>Wenig Theorie, viel Praxis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44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Resume</a:t>
            </a:r>
            <a:r>
              <a:rPr lang="de-DE" dirty="0" smtClean="0"/>
              <a:t> NER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smtClean="0"/>
              <a:t>Setup</a:t>
            </a:r>
          </a:p>
          <a:p>
            <a:pPr lvl="1"/>
            <a:r>
              <a:rPr lang="de-DE" dirty="0" smtClean="0"/>
              <a:t>Python (&gt;=3.6)</a:t>
            </a:r>
          </a:p>
          <a:p>
            <a:pPr lvl="1"/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github.com/jloutz/Resume_NER</a:t>
            </a:r>
            <a:endParaRPr lang="de-DE" dirty="0" smtClean="0"/>
          </a:p>
          <a:p>
            <a:pPr lvl="1"/>
            <a:r>
              <a:rPr lang="de-DE" dirty="0" smtClean="0"/>
              <a:t>Project </a:t>
            </a:r>
            <a:r>
              <a:rPr lang="de-DE" dirty="0" err="1" smtClean="0"/>
              <a:t>folder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virtenv</a:t>
            </a:r>
            <a:r>
              <a:rPr lang="de-DE" dirty="0" smtClean="0"/>
              <a:t>/</a:t>
            </a:r>
            <a:r>
              <a:rPr lang="de-DE" dirty="0" err="1" smtClean="0"/>
              <a:t>venv</a:t>
            </a:r>
            <a:endParaRPr lang="de-DE" dirty="0" smtClean="0"/>
          </a:p>
          <a:p>
            <a:pPr lvl="1"/>
            <a:r>
              <a:rPr lang="de-DE" dirty="0" err="1" smtClean="0"/>
              <a:t>Jupyter</a:t>
            </a:r>
            <a:r>
              <a:rPr lang="de-DE" dirty="0" smtClean="0"/>
              <a:t> Notebook</a:t>
            </a:r>
          </a:p>
          <a:p>
            <a:r>
              <a:rPr lang="de-DE" dirty="0" smtClean="0"/>
              <a:t>Data Exploration (Notebook)</a:t>
            </a:r>
          </a:p>
          <a:p>
            <a:pPr lvl="1"/>
            <a:r>
              <a:rPr lang="de-DE" dirty="0" smtClean="0"/>
              <a:t>Basic Python, Data </a:t>
            </a:r>
            <a:r>
              <a:rPr lang="de-DE" dirty="0" err="1" smtClean="0"/>
              <a:t>exploration</a:t>
            </a:r>
            <a:endParaRPr lang="de-DE" dirty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r>
              <a:rPr lang="de-DE" dirty="0" err="1" smtClean="0"/>
              <a:t>Spacy</a:t>
            </a:r>
            <a:r>
              <a:rPr lang="de-DE" dirty="0" smtClean="0"/>
              <a:t> NER (Notebook)</a:t>
            </a:r>
          </a:p>
          <a:p>
            <a:pPr lvl="1"/>
            <a:r>
              <a:rPr lang="de-DE" dirty="0" smtClean="0"/>
              <a:t>More Python</a:t>
            </a:r>
          </a:p>
          <a:p>
            <a:pPr lvl="1"/>
            <a:r>
              <a:rPr lang="de-DE" dirty="0" smtClean="0"/>
              <a:t>Train NER Model, </a:t>
            </a:r>
            <a:r>
              <a:rPr lang="de-DE" dirty="0" err="1" smtClean="0"/>
              <a:t>Evaluate</a:t>
            </a:r>
            <a:r>
              <a:rPr lang="de-DE" dirty="0" smtClean="0"/>
              <a:t> Model (Evaluation </a:t>
            </a:r>
            <a:r>
              <a:rPr lang="de-DE" dirty="0" err="1" smtClean="0"/>
              <a:t>Metrics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Dependencies</a:t>
            </a:r>
            <a:endParaRPr lang="de-DE" dirty="0" smtClean="0"/>
          </a:p>
          <a:p>
            <a:pPr lvl="2"/>
            <a:r>
              <a:rPr lang="de-DE" dirty="0" err="1" smtClean="0"/>
              <a:t>Pip</a:t>
            </a:r>
            <a:r>
              <a:rPr lang="de-DE" dirty="0" smtClean="0"/>
              <a:t> </a:t>
            </a:r>
            <a:r>
              <a:rPr lang="de-DE" dirty="0" err="1" smtClean="0"/>
              <a:t>install</a:t>
            </a:r>
            <a:r>
              <a:rPr lang="de-DE" dirty="0" smtClean="0"/>
              <a:t> – </a:t>
            </a:r>
            <a:r>
              <a:rPr lang="de-DE" dirty="0" err="1" smtClean="0"/>
              <a:t>numpy</a:t>
            </a:r>
            <a:r>
              <a:rPr lang="de-DE" dirty="0" smtClean="0"/>
              <a:t>, </a:t>
            </a:r>
            <a:r>
              <a:rPr lang="de-DE" dirty="0" err="1" smtClean="0"/>
              <a:t>pandas</a:t>
            </a:r>
            <a:r>
              <a:rPr lang="de-DE" dirty="0" smtClean="0"/>
              <a:t>, </a:t>
            </a:r>
            <a:r>
              <a:rPr lang="de-DE" dirty="0" err="1" smtClean="0"/>
              <a:t>spacy</a:t>
            </a:r>
            <a:endParaRPr lang="de-DE" dirty="0" smtClean="0"/>
          </a:p>
          <a:p>
            <a:pPr lvl="2"/>
            <a:r>
              <a:rPr lang="de-DE" dirty="0" err="1" smtClean="0"/>
              <a:t>Spacy</a:t>
            </a:r>
            <a:r>
              <a:rPr lang="de-DE" dirty="0" smtClean="0"/>
              <a:t> </a:t>
            </a:r>
            <a:r>
              <a:rPr lang="de-DE" dirty="0" err="1" smtClean="0"/>
              <a:t>download</a:t>
            </a:r>
            <a:r>
              <a:rPr lang="de-DE" dirty="0" smtClean="0"/>
              <a:t> „en“</a:t>
            </a:r>
          </a:p>
          <a:p>
            <a:pPr lvl="2"/>
            <a:r>
              <a:rPr lang="de-DE" dirty="0" err="1" smtClean="0"/>
              <a:t>Pip</a:t>
            </a:r>
            <a:r>
              <a:rPr lang="de-DE" dirty="0" smtClean="0"/>
              <a:t>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flair</a:t>
            </a:r>
            <a:r>
              <a:rPr lang="de-DE" dirty="0" smtClean="0"/>
              <a:t> –</a:t>
            </a:r>
            <a:r>
              <a:rPr lang="de-DE" dirty="0" err="1" smtClean="0"/>
              <a:t>no-deps</a:t>
            </a:r>
            <a:endParaRPr lang="de-DE" dirty="0" smtClean="0"/>
          </a:p>
          <a:p>
            <a:r>
              <a:rPr lang="de-DE" dirty="0" smtClean="0"/>
              <a:t>Flair NLP (Notebook &amp; Google </a:t>
            </a:r>
            <a:r>
              <a:rPr lang="de-DE" dirty="0" err="1" smtClean="0"/>
              <a:t>Colab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Google Account</a:t>
            </a:r>
          </a:p>
          <a:p>
            <a:pPr lvl="1"/>
            <a:r>
              <a:rPr lang="de-DE" dirty="0" smtClean="0"/>
              <a:t>Google </a:t>
            </a:r>
            <a:r>
              <a:rPr lang="de-DE" dirty="0" err="1" smtClean="0"/>
              <a:t>drive</a:t>
            </a:r>
            <a:r>
              <a:rPr lang="de-DE" dirty="0" smtClean="0"/>
              <a:t>, Google </a:t>
            </a:r>
            <a:r>
              <a:rPr lang="de-DE" dirty="0" err="1" smtClean="0"/>
              <a:t>Colab</a:t>
            </a:r>
            <a:endParaRPr lang="de-DE" dirty="0" smtClean="0"/>
          </a:p>
          <a:p>
            <a:pPr lvl="1"/>
            <a:r>
              <a:rPr lang="de-DE" dirty="0" smtClean="0"/>
              <a:t>Train NER </a:t>
            </a:r>
            <a:r>
              <a:rPr lang="de-DE" dirty="0" err="1" smtClean="0"/>
              <a:t>using</a:t>
            </a:r>
            <a:r>
              <a:rPr lang="de-DE" dirty="0" smtClean="0"/>
              <a:t> Cloud, </a:t>
            </a:r>
            <a:r>
              <a:rPr lang="de-DE" dirty="0" err="1" smtClean="0"/>
              <a:t>Deep</a:t>
            </a:r>
            <a:r>
              <a:rPr lang="de-DE" dirty="0" smtClean="0"/>
              <a:t> Learning &amp; GPU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1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 - msg systems.potx" id="{330F26CC-DBBA-4B1A-9BAD-EE06E521C705}" vid="{F1810609-18C6-483C-A02D-06E5BEC4832D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2019-05-29T12:00:00+00:00</msg_gueltig_ab>
    <msg_gueltig_bis xmlns="1dd69248-66f9-453d-8211-ae5ae34a4b30">2025-12-31T12:00:00+00:00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F0D3683A-DA29-46F0-A967-2B7F219E3D11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- msg systems</Template>
  <TotalTime>0</TotalTime>
  <Words>305</Words>
  <Application>Microsoft Office PowerPoint</Application>
  <PresentationFormat>A4-Papier (210 x 297 mm)</PresentationFormat>
  <Paragraphs>72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Symbol</vt:lpstr>
      <vt:lpstr>Wingdings</vt:lpstr>
      <vt:lpstr>msg systems</vt:lpstr>
      <vt:lpstr>SAKI 2019 Exercise #2</vt:lpstr>
      <vt:lpstr>PowerPoint-Präsentation</vt:lpstr>
      <vt:lpstr>KI in der öffentlichen Verwaltung</vt:lpstr>
      <vt:lpstr>NLP in der öffentlicher Verwaltung</vt:lpstr>
      <vt:lpstr>NLP bei der Bundesagentur für Arbeit</vt:lpstr>
      <vt:lpstr>Resume NER</vt:lpstr>
      <vt:lpstr>Resume NER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Präsentation2</dc:title>
  <dc:creator>John Loutzenhiser</dc:creator>
  <cp:lastModifiedBy>John Loutzenhiser</cp:lastModifiedBy>
  <cp:revision>10</cp:revision>
  <cp:lastPrinted>2014-09-03T07:52:31Z</cp:lastPrinted>
  <dcterms:created xsi:type="dcterms:W3CDTF">2019-05-29T07:59:01Z</dcterms:created>
  <dcterms:modified xsi:type="dcterms:W3CDTF">2019-05-29T09:53:14Z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2019-05-29T07:59:02Z</vt:filetime>
  </property>
</Properties>
</file>