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</p:sldMasterIdLst>
  <p:sldIdLst>
    <p:sldId id="256" r:id="rId6"/>
    <p:sldId id="257" r:id="rId7"/>
    <p:sldId id="258" r:id="rId8"/>
    <p:sldId id="259" r:id="rId9"/>
    <p:sldId id="275" r:id="rId10"/>
    <p:sldId id="261" r:id="rId11"/>
    <p:sldId id="271" r:id="rId12"/>
    <p:sldId id="260" r:id="rId13"/>
    <p:sldId id="262" r:id="rId14"/>
    <p:sldId id="264" r:id="rId15"/>
    <p:sldId id="272" r:id="rId16"/>
    <p:sldId id="273" r:id="rId17"/>
    <p:sldId id="265" r:id="rId18"/>
    <p:sldId id="266" r:id="rId19"/>
    <p:sldId id="274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5CA94-7685-DE10-1077-44D922310068}" v="6" dt="2018-08-20T16:50:54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6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m, Robert" userId="S::gaum@live.marshall.edu::acc4f207-5ea4-4d73-b017-e60f75b8d9f4" providerId="AD" clId="Web-{FDEDCBDB-7B35-11BC-9CBB-E8C72697BB48}"/>
    <pc:docChg chg="addSld modSld">
      <pc:chgData name="Gaum, Robert" userId="S::gaum@live.marshall.edu::acc4f207-5ea4-4d73-b017-e60f75b8d9f4" providerId="AD" clId="Web-{FDEDCBDB-7B35-11BC-9CBB-E8C72697BB48}" dt="2018-08-22T18:51:07.914" v="84" actId="20577"/>
      <pc:docMkLst>
        <pc:docMk/>
      </pc:docMkLst>
      <pc:sldChg chg="modSp new">
        <pc:chgData name="Gaum, Robert" userId="S::gaum@live.marshall.edu::acc4f207-5ea4-4d73-b017-e60f75b8d9f4" providerId="AD" clId="Web-{FDEDCBDB-7B35-11BC-9CBB-E8C72697BB48}" dt="2018-08-22T18:51:07.898" v="83" actId="20577"/>
        <pc:sldMkLst>
          <pc:docMk/>
          <pc:sldMk cId="2742586020" sldId="275"/>
        </pc:sldMkLst>
        <pc:spChg chg="mod">
          <ac:chgData name="Gaum, Robert" userId="S::gaum@live.marshall.edu::acc4f207-5ea4-4d73-b017-e60f75b8d9f4" providerId="AD" clId="Web-{FDEDCBDB-7B35-11BC-9CBB-E8C72697BB48}" dt="2018-08-22T18:50:03.756" v="11" actId="20577"/>
          <ac:spMkLst>
            <pc:docMk/>
            <pc:sldMk cId="2742586020" sldId="275"/>
            <ac:spMk id="2" creationId="{4F8FF685-8C78-44D2-9D14-205B7B307E30}"/>
          </ac:spMkLst>
        </pc:spChg>
        <pc:spChg chg="mod">
          <ac:chgData name="Gaum, Robert" userId="S::gaum@live.marshall.edu::acc4f207-5ea4-4d73-b017-e60f75b8d9f4" providerId="AD" clId="Web-{FDEDCBDB-7B35-11BC-9CBB-E8C72697BB48}" dt="2018-08-22T18:51:07.898" v="83" actId="20577"/>
          <ac:spMkLst>
            <pc:docMk/>
            <pc:sldMk cId="2742586020" sldId="275"/>
            <ac:spMk id="3" creationId="{8B5D8D9C-D3A8-4DB1-A896-79F86FE610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57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89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647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1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3008313" cy="776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19100"/>
            <a:ext cx="5111750" cy="4686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75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1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7056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6900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59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95300"/>
            <a:ext cx="4038600" cy="37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0"/>
            <a:ext cx="4038600" cy="375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78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099"/>
            <a:ext cx="8229600" cy="7622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19099"/>
            <a:ext cx="3008313" cy="7768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19100"/>
            <a:ext cx="5111750" cy="4686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3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6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"/>
            <a:ext cx="9144000" cy="57147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8300"/>
            <a:ext cx="8229600" cy="293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67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"/>
            <a:ext cx="9144000" cy="57147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6" r:id="rId5"/>
    <p:sldLayoutId id="214748366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01BF3E-2F75-4C17-AA2C-A4F4878AE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0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D711-F078-4E7A-B12C-E3600B06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(class)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2A69-BF74-48A8-8261-53E5929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Used to create an item and assign attributes and methods.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An object is a ‘noun’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Duck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Car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An attribute is a property of that object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Color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Top Speed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 method is an action that object can perform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Quack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Run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169646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D711-F078-4E7A-B12C-E3600B06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2A69-BF74-48A8-8261-53E5929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Kite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Green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Fly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Dog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Runs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RollOver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Golden-Retriever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Sits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canSit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err="1">
                <a:cs typeface="Courier New" panose="02070309020205020404" pitchFamily="49" charset="0"/>
              </a:rPr>
              <a:t>canShake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err="1">
                <a:cs typeface="Courier New" panose="02070309020205020404" pitchFamily="49" charset="0"/>
              </a:rPr>
              <a:t>canRollOver</a:t>
            </a: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D711-F078-4E7A-B12C-E3600B06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2A69-BF74-48A8-8261-53E5929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Kite - object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Green - attribute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Fly - method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Dog - object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Runs - method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RollOver</a:t>
            </a:r>
            <a:r>
              <a:rPr lang="en-US" sz="1600" dirty="0">
                <a:cs typeface="Courier New" panose="02070309020205020404" pitchFamily="49" charset="0"/>
              </a:rPr>
              <a:t> - method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Golden-Retriever - attribute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Sits - method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canSit</a:t>
            </a:r>
            <a:r>
              <a:rPr lang="en-US" sz="1600" dirty="0">
                <a:cs typeface="Courier New" panose="02070309020205020404" pitchFamily="49" charset="0"/>
              </a:rPr>
              <a:t> - attribute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canShake</a:t>
            </a:r>
            <a:r>
              <a:rPr lang="en-US" sz="1600" dirty="0">
                <a:cs typeface="Courier New" panose="02070309020205020404" pitchFamily="49" charset="0"/>
              </a:rPr>
              <a:t> - attribute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canRollOver</a:t>
            </a:r>
            <a:r>
              <a:rPr lang="en-US" sz="1600" dirty="0">
                <a:cs typeface="Courier New" panose="02070309020205020404" pitchFamily="49" charset="0"/>
              </a:rPr>
              <a:t> - attribute</a:t>
            </a:r>
          </a:p>
        </p:txBody>
      </p:sp>
    </p:spTree>
    <p:extLst>
      <p:ext uri="{BB962C8B-B14F-4D97-AF65-F5344CB8AC3E}">
        <p14:creationId xmlns:p14="http://schemas.microsoft.com/office/powerpoint/2010/main" val="76392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A4AF-4D8A-4320-9FC0-F53AA5BD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Anatomy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5FC5-0BB2-4410-B6DA-8A9EEFC8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Duck: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quack(self):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print(‘Quack!’)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walk(self):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print(‘Walk like a duck.’)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donald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Duck()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donald.quak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donald.walk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‘__main__’: main()</a:t>
            </a:r>
          </a:p>
        </p:txBody>
      </p:sp>
    </p:spTree>
    <p:extLst>
      <p:ext uri="{BB962C8B-B14F-4D97-AF65-F5344CB8AC3E}">
        <p14:creationId xmlns:p14="http://schemas.microsoft.com/office/powerpoint/2010/main" val="304364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2CD4-310C-473D-A4D1-1FC0CCA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 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1E9D3-0BC5-4CED-B1DF-74FA08FB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0782"/>
            <a:ext cx="8229600" cy="2933436"/>
          </a:xfrm>
        </p:spPr>
        <p:txBody>
          <a:bodyPr>
            <a:normAutofit/>
          </a:bodyPr>
          <a:lstStyle/>
          <a:p>
            <a:r>
              <a:rPr lang="en-US" sz="1800" dirty="0"/>
              <a:t>Avoid using key words when creating variables, classes, or methods.</a:t>
            </a:r>
          </a:p>
          <a:p>
            <a:endParaRPr lang="en-US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D69C58-99D6-4393-B090-1A72F18D6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1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F0F1F-0DF1-4388-989E-A8BD5D67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6018"/>
              </p:ext>
            </p:extLst>
          </p:nvPr>
        </p:nvGraphicFramePr>
        <p:xfrm>
          <a:off x="1938337" y="1845945"/>
          <a:ext cx="5267325" cy="2023110"/>
        </p:xfrm>
        <a:graphic>
          <a:graphicData uri="http://schemas.openxmlformats.org/drawingml/2006/table">
            <a:tbl>
              <a:tblPr/>
              <a:tblGrid>
                <a:gridCol w="1053465">
                  <a:extLst>
                    <a:ext uri="{9D8B030D-6E8A-4147-A177-3AD203B41FA5}">
                      <a16:colId xmlns:a16="http://schemas.microsoft.com/office/drawing/2014/main" val="924279058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90802575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44460697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44764046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686396956"/>
                    </a:ext>
                  </a:extLst>
                </a:gridCol>
              </a:tblGrid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and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assert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break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continue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402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del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elif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else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except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39757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exec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finally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for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global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56918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import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lambda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68984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or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pass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raise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89506"/>
                  </a:ext>
                </a:extLst>
              </a:tr>
              <a:tr h="29159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try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while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9746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68F3E2-AA08-41CF-B0D0-1D1C97B6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90273"/>
              </p:ext>
            </p:extLst>
          </p:nvPr>
        </p:nvGraphicFramePr>
        <p:xfrm>
          <a:off x="1938337" y="2837513"/>
          <a:ext cx="5267325" cy="994410"/>
        </p:xfrm>
        <a:graphic>
          <a:graphicData uri="http://schemas.openxmlformats.org/drawingml/2006/table">
            <a:tbl>
              <a:tblPr/>
              <a:tblGrid>
                <a:gridCol w="1053465">
                  <a:extLst>
                    <a:ext uri="{9D8B030D-6E8A-4147-A177-3AD203B41FA5}">
                      <a16:colId xmlns:a16="http://schemas.microsoft.com/office/drawing/2014/main" val="47596884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1446838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81921092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63931353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172420718"/>
                    </a:ext>
                  </a:extLst>
                </a:gridCol>
              </a:tblGrid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Data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Numeric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Oxphys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31540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array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close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input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21716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open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range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type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write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zeros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022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235B84-1829-438B-A2F5-1611B019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2973"/>
              </p:ext>
            </p:extLst>
          </p:nvPr>
        </p:nvGraphicFramePr>
        <p:xfrm>
          <a:off x="1938341" y="3830339"/>
          <a:ext cx="5267321" cy="1028700"/>
        </p:xfrm>
        <a:graphic>
          <a:graphicData uri="http://schemas.openxmlformats.org/drawingml/2006/table">
            <a:tbl>
              <a:tblPr/>
              <a:tblGrid>
                <a:gridCol w="807490">
                  <a:extLst>
                    <a:ext uri="{9D8B030D-6E8A-4147-A177-3AD203B41FA5}">
                      <a16:colId xmlns:a16="http://schemas.microsoft.com/office/drawing/2014/main" val="1789780475"/>
                    </a:ext>
                  </a:extLst>
                </a:gridCol>
                <a:gridCol w="807490">
                  <a:extLst>
                    <a:ext uri="{9D8B030D-6E8A-4147-A177-3AD203B41FA5}">
                      <a16:colId xmlns:a16="http://schemas.microsoft.com/office/drawing/2014/main" val="3407114071"/>
                    </a:ext>
                  </a:extLst>
                </a:gridCol>
                <a:gridCol w="807490">
                  <a:extLst>
                    <a:ext uri="{9D8B030D-6E8A-4147-A177-3AD203B41FA5}">
                      <a16:colId xmlns:a16="http://schemas.microsoft.com/office/drawing/2014/main" val="3025457300"/>
                    </a:ext>
                  </a:extLst>
                </a:gridCol>
                <a:gridCol w="807490">
                  <a:extLst>
                    <a:ext uri="{9D8B030D-6E8A-4147-A177-3AD203B41FA5}">
                      <a16:colId xmlns:a16="http://schemas.microsoft.com/office/drawing/2014/main" val="3836647261"/>
                    </a:ext>
                  </a:extLst>
                </a:gridCol>
                <a:gridCol w="2037361">
                  <a:extLst>
                    <a:ext uri="{9D8B030D-6E8A-4147-A177-3AD203B41FA5}">
                      <a16:colId xmlns:a16="http://schemas.microsoft.com/office/drawing/2014/main" val="3201107737"/>
                    </a:ext>
                  </a:extLst>
                </a:gridCol>
              </a:tblGrid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acos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asin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atan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57028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fabs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floor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log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log10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926940"/>
                  </a:ext>
                </a:extLst>
              </a:tr>
              <a:tr h="291598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pi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sqrt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67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4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F0C8-BE50-4753-9F92-D3DC305D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11D7-9BAB-4117-81CC-83BB0363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Python is case-sensitive</a:t>
            </a:r>
          </a:p>
          <a:p>
            <a:r>
              <a:rPr lang="en-US" sz="2400" dirty="0"/>
              <a:t>Use descriptive names for methods, classes and variables</a:t>
            </a:r>
          </a:p>
          <a:p>
            <a:r>
              <a:rPr lang="en-US" sz="2400" dirty="0"/>
              <a:t>Long names can be either of the following: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camelCaseVariableName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camel_case_variable_name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Variables must start with a letter or an underscore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the remainder of the variable name may consist of letters, numbers, or underscores.</a:t>
            </a:r>
          </a:p>
        </p:txBody>
      </p:sp>
    </p:spTree>
    <p:extLst>
      <p:ext uri="{BB962C8B-B14F-4D97-AF65-F5344CB8AC3E}">
        <p14:creationId xmlns:p14="http://schemas.microsoft.com/office/powerpoint/2010/main" val="16343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FF21-16AE-4158-8E27-0A5C10E9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  <a:r>
              <a:rPr lang="en-US" dirty="0">
                <a:cs typeface="Calibri"/>
              </a:rPr>
              <a:t>, World!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FA76-B7AF-42D1-B99F-9C9AD41F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/>
                <a:cs typeface="Courier New"/>
              </a:rPr>
              <a:t>print(‘Hello, World!’)</a:t>
            </a:r>
            <a:endParaRPr lang="en-US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4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1878-A0D0-49B7-9DF1-FBB341BD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4B89-2BE9-4E6F-AC7A-93B1BE55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‘Hello’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(1, 2, 3, 4)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[1, 2, 3, 4]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3.4</a:t>
            </a:r>
          </a:p>
        </p:txBody>
      </p:sp>
    </p:spTree>
    <p:extLst>
      <p:ext uri="{BB962C8B-B14F-4D97-AF65-F5344CB8AC3E}">
        <p14:creationId xmlns:p14="http://schemas.microsoft.com/office/powerpoint/2010/main" val="333004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832-391F-4526-BF1D-B6E18037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8E84-E19C-48AA-BB0E-5CB5245C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print(‘Hello, World!’)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print(‘\’creativity is contagious, pass it on.\’ – Albert Einstein’)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‘Johnny’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print(‘Hello, my name is {}. Nice to meet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you!’.format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f’Hello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my name is {x}. Nice to meet you!’)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F685-8C78-44D2-9D14-205B7B30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input()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8D9C-D3A8-4DB1-A896-79F86FE6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/>
                <a:cs typeface="Courier New"/>
              </a:rPr>
              <a:t>print('Input your name: ')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/>
                <a:cs typeface="Courier New"/>
              </a:rPr>
              <a:t>name = input()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/>
                <a:cs typeface="Courier New"/>
              </a:rPr>
              <a:t>print(</a:t>
            </a:r>
            <a:r>
              <a:rPr lang="en-US" sz="2000" dirty="0" err="1">
                <a:solidFill>
                  <a:schemeClr val="tx2"/>
                </a:solidFill>
                <a:latin typeface="Courier New"/>
                <a:cs typeface="Courier New"/>
              </a:rPr>
              <a:t>f'Hello</a:t>
            </a:r>
            <a:r>
              <a:rPr lang="en-US" sz="2000" dirty="0">
                <a:solidFill>
                  <a:schemeClr val="tx2"/>
                </a:solidFill>
                <a:latin typeface="Courier New"/>
                <a:cs typeface="Courier New"/>
              </a:rPr>
              <a:t>, {name}!')</a:t>
            </a:r>
          </a:p>
        </p:txBody>
      </p:sp>
    </p:spTree>
    <p:extLst>
      <p:ext uri="{BB962C8B-B14F-4D97-AF65-F5344CB8AC3E}">
        <p14:creationId xmlns:p14="http://schemas.microsoft.com/office/powerpoint/2010/main" val="27425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B561-EE0E-4323-8BA2-2D6D5D2C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7B2C-7323-4C69-AC88-17EE127A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300"/>
            <a:ext cx="8229600" cy="30289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If statements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Only executes when the condition evaluates to True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When the condition evaluates to False, the condition moves to the next statement.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Else If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Must be preceded by an ‘If statement’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to check multiple possible conditions. </a:t>
            </a:r>
          </a:p>
          <a:p>
            <a:pPr lvl="2"/>
            <a:r>
              <a:rPr lang="en-US" sz="1200" dirty="0">
                <a:cs typeface="Courier New" panose="02070309020205020404" pitchFamily="49" charset="0"/>
              </a:rPr>
              <a:t>If my pet is a dog, or a cat, or a bird, it is a mammal.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Else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to assign fallback statements.</a:t>
            </a:r>
          </a:p>
          <a:p>
            <a:pPr lvl="2"/>
            <a:r>
              <a:rPr lang="en-US" sz="1200" dirty="0">
                <a:cs typeface="Courier New" panose="02070309020205020404" pitchFamily="49" charset="0"/>
              </a:rPr>
              <a:t>If my pet is not a dog, or a cat, or a bird, it is not a mammal, and must be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9018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B561-EE0E-4323-8BA2-2D6D5D2C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7B2C-7323-4C69-AC88-17EE127A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73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&lt; 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print(‘x is less than y’)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&gt; 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print(‘x is greater than y’)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print(‘x must be equal to y’)</a:t>
            </a:r>
          </a:p>
        </p:txBody>
      </p:sp>
    </p:spTree>
    <p:extLst>
      <p:ext uri="{BB962C8B-B14F-4D97-AF65-F5344CB8AC3E}">
        <p14:creationId xmlns:p14="http://schemas.microsoft.com/office/powerpoint/2010/main" val="19905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BB19-825C-4AE6-85AA-F90CF90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A3B7-8771-4744-B511-5926F224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299"/>
            <a:ext cx="8229600" cy="32385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Loops iterate over a set of code until their break conditions are met.</a:t>
            </a:r>
          </a:p>
          <a:p>
            <a:r>
              <a:rPr lang="en-US" sz="2000" dirty="0"/>
              <a:t>For loops</a:t>
            </a:r>
          </a:p>
          <a:p>
            <a:pPr lvl="1"/>
            <a:r>
              <a:rPr lang="en-US" sz="1800" dirty="0"/>
              <a:t>used when you know the amount of loops you will be performing</a:t>
            </a:r>
          </a:p>
          <a:p>
            <a:pPr lvl="1"/>
            <a:r>
              <a:rPr lang="en-US" sz="1800" dirty="0"/>
              <a:t>lists, ranges</a:t>
            </a:r>
          </a:p>
          <a:p>
            <a:pPr lvl="1"/>
            <a:r>
              <a:rPr lang="en-US" sz="1800" dirty="0"/>
              <a:t>will break when the final item is reached</a:t>
            </a:r>
          </a:p>
          <a:p>
            <a:pPr lvl="1"/>
            <a:r>
              <a:rPr lang="en-US" sz="1800" dirty="0"/>
              <a:t>automatically increments iterator</a:t>
            </a:r>
          </a:p>
          <a:p>
            <a:r>
              <a:rPr lang="en-US" sz="2000" dirty="0"/>
              <a:t>While loops</a:t>
            </a:r>
          </a:p>
          <a:p>
            <a:pPr lvl="1"/>
            <a:r>
              <a:rPr lang="en-US" sz="1800" dirty="0"/>
              <a:t>used when you need to iterate until a condition is met</a:t>
            </a:r>
          </a:p>
          <a:p>
            <a:pPr lvl="1"/>
            <a:r>
              <a:rPr lang="en-US" sz="1800" dirty="0"/>
              <a:t>iterator needs to be manually incremented</a:t>
            </a:r>
          </a:p>
          <a:p>
            <a:pPr lvl="1"/>
            <a:r>
              <a:rPr lang="en-US" sz="1800" dirty="0"/>
              <a:t>will break when condition stated evaluates to False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853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B806-295B-4E7E-A70D-CB617FC1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33BC-4EDD-4872-A808-1578BEF6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[‘one’, ‘two’, ‘three’]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words: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range(2,20,3)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print(x)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 &lt; 3)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print(words[n])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 += 1</a:t>
            </a:r>
          </a:p>
        </p:txBody>
      </p:sp>
    </p:spTree>
    <p:extLst>
      <p:ext uri="{BB962C8B-B14F-4D97-AF65-F5344CB8AC3E}">
        <p14:creationId xmlns:p14="http://schemas.microsoft.com/office/powerpoint/2010/main" val="3974467257"/>
      </p:ext>
    </p:extLst>
  </p:cSld>
  <p:clrMapOvr>
    <a:masterClrMapping/>
  </p:clrMapOvr>
</p:sld>
</file>

<file path=ppt/theme/theme1.xml><?xml version="1.0" encoding="utf-8"?>
<a:theme xmlns:a="http://schemas.openxmlformats.org/drawingml/2006/main" name="MU1610ThemeSG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056D59D6214469A2844717428F2AF" ma:contentTypeVersion="6" ma:contentTypeDescription="Create a new document." ma:contentTypeScope="" ma:versionID="005ed3e6cb02b826fae41df17b06b5a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8fcd2efc2cd68bd60127cea2da68554a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IconOverlay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3B0EB8-A28E-4869-B5B5-91748AFD7F31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D70AAE-32DD-4576-AF42-F92043AF30D4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6A95EE-8E18-4A31-B499-D633F4CFB4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547</Words>
  <Application>Microsoft Office PowerPoint</Application>
  <PresentationFormat>On-screen Show (16:10)</PresentationFormat>
  <Paragraphs>184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MU1610ThemeSG10</vt:lpstr>
      <vt:lpstr>Custom Design</vt:lpstr>
      <vt:lpstr>Python Introduction</vt:lpstr>
      <vt:lpstr>Hello, World!</vt:lpstr>
      <vt:lpstr>Variables</vt:lpstr>
      <vt:lpstr>print()</vt:lpstr>
      <vt:lpstr>input()</vt:lpstr>
      <vt:lpstr>Conditionals</vt:lpstr>
      <vt:lpstr>Conditionals (cont.)</vt:lpstr>
      <vt:lpstr>Loops</vt:lpstr>
      <vt:lpstr>Loops (cont.)</vt:lpstr>
      <vt:lpstr>Objects (class)</vt:lpstr>
      <vt:lpstr>Objects (cont.)</vt:lpstr>
      <vt:lpstr>Objects (cont.)</vt:lpstr>
      <vt:lpstr>Python Anatomy</vt:lpstr>
      <vt:lpstr>Python Key Words</vt:lpstr>
      <vt:lpstr>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Gaum</dc:creator>
  <cp:lastModifiedBy>Robert Gaum</cp:lastModifiedBy>
  <cp:revision>58</cp:revision>
  <dcterms:created xsi:type="dcterms:W3CDTF">1601-01-01T00:00:00Z</dcterms:created>
  <dcterms:modified xsi:type="dcterms:W3CDTF">2018-08-22T18:51:27Z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0x010100139056D59D6214469A2844717428F2AF</vt:lpwstr>
  </property>
</Properties>
</file>