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4" r:id="rId4"/>
  </p:sldMasterIdLst>
  <p:notesMasterIdLst>
    <p:notesMasterId r:id="rId7"/>
  </p:notesMasterIdLst>
  <p:sldIdLst>
    <p:sldId id="260" r:id="rId5"/>
    <p:sldId id="327" r:id="rId6"/>
    <p:sldId id="379" r:id="rId8"/>
    <p:sldId id="332" r:id="rId9"/>
    <p:sldId id="369" r:id="rId10"/>
    <p:sldId id="330" r:id="rId11"/>
    <p:sldId id="331" r:id="rId12"/>
    <p:sldId id="391" r:id="rId13"/>
    <p:sldId id="308" r:id="rId14"/>
    <p:sldId id="375" r:id="rId15"/>
    <p:sldId id="388" r:id="rId16"/>
    <p:sldId id="376" r:id="rId17"/>
    <p:sldId id="259" r:id="rId18"/>
  </p:sldIdLst>
  <p:sldSz cx="9144000" cy="5143500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44" d="100"/>
          <a:sy n="144" d="100"/>
        </p:scale>
        <p:origin x="-684" y="-90"/>
      </p:cViewPr>
      <p:guideLst>
        <p:guide orient="horz" pos="162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54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0B069F-9F11-4926-A93F-C30204E2BA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3505200" y="2435225"/>
            <a:ext cx="21336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253007-072C-4776-9D03-6B4A1FE2958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2435225"/>
            <a:ext cx="28956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3505200" y="2435225"/>
            <a:ext cx="21336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0F0A9D-95D4-4869-AC25-938368BA922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0F0A9D-95D4-4869-AC25-938368BA922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0F0A9D-95D4-4869-AC25-938368BA922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0F0A9D-95D4-4869-AC25-938368BA922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0F0A9D-95D4-4869-AC25-938368BA922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0F0A9D-95D4-4869-AC25-938368BA922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4.jpeg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874713"/>
            <a:ext cx="8229600" cy="3395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5200" y="2435225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7779C5-DED6-4169-B097-96720087F9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2435225"/>
            <a:ext cx="2895600" cy="273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2435225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pic>
        <p:nvPicPr>
          <p:cNvPr id="1031" name="图片 1" descr="图片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" y="-18097"/>
            <a:ext cx="9159875" cy="517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 userDrawn="1"/>
        </p:nvSpPr>
        <p:spPr>
          <a:xfrm>
            <a:off x="0" y="0"/>
            <a:ext cx="739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安跃</a:t>
            </a:r>
            <a:endParaRPr lang="zh-CN" altLang="en-US" sz="1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企服</a:t>
            </a:r>
            <a:r>
              <a:rPr lang="zh-CN" altLang="en-US" sz="1200"/>
              <a:t> </a:t>
            </a:r>
            <a:r>
              <a:rPr lang="zh-CN" altLang="en-US" sz="1600"/>
              <a:t> </a:t>
            </a:r>
            <a:endParaRPr lang="zh-CN" altLang="en-US" sz="1600"/>
          </a:p>
          <a:p>
            <a:r>
              <a:rPr lang="zh-CN" altLang="en-US" sz="1600"/>
              <a:t> </a:t>
            </a:r>
            <a:r>
              <a:rPr lang="zh-CN" altLang="en-US" sz="1400"/>
              <a:t>                                                </a:t>
            </a:r>
            <a:endParaRPr lang="en-US" altLang="zh-CN" sz="140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877050" y="4805045"/>
            <a:ext cx="2266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zh-CN" altLang="en-US" sz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深圳市安跃企业服务有限公司</a:t>
            </a:r>
            <a:endParaRPr lang="zh-CN" altLang="en-US" sz="1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8515" y="-7620"/>
            <a:ext cx="721360" cy="702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6585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9485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2385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5285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885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0F0A9D-95D4-4869-AC25-938368BA922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8850"/>
            <a:ext cx="2895600" cy="273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885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pic>
        <p:nvPicPr>
          <p:cNvPr id="2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0" y="-20320"/>
            <a:ext cx="9142413" cy="5145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 userDrawn="1"/>
        </p:nvSpPr>
        <p:spPr>
          <a:xfrm>
            <a:off x="0" y="0"/>
            <a:ext cx="51244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安跃企服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848475" y="4768850"/>
            <a:ext cx="2245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</a:t>
            </a:r>
            <a:r>
              <a:rPr lang="zh-CN" altLang="en-US" sz="1200"/>
              <a:t>深圳市安跃企业服务有限公司</a:t>
            </a:r>
            <a:endParaRPr lang="zh-CN" altLang="en-US" sz="12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15960" y="0"/>
            <a:ext cx="822325" cy="796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6585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9485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2385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5285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885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0F0A9D-95D4-4869-AC25-938368BA922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8850"/>
            <a:ext cx="2895600" cy="273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8850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pic>
        <p:nvPicPr>
          <p:cNvPr id="2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0" y="27305"/>
            <a:ext cx="9142413" cy="5145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 userDrawn="1"/>
        </p:nvSpPr>
        <p:spPr>
          <a:xfrm>
            <a:off x="0" y="0"/>
            <a:ext cx="51244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安跃企服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86800" y="27305"/>
            <a:ext cx="407035" cy="43307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6848475" y="4768850"/>
            <a:ext cx="2245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</a:t>
            </a:r>
            <a:r>
              <a:rPr lang="zh-CN" altLang="en-US" sz="1200"/>
              <a:t>深圳市安跃企业服务有限公司</a:t>
            </a:r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6585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9485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2385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5285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6" Type="http://schemas.openxmlformats.org/officeDocument/2006/relationships/notesSlide" Target="../notesSlides/notesSlide4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48.xml"/><Relationship Id="rId23" Type="http://schemas.openxmlformats.org/officeDocument/2006/relationships/tags" Target="../tags/tag47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tags" Target="../tags/tag26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ctrTitle" idx="4294967295"/>
          </p:nvPr>
        </p:nvSpPr>
        <p:spPr>
          <a:xfrm>
            <a:off x="2267585" y="1995170"/>
            <a:ext cx="5949315" cy="1103630"/>
          </a:xfrm>
        </p:spPr>
        <p:txBody>
          <a:bodyPr vert="horz" wrap="square" lIns="68591" tIns="34295" rIns="68591" bIns="34295" anchor="ctr"/>
          <a:lstStyle>
            <a:lvl1pPr lvl="0">
              <a:buClrTx/>
              <a:buSzTx/>
              <a:buFontTx/>
              <a:defRPr/>
            </a:lvl1pPr>
          </a:lstStyle>
          <a:p>
            <a:pPr lvl="0" algn="l" eaLnBrk="1" hangingPunct="1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安跃企服介绍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副标题 2"/>
          <p:cNvSpPr>
            <a:spLocks noGrp="1"/>
          </p:cNvSpPr>
          <p:nvPr/>
        </p:nvSpPr>
        <p:spPr>
          <a:xfrm>
            <a:off x="7019925" y="3867468"/>
            <a:ext cx="1689100" cy="434975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/>
          <a:p>
            <a:pPr algn="ju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2024-01-01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8170" y="4227830"/>
            <a:ext cx="203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gradFill>
                  <a:gsLst>
                    <a:gs pos="50000">
                      <a:schemeClr val="accent3"/>
                    </a:gs>
                    <a:gs pos="0">
                      <a:schemeClr val="accent3">
                        <a:lumMod val="25000"/>
                        <a:lumOff val="75000"/>
                      </a:schemeClr>
                    </a:gs>
                    <a:gs pos="100000">
                      <a:schemeClr val="accent3">
                        <a:lumMod val="85000"/>
                      </a:schemeClr>
                    </a:gs>
                  </a:gsLst>
                  <a:lin ang="5400000" scaled="1"/>
                </a:gradFill>
              </a:rPr>
              <a:t>深圳市龙华区观湖街道</a:t>
            </a:r>
            <a:endParaRPr lang="zh-CN" altLang="en-US" sz="1400" b="1"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zh-CN" altLang="en-US" sz="1400" b="1">
                <a:gradFill>
                  <a:gsLst>
                    <a:gs pos="50000">
                      <a:schemeClr val="accent3"/>
                    </a:gs>
                    <a:gs pos="0">
                      <a:schemeClr val="accent3">
                        <a:lumMod val="25000"/>
                        <a:lumOff val="75000"/>
                      </a:schemeClr>
                    </a:gs>
                    <a:gs pos="100000">
                      <a:schemeClr val="accent3">
                        <a:lumMod val="85000"/>
                      </a:schemeClr>
                    </a:gs>
                  </a:gsLst>
                  <a:lin ang="5400000" scaled="1"/>
                </a:gradFill>
              </a:rPr>
              <a:t>锦鲤大厦1901</a:t>
            </a:r>
            <a:endParaRPr lang="zh-CN" altLang="en-US" sz="1400" b="1"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12280" y="4879975"/>
            <a:ext cx="3570605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剪去对角的矩形 1"/>
          <p:cNvSpPr/>
          <p:nvPr/>
        </p:nvSpPr>
        <p:spPr>
          <a:xfrm>
            <a:off x="0" y="484505"/>
            <a:ext cx="3314065" cy="502920"/>
          </a:xfrm>
          <a:custGeom>
            <a:avLst/>
            <a:gdLst>
              <a:gd name="txL" fmla="*/ 0 w 3389630"/>
              <a:gd name="txT" fmla="*/ 0 h 504190"/>
              <a:gd name="txR" fmla="*/ 3389630 w 3389630"/>
              <a:gd name="txB" fmla="*/ 504190 h 504190"/>
            </a:gdLst>
            <a:ahLst/>
            <a:cxnLst>
              <a:cxn ang="0">
                <a:pos x="0" y="0"/>
              </a:cxn>
              <a:cxn ang="0">
                <a:pos x="3305286" y="0"/>
              </a:cxn>
              <a:cxn ang="0">
                <a:pos x="3389312" y="83874"/>
              </a:cxn>
              <a:cxn ang="0">
                <a:pos x="3389312" y="503237"/>
              </a:cxn>
              <a:cxn ang="0">
                <a:pos x="3389312" y="503237"/>
              </a:cxn>
              <a:cxn ang="0">
                <a:pos x="84025" y="503237"/>
              </a:cxn>
              <a:cxn ang="0">
                <a:pos x="0" y="419362"/>
              </a:cxn>
              <a:cxn ang="0">
                <a:pos x="0" y="0"/>
              </a:cxn>
            </a:cxnLst>
            <a:rect l="txL" t="txT" r="txR" b="txB"/>
            <a:pathLst>
              <a:path w="3389630" h="504190">
                <a:moveTo>
                  <a:pt x="0" y="0"/>
                </a:moveTo>
                <a:lnTo>
                  <a:pt x="3305596" y="0"/>
                </a:lnTo>
                <a:lnTo>
                  <a:pt x="3389630" y="84033"/>
                </a:lnTo>
                <a:lnTo>
                  <a:pt x="3389630" y="504190"/>
                </a:lnTo>
                <a:lnTo>
                  <a:pt x="84033" y="504190"/>
                </a:lnTo>
                <a:lnTo>
                  <a:pt x="0" y="4201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342900" y="484505"/>
            <a:ext cx="6328410" cy="50292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 anchor="ctr"/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产品系列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内容占位符 2"/>
          <p:cNvSpPr>
            <a:spLocks noGrp="1"/>
          </p:cNvSpPr>
          <p:nvPr/>
        </p:nvSpPr>
        <p:spPr>
          <a:xfrm>
            <a:off x="2134235" y="1708785"/>
            <a:ext cx="4035425" cy="225298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/>
          <a:p>
            <a:pPr>
              <a:lnSpc>
                <a:spcPct val="150000"/>
              </a:lnSpc>
              <a:spcBef>
                <a:spcPct val="15000"/>
              </a:spcBef>
            </a:pPr>
            <a:endParaRPr lang="en-US" altLang="zh-CN" sz="1400" dirty="0">
              <a:solidFill>
                <a:srgbClr val="2E32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2000" y="96583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38150" y="1019810"/>
          <a:ext cx="7438390" cy="337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015"/>
                <a:gridCol w="993775"/>
                <a:gridCol w="4386580"/>
                <a:gridCol w="1303020"/>
              </a:tblGrid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一级名称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二级名称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定位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年度报价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90">
                <a:tc row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业财融合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ERP实施</a:t>
                      </a: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按客户的管理目标选择供应商；编写需求分析；编写ERP业务流程；初始数据处理； 辅导实施ERP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，正常运用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ERP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系统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l" fontAlgn="auto">
                        <a:lnSpc>
                          <a:spcPct val="15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按企业的实际需求、基础条件、企业规模等具体情况另行约定。可以单个模块，可以多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个组合，可以只提供方案可以方案加实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施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79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经营</a:t>
                      </a: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分析</a:t>
                      </a: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企业经营</a:t>
                      </a: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需要哪些数据、如何获取需要的数据、如何分析数据</a:t>
                      </a:r>
                      <a:endParaRPr 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81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预算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管理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定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预算、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配资源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评业绩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分利益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促执行</a:t>
                      </a:r>
                      <a:endParaRPr 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风险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管理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内控风险，业务风险，合同风险，税务风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险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20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成本控制 </a:t>
                      </a: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按业务环节划分控制目标；撰写控制指南；实施控制；定期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分析</a:t>
                      </a: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汇报，提供各环节量化的控制结果报告与绩效挂勾 </a:t>
                      </a:r>
                      <a:endParaRPr 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68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制度</a:t>
                      </a: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流程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确定企业目标、分析诊断流程现状、流程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制度</a:t>
                      </a: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设计、实施、监控反馈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优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化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绩效管理</a:t>
                      </a: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分析企业管理基础、人员现状、企业所处阶段的重点任务; 确定绩效目标分解至个人；实施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绩效管理</a:t>
                      </a: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；考核结果应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用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剪去对角的矩形 1"/>
          <p:cNvSpPr/>
          <p:nvPr/>
        </p:nvSpPr>
        <p:spPr>
          <a:xfrm>
            <a:off x="107950" y="628015"/>
            <a:ext cx="3314065" cy="502920"/>
          </a:xfrm>
          <a:custGeom>
            <a:avLst/>
            <a:gdLst>
              <a:gd name="txL" fmla="*/ 0 w 3389630"/>
              <a:gd name="txT" fmla="*/ 0 h 504190"/>
              <a:gd name="txR" fmla="*/ 3389630 w 3389630"/>
              <a:gd name="txB" fmla="*/ 504190 h 504190"/>
            </a:gdLst>
            <a:ahLst/>
            <a:cxnLst>
              <a:cxn ang="0">
                <a:pos x="0" y="0"/>
              </a:cxn>
              <a:cxn ang="0">
                <a:pos x="3305286" y="0"/>
              </a:cxn>
              <a:cxn ang="0">
                <a:pos x="3389312" y="83874"/>
              </a:cxn>
              <a:cxn ang="0">
                <a:pos x="3389312" y="503237"/>
              </a:cxn>
              <a:cxn ang="0">
                <a:pos x="3389312" y="503237"/>
              </a:cxn>
              <a:cxn ang="0">
                <a:pos x="84025" y="503237"/>
              </a:cxn>
              <a:cxn ang="0">
                <a:pos x="0" y="419362"/>
              </a:cxn>
              <a:cxn ang="0">
                <a:pos x="0" y="0"/>
              </a:cxn>
            </a:cxnLst>
            <a:rect l="txL" t="txT" r="txR" b="txB"/>
            <a:pathLst>
              <a:path w="3389630" h="504190">
                <a:moveTo>
                  <a:pt x="0" y="0"/>
                </a:moveTo>
                <a:lnTo>
                  <a:pt x="3305596" y="0"/>
                </a:lnTo>
                <a:lnTo>
                  <a:pt x="3389630" y="84033"/>
                </a:lnTo>
                <a:lnTo>
                  <a:pt x="3389630" y="504190"/>
                </a:lnTo>
                <a:lnTo>
                  <a:pt x="84033" y="504190"/>
                </a:lnTo>
                <a:lnTo>
                  <a:pt x="0" y="4201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323850" y="628015"/>
            <a:ext cx="6328410" cy="50292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 anchor="ctr"/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产品系列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内容占位符 2"/>
          <p:cNvSpPr>
            <a:spLocks noGrp="1"/>
          </p:cNvSpPr>
          <p:nvPr/>
        </p:nvSpPr>
        <p:spPr>
          <a:xfrm>
            <a:off x="2134235" y="1708785"/>
            <a:ext cx="4035425" cy="225298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/>
          <a:p>
            <a:pPr>
              <a:lnSpc>
                <a:spcPct val="150000"/>
              </a:lnSpc>
              <a:spcBef>
                <a:spcPct val="15000"/>
              </a:spcBef>
            </a:pPr>
            <a:endParaRPr lang="en-US" altLang="zh-CN" sz="1400" dirty="0">
              <a:solidFill>
                <a:srgbClr val="2E32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2000" y="96583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1348105"/>
          <a:ext cx="7267575" cy="2922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295"/>
                <a:gridCol w="1035685"/>
                <a:gridCol w="4062095"/>
                <a:gridCol w="1333500"/>
              </a:tblGrid>
              <a:tr h="438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一级名称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二级名称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定位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年度报价（视企业规模及难度）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 rowSpan="4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其它</a:t>
                      </a:r>
                      <a:r>
                        <a:rPr 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服务</a:t>
                      </a:r>
                      <a:endParaRPr 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定制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业务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满足个性化核算需求（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财务调研，</a:t>
                      </a: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审报表，审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风险</a:t>
                      </a: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，经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营</a:t>
                      </a: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分析、培训等）</a:t>
                      </a:r>
                      <a:endParaRPr 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5000元每天</a:t>
                      </a:r>
                      <a:endParaRPr 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</a:tr>
              <a:tr h="443230">
                <a:tc vMerge="1"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常年顾问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线上咨询服务和定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期现场指导，长期跟踪优化，把公司战略与人和技术结合，创造管理价值</a:t>
                      </a:r>
                      <a:endParaRPr lang="zh-CN" altLang="en-US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按实际需求</a:t>
                      </a:r>
                      <a:endParaRPr 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</a:tr>
              <a:tr h="374015">
                <a:tc vMerge="1"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高新企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业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高新申请，高新账务处理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endParaRPr 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35000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元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起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</a:tr>
              <a:tr h="464820">
                <a:tc vMerge="1"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代办事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注册变更、银行开户、出口退税、税务异常处理、补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贴等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endParaRPr 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第三方报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价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剪去对角的矩形 1"/>
          <p:cNvSpPr/>
          <p:nvPr/>
        </p:nvSpPr>
        <p:spPr>
          <a:xfrm>
            <a:off x="107950" y="628015"/>
            <a:ext cx="3314065" cy="502920"/>
          </a:xfrm>
          <a:custGeom>
            <a:avLst/>
            <a:gdLst>
              <a:gd name="txL" fmla="*/ 0 w 3389630"/>
              <a:gd name="txT" fmla="*/ 0 h 504190"/>
              <a:gd name="txR" fmla="*/ 3389630 w 3389630"/>
              <a:gd name="txB" fmla="*/ 504190 h 504190"/>
            </a:gdLst>
            <a:ahLst/>
            <a:cxnLst>
              <a:cxn ang="0">
                <a:pos x="0" y="0"/>
              </a:cxn>
              <a:cxn ang="0">
                <a:pos x="3305286" y="0"/>
              </a:cxn>
              <a:cxn ang="0">
                <a:pos x="3389312" y="83874"/>
              </a:cxn>
              <a:cxn ang="0">
                <a:pos x="3389312" y="503237"/>
              </a:cxn>
              <a:cxn ang="0">
                <a:pos x="3389312" y="503237"/>
              </a:cxn>
              <a:cxn ang="0">
                <a:pos x="84025" y="503237"/>
              </a:cxn>
              <a:cxn ang="0">
                <a:pos x="0" y="419362"/>
              </a:cxn>
              <a:cxn ang="0">
                <a:pos x="0" y="0"/>
              </a:cxn>
            </a:cxnLst>
            <a:rect l="txL" t="txT" r="txR" b="txB"/>
            <a:pathLst>
              <a:path w="3389630" h="504190">
                <a:moveTo>
                  <a:pt x="0" y="0"/>
                </a:moveTo>
                <a:lnTo>
                  <a:pt x="3305596" y="0"/>
                </a:lnTo>
                <a:lnTo>
                  <a:pt x="3389630" y="84033"/>
                </a:lnTo>
                <a:lnTo>
                  <a:pt x="3389630" y="504190"/>
                </a:lnTo>
                <a:lnTo>
                  <a:pt x="84033" y="504190"/>
                </a:lnTo>
                <a:lnTo>
                  <a:pt x="0" y="4201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323850" y="628015"/>
            <a:ext cx="5812790" cy="50292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 anchor="ctr"/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年高会评审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内容占位符 2"/>
          <p:cNvSpPr>
            <a:spLocks noGrp="1"/>
          </p:cNvSpPr>
          <p:nvPr/>
        </p:nvSpPr>
        <p:spPr>
          <a:xfrm>
            <a:off x="2134235" y="1708785"/>
            <a:ext cx="4035425" cy="225298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/>
          <a:p>
            <a:pPr>
              <a:lnSpc>
                <a:spcPct val="150000"/>
              </a:lnSpc>
              <a:spcBef>
                <a:spcPct val="15000"/>
              </a:spcBef>
            </a:pPr>
            <a:endParaRPr lang="en-US" altLang="zh-CN" sz="1400" dirty="0">
              <a:solidFill>
                <a:srgbClr val="2E32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1348105"/>
          <a:ext cx="7267575" cy="2450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295"/>
                <a:gridCol w="1191895"/>
                <a:gridCol w="3905885"/>
                <a:gridCol w="1333500"/>
              </a:tblGrid>
              <a:tr h="438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一级名称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二级名称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定位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年度报价（视企业规模及难度）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815">
                <a:tc rowSpan="4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高会评审辅</a:t>
                      </a:r>
                      <a:r>
                        <a:rPr 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导</a:t>
                      </a:r>
                      <a:endParaRPr 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评审申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报咨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询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参评条件，流程，资料等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 rowSpan="4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</a:t>
                      </a:r>
                      <a:endParaRPr lang="en-US" alt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另行约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定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</a:tr>
              <a:tr h="443230">
                <a:tc vMerge="1"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业绩梳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理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个人业绩情况，行业情况，亮点提练，业绩优化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 vMerge="1">
                  <a:tcPr marL="68580" marR="68580" marT="0" marB="0" vert="horz" anchor="t"/>
                </a:tc>
              </a:tr>
              <a:tr h="374015">
                <a:tc vMerge="1"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业绩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&amp;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答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辩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endParaRPr 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撰写优化业绩报告，精炼业绩，亮点突出，答辩指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导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 vMerge="1">
                  <a:tcPr marL="68580" marR="68580" marT="0" marB="0" vert="horz" anchor="t"/>
                </a:tc>
              </a:tr>
              <a:tr h="464820">
                <a:tc vMerge="1"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佐证资料咨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询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撰写业绩证明、佐证材料指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导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 vMerge="1">
                  <a:tcPr marL="68580" marR="68580" marT="0" marB="0" vert="horz" anchor="t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58595" y="2019935"/>
            <a:ext cx="6778625" cy="828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kumimoji="0" lang="en-US" altLang="zh-CN" sz="4800" kern="1200" cap="all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Thanks!</a:t>
            </a:r>
            <a:endParaRPr kumimoji="0" lang="en-US" altLang="zh-CN" sz="4800" kern="1200" cap="all" spc="0" normalizeH="0" baseline="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560" y="3363595"/>
            <a:ext cx="1836420" cy="1737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剪去对角的矩形 1"/>
          <p:cNvSpPr/>
          <p:nvPr/>
        </p:nvSpPr>
        <p:spPr>
          <a:xfrm>
            <a:off x="0" y="484505"/>
            <a:ext cx="4900295" cy="502920"/>
          </a:xfrm>
          <a:custGeom>
            <a:avLst/>
            <a:gdLst>
              <a:gd name="txL" fmla="*/ 0 w 3389630"/>
              <a:gd name="txT" fmla="*/ 0 h 504190"/>
              <a:gd name="txR" fmla="*/ 3389630 w 3389630"/>
              <a:gd name="txB" fmla="*/ 504190 h 504190"/>
            </a:gdLst>
            <a:ahLst/>
            <a:cxnLst>
              <a:cxn ang="0">
                <a:pos x="0" y="0"/>
              </a:cxn>
              <a:cxn ang="0">
                <a:pos x="3305286" y="0"/>
              </a:cxn>
              <a:cxn ang="0">
                <a:pos x="3389312" y="83874"/>
              </a:cxn>
              <a:cxn ang="0">
                <a:pos x="3389312" y="503237"/>
              </a:cxn>
              <a:cxn ang="0">
                <a:pos x="3389312" y="503237"/>
              </a:cxn>
              <a:cxn ang="0">
                <a:pos x="84025" y="503237"/>
              </a:cxn>
              <a:cxn ang="0">
                <a:pos x="0" y="419362"/>
              </a:cxn>
              <a:cxn ang="0">
                <a:pos x="0" y="0"/>
              </a:cxn>
            </a:cxnLst>
            <a:rect l="txL" t="txT" r="txR" b="txB"/>
            <a:pathLst>
              <a:path w="3389630" h="504190">
                <a:moveTo>
                  <a:pt x="0" y="0"/>
                </a:moveTo>
                <a:lnTo>
                  <a:pt x="3305596" y="0"/>
                </a:lnTo>
                <a:lnTo>
                  <a:pt x="3389630" y="84033"/>
                </a:lnTo>
                <a:lnTo>
                  <a:pt x="3389630" y="504190"/>
                </a:lnTo>
                <a:lnTo>
                  <a:pt x="84033" y="504190"/>
                </a:lnTo>
                <a:lnTo>
                  <a:pt x="0" y="4201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492125" y="484505"/>
            <a:ext cx="7357110" cy="50292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 anchor="ctr"/>
          <a:p>
            <a:pPr algn="l" eaLnBrk="1" hangingPunct="1"/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企业介绍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内容占位符 2"/>
          <p:cNvSpPr>
            <a:spLocks noGrp="1"/>
          </p:cNvSpPr>
          <p:nvPr/>
        </p:nvSpPr>
        <p:spPr>
          <a:xfrm>
            <a:off x="2134235" y="1708785"/>
            <a:ext cx="4035425" cy="225298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/>
          <a:p>
            <a:pPr>
              <a:lnSpc>
                <a:spcPct val="150000"/>
              </a:lnSpc>
              <a:spcBef>
                <a:spcPct val="15000"/>
              </a:spcBef>
            </a:pPr>
            <a:endParaRPr lang="en-US" altLang="zh-CN" sz="1400" dirty="0">
              <a:solidFill>
                <a:srgbClr val="2E32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2510" y="1032510"/>
            <a:ext cx="663194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8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       </a:t>
            </a:r>
            <a:r>
              <a:rPr lang="zh-CN" altLang="en-US" sz="18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安跃企服是一家专注于规范企业财务的第三方服务企业，以财务核算、业财融合、税务筹划、知识培训及团队激励为切入点，通过提供方案、跟进实施、培训等服务，解决中小微企业成长过程中各阶段的财税及管理效率问题。</a:t>
            </a:r>
            <a:br>
              <a:rPr lang="zh-CN" altLang="en-US" sz="18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</a:br>
            <a:r>
              <a:rPr lang="zh-CN" altLang="en-US" sz="18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      顾问团队核心成员均具本科</a:t>
            </a:r>
            <a:r>
              <a:rPr lang="zh-CN" altLang="en-US" sz="18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及以上学历和高级会计师职称，</a:t>
            </a:r>
            <a:r>
              <a:rPr lang="en-US" altLang="zh-CN" sz="18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10</a:t>
            </a:r>
            <a:r>
              <a:rPr lang="zh-CN" altLang="en-US" sz="18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年以上财务管理经验；在数据分析、业财融合、税务筹划等方面有深厚的实战经验和丰富的专业知识，擅长指导、控制、优化企业资源配置、管控企业风险。</a:t>
            </a:r>
            <a:endParaRPr lang="zh-CN" altLang="en-US" sz="18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800" dirty="0">
              <a:solidFill>
                <a:srgbClr val="2E32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剪去对角的矩形 1"/>
          <p:cNvSpPr/>
          <p:nvPr/>
        </p:nvSpPr>
        <p:spPr>
          <a:xfrm>
            <a:off x="0" y="411480"/>
            <a:ext cx="4619625" cy="502920"/>
          </a:xfrm>
          <a:custGeom>
            <a:avLst/>
            <a:gdLst>
              <a:gd name="txL" fmla="*/ 0 w 3389630"/>
              <a:gd name="txT" fmla="*/ 0 h 504190"/>
              <a:gd name="txR" fmla="*/ 3389630 w 3389630"/>
              <a:gd name="txB" fmla="*/ 504190 h 504190"/>
            </a:gdLst>
            <a:ahLst/>
            <a:cxnLst>
              <a:cxn ang="0">
                <a:pos x="0" y="0"/>
              </a:cxn>
              <a:cxn ang="0">
                <a:pos x="3305286" y="0"/>
              </a:cxn>
              <a:cxn ang="0">
                <a:pos x="3389312" y="83874"/>
              </a:cxn>
              <a:cxn ang="0">
                <a:pos x="3389312" y="503237"/>
              </a:cxn>
              <a:cxn ang="0">
                <a:pos x="3389312" y="503237"/>
              </a:cxn>
              <a:cxn ang="0">
                <a:pos x="84025" y="503237"/>
              </a:cxn>
              <a:cxn ang="0">
                <a:pos x="0" y="419362"/>
              </a:cxn>
              <a:cxn ang="0">
                <a:pos x="0" y="0"/>
              </a:cxn>
            </a:cxnLst>
            <a:rect l="txL" t="txT" r="txR" b="txB"/>
            <a:pathLst>
              <a:path w="3389630" h="504190">
                <a:moveTo>
                  <a:pt x="0" y="0"/>
                </a:moveTo>
                <a:lnTo>
                  <a:pt x="3305596" y="0"/>
                </a:lnTo>
                <a:lnTo>
                  <a:pt x="3389630" y="84033"/>
                </a:lnTo>
                <a:lnTo>
                  <a:pt x="3389630" y="504190"/>
                </a:lnTo>
                <a:lnTo>
                  <a:pt x="84033" y="504190"/>
                </a:lnTo>
                <a:lnTo>
                  <a:pt x="0" y="4201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251460" y="411480"/>
            <a:ext cx="7357110" cy="50292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 anchor="ctr"/>
          <a:p>
            <a:pPr algn="l" eaLnBrk="1" hangingPunct="1"/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创始人介绍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内容占位符 2"/>
          <p:cNvSpPr>
            <a:spLocks noGrp="1"/>
          </p:cNvSpPr>
          <p:nvPr/>
        </p:nvSpPr>
        <p:spPr>
          <a:xfrm>
            <a:off x="2134235" y="1708785"/>
            <a:ext cx="4035425" cy="225298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/>
          <a:p>
            <a:pPr>
              <a:lnSpc>
                <a:spcPct val="150000"/>
              </a:lnSpc>
              <a:spcBef>
                <a:spcPct val="15000"/>
              </a:spcBef>
            </a:pPr>
            <a:endParaRPr lang="en-US" altLang="zh-CN" sz="1400" dirty="0">
              <a:solidFill>
                <a:srgbClr val="2E32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2510" y="987425"/>
            <a:ext cx="66319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800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       </a:t>
            </a:r>
            <a:endParaRPr lang="zh-CN" altLang="en-US" sz="1800" dirty="0">
              <a:solidFill>
                <a:srgbClr val="2E32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79190" y="1094740"/>
            <a:ext cx="47072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刘文群（</a:t>
            </a:r>
            <a:r>
              <a:rPr lang="en-US" altLang="zh-CN" b="1"/>
              <a:t>Ann Liu</a:t>
            </a:r>
            <a:r>
              <a:rPr lang="zh-CN" altLang="en-US" b="1"/>
              <a:t>）</a:t>
            </a:r>
            <a:endParaRPr lang="zh-CN" altLang="en-US" b="1"/>
          </a:p>
          <a:p>
            <a:pPr lvl="1"/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MBA</a:t>
            </a:r>
            <a:endParaRPr lang="en-US" altLang="zh-CN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/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高级会计师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/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深圳市会计协会专家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/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高评委委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员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/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20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多年财务及管理工作经验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/>
            <a:endParaRPr lang="zh-CN" altLang="en-US"/>
          </a:p>
          <a:p>
            <a:r>
              <a:rPr lang="zh-CN" altLang="en-US" b="1"/>
              <a:t>擅长领域：</a:t>
            </a:r>
            <a:endParaRPr lang="zh-CN" altLang="en-US" b="1"/>
          </a:p>
          <a:p>
            <a:pPr lvl="1"/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数据分析、成本控制、纳税筹划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/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业财融合、流程优化、运营决策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/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ERP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实施、预算管理、绩效管理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lvl="1"/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8045"/>
            <a:ext cx="2856865" cy="4267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剪去对角的矩形 1"/>
          <p:cNvSpPr/>
          <p:nvPr/>
        </p:nvSpPr>
        <p:spPr>
          <a:xfrm>
            <a:off x="0" y="484505"/>
            <a:ext cx="4900295" cy="502920"/>
          </a:xfrm>
          <a:custGeom>
            <a:avLst/>
            <a:gdLst>
              <a:gd name="txL" fmla="*/ 0 w 3389630"/>
              <a:gd name="txT" fmla="*/ 0 h 504190"/>
              <a:gd name="txR" fmla="*/ 3389630 w 3389630"/>
              <a:gd name="txB" fmla="*/ 504190 h 504190"/>
            </a:gdLst>
            <a:ahLst/>
            <a:cxnLst>
              <a:cxn ang="0">
                <a:pos x="0" y="0"/>
              </a:cxn>
              <a:cxn ang="0">
                <a:pos x="3305286" y="0"/>
              </a:cxn>
              <a:cxn ang="0">
                <a:pos x="3389312" y="83874"/>
              </a:cxn>
              <a:cxn ang="0">
                <a:pos x="3389312" y="503237"/>
              </a:cxn>
              <a:cxn ang="0">
                <a:pos x="3389312" y="503237"/>
              </a:cxn>
              <a:cxn ang="0">
                <a:pos x="84025" y="503237"/>
              </a:cxn>
              <a:cxn ang="0">
                <a:pos x="0" y="419362"/>
              </a:cxn>
              <a:cxn ang="0">
                <a:pos x="0" y="0"/>
              </a:cxn>
            </a:cxnLst>
            <a:rect l="txL" t="txT" r="txR" b="txB"/>
            <a:pathLst>
              <a:path w="3389630" h="504190">
                <a:moveTo>
                  <a:pt x="0" y="0"/>
                </a:moveTo>
                <a:lnTo>
                  <a:pt x="3305596" y="0"/>
                </a:lnTo>
                <a:lnTo>
                  <a:pt x="3389630" y="84033"/>
                </a:lnTo>
                <a:lnTo>
                  <a:pt x="3389630" y="504190"/>
                </a:lnTo>
                <a:lnTo>
                  <a:pt x="84033" y="504190"/>
                </a:lnTo>
                <a:lnTo>
                  <a:pt x="0" y="4201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342900" y="484505"/>
            <a:ext cx="7506335" cy="50292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 anchor="ctr"/>
          <a:p>
            <a:pPr algn="l" eaLnBrk="1" hangingPunct="1"/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</a:t>
            </a:r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业的优势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内容占位符 2"/>
          <p:cNvSpPr>
            <a:spLocks noGrp="1"/>
          </p:cNvSpPr>
          <p:nvPr/>
        </p:nvSpPr>
        <p:spPr>
          <a:xfrm>
            <a:off x="2149475" y="1742440"/>
            <a:ext cx="4035425" cy="225298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/>
          <a:p>
            <a:pPr>
              <a:lnSpc>
                <a:spcPct val="150000"/>
              </a:lnSpc>
              <a:spcBef>
                <a:spcPct val="15000"/>
              </a:spcBef>
            </a:pPr>
            <a:endParaRPr lang="en-US" altLang="zh-CN" sz="1400" dirty="0">
              <a:solidFill>
                <a:srgbClr val="2E32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987425"/>
            <a:ext cx="9070975" cy="3660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剪去对角的矩形 1"/>
          <p:cNvSpPr/>
          <p:nvPr/>
        </p:nvSpPr>
        <p:spPr>
          <a:xfrm>
            <a:off x="0" y="484505"/>
            <a:ext cx="4900295" cy="502920"/>
          </a:xfrm>
          <a:custGeom>
            <a:avLst/>
            <a:gdLst>
              <a:gd name="txL" fmla="*/ 0 w 3389630"/>
              <a:gd name="txT" fmla="*/ 0 h 504190"/>
              <a:gd name="txR" fmla="*/ 3389630 w 3389630"/>
              <a:gd name="txB" fmla="*/ 504190 h 504190"/>
            </a:gdLst>
            <a:ahLst/>
            <a:cxnLst>
              <a:cxn ang="0">
                <a:pos x="0" y="0"/>
              </a:cxn>
              <a:cxn ang="0">
                <a:pos x="3305286" y="0"/>
              </a:cxn>
              <a:cxn ang="0">
                <a:pos x="3389312" y="83874"/>
              </a:cxn>
              <a:cxn ang="0">
                <a:pos x="3389312" y="503237"/>
              </a:cxn>
              <a:cxn ang="0">
                <a:pos x="3389312" y="503237"/>
              </a:cxn>
              <a:cxn ang="0">
                <a:pos x="84025" y="503237"/>
              </a:cxn>
              <a:cxn ang="0">
                <a:pos x="0" y="419362"/>
              </a:cxn>
              <a:cxn ang="0">
                <a:pos x="0" y="0"/>
              </a:cxn>
            </a:cxnLst>
            <a:rect l="txL" t="txT" r="txR" b="txB"/>
            <a:pathLst>
              <a:path w="3389630" h="504190">
                <a:moveTo>
                  <a:pt x="0" y="0"/>
                </a:moveTo>
                <a:lnTo>
                  <a:pt x="3305596" y="0"/>
                </a:lnTo>
                <a:lnTo>
                  <a:pt x="3389630" y="84033"/>
                </a:lnTo>
                <a:lnTo>
                  <a:pt x="3389630" y="504190"/>
                </a:lnTo>
                <a:lnTo>
                  <a:pt x="84033" y="504190"/>
                </a:lnTo>
                <a:lnTo>
                  <a:pt x="0" y="4201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342900" y="484505"/>
            <a:ext cx="7506335" cy="50292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 anchor="ctr"/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税顾问角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内容占位符 2"/>
          <p:cNvSpPr>
            <a:spLocks noGrp="1"/>
          </p:cNvSpPr>
          <p:nvPr/>
        </p:nvSpPr>
        <p:spPr>
          <a:xfrm>
            <a:off x="2134235" y="1708785"/>
            <a:ext cx="4035425" cy="225298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/>
          <a:p>
            <a:pPr>
              <a:lnSpc>
                <a:spcPct val="150000"/>
              </a:lnSpc>
              <a:spcBef>
                <a:spcPct val="15000"/>
              </a:spcBef>
            </a:pPr>
            <a:endParaRPr lang="en-US" altLang="zh-CN" sz="1400" dirty="0">
              <a:solidFill>
                <a:srgbClr val="2E32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0" y="1077595"/>
            <a:ext cx="8106410" cy="3213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剪去对角的矩形 1"/>
          <p:cNvSpPr/>
          <p:nvPr/>
        </p:nvSpPr>
        <p:spPr>
          <a:xfrm>
            <a:off x="0" y="484505"/>
            <a:ext cx="4900295" cy="502920"/>
          </a:xfrm>
          <a:custGeom>
            <a:avLst/>
            <a:gdLst>
              <a:gd name="txL" fmla="*/ 0 w 3389630"/>
              <a:gd name="txT" fmla="*/ 0 h 504190"/>
              <a:gd name="txR" fmla="*/ 3389630 w 3389630"/>
              <a:gd name="txB" fmla="*/ 504190 h 504190"/>
            </a:gdLst>
            <a:ahLst/>
            <a:cxnLst>
              <a:cxn ang="0">
                <a:pos x="0" y="0"/>
              </a:cxn>
              <a:cxn ang="0">
                <a:pos x="3305286" y="0"/>
              </a:cxn>
              <a:cxn ang="0">
                <a:pos x="3389312" y="83874"/>
              </a:cxn>
              <a:cxn ang="0">
                <a:pos x="3389312" y="503237"/>
              </a:cxn>
              <a:cxn ang="0">
                <a:pos x="3389312" y="503237"/>
              </a:cxn>
              <a:cxn ang="0">
                <a:pos x="84025" y="503237"/>
              </a:cxn>
              <a:cxn ang="0">
                <a:pos x="0" y="419362"/>
              </a:cxn>
              <a:cxn ang="0">
                <a:pos x="0" y="0"/>
              </a:cxn>
            </a:cxnLst>
            <a:rect l="txL" t="txT" r="txR" b="txB"/>
            <a:pathLst>
              <a:path w="3389630" h="504190">
                <a:moveTo>
                  <a:pt x="0" y="0"/>
                </a:moveTo>
                <a:lnTo>
                  <a:pt x="3305596" y="0"/>
                </a:lnTo>
                <a:lnTo>
                  <a:pt x="3389630" y="84033"/>
                </a:lnTo>
                <a:lnTo>
                  <a:pt x="3389630" y="504190"/>
                </a:lnTo>
                <a:lnTo>
                  <a:pt x="84033" y="504190"/>
                </a:lnTo>
                <a:lnTo>
                  <a:pt x="0" y="4201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342900" y="484505"/>
            <a:ext cx="7506335" cy="50292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 anchor="ctr"/>
          <a:p>
            <a:pPr algn="l" eaLnBrk="1" hangingPunct="1"/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企业各生命周期</a:t>
            </a:r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的财务</a:t>
            </a:r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内容占位符 2"/>
          <p:cNvSpPr>
            <a:spLocks noGrp="1"/>
          </p:cNvSpPr>
          <p:nvPr/>
        </p:nvSpPr>
        <p:spPr>
          <a:xfrm>
            <a:off x="2078355" y="1677670"/>
            <a:ext cx="4035425" cy="225298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/>
          <a:p>
            <a:pPr>
              <a:lnSpc>
                <a:spcPct val="150000"/>
              </a:lnSpc>
              <a:spcBef>
                <a:spcPct val="15000"/>
              </a:spcBef>
            </a:pPr>
            <a:endParaRPr lang="en-US" altLang="zh-CN" sz="1400" dirty="0">
              <a:solidFill>
                <a:srgbClr val="2E32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86690" y="3651006"/>
            <a:ext cx="8379145" cy="8708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 rot="10800000">
            <a:off x="1151986" y="2817366"/>
            <a:ext cx="0" cy="841213"/>
          </a:xfrm>
          <a:prstGeom prst="line">
            <a:avLst/>
          </a:prstGeom>
          <a:noFill/>
          <a:ln w="25400" cap="flat" cmpd="sng" algn="ctr">
            <a:solidFill>
              <a:srgbClr val="69A35B"/>
            </a:solidFill>
            <a:prstDash val="sysDash"/>
            <a:miter lim="800000"/>
          </a:ln>
          <a:effectLst/>
        </p:spPr>
      </p:cxn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28278" y="3545467"/>
            <a:ext cx="247416" cy="247416"/>
          </a:xfrm>
          <a:prstGeom prst="ellipse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726515" y="2104163"/>
            <a:ext cx="850941" cy="945177"/>
          </a:xfrm>
          <a:custGeom>
            <a:avLst/>
            <a:gdLst>
              <a:gd name="connsiteX0" fmla="*/ 713969 w 1427938"/>
              <a:gd name="connsiteY0" fmla="*/ 0 h 1586071"/>
              <a:gd name="connsiteX1" fmla="*/ 1427938 w 1427938"/>
              <a:gd name="connsiteY1" fmla="*/ 713969 h 1586071"/>
              <a:gd name="connsiteX2" fmla="*/ 991878 w 1427938"/>
              <a:gd name="connsiteY2" fmla="*/ 1371831 h 1586071"/>
              <a:gd name="connsiteX3" fmla="*/ 886675 w 1427938"/>
              <a:gd name="connsiteY3" fmla="*/ 1404488 h 1586071"/>
              <a:gd name="connsiteX4" fmla="*/ 713968 w 1427938"/>
              <a:gd name="connsiteY4" fmla="*/ 1586071 h 1586071"/>
              <a:gd name="connsiteX5" fmla="*/ 541261 w 1427938"/>
              <a:gd name="connsiteY5" fmla="*/ 1404487 h 1586071"/>
              <a:gd name="connsiteX6" fmla="*/ 436060 w 1427938"/>
              <a:gd name="connsiteY6" fmla="*/ 1371831 h 1586071"/>
              <a:gd name="connsiteX7" fmla="*/ 0 w 1427938"/>
              <a:gd name="connsiteY7" fmla="*/ 713969 h 1586071"/>
              <a:gd name="connsiteX8" fmla="*/ 713969 w 1427938"/>
              <a:gd name="connsiteY8" fmla="*/ 0 h 158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7938" h="1586071">
                <a:moveTo>
                  <a:pt x="713969" y="0"/>
                </a:moveTo>
                <a:cubicBezTo>
                  <a:pt x="1108283" y="0"/>
                  <a:pt x="1427938" y="319655"/>
                  <a:pt x="1427938" y="713969"/>
                </a:cubicBezTo>
                <a:cubicBezTo>
                  <a:pt x="1427938" y="1009705"/>
                  <a:pt x="1248132" y="1263444"/>
                  <a:pt x="991878" y="1371831"/>
                </a:cubicBezTo>
                <a:lnTo>
                  <a:pt x="886675" y="1404488"/>
                </a:lnTo>
                <a:lnTo>
                  <a:pt x="713968" y="1586071"/>
                </a:lnTo>
                <a:lnTo>
                  <a:pt x="541261" y="1404487"/>
                </a:lnTo>
                <a:lnTo>
                  <a:pt x="436060" y="1371831"/>
                </a:lnTo>
                <a:cubicBezTo>
                  <a:pt x="179806" y="1263444"/>
                  <a:pt x="0" y="1009705"/>
                  <a:pt x="0" y="713969"/>
                </a:cubicBezTo>
                <a:cubicBezTo>
                  <a:pt x="0" y="319655"/>
                  <a:pt x="319655" y="0"/>
                  <a:pt x="713969" y="0"/>
                </a:cubicBezTo>
                <a:close/>
              </a:path>
            </a:pathLst>
          </a:custGeom>
          <a:solidFill>
            <a:srgbClr val="69A35B"/>
          </a:solidFill>
          <a:ln w="12700" cap="flat" cmpd="sng" algn="ctr">
            <a:solidFill>
              <a:srgbClr val="FDFDFD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V="1">
            <a:off x="5364480" y="2288540"/>
            <a:ext cx="8255" cy="1003300"/>
          </a:xfrm>
          <a:prstGeom prst="line">
            <a:avLst/>
          </a:prstGeom>
          <a:noFill/>
          <a:ln w="25400" cap="flat" cmpd="sng" algn="ctr">
            <a:solidFill>
              <a:srgbClr val="3498DB"/>
            </a:solidFill>
            <a:prstDash val="sysDash"/>
            <a:miter lim="800000"/>
          </a:ln>
          <a:effectLst/>
        </p:spPr>
      </p:cxnSp>
      <p:sp>
        <p:nvSpPr>
          <p:cNvPr id="17" name="椭圆 16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250180" y="3153410"/>
            <a:ext cx="247650" cy="257810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任意多边形 1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947566" y="1358856"/>
            <a:ext cx="850941" cy="945177"/>
          </a:xfrm>
          <a:custGeom>
            <a:avLst/>
            <a:gdLst>
              <a:gd name="connsiteX0" fmla="*/ 713969 w 1427938"/>
              <a:gd name="connsiteY0" fmla="*/ 0 h 1586071"/>
              <a:gd name="connsiteX1" fmla="*/ 1427938 w 1427938"/>
              <a:gd name="connsiteY1" fmla="*/ 713969 h 1586071"/>
              <a:gd name="connsiteX2" fmla="*/ 991878 w 1427938"/>
              <a:gd name="connsiteY2" fmla="*/ 1371831 h 1586071"/>
              <a:gd name="connsiteX3" fmla="*/ 886675 w 1427938"/>
              <a:gd name="connsiteY3" fmla="*/ 1404488 h 1586071"/>
              <a:gd name="connsiteX4" fmla="*/ 713968 w 1427938"/>
              <a:gd name="connsiteY4" fmla="*/ 1586071 h 1586071"/>
              <a:gd name="connsiteX5" fmla="*/ 541261 w 1427938"/>
              <a:gd name="connsiteY5" fmla="*/ 1404487 h 1586071"/>
              <a:gd name="connsiteX6" fmla="*/ 436060 w 1427938"/>
              <a:gd name="connsiteY6" fmla="*/ 1371831 h 1586071"/>
              <a:gd name="connsiteX7" fmla="*/ 0 w 1427938"/>
              <a:gd name="connsiteY7" fmla="*/ 713969 h 1586071"/>
              <a:gd name="connsiteX8" fmla="*/ 713969 w 1427938"/>
              <a:gd name="connsiteY8" fmla="*/ 0 h 158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7938" h="1586071">
                <a:moveTo>
                  <a:pt x="713969" y="0"/>
                </a:moveTo>
                <a:cubicBezTo>
                  <a:pt x="1108283" y="0"/>
                  <a:pt x="1427938" y="319655"/>
                  <a:pt x="1427938" y="713969"/>
                </a:cubicBezTo>
                <a:cubicBezTo>
                  <a:pt x="1427938" y="1009705"/>
                  <a:pt x="1248132" y="1263444"/>
                  <a:pt x="991878" y="1371831"/>
                </a:cubicBezTo>
                <a:lnTo>
                  <a:pt x="886675" y="1404488"/>
                </a:lnTo>
                <a:lnTo>
                  <a:pt x="713968" y="1586071"/>
                </a:lnTo>
                <a:lnTo>
                  <a:pt x="541261" y="1404487"/>
                </a:lnTo>
                <a:lnTo>
                  <a:pt x="436060" y="1371831"/>
                </a:lnTo>
                <a:cubicBezTo>
                  <a:pt x="179806" y="1263444"/>
                  <a:pt x="0" y="1009705"/>
                  <a:pt x="0" y="713969"/>
                </a:cubicBezTo>
                <a:cubicBezTo>
                  <a:pt x="0" y="319655"/>
                  <a:pt x="319655" y="0"/>
                  <a:pt x="713969" y="0"/>
                </a:cubicBezTo>
                <a:close/>
              </a:path>
            </a:pathLst>
          </a:custGeom>
          <a:solidFill>
            <a:srgbClr val="3498DB"/>
          </a:solidFill>
          <a:ln w="12700" cap="flat" cmpd="sng" algn="ctr">
            <a:solidFill>
              <a:srgbClr val="FDFDFD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8"/>
            </p:custDataLst>
          </p:nvPr>
        </p:nvCxnSpPr>
        <p:spPr>
          <a:xfrm rot="10800000">
            <a:off x="3262512" y="2633272"/>
            <a:ext cx="0" cy="915438"/>
          </a:xfrm>
          <a:prstGeom prst="line">
            <a:avLst/>
          </a:prstGeom>
          <a:noFill/>
          <a:ln w="25400" cap="flat" cmpd="sng" algn="ctr">
            <a:solidFill>
              <a:srgbClr val="1AA3AA"/>
            </a:solidFill>
            <a:prstDash val="sysDash"/>
            <a:miter lim="800000"/>
          </a:ln>
          <a:effectLst/>
        </p:spPr>
      </p:cxn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150234" y="3411482"/>
            <a:ext cx="247416" cy="247416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837041" y="1711137"/>
            <a:ext cx="850941" cy="945177"/>
          </a:xfrm>
          <a:custGeom>
            <a:avLst/>
            <a:gdLst>
              <a:gd name="connsiteX0" fmla="*/ 713969 w 1427938"/>
              <a:gd name="connsiteY0" fmla="*/ 0 h 1586071"/>
              <a:gd name="connsiteX1" fmla="*/ 1427938 w 1427938"/>
              <a:gd name="connsiteY1" fmla="*/ 713969 h 1586071"/>
              <a:gd name="connsiteX2" fmla="*/ 991878 w 1427938"/>
              <a:gd name="connsiteY2" fmla="*/ 1371831 h 1586071"/>
              <a:gd name="connsiteX3" fmla="*/ 886675 w 1427938"/>
              <a:gd name="connsiteY3" fmla="*/ 1404488 h 1586071"/>
              <a:gd name="connsiteX4" fmla="*/ 713968 w 1427938"/>
              <a:gd name="connsiteY4" fmla="*/ 1586071 h 1586071"/>
              <a:gd name="connsiteX5" fmla="*/ 541261 w 1427938"/>
              <a:gd name="connsiteY5" fmla="*/ 1404487 h 1586071"/>
              <a:gd name="connsiteX6" fmla="*/ 436060 w 1427938"/>
              <a:gd name="connsiteY6" fmla="*/ 1371831 h 1586071"/>
              <a:gd name="connsiteX7" fmla="*/ 0 w 1427938"/>
              <a:gd name="connsiteY7" fmla="*/ 713969 h 1586071"/>
              <a:gd name="connsiteX8" fmla="*/ 713969 w 1427938"/>
              <a:gd name="connsiteY8" fmla="*/ 0 h 158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7938" h="1586071">
                <a:moveTo>
                  <a:pt x="713969" y="0"/>
                </a:moveTo>
                <a:cubicBezTo>
                  <a:pt x="1108283" y="0"/>
                  <a:pt x="1427938" y="319655"/>
                  <a:pt x="1427938" y="713969"/>
                </a:cubicBezTo>
                <a:cubicBezTo>
                  <a:pt x="1427938" y="1009705"/>
                  <a:pt x="1248132" y="1263444"/>
                  <a:pt x="991878" y="1371831"/>
                </a:cubicBezTo>
                <a:lnTo>
                  <a:pt x="886675" y="1404488"/>
                </a:lnTo>
                <a:lnTo>
                  <a:pt x="713968" y="1586071"/>
                </a:lnTo>
                <a:lnTo>
                  <a:pt x="541261" y="1404487"/>
                </a:lnTo>
                <a:lnTo>
                  <a:pt x="436060" y="1371831"/>
                </a:lnTo>
                <a:cubicBezTo>
                  <a:pt x="179806" y="1263444"/>
                  <a:pt x="0" y="1009705"/>
                  <a:pt x="0" y="713969"/>
                </a:cubicBezTo>
                <a:cubicBezTo>
                  <a:pt x="0" y="319655"/>
                  <a:pt x="319655" y="0"/>
                  <a:pt x="713969" y="0"/>
                </a:cubicBezTo>
                <a:close/>
              </a:path>
            </a:pathLst>
          </a:cu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8" name="曲线连接符 7"/>
          <p:cNvCxnSpPr/>
          <p:nvPr>
            <p:custDataLst>
              <p:tags r:id="rId11"/>
            </p:custDataLst>
          </p:nvPr>
        </p:nvCxnSpPr>
        <p:spPr>
          <a:xfrm rot="19200000" flipV="1">
            <a:off x="6792868" y="2173691"/>
            <a:ext cx="699388" cy="648708"/>
          </a:xfrm>
          <a:prstGeom prst="curvedConnector3">
            <a:avLst/>
          </a:prstGeom>
          <a:noFill/>
          <a:ln w="25400" cap="flat" cmpd="sng" algn="ctr">
            <a:solidFill>
              <a:srgbClr val="1F74AD"/>
            </a:solidFill>
            <a:prstDash val="sysDash"/>
            <a:miter lim="800000"/>
          </a:ln>
          <a:effectLst/>
        </p:spPr>
      </p:cxnSp>
      <p:sp>
        <p:nvSpPr>
          <p:cNvPr id="21" name="任意多边形 20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6704965" y="1158875"/>
            <a:ext cx="834390" cy="944880"/>
          </a:xfrm>
          <a:custGeom>
            <a:avLst/>
            <a:gdLst>
              <a:gd name="connsiteX0" fmla="*/ 713969 w 1427938"/>
              <a:gd name="connsiteY0" fmla="*/ 0 h 1586071"/>
              <a:gd name="connsiteX1" fmla="*/ 1427938 w 1427938"/>
              <a:gd name="connsiteY1" fmla="*/ 713969 h 1586071"/>
              <a:gd name="connsiteX2" fmla="*/ 991878 w 1427938"/>
              <a:gd name="connsiteY2" fmla="*/ 1371831 h 1586071"/>
              <a:gd name="connsiteX3" fmla="*/ 886675 w 1427938"/>
              <a:gd name="connsiteY3" fmla="*/ 1404488 h 1586071"/>
              <a:gd name="connsiteX4" fmla="*/ 713968 w 1427938"/>
              <a:gd name="connsiteY4" fmla="*/ 1586071 h 1586071"/>
              <a:gd name="connsiteX5" fmla="*/ 541261 w 1427938"/>
              <a:gd name="connsiteY5" fmla="*/ 1404487 h 1586071"/>
              <a:gd name="connsiteX6" fmla="*/ 436060 w 1427938"/>
              <a:gd name="connsiteY6" fmla="*/ 1371831 h 1586071"/>
              <a:gd name="connsiteX7" fmla="*/ 0 w 1427938"/>
              <a:gd name="connsiteY7" fmla="*/ 713969 h 1586071"/>
              <a:gd name="connsiteX8" fmla="*/ 713969 w 1427938"/>
              <a:gd name="connsiteY8" fmla="*/ 0 h 158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7938" h="1586071">
                <a:moveTo>
                  <a:pt x="713969" y="0"/>
                </a:moveTo>
                <a:cubicBezTo>
                  <a:pt x="1108283" y="0"/>
                  <a:pt x="1427938" y="319655"/>
                  <a:pt x="1427938" y="713969"/>
                </a:cubicBezTo>
                <a:cubicBezTo>
                  <a:pt x="1427938" y="1009705"/>
                  <a:pt x="1248132" y="1263444"/>
                  <a:pt x="991878" y="1371831"/>
                </a:cubicBezTo>
                <a:lnTo>
                  <a:pt x="886675" y="1404488"/>
                </a:lnTo>
                <a:lnTo>
                  <a:pt x="713968" y="1586071"/>
                </a:lnTo>
                <a:lnTo>
                  <a:pt x="541261" y="1404487"/>
                </a:lnTo>
                <a:lnTo>
                  <a:pt x="436060" y="1371831"/>
                </a:lnTo>
                <a:cubicBezTo>
                  <a:pt x="179806" y="1263444"/>
                  <a:pt x="0" y="1009705"/>
                  <a:pt x="0" y="713969"/>
                </a:cubicBezTo>
                <a:cubicBezTo>
                  <a:pt x="0" y="319655"/>
                  <a:pt x="319655" y="0"/>
                  <a:pt x="713969" y="0"/>
                </a:cubicBezTo>
                <a:close/>
              </a:path>
            </a:pathLst>
          </a:cu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13"/>
            </p:custDataLst>
          </p:nvPr>
        </p:nvSpPr>
        <p:spPr>
          <a:xfrm>
            <a:off x="251460" y="3938905"/>
            <a:ext cx="1891665" cy="751205"/>
          </a:xfrm>
          <a:prstGeom prst="rect">
            <a:avLst/>
          </a:prstGeom>
          <a:noFill/>
          <a:effectLst/>
        </p:spPr>
        <p:txBody>
          <a:bodyPr wrap="square" tIns="0" rtlCol="0">
            <a:normAutofit lnSpcReduction="10000"/>
          </a:bodyPr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活下来（管控好钱）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流水账清晰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满足政府记账报税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14"/>
            </p:custDataLst>
          </p:nvPr>
        </p:nvSpPr>
        <p:spPr>
          <a:xfrm>
            <a:off x="605155" y="1499870"/>
            <a:ext cx="1094105" cy="603250"/>
          </a:xfrm>
          <a:prstGeom prst="rect">
            <a:avLst/>
          </a:prstGeom>
          <a:noFill/>
        </p:spPr>
        <p:txBody>
          <a:bodyPr wrap="square" bIns="0" rtlCol="0" anchor="b" anchorCtr="0">
            <a:normAutofit fontScale="80000"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3F3F4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创业</a:t>
            </a:r>
            <a:endParaRPr lang="zh-CN" altLang="en-US" b="1" spc="300">
              <a:solidFill>
                <a:srgbClr val="3F3F4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b="1" spc="300">
                <a:solidFill>
                  <a:srgbClr val="3F3F4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0-10</a:t>
            </a:r>
            <a:r>
              <a:rPr lang="zh-CN" altLang="en-US" b="1" spc="300">
                <a:solidFill>
                  <a:srgbClr val="3F3F4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</a:t>
            </a:r>
            <a:endParaRPr lang="zh-CN" altLang="en-US" b="1" spc="300">
              <a:solidFill>
                <a:srgbClr val="3F3F4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15"/>
            </p:custDataLst>
          </p:nvPr>
        </p:nvSpPr>
        <p:spPr>
          <a:xfrm>
            <a:off x="2555875" y="3796030"/>
            <a:ext cx="1791335" cy="789940"/>
          </a:xfrm>
          <a:prstGeom prst="rect">
            <a:avLst/>
          </a:prstGeom>
          <a:noFill/>
          <a:effectLst/>
        </p:spPr>
        <p:txBody>
          <a:bodyPr wrap="square" tIns="0" rtlCol="0">
            <a:normAutofit fontScale="90000" lnSpcReduction="20000"/>
          </a:bodyPr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财务核算完整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及时出具财务报表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规划税务合规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30000"/>
              </a:lnSpc>
              <a:buFont typeface="Wingdings" panose="05000000000000000000" charset="0"/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（植入底线思维）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16"/>
            </p:custDataLst>
          </p:nvPr>
        </p:nvSpPr>
        <p:spPr>
          <a:xfrm>
            <a:off x="2662555" y="1095375"/>
            <a:ext cx="1199515" cy="537845"/>
          </a:xfrm>
          <a:prstGeom prst="rect">
            <a:avLst/>
          </a:prstGeom>
          <a:noFill/>
        </p:spPr>
        <p:txBody>
          <a:bodyPr wrap="square" bIns="0" rtlCol="0" anchor="b" anchorCtr="0">
            <a:normAutofit fontScale="70000"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3F3F4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发展</a:t>
            </a:r>
            <a:endParaRPr lang="zh-CN" altLang="en-US" b="1" spc="300">
              <a:solidFill>
                <a:srgbClr val="3F3F4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b="1" spc="300">
                <a:solidFill>
                  <a:srgbClr val="3F3F4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11-40</a:t>
            </a:r>
            <a:r>
              <a:rPr lang="zh-CN" altLang="en-US" b="1" spc="300">
                <a:solidFill>
                  <a:srgbClr val="3F3F4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</a:t>
            </a:r>
            <a:endParaRPr lang="zh-CN" altLang="en-US" b="1" spc="300">
              <a:solidFill>
                <a:srgbClr val="3F3F4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17"/>
            </p:custDataLst>
          </p:nvPr>
        </p:nvSpPr>
        <p:spPr>
          <a:xfrm>
            <a:off x="4661535" y="3473450"/>
            <a:ext cx="1918970" cy="1343660"/>
          </a:xfrm>
          <a:prstGeom prst="rect">
            <a:avLst/>
          </a:prstGeom>
          <a:noFill/>
          <a:effectLst/>
        </p:spPr>
        <p:txBody>
          <a:bodyPr wrap="square" tIns="0" rtlCol="0">
            <a:normAutofit/>
          </a:bodyPr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税务合规及筹划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数据收集及分析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管理效率提升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业财融合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30000"/>
              </a:lnSpc>
              <a:buFont typeface="Wingdings" panose="05000000000000000000" charset="0"/>
            </a:pP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18"/>
            </p:custDataLst>
          </p:nvPr>
        </p:nvSpPr>
        <p:spPr>
          <a:xfrm>
            <a:off x="4661535" y="772795"/>
            <a:ext cx="1424305" cy="58610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300" b="1" spc="300">
                <a:solidFill>
                  <a:srgbClr val="3F3F4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壮大</a:t>
            </a:r>
            <a:endParaRPr lang="zh-CN" altLang="en-US" sz="1300" b="1" spc="300">
              <a:solidFill>
                <a:srgbClr val="3F3F4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300" b="1" spc="300">
                <a:solidFill>
                  <a:srgbClr val="3F3F4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41-80</a:t>
            </a:r>
            <a:r>
              <a:rPr lang="zh-CN" altLang="en-US" sz="1300" b="1" spc="300">
                <a:solidFill>
                  <a:srgbClr val="3F3F4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</a:t>
            </a:r>
            <a:endParaRPr lang="zh-CN" altLang="en-US" sz="1300" b="1" spc="300">
              <a:solidFill>
                <a:srgbClr val="3F3F4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19"/>
            </p:custDataLst>
          </p:nvPr>
        </p:nvSpPr>
        <p:spPr>
          <a:xfrm>
            <a:off x="6704965" y="3363595"/>
            <a:ext cx="1727835" cy="1080770"/>
          </a:xfrm>
          <a:prstGeom prst="rect">
            <a:avLst/>
          </a:prstGeom>
          <a:noFill/>
          <a:effectLst/>
        </p:spPr>
        <p:txBody>
          <a:bodyPr wrap="square" tIns="0" rtlCol="0">
            <a:normAutofit/>
          </a:bodyPr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员工激励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预算管控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投融资决策协助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2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政府补贴</a:t>
            </a:r>
            <a:endParaRPr lang="zh-CN" altLang="en-US" sz="12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20"/>
            </p:custDataLst>
          </p:nvPr>
        </p:nvSpPr>
        <p:spPr>
          <a:xfrm>
            <a:off x="6625590" y="389255"/>
            <a:ext cx="1140460" cy="706120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3F3F4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成熟</a:t>
            </a:r>
            <a:endParaRPr lang="zh-CN" altLang="en-US" b="1" spc="300">
              <a:solidFill>
                <a:srgbClr val="3F3F4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b="1" spc="300">
                <a:solidFill>
                  <a:srgbClr val="3F3F4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81</a:t>
            </a:r>
            <a:r>
              <a:rPr lang="zh-CN" altLang="en-US" b="1" spc="300">
                <a:solidFill>
                  <a:srgbClr val="3F3F4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</a:t>
            </a:r>
            <a:r>
              <a:rPr lang="en-US" altLang="zh-CN" b="1" spc="300">
                <a:solidFill>
                  <a:srgbClr val="3F3F4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endParaRPr lang="en-US" altLang="zh-CN" b="1" spc="300">
              <a:solidFill>
                <a:srgbClr val="3F3F4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wifi-cloud_72981"/>
          <p:cNvSpPr>
            <a:spLocks noChangeAspect="1"/>
          </p:cNvSpPr>
          <p:nvPr>
            <p:custDataLst>
              <p:tags r:id="rId21"/>
            </p:custDataLst>
          </p:nvPr>
        </p:nvSpPr>
        <p:spPr bwMode="auto">
          <a:xfrm>
            <a:off x="7348277" y="1228794"/>
            <a:ext cx="270575" cy="271268"/>
          </a:xfrm>
          <a:custGeom>
            <a:avLst/>
            <a:gdLst>
              <a:gd name="connsiteX0" fmla="*/ 283655 w 606580"/>
              <a:gd name="connsiteY0" fmla="*/ 180789 h 608133"/>
              <a:gd name="connsiteX1" fmla="*/ 463969 w 606580"/>
              <a:gd name="connsiteY1" fmla="*/ 329895 h 608133"/>
              <a:gd name="connsiteX2" fmla="*/ 467288 w 606580"/>
              <a:gd name="connsiteY2" fmla="*/ 329803 h 608133"/>
              <a:gd name="connsiteX3" fmla="*/ 606580 w 606580"/>
              <a:gd name="connsiteY3" fmla="*/ 468968 h 608133"/>
              <a:gd name="connsiteX4" fmla="*/ 467288 w 606580"/>
              <a:gd name="connsiteY4" fmla="*/ 608133 h 608133"/>
              <a:gd name="connsiteX5" fmla="*/ 92278 w 606580"/>
              <a:gd name="connsiteY5" fmla="*/ 608133 h 608133"/>
              <a:gd name="connsiteX6" fmla="*/ 0 w 606580"/>
              <a:gd name="connsiteY6" fmla="*/ 508177 h 608133"/>
              <a:gd name="connsiteX7" fmla="*/ 100113 w 606580"/>
              <a:gd name="connsiteY7" fmla="*/ 408221 h 608133"/>
              <a:gd name="connsiteX8" fmla="*/ 105829 w 606580"/>
              <a:gd name="connsiteY8" fmla="*/ 408774 h 608133"/>
              <a:gd name="connsiteX9" fmla="*/ 100113 w 606580"/>
              <a:gd name="connsiteY9" fmla="*/ 364042 h 608133"/>
              <a:gd name="connsiteX10" fmla="*/ 283655 w 606580"/>
              <a:gd name="connsiteY10" fmla="*/ 180789 h 608133"/>
              <a:gd name="connsiteX11" fmla="*/ 399230 w 606580"/>
              <a:gd name="connsiteY11" fmla="*/ 97945 h 608133"/>
              <a:gd name="connsiteX12" fmla="*/ 506377 w 606580"/>
              <a:gd name="connsiteY12" fmla="*/ 204910 h 608133"/>
              <a:gd name="connsiteX13" fmla="*/ 476133 w 606580"/>
              <a:gd name="connsiteY13" fmla="*/ 235195 h 608133"/>
              <a:gd name="connsiteX14" fmla="*/ 445888 w 606580"/>
              <a:gd name="connsiteY14" fmla="*/ 204910 h 608133"/>
              <a:gd name="connsiteX15" fmla="*/ 399230 w 606580"/>
              <a:gd name="connsiteY15" fmla="*/ 158424 h 608133"/>
              <a:gd name="connsiteX16" fmla="*/ 368986 w 606580"/>
              <a:gd name="connsiteY16" fmla="*/ 128230 h 608133"/>
              <a:gd name="connsiteX17" fmla="*/ 399230 w 606580"/>
              <a:gd name="connsiteY17" fmla="*/ 97945 h 608133"/>
              <a:gd name="connsiteX18" fmla="*/ 403459 w 606580"/>
              <a:gd name="connsiteY18" fmla="*/ 0 h 608133"/>
              <a:gd name="connsiteX19" fmla="*/ 403552 w 606580"/>
              <a:gd name="connsiteY19" fmla="*/ 0 h 608133"/>
              <a:gd name="connsiteX20" fmla="*/ 604533 w 606580"/>
              <a:gd name="connsiteY20" fmla="*/ 200633 h 608133"/>
              <a:gd name="connsiteX21" fmla="*/ 574294 w 606580"/>
              <a:gd name="connsiteY21" fmla="*/ 230820 h 608133"/>
              <a:gd name="connsiteX22" fmla="*/ 574201 w 606580"/>
              <a:gd name="connsiteY22" fmla="*/ 230820 h 608133"/>
              <a:gd name="connsiteX23" fmla="*/ 543962 w 606580"/>
              <a:gd name="connsiteY23" fmla="*/ 200633 h 608133"/>
              <a:gd name="connsiteX24" fmla="*/ 403552 w 606580"/>
              <a:gd name="connsiteY24" fmla="*/ 60466 h 608133"/>
              <a:gd name="connsiteX25" fmla="*/ 403459 w 606580"/>
              <a:gd name="connsiteY25" fmla="*/ 60466 h 608133"/>
              <a:gd name="connsiteX26" fmla="*/ 373220 w 606580"/>
              <a:gd name="connsiteY26" fmla="*/ 30187 h 608133"/>
              <a:gd name="connsiteX27" fmla="*/ 403459 w 606580"/>
              <a:gd name="connsiteY27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6580" h="608133">
                <a:moveTo>
                  <a:pt x="283655" y="180789"/>
                </a:moveTo>
                <a:cubicBezTo>
                  <a:pt x="373351" y="180789"/>
                  <a:pt x="447929" y="245034"/>
                  <a:pt x="463969" y="329895"/>
                </a:cubicBezTo>
                <a:cubicBezTo>
                  <a:pt x="465075" y="329895"/>
                  <a:pt x="466089" y="329803"/>
                  <a:pt x="467288" y="329803"/>
                </a:cubicBezTo>
                <a:cubicBezTo>
                  <a:pt x="544263" y="329803"/>
                  <a:pt x="606580" y="392022"/>
                  <a:pt x="606580" y="468968"/>
                </a:cubicBezTo>
                <a:cubicBezTo>
                  <a:pt x="606580" y="545730"/>
                  <a:pt x="544263" y="608133"/>
                  <a:pt x="467288" y="608133"/>
                </a:cubicBezTo>
                <a:lnTo>
                  <a:pt x="92278" y="608133"/>
                </a:lnTo>
                <a:cubicBezTo>
                  <a:pt x="40101" y="604636"/>
                  <a:pt x="0" y="561101"/>
                  <a:pt x="0" y="508177"/>
                </a:cubicBezTo>
                <a:cubicBezTo>
                  <a:pt x="0" y="452953"/>
                  <a:pt x="44802" y="408221"/>
                  <a:pt x="100113" y="408221"/>
                </a:cubicBezTo>
                <a:cubicBezTo>
                  <a:pt x="102049" y="408221"/>
                  <a:pt x="103893" y="408589"/>
                  <a:pt x="105829" y="408774"/>
                </a:cubicBezTo>
                <a:cubicBezTo>
                  <a:pt x="102234" y="394415"/>
                  <a:pt x="100113" y="379505"/>
                  <a:pt x="100113" y="364042"/>
                </a:cubicBezTo>
                <a:cubicBezTo>
                  <a:pt x="100113" y="262797"/>
                  <a:pt x="182251" y="180789"/>
                  <a:pt x="283655" y="180789"/>
                </a:cubicBezTo>
                <a:close/>
                <a:moveTo>
                  <a:pt x="399230" y="97945"/>
                </a:moveTo>
                <a:cubicBezTo>
                  <a:pt x="458336" y="97945"/>
                  <a:pt x="506377" y="145997"/>
                  <a:pt x="506377" y="204910"/>
                </a:cubicBezTo>
                <a:cubicBezTo>
                  <a:pt x="506377" y="221664"/>
                  <a:pt x="492822" y="235195"/>
                  <a:pt x="476133" y="235195"/>
                </a:cubicBezTo>
                <a:cubicBezTo>
                  <a:pt x="459443" y="235195"/>
                  <a:pt x="445888" y="221664"/>
                  <a:pt x="445888" y="204910"/>
                </a:cubicBezTo>
                <a:cubicBezTo>
                  <a:pt x="445888" y="179227"/>
                  <a:pt x="424957" y="158424"/>
                  <a:pt x="399230" y="158424"/>
                </a:cubicBezTo>
                <a:cubicBezTo>
                  <a:pt x="382541" y="158424"/>
                  <a:pt x="368986" y="144892"/>
                  <a:pt x="368986" y="128230"/>
                </a:cubicBezTo>
                <a:cubicBezTo>
                  <a:pt x="368986" y="111477"/>
                  <a:pt x="382541" y="97945"/>
                  <a:pt x="399230" y="97945"/>
                </a:cubicBezTo>
                <a:close/>
                <a:moveTo>
                  <a:pt x="403459" y="0"/>
                </a:moveTo>
                <a:lnTo>
                  <a:pt x="403552" y="0"/>
                </a:lnTo>
                <a:cubicBezTo>
                  <a:pt x="514276" y="0"/>
                  <a:pt x="604441" y="90009"/>
                  <a:pt x="604533" y="200633"/>
                </a:cubicBezTo>
                <a:cubicBezTo>
                  <a:pt x="604533" y="217291"/>
                  <a:pt x="590981" y="230820"/>
                  <a:pt x="574294" y="230820"/>
                </a:cubicBezTo>
                <a:lnTo>
                  <a:pt x="574201" y="230820"/>
                </a:lnTo>
                <a:cubicBezTo>
                  <a:pt x="557514" y="230820"/>
                  <a:pt x="543962" y="217291"/>
                  <a:pt x="543962" y="200633"/>
                </a:cubicBezTo>
                <a:cubicBezTo>
                  <a:pt x="543962" y="123325"/>
                  <a:pt x="480902" y="60466"/>
                  <a:pt x="403552" y="60466"/>
                </a:cubicBezTo>
                <a:lnTo>
                  <a:pt x="403459" y="60466"/>
                </a:lnTo>
                <a:cubicBezTo>
                  <a:pt x="386772" y="60466"/>
                  <a:pt x="373220" y="46937"/>
                  <a:pt x="373220" y="30187"/>
                </a:cubicBezTo>
                <a:cubicBezTo>
                  <a:pt x="373220" y="13529"/>
                  <a:pt x="386772" y="0"/>
                  <a:pt x="403459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statistical-chart_64023"/>
          <p:cNvSpPr>
            <a:spLocks noChangeAspect="1"/>
          </p:cNvSpPr>
          <p:nvPr>
            <p:custDataLst>
              <p:tags r:id="rId22"/>
            </p:custDataLst>
          </p:nvPr>
        </p:nvSpPr>
        <p:spPr bwMode="auto">
          <a:xfrm>
            <a:off x="5237750" y="1679676"/>
            <a:ext cx="270575" cy="303536"/>
          </a:xfrm>
          <a:custGeom>
            <a:avLst/>
            <a:gdLst>
              <a:gd name="connsiteX0" fmla="*/ 16193 w 538132"/>
              <a:gd name="connsiteY0" fmla="*/ 302232 h 603687"/>
              <a:gd name="connsiteX1" fmla="*/ 132346 w 538132"/>
              <a:gd name="connsiteY1" fmla="*/ 302232 h 603687"/>
              <a:gd name="connsiteX2" fmla="*/ 148540 w 538132"/>
              <a:gd name="connsiteY2" fmla="*/ 318399 h 603687"/>
              <a:gd name="connsiteX3" fmla="*/ 148540 w 538132"/>
              <a:gd name="connsiteY3" fmla="*/ 587520 h 603687"/>
              <a:gd name="connsiteX4" fmla="*/ 132346 w 538132"/>
              <a:gd name="connsiteY4" fmla="*/ 603687 h 603687"/>
              <a:gd name="connsiteX5" fmla="*/ 16193 w 538132"/>
              <a:gd name="connsiteY5" fmla="*/ 603687 h 603687"/>
              <a:gd name="connsiteX6" fmla="*/ 0 w 538132"/>
              <a:gd name="connsiteY6" fmla="*/ 587520 h 603687"/>
              <a:gd name="connsiteX7" fmla="*/ 0 w 538132"/>
              <a:gd name="connsiteY7" fmla="*/ 318399 h 603687"/>
              <a:gd name="connsiteX8" fmla="*/ 16193 w 538132"/>
              <a:gd name="connsiteY8" fmla="*/ 302232 h 603687"/>
              <a:gd name="connsiteX9" fmla="*/ 405786 w 538132"/>
              <a:gd name="connsiteY9" fmla="*/ 186857 h 603687"/>
              <a:gd name="connsiteX10" fmla="*/ 521939 w 538132"/>
              <a:gd name="connsiteY10" fmla="*/ 186857 h 603687"/>
              <a:gd name="connsiteX11" fmla="*/ 538132 w 538132"/>
              <a:gd name="connsiteY11" fmla="*/ 203025 h 603687"/>
              <a:gd name="connsiteX12" fmla="*/ 538132 w 538132"/>
              <a:gd name="connsiteY12" fmla="*/ 587520 h 603687"/>
              <a:gd name="connsiteX13" fmla="*/ 521939 w 538132"/>
              <a:gd name="connsiteY13" fmla="*/ 603687 h 603687"/>
              <a:gd name="connsiteX14" fmla="*/ 405786 w 538132"/>
              <a:gd name="connsiteY14" fmla="*/ 603687 h 603687"/>
              <a:gd name="connsiteX15" fmla="*/ 389592 w 538132"/>
              <a:gd name="connsiteY15" fmla="*/ 587520 h 603687"/>
              <a:gd name="connsiteX16" fmla="*/ 389592 w 538132"/>
              <a:gd name="connsiteY16" fmla="*/ 203025 h 603687"/>
              <a:gd name="connsiteX17" fmla="*/ 405786 w 538132"/>
              <a:gd name="connsiteY17" fmla="*/ 186857 h 603687"/>
              <a:gd name="connsiteX18" fmla="*/ 211024 w 538132"/>
              <a:gd name="connsiteY18" fmla="*/ 0 h 603687"/>
              <a:gd name="connsiteX19" fmla="*/ 327177 w 538132"/>
              <a:gd name="connsiteY19" fmla="*/ 0 h 603687"/>
              <a:gd name="connsiteX20" fmla="*/ 343371 w 538132"/>
              <a:gd name="connsiteY20" fmla="*/ 16168 h 603687"/>
              <a:gd name="connsiteX21" fmla="*/ 343371 w 538132"/>
              <a:gd name="connsiteY21" fmla="*/ 587519 h 603687"/>
              <a:gd name="connsiteX22" fmla="*/ 327177 w 538132"/>
              <a:gd name="connsiteY22" fmla="*/ 603687 h 603687"/>
              <a:gd name="connsiteX23" fmla="*/ 211024 w 538132"/>
              <a:gd name="connsiteY23" fmla="*/ 603687 h 603687"/>
              <a:gd name="connsiteX24" fmla="*/ 194831 w 538132"/>
              <a:gd name="connsiteY24" fmla="*/ 587519 h 603687"/>
              <a:gd name="connsiteX25" fmla="*/ 194831 w 538132"/>
              <a:gd name="connsiteY25" fmla="*/ 16168 h 603687"/>
              <a:gd name="connsiteX26" fmla="*/ 211024 w 538132"/>
              <a:gd name="connsiteY26" fmla="*/ 0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132" h="603687">
                <a:moveTo>
                  <a:pt x="16193" y="302232"/>
                </a:moveTo>
                <a:lnTo>
                  <a:pt x="132346" y="302232"/>
                </a:lnTo>
                <a:cubicBezTo>
                  <a:pt x="141235" y="302232"/>
                  <a:pt x="148540" y="309525"/>
                  <a:pt x="148540" y="318399"/>
                </a:cubicBezTo>
                <a:lnTo>
                  <a:pt x="148540" y="587520"/>
                </a:lnTo>
                <a:cubicBezTo>
                  <a:pt x="148540" y="596394"/>
                  <a:pt x="141235" y="603687"/>
                  <a:pt x="132346" y="603687"/>
                </a:cubicBezTo>
                <a:lnTo>
                  <a:pt x="16193" y="603687"/>
                </a:lnTo>
                <a:cubicBezTo>
                  <a:pt x="7305" y="603687"/>
                  <a:pt x="0" y="596394"/>
                  <a:pt x="0" y="587520"/>
                </a:cubicBezTo>
                <a:lnTo>
                  <a:pt x="0" y="318399"/>
                </a:lnTo>
                <a:cubicBezTo>
                  <a:pt x="0" y="309525"/>
                  <a:pt x="7305" y="302232"/>
                  <a:pt x="16193" y="302232"/>
                </a:cubicBezTo>
                <a:close/>
                <a:moveTo>
                  <a:pt x="405786" y="186857"/>
                </a:moveTo>
                <a:lnTo>
                  <a:pt x="521939" y="186857"/>
                </a:lnTo>
                <a:cubicBezTo>
                  <a:pt x="530827" y="186857"/>
                  <a:pt x="538132" y="194029"/>
                  <a:pt x="538132" y="203025"/>
                </a:cubicBezTo>
                <a:lnTo>
                  <a:pt x="538132" y="587520"/>
                </a:lnTo>
                <a:cubicBezTo>
                  <a:pt x="538132" y="596393"/>
                  <a:pt x="530827" y="603687"/>
                  <a:pt x="521939" y="603687"/>
                </a:cubicBezTo>
                <a:lnTo>
                  <a:pt x="405786" y="603687"/>
                </a:lnTo>
                <a:cubicBezTo>
                  <a:pt x="396897" y="603687"/>
                  <a:pt x="389592" y="596393"/>
                  <a:pt x="389592" y="587520"/>
                </a:cubicBezTo>
                <a:lnTo>
                  <a:pt x="389592" y="203025"/>
                </a:lnTo>
                <a:cubicBezTo>
                  <a:pt x="389592" y="194029"/>
                  <a:pt x="396897" y="186857"/>
                  <a:pt x="405786" y="186857"/>
                </a:cubicBezTo>
                <a:close/>
                <a:moveTo>
                  <a:pt x="211024" y="0"/>
                </a:moveTo>
                <a:lnTo>
                  <a:pt x="327177" y="0"/>
                </a:lnTo>
                <a:cubicBezTo>
                  <a:pt x="336066" y="0"/>
                  <a:pt x="343371" y="7294"/>
                  <a:pt x="343371" y="16168"/>
                </a:cubicBezTo>
                <a:lnTo>
                  <a:pt x="343371" y="587519"/>
                </a:lnTo>
                <a:cubicBezTo>
                  <a:pt x="343371" y="596393"/>
                  <a:pt x="336066" y="603687"/>
                  <a:pt x="327177" y="603687"/>
                </a:cubicBezTo>
                <a:lnTo>
                  <a:pt x="211024" y="603687"/>
                </a:lnTo>
                <a:cubicBezTo>
                  <a:pt x="202136" y="603687"/>
                  <a:pt x="194831" y="596393"/>
                  <a:pt x="194831" y="587519"/>
                </a:cubicBezTo>
                <a:lnTo>
                  <a:pt x="194831" y="16168"/>
                </a:lnTo>
                <a:cubicBezTo>
                  <a:pt x="194831" y="7294"/>
                  <a:pt x="202136" y="0"/>
                  <a:pt x="211024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placeholder_286118"/>
          <p:cNvSpPr>
            <a:spLocks noChangeAspect="1"/>
          </p:cNvSpPr>
          <p:nvPr>
            <p:custDataLst>
              <p:tags r:id="rId23"/>
            </p:custDataLst>
          </p:nvPr>
        </p:nvSpPr>
        <p:spPr bwMode="auto">
          <a:xfrm>
            <a:off x="3127225" y="2025012"/>
            <a:ext cx="270575" cy="317425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settings_320253"/>
          <p:cNvSpPr>
            <a:spLocks noChangeAspect="1"/>
          </p:cNvSpPr>
          <p:nvPr>
            <p:custDataLst>
              <p:tags r:id="rId24"/>
            </p:custDataLst>
          </p:nvPr>
        </p:nvSpPr>
        <p:spPr bwMode="auto">
          <a:xfrm>
            <a:off x="1016699" y="2441668"/>
            <a:ext cx="270575" cy="270166"/>
          </a:xfrm>
          <a:custGeom>
            <a:avLst/>
            <a:gdLst>
              <a:gd name="connsiteX0" fmla="*/ 303820 w 607639"/>
              <a:gd name="connsiteY0" fmla="*/ 278099 h 606722"/>
              <a:gd name="connsiteX1" fmla="*/ 329118 w 607639"/>
              <a:gd name="connsiteY1" fmla="*/ 303362 h 606722"/>
              <a:gd name="connsiteX2" fmla="*/ 303820 w 607639"/>
              <a:gd name="connsiteY2" fmla="*/ 328625 h 606722"/>
              <a:gd name="connsiteX3" fmla="*/ 278522 w 607639"/>
              <a:gd name="connsiteY3" fmla="*/ 303362 h 606722"/>
              <a:gd name="connsiteX4" fmla="*/ 303820 w 607639"/>
              <a:gd name="connsiteY4" fmla="*/ 278099 h 606722"/>
              <a:gd name="connsiteX5" fmla="*/ 303775 w 607639"/>
              <a:gd name="connsiteY5" fmla="*/ 252735 h 606722"/>
              <a:gd name="connsiteX6" fmla="*/ 253140 w 607639"/>
              <a:gd name="connsiteY6" fmla="*/ 303317 h 606722"/>
              <a:gd name="connsiteX7" fmla="*/ 303775 w 607639"/>
              <a:gd name="connsiteY7" fmla="*/ 353900 h 606722"/>
              <a:gd name="connsiteX8" fmla="*/ 354410 w 607639"/>
              <a:gd name="connsiteY8" fmla="*/ 303317 h 606722"/>
              <a:gd name="connsiteX9" fmla="*/ 303775 w 607639"/>
              <a:gd name="connsiteY9" fmla="*/ 252735 h 606722"/>
              <a:gd name="connsiteX10" fmla="*/ 303775 w 607639"/>
              <a:gd name="connsiteY10" fmla="*/ 202241 h 606722"/>
              <a:gd name="connsiteX11" fmla="*/ 405045 w 607639"/>
              <a:gd name="connsiteY11" fmla="*/ 303317 h 606722"/>
              <a:gd name="connsiteX12" fmla="*/ 303775 w 607639"/>
              <a:gd name="connsiteY12" fmla="*/ 404482 h 606722"/>
              <a:gd name="connsiteX13" fmla="*/ 202593 w 607639"/>
              <a:gd name="connsiteY13" fmla="*/ 303317 h 606722"/>
              <a:gd name="connsiteX14" fmla="*/ 303775 w 607639"/>
              <a:gd name="connsiteY14" fmla="*/ 202241 h 606722"/>
              <a:gd name="connsiteX15" fmla="*/ 303775 w 607639"/>
              <a:gd name="connsiteY15" fmla="*/ 151703 h 606722"/>
              <a:gd name="connsiteX16" fmla="*/ 151932 w 607639"/>
              <a:gd name="connsiteY16" fmla="*/ 303317 h 606722"/>
              <a:gd name="connsiteX17" fmla="*/ 303775 w 607639"/>
              <a:gd name="connsiteY17" fmla="*/ 455019 h 606722"/>
              <a:gd name="connsiteX18" fmla="*/ 455707 w 607639"/>
              <a:gd name="connsiteY18" fmla="*/ 303317 h 606722"/>
              <a:gd name="connsiteX19" fmla="*/ 303775 w 607639"/>
              <a:gd name="connsiteY19" fmla="*/ 151703 h 606722"/>
              <a:gd name="connsiteX20" fmla="*/ 253131 w 607639"/>
              <a:gd name="connsiteY20" fmla="*/ 0 h 606722"/>
              <a:gd name="connsiteX21" fmla="*/ 354419 w 607639"/>
              <a:gd name="connsiteY21" fmla="*/ 0 h 606722"/>
              <a:gd name="connsiteX22" fmla="*/ 379786 w 607639"/>
              <a:gd name="connsiteY22" fmla="*/ 25239 h 606722"/>
              <a:gd name="connsiteX23" fmla="*/ 379786 w 607639"/>
              <a:gd name="connsiteY23" fmla="*/ 62387 h 606722"/>
              <a:gd name="connsiteX24" fmla="*/ 420639 w 607639"/>
              <a:gd name="connsiteY24" fmla="*/ 79451 h 606722"/>
              <a:gd name="connsiteX25" fmla="*/ 446985 w 607639"/>
              <a:gd name="connsiteY25" fmla="*/ 53145 h 606722"/>
              <a:gd name="connsiteX26" fmla="*/ 482854 w 607639"/>
              <a:gd name="connsiteY26" fmla="*/ 53145 h 606722"/>
              <a:gd name="connsiteX27" fmla="*/ 554414 w 607639"/>
              <a:gd name="connsiteY27" fmla="*/ 124597 h 606722"/>
              <a:gd name="connsiteX28" fmla="*/ 554414 w 607639"/>
              <a:gd name="connsiteY28" fmla="*/ 160323 h 606722"/>
              <a:gd name="connsiteX29" fmla="*/ 528069 w 607639"/>
              <a:gd name="connsiteY29" fmla="*/ 186629 h 606722"/>
              <a:gd name="connsiteX30" fmla="*/ 545158 w 607639"/>
              <a:gd name="connsiteY30" fmla="*/ 227510 h 606722"/>
              <a:gd name="connsiteX31" fmla="*/ 582273 w 607639"/>
              <a:gd name="connsiteY31" fmla="*/ 227510 h 606722"/>
              <a:gd name="connsiteX32" fmla="*/ 607639 w 607639"/>
              <a:gd name="connsiteY32" fmla="*/ 252749 h 606722"/>
              <a:gd name="connsiteX33" fmla="*/ 607639 w 607639"/>
              <a:gd name="connsiteY33" fmla="*/ 353884 h 606722"/>
              <a:gd name="connsiteX34" fmla="*/ 582273 w 607639"/>
              <a:gd name="connsiteY34" fmla="*/ 379212 h 606722"/>
              <a:gd name="connsiteX35" fmla="*/ 545158 w 607639"/>
              <a:gd name="connsiteY35" fmla="*/ 379212 h 606722"/>
              <a:gd name="connsiteX36" fmla="*/ 528069 w 607639"/>
              <a:gd name="connsiteY36" fmla="*/ 420004 h 606722"/>
              <a:gd name="connsiteX37" fmla="*/ 554414 w 607639"/>
              <a:gd name="connsiteY37" fmla="*/ 446310 h 606722"/>
              <a:gd name="connsiteX38" fmla="*/ 554414 w 607639"/>
              <a:gd name="connsiteY38" fmla="*/ 482125 h 606722"/>
              <a:gd name="connsiteX39" fmla="*/ 482854 w 607639"/>
              <a:gd name="connsiteY39" fmla="*/ 553577 h 606722"/>
              <a:gd name="connsiteX40" fmla="*/ 446985 w 607639"/>
              <a:gd name="connsiteY40" fmla="*/ 553577 h 606722"/>
              <a:gd name="connsiteX41" fmla="*/ 420639 w 607639"/>
              <a:gd name="connsiteY41" fmla="*/ 527271 h 606722"/>
              <a:gd name="connsiteX42" fmla="*/ 379786 w 607639"/>
              <a:gd name="connsiteY42" fmla="*/ 544246 h 606722"/>
              <a:gd name="connsiteX43" fmla="*/ 379786 w 607639"/>
              <a:gd name="connsiteY43" fmla="*/ 581394 h 606722"/>
              <a:gd name="connsiteX44" fmla="*/ 354419 w 607639"/>
              <a:gd name="connsiteY44" fmla="*/ 606722 h 606722"/>
              <a:gd name="connsiteX45" fmla="*/ 253131 w 607639"/>
              <a:gd name="connsiteY45" fmla="*/ 606722 h 606722"/>
              <a:gd name="connsiteX46" fmla="*/ 227854 w 607639"/>
              <a:gd name="connsiteY46" fmla="*/ 581394 h 606722"/>
              <a:gd name="connsiteX47" fmla="*/ 227854 w 607639"/>
              <a:gd name="connsiteY47" fmla="*/ 544246 h 606722"/>
              <a:gd name="connsiteX48" fmla="*/ 186911 w 607639"/>
              <a:gd name="connsiteY48" fmla="*/ 527271 h 606722"/>
              <a:gd name="connsiteX49" fmla="*/ 160566 w 607639"/>
              <a:gd name="connsiteY49" fmla="*/ 553577 h 606722"/>
              <a:gd name="connsiteX50" fmla="*/ 124786 w 607639"/>
              <a:gd name="connsiteY50" fmla="*/ 553577 h 606722"/>
              <a:gd name="connsiteX51" fmla="*/ 53225 w 607639"/>
              <a:gd name="connsiteY51" fmla="*/ 482125 h 606722"/>
              <a:gd name="connsiteX52" fmla="*/ 53225 w 607639"/>
              <a:gd name="connsiteY52" fmla="*/ 446310 h 606722"/>
              <a:gd name="connsiteX53" fmla="*/ 79482 w 607639"/>
              <a:gd name="connsiteY53" fmla="*/ 420004 h 606722"/>
              <a:gd name="connsiteX54" fmla="*/ 62482 w 607639"/>
              <a:gd name="connsiteY54" fmla="*/ 379212 h 606722"/>
              <a:gd name="connsiteX55" fmla="*/ 25278 w 607639"/>
              <a:gd name="connsiteY55" fmla="*/ 379212 h 606722"/>
              <a:gd name="connsiteX56" fmla="*/ 0 w 607639"/>
              <a:gd name="connsiteY56" fmla="*/ 353884 h 606722"/>
              <a:gd name="connsiteX57" fmla="*/ 0 w 607639"/>
              <a:gd name="connsiteY57" fmla="*/ 252749 h 606722"/>
              <a:gd name="connsiteX58" fmla="*/ 25278 w 607639"/>
              <a:gd name="connsiteY58" fmla="*/ 227510 h 606722"/>
              <a:gd name="connsiteX59" fmla="*/ 62482 w 607639"/>
              <a:gd name="connsiteY59" fmla="*/ 227510 h 606722"/>
              <a:gd name="connsiteX60" fmla="*/ 79482 w 607639"/>
              <a:gd name="connsiteY60" fmla="*/ 186629 h 606722"/>
              <a:gd name="connsiteX61" fmla="*/ 53225 w 607639"/>
              <a:gd name="connsiteY61" fmla="*/ 160323 h 606722"/>
              <a:gd name="connsiteX62" fmla="*/ 53225 w 607639"/>
              <a:gd name="connsiteY62" fmla="*/ 124597 h 606722"/>
              <a:gd name="connsiteX63" fmla="*/ 124786 w 607639"/>
              <a:gd name="connsiteY63" fmla="*/ 53145 h 606722"/>
              <a:gd name="connsiteX64" fmla="*/ 160566 w 607639"/>
              <a:gd name="connsiteY64" fmla="*/ 53145 h 606722"/>
              <a:gd name="connsiteX65" fmla="*/ 186911 w 607639"/>
              <a:gd name="connsiteY65" fmla="*/ 79451 h 606722"/>
              <a:gd name="connsiteX66" fmla="*/ 227854 w 607639"/>
              <a:gd name="connsiteY66" fmla="*/ 62387 h 606722"/>
              <a:gd name="connsiteX67" fmla="*/ 227854 w 607639"/>
              <a:gd name="connsiteY67" fmla="*/ 25239 h 606722"/>
              <a:gd name="connsiteX68" fmla="*/ 253131 w 607639"/>
              <a:gd name="connsiteY6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606722">
                <a:moveTo>
                  <a:pt x="303820" y="278099"/>
                </a:moveTo>
                <a:cubicBezTo>
                  <a:pt x="317792" y="278099"/>
                  <a:pt x="329118" y="289410"/>
                  <a:pt x="329118" y="303362"/>
                </a:cubicBezTo>
                <a:cubicBezTo>
                  <a:pt x="329118" y="317314"/>
                  <a:pt x="317792" y="328625"/>
                  <a:pt x="303820" y="328625"/>
                </a:cubicBezTo>
                <a:cubicBezTo>
                  <a:pt x="289848" y="328625"/>
                  <a:pt x="278522" y="317314"/>
                  <a:pt x="278522" y="303362"/>
                </a:cubicBezTo>
                <a:cubicBezTo>
                  <a:pt x="278522" y="289410"/>
                  <a:pt x="289848" y="278099"/>
                  <a:pt x="303820" y="278099"/>
                </a:cubicBezTo>
                <a:close/>
                <a:moveTo>
                  <a:pt x="303775" y="252735"/>
                </a:moveTo>
                <a:cubicBezTo>
                  <a:pt x="275921" y="252735"/>
                  <a:pt x="253140" y="275492"/>
                  <a:pt x="253140" y="303317"/>
                </a:cubicBezTo>
                <a:cubicBezTo>
                  <a:pt x="253140" y="331231"/>
                  <a:pt x="275921" y="353900"/>
                  <a:pt x="303775" y="353900"/>
                </a:cubicBezTo>
                <a:cubicBezTo>
                  <a:pt x="331718" y="353900"/>
                  <a:pt x="354410" y="331231"/>
                  <a:pt x="354410" y="303317"/>
                </a:cubicBezTo>
                <a:cubicBezTo>
                  <a:pt x="354410" y="275492"/>
                  <a:pt x="331718" y="252735"/>
                  <a:pt x="303775" y="252735"/>
                </a:cubicBezTo>
                <a:close/>
                <a:moveTo>
                  <a:pt x="303775" y="202241"/>
                </a:moveTo>
                <a:cubicBezTo>
                  <a:pt x="359660" y="202241"/>
                  <a:pt x="405045" y="247579"/>
                  <a:pt x="405045" y="303317"/>
                </a:cubicBezTo>
                <a:cubicBezTo>
                  <a:pt x="405045" y="359144"/>
                  <a:pt x="359660" y="404482"/>
                  <a:pt x="303775" y="404482"/>
                </a:cubicBezTo>
                <a:cubicBezTo>
                  <a:pt x="247978" y="404482"/>
                  <a:pt x="202593" y="359144"/>
                  <a:pt x="202593" y="303317"/>
                </a:cubicBezTo>
                <a:cubicBezTo>
                  <a:pt x="202593" y="247579"/>
                  <a:pt x="247978" y="202241"/>
                  <a:pt x="303775" y="202241"/>
                </a:cubicBezTo>
                <a:close/>
                <a:moveTo>
                  <a:pt x="303775" y="151703"/>
                </a:moveTo>
                <a:cubicBezTo>
                  <a:pt x="220021" y="151703"/>
                  <a:pt x="151932" y="219689"/>
                  <a:pt x="151932" y="303317"/>
                </a:cubicBezTo>
                <a:cubicBezTo>
                  <a:pt x="151932" y="387033"/>
                  <a:pt x="220021" y="455019"/>
                  <a:pt x="303775" y="455019"/>
                </a:cubicBezTo>
                <a:cubicBezTo>
                  <a:pt x="387618" y="455019"/>
                  <a:pt x="455707" y="387033"/>
                  <a:pt x="455707" y="303317"/>
                </a:cubicBezTo>
                <a:cubicBezTo>
                  <a:pt x="455707" y="219689"/>
                  <a:pt x="387618" y="151703"/>
                  <a:pt x="303775" y="151703"/>
                </a:cubicBezTo>
                <a:close/>
                <a:moveTo>
                  <a:pt x="253131" y="0"/>
                </a:moveTo>
                <a:lnTo>
                  <a:pt x="354419" y="0"/>
                </a:lnTo>
                <a:cubicBezTo>
                  <a:pt x="368482" y="0"/>
                  <a:pt x="379786" y="11287"/>
                  <a:pt x="379786" y="25239"/>
                </a:cubicBezTo>
                <a:lnTo>
                  <a:pt x="379786" y="62387"/>
                </a:lnTo>
                <a:cubicBezTo>
                  <a:pt x="393849" y="66831"/>
                  <a:pt x="407555" y="72519"/>
                  <a:pt x="420639" y="79451"/>
                </a:cubicBezTo>
                <a:lnTo>
                  <a:pt x="446985" y="53145"/>
                </a:lnTo>
                <a:cubicBezTo>
                  <a:pt x="456953" y="43191"/>
                  <a:pt x="472974" y="43191"/>
                  <a:pt x="482854" y="53145"/>
                </a:cubicBezTo>
                <a:lnTo>
                  <a:pt x="554414" y="124597"/>
                </a:lnTo>
                <a:cubicBezTo>
                  <a:pt x="564294" y="134462"/>
                  <a:pt x="564294" y="150459"/>
                  <a:pt x="554414" y="160323"/>
                </a:cubicBezTo>
                <a:lnTo>
                  <a:pt x="528069" y="186629"/>
                </a:lnTo>
                <a:cubicBezTo>
                  <a:pt x="535011" y="199782"/>
                  <a:pt x="540707" y="213468"/>
                  <a:pt x="545158" y="227510"/>
                </a:cubicBezTo>
                <a:lnTo>
                  <a:pt x="582273" y="227510"/>
                </a:lnTo>
                <a:cubicBezTo>
                  <a:pt x="596336" y="227510"/>
                  <a:pt x="607639" y="238796"/>
                  <a:pt x="607639" y="252749"/>
                </a:cubicBezTo>
                <a:lnTo>
                  <a:pt x="607639" y="353884"/>
                </a:lnTo>
                <a:cubicBezTo>
                  <a:pt x="607639" y="367926"/>
                  <a:pt x="596247" y="379212"/>
                  <a:pt x="582273" y="379212"/>
                </a:cubicBezTo>
                <a:lnTo>
                  <a:pt x="545158" y="379212"/>
                </a:lnTo>
                <a:cubicBezTo>
                  <a:pt x="540707" y="393254"/>
                  <a:pt x="535011" y="406940"/>
                  <a:pt x="528069" y="420004"/>
                </a:cubicBezTo>
                <a:lnTo>
                  <a:pt x="554414" y="446310"/>
                </a:lnTo>
                <a:cubicBezTo>
                  <a:pt x="564294" y="456263"/>
                  <a:pt x="564294" y="472260"/>
                  <a:pt x="554414" y="482125"/>
                </a:cubicBezTo>
                <a:lnTo>
                  <a:pt x="482854" y="553577"/>
                </a:lnTo>
                <a:cubicBezTo>
                  <a:pt x="472974" y="563442"/>
                  <a:pt x="456953" y="563442"/>
                  <a:pt x="446985" y="553577"/>
                </a:cubicBezTo>
                <a:lnTo>
                  <a:pt x="420639" y="527271"/>
                </a:lnTo>
                <a:cubicBezTo>
                  <a:pt x="407555" y="534203"/>
                  <a:pt x="393849" y="539802"/>
                  <a:pt x="379786" y="544246"/>
                </a:cubicBezTo>
                <a:lnTo>
                  <a:pt x="379786" y="581394"/>
                </a:lnTo>
                <a:cubicBezTo>
                  <a:pt x="379786" y="595435"/>
                  <a:pt x="368393" y="606722"/>
                  <a:pt x="354419" y="606722"/>
                </a:cubicBezTo>
                <a:lnTo>
                  <a:pt x="253131" y="606722"/>
                </a:lnTo>
                <a:cubicBezTo>
                  <a:pt x="239157" y="606722"/>
                  <a:pt x="227854" y="595435"/>
                  <a:pt x="227854" y="581394"/>
                </a:cubicBezTo>
                <a:lnTo>
                  <a:pt x="227854" y="544246"/>
                </a:lnTo>
                <a:cubicBezTo>
                  <a:pt x="213791" y="539802"/>
                  <a:pt x="200084" y="534203"/>
                  <a:pt x="186911" y="527271"/>
                </a:cubicBezTo>
                <a:lnTo>
                  <a:pt x="160566" y="553577"/>
                </a:lnTo>
                <a:cubicBezTo>
                  <a:pt x="150686" y="563442"/>
                  <a:pt x="134665" y="563442"/>
                  <a:pt x="124786" y="553577"/>
                </a:cubicBezTo>
                <a:lnTo>
                  <a:pt x="53225" y="482125"/>
                </a:lnTo>
                <a:cubicBezTo>
                  <a:pt x="43257" y="472260"/>
                  <a:pt x="43257" y="456263"/>
                  <a:pt x="53225" y="446310"/>
                </a:cubicBezTo>
                <a:lnTo>
                  <a:pt x="79482" y="420004"/>
                </a:lnTo>
                <a:cubicBezTo>
                  <a:pt x="72629" y="406940"/>
                  <a:pt x="66932" y="393254"/>
                  <a:pt x="62482" y="379212"/>
                </a:cubicBezTo>
                <a:lnTo>
                  <a:pt x="25278" y="379212"/>
                </a:lnTo>
                <a:cubicBezTo>
                  <a:pt x="11304" y="379212"/>
                  <a:pt x="0" y="367926"/>
                  <a:pt x="0" y="353884"/>
                </a:cubicBezTo>
                <a:lnTo>
                  <a:pt x="0" y="252749"/>
                </a:lnTo>
                <a:cubicBezTo>
                  <a:pt x="0" y="238796"/>
                  <a:pt x="11304" y="227510"/>
                  <a:pt x="25278" y="227510"/>
                </a:cubicBezTo>
                <a:lnTo>
                  <a:pt x="62482" y="227510"/>
                </a:lnTo>
                <a:cubicBezTo>
                  <a:pt x="66932" y="213468"/>
                  <a:pt x="72629" y="199782"/>
                  <a:pt x="79482" y="186629"/>
                </a:cubicBezTo>
                <a:lnTo>
                  <a:pt x="53225" y="160323"/>
                </a:lnTo>
                <a:cubicBezTo>
                  <a:pt x="43257" y="150459"/>
                  <a:pt x="43257" y="134462"/>
                  <a:pt x="53225" y="124597"/>
                </a:cubicBezTo>
                <a:lnTo>
                  <a:pt x="124786" y="53145"/>
                </a:lnTo>
                <a:cubicBezTo>
                  <a:pt x="134665" y="43191"/>
                  <a:pt x="150686" y="43191"/>
                  <a:pt x="160566" y="53145"/>
                </a:cubicBezTo>
                <a:lnTo>
                  <a:pt x="186911" y="79451"/>
                </a:lnTo>
                <a:cubicBezTo>
                  <a:pt x="200084" y="72519"/>
                  <a:pt x="213791" y="66831"/>
                  <a:pt x="227854" y="62387"/>
                </a:cubicBezTo>
                <a:lnTo>
                  <a:pt x="227854" y="25239"/>
                </a:lnTo>
                <a:cubicBezTo>
                  <a:pt x="227854" y="11287"/>
                  <a:pt x="239157" y="0"/>
                  <a:pt x="253131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剪去对角的矩形 1"/>
          <p:cNvSpPr/>
          <p:nvPr/>
        </p:nvSpPr>
        <p:spPr>
          <a:xfrm>
            <a:off x="0" y="484505"/>
            <a:ext cx="4900295" cy="502920"/>
          </a:xfrm>
          <a:custGeom>
            <a:avLst/>
            <a:gdLst>
              <a:gd name="txL" fmla="*/ 0 w 3389630"/>
              <a:gd name="txT" fmla="*/ 0 h 504190"/>
              <a:gd name="txR" fmla="*/ 3389630 w 3389630"/>
              <a:gd name="txB" fmla="*/ 504190 h 504190"/>
            </a:gdLst>
            <a:ahLst/>
            <a:cxnLst>
              <a:cxn ang="0">
                <a:pos x="0" y="0"/>
              </a:cxn>
              <a:cxn ang="0">
                <a:pos x="3305286" y="0"/>
              </a:cxn>
              <a:cxn ang="0">
                <a:pos x="3389312" y="83874"/>
              </a:cxn>
              <a:cxn ang="0">
                <a:pos x="3389312" y="503237"/>
              </a:cxn>
              <a:cxn ang="0">
                <a:pos x="3389312" y="503237"/>
              </a:cxn>
              <a:cxn ang="0">
                <a:pos x="84025" y="503237"/>
              </a:cxn>
              <a:cxn ang="0">
                <a:pos x="0" y="419362"/>
              </a:cxn>
              <a:cxn ang="0">
                <a:pos x="0" y="0"/>
              </a:cxn>
            </a:cxnLst>
            <a:rect l="txL" t="txT" r="txR" b="txB"/>
            <a:pathLst>
              <a:path w="3389630" h="504190">
                <a:moveTo>
                  <a:pt x="0" y="0"/>
                </a:moveTo>
                <a:lnTo>
                  <a:pt x="3305596" y="0"/>
                </a:lnTo>
                <a:lnTo>
                  <a:pt x="3389630" y="84033"/>
                </a:lnTo>
                <a:lnTo>
                  <a:pt x="3389630" y="504190"/>
                </a:lnTo>
                <a:lnTo>
                  <a:pt x="84033" y="504190"/>
                </a:lnTo>
                <a:lnTo>
                  <a:pt x="0" y="4201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342900" y="484505"/>
            <a:ext cx="7506335" cy="50292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 anchor="ctr"/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提供服务类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内容占位符 2"/>
          <p:cNvSpPr>
            <a:spLocks noGrp="1"/>
          </p:cNvSpPr>
          <p:nvPr/>
        </p:nvSpPr>
        <p:spPr>
          <a:xfrm>
            <a:off x="2094230" y="1722120"/>
            <a:ext cx="4035425" cy="225298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/>
          <a:p>
            <a:pPr>
              <a:lnSpc>
                <a:spcPct val="150000"/>
              </a:lnSpc>
              <a:spcBef>
                <a:spcPct val="15000"/>
              </a:spcBef>
            </a:pPr>
            <a:endParaRPr lang="en-US" altLang="zh-CN" sz="1400" dirty="0">
              <a:solidFill>
                <a:srgbClr val="2E32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1558636" y="3573696"/>
            <a:ext cx="0" cy="586224"/>
          </a:xfrm>
          <a:prstGeom prst="line">
            <a:avLst/>
          </a:prstGeom>
          <a:noFill/>
          <a:ln w="25400" cap="flat" cmpd="sng" algn="ctr">
            <a:solidFill>
              <a:srgbClr val="9D9D9D"/>
            </a:solidFill>
            <a:prstDash val="sysDash"/>
            <a:miter lim="800000"/>
          </a:ln>
          <a:effectLst/>
        </p:spPr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2973469" y="3230405"/>
            <a:ext cx="0" cy="586224"/>
          </a:xfrm>
          <a:prstGeom prst="line">
            <a:avLst/>
          </a:prstGeom>
          <a:noFill/>
          <a:ln w="25400" cap="flat" cmpd="sng" algn="ctr">
            <a:solidFill>
              <a:srgbClr val="9D9D9D"/>
            </a:solidFill>
            <a:prstDash val="sysDash"/>
            <a:miter lim="800000"/>
          </a:ln>
          <a:effectLst/>
        </p:spPr>
      </p:cxn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4388303" y="2822616"/>
            <a:ext cx="0" cy="586224"/>
          </a:xfrm>
          <a:prstGeom prst="line">
            <a:avLst/>
          </a:prstGeom>
          <a:noFill/>
          <a:ln w="25400" cap="flat" cmpd="sng" algn="ctr">
            <a:solidFill>
              <a:srgbClr val="9D9D9D"/>
            </a:solidFill>
            <a:prstDash val="sysDash"/>
            <a:miter lim="800000"/>
          </a:ln>
          <a:effectLst/>
        </p:spPr>
      </p:cxn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>
            <a:off x="5812385" y="2399360"/>
            <a:ext cx="0" cy="586224"/>
          </a:xfrm>
          <a:prstGeom prst="line">
            <a:avLst/>
          </a:prstGeom>
          <a:noFill/>
          <a:ln w="25400" cap="flat" cmpd="sng" algn="ctr">
            <a:solidFill>
              <a:srgbClr val="9D9D9D"/>
            </a:solidFill>
            <a:prstDash val="sysDash"/>
            <a:miter lim="800000"/>
          </a:ln>
          <a:effectLst/>
        </p:spPr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>
            <a:off x="7217972" y="1991571"/>
            <a:ext cx="0" cy="586224"/>
          </a:xfrm>
          <a:prstGeom prst="line">
            <a:avLst/>
          </a:prstGeom>
          <a:noFill/>
          <a:ln w="25400" cap="flat" cmpd="sng" algn="ctr">
            <a:solidFill>
              <a:srgbClr val="9D9D9D"/>
            </a:solidFill>
            <a:prstDash val="sysDash"/>
            <a:miter lim="800000"/>
          </a:ln>
          <a:effectLst/>
        </p:spPr>
      </p:cxn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869066" y="4132180"/>
            <a:ext cx="1401662" cy="406279"/>
          </a:xfrm>
          <a:prstGeom prst="rect">
            <a:avLst/>
          </a:prstGeom>
          <a:solidFill>
            <a:srgbClr val="3069B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rmAutofit/>
          </a:bodyPr>
          <a:p>
            <a:pPr algn="ctr"/>
            <a:r>
              <a:rPr lang="zh-CN" altLang="en-US" sz="13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核算</a:t>
            </a:r>
            <a:endParaRPr lang="zh-CN" altLang="en-US" sz="135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2298033" y="3725901"/>
            <a:ext cx="1401662" cy="406279"/>
          </a:xfrm>
          <a:prstGeom prst="rect">
            <a:avLst/>
          </a:prstGeom>
          <a:solidFill>
            <a:srgbClr val="15AA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rmAutofit/>
          </a:bodyPr>
          <a:p>
            <a:pPr algn="ctr"/>
            <a:r>
              <a:rPr lang="zh-CN" altLang="en-US" sz="13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税务</a:t>
            </a:r>
            <a:endParaRPr lang="zh-CN" altLang="en-US" sz="135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3672389" y="3319623"/>
            <a:ext cx="1401662" cy="406279"/>
          </a:xfrm>
          <a:prstGeom prst="rect">
            <a:avLst/>
          </a:prstGeom>
          <a:solidFill>
            <a:srgbClr val="8DB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rmAutofit/>
          </a:bodyPr>
          <a:p>
            <a:pPr algn="ctr"/>
            <a:r>
              <a:rPr lang="zh-CN" altLang="en-US" sz="13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业财融合</a:t>
            </a:r>
            <a:endParaRPr lang="zh-CN" altLang="en-US" sz="135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>
          <a:xfrm>
            <a:off x="5074052" y="2913345"/>
            <a:ext cx="1401662" cy="406279"/>
          </a:xfrm>
          <a:prstGeom prst="rect">
            <a:avLst/>
          </a:prstGeom>
          <a:solidFill>
            <a:srgbClr val="F4A51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rmAutofit/>
          </a:bodyPr>
          <a:p>
            <a:pPr algn="ctr"/>
            <a:r>
              <a:rPr lang="zh-CN" altLang="en-US" sz="13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激励</a:t>
            </a:r>
            <a:endParaRPr lang="zh-CN" altLang="en-US" sz="135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6475714" y="2507065"/>
            <a:ext cx="1401662" cy="406279"/>
          </a:xfrm>
          <a:prstGeom prst="rect">
            <a:avLst/>
          </a:prstGeom>
          <a:solidFill>
            <a:srgbClr val="BA43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rmAutofit/>
          </a:bodyPr>
          <a:p>
            <a:pPr algn="ctr"/>
            <a:r>
              <a:rPr lang="zh-CN" altLang="en-US" sz="13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资本</a:t>
            </a:r>
            <a:endParaRPr lang="zh-CN" altLang="en-US" sz="135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直角三角形 23"/>
          <p:cNvSpPr/>
          <p:nvPr>
            <p:custDataLst>
              <p:tags r:id="rId11"/>
            </p:custDataLst>
          </p:nvPr>
        </p:nvSpPr>
        <p:spPr>
          <a:xfrm flipV="1">
            <a:off x="5066214" y="3319623"/>
            <a:ext cx="394551" cy="406279"/>
          </a:xfrm>
          <a:prstGeom prst="rtTriangle">
            <a:avLst/>
          </a:prstGeom>
          <a:solidFill>
            <a:srgbClr val="8DB54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pPr algn="ctr"/>
            <a:endParaRPr lang="zh-CN" altLang="en-US" sz="1350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25" name="直角三角形 24"/>
          <p:cNvSpPr/>
          <p:nvPr>
            <p:custDataLst>
              <p:tags r:id="rId12"/>
            </p:custDataLst>
          </p:nvPr>
        </p:nvSpPr>
        <p:spPr>
          <a:xfrm flipV="1">
            <a:off x="3672388" y="3725901"/>
            <a:ext cx="394551" cy="406279"/>
          </a:xfrm>
          <a:prstGeom prst="rtTriangle">
            <a:avLst/>
          </a:prstGeom>
          <a:solidFill>
            <a:srgbClr val="15AA9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pPr algn="ctr"/>
            <a:endParaRPr lang="zh-CN" altLang="en-US" sz="1350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26" name="直角三角形 25"/>
          <p:cNvSpPr/>
          <p:nvPr>
            <p:custDataLst>
              <p:tags r:id="rId13"/>
            </p:custDataLst>
          </p:nvPr>
        </p:nvSpPr>
        <p:spPr>
          <a:xfrm flipV="1">
            <a:off x="6475714" y="2912074"/>
            <a:ext cx="394551" cy="406279"/>
          </a:xfrm>
          <a:prstGeom prst="rtTriangle">
            <a:avLst/>
          </a:prstGeom>
          <a:solidFill>
            <a:srgbClr val="F4A51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pPr algn="ctr"/>
            <a:endParaRPr lang="zh-CN" altLang="en-US" sz="1350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27" name="直角三角形 26"/>
          <p:cNvSpPr/>
          <p:nvPr>
            <p:custDataLst>
              <p:tags r:id="rId14"/>
            </p:custDataLst>
          </p:nvPr>
        </p:nvSpPr>
        <p:spPr>
          <a:xfrm flipV="1">
            <a:off x="2270725" y="4132180"/>
            <a:ext cx="394551" cy="406279"/>
          </a:xfrm>
          <a:prstGeom prst="rtTriangle">
            <a:avLst/>
          </a:prstGeom>
          <a:solidFill>
            <a:srgbClr val="3069B4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pPr algn="ctr"/>
            <a:endParaRPr lang="zh-CN" altLang="en-US" sz="1350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5"/>
            </p:custDataLst>
          </p:nvPr>
        </p:nvSpPr>
        <p:spPr>
          <a:xfrm>
            <a:off x="638810" y="2762250"/>
            <a:ext cx="1576705" cy="7092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marL="171450" indent="-171450" algn="l"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核算是财务根基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  <a:p>
            <a:pPr marL="171450" indent="-171450" algn="l"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财务报表能及时出具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  <a:p>
            <a:pPr marL="171450" indent="-171450" algn="l"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能反映企业真实情况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6"/>
            </p:custDataLst>
          </p:nvPr>
        </p:nvSpPr>
        <p:spPr>
          <a:xfrm>
            <a:off x="2202180" y="2202180"/>
            <a:ext cx="1508125" cy="9080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171450" indent="-171450" algn="l"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税务申报准确及完整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  <a:p>
            <a:pPr marL="171450" indent="-171450" algn="l"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税务风险管控（尽可能降低税务风险）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  <a:p>
            <a:pPr marL="171450" indent="-171450" algn="l"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税务筹划（合理利用政策，享受税收优惠</a:t>
            </a:r>
            <a:r>
              <a:rPr lang="zh-CN" altLang="en-US" sz="1000" dirty="0">
                <a:sym typeface="Arial" panose="020B0604020202020204" pitchFamily="34" charset="0"/>
              </a:rPr>
              <a:t>）</a:t>
            </a:r>
            <a:endParaRPr lang="zh-CN" altLang="en-US" sz="1000" dirty="0"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>
          <a:xfrm>
            <a:off x="3761105" y="1868805"/>
            <a:ext cx="1363345" cy="8312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marL="171450" indent="-17145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ERP</a:t>
            </a: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实施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  <a:p>
            <a:pPr marL="1714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运营分析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  <a:p>
            <a:pPr marL="1714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绩效管理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  <a:p>
            <a:pPr marL="1714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流程内控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  <a:p>
            <a:pPr marL="1714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预算管控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8"/>
            </p:custDataLst>
          </p:nvPr>
        </p:nvSpPr>
        <p:spPr>
          <a:xfrm>
            <a:off x="5124450" y="1388110"/>
            <a:ext cx="1525270" cy="1012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阿米巴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  <a:p>
            <a:pPr marL="1714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销售激励（业务人员更重短期）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  <a:p>
            <a:pPr marL="171450" indent="-1714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股权激励（利益共同体，降人力成本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9"/>
            </p:custDataLst>
          </p:nvPr>
        </p:nvSpPr>
        <p:spPr>
          <a:xfrm>
            <a:off x="6670040" y="962025"/>
            <a:ext cx="1457960" cy="1163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 algn="l"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经营资金（钱花在刀忍上）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  <a:p>
            <a:pPr marL="171450" indent="-171450" algn="l"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融资（设计金融产品，融资对接，储备现金流）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  <a:p>
            <a:pPr marL="171450" indent="-171450" algn="l">
              <a:buFont typeface="Wingdings" panose="05000000000000000000" charset="0"/>
              <a:buChar char="l"/>
            </a:pPr>
            <a:r>
              <a:rPr lang="zh-CN" altLang="en-US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Arial" panose="020B0604020202020204" pitchFamily="34" charset="0"/>
              </a:rPr>
              <a:t>政府补贴：政企关系及政府支持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Arial" panose="020B0604020202020204" pitchFamily="34" charset="0"/>
            </a:endParaRPr>
          </a:p>
        </p:txBody>
      </p:sp>
      <p:sp>
        <p:nvSpPr>
          <p:cNvPr id="33" name="KSO_Shape"/>
          <p:cNvSpPr/>
          <p:nvPr>
            <p:custDataLst>
              <p:tags r:id="rId20"/>
            </p:custDataLst>
          </p:nvPr>
        </p:nvSpPr>
        <p:spPr bwMode="auto">
          <a:xfrm>
            <a:off x="1366297" y="2284684"/>
            <a:ext cx="381921" cy="326015"/>
          </a:xfrm>
          <a:custGeom>
            <a:avLst/>
            <a:gdLst>
              <a:gd name="T0" fmla="*/ 175713297 w 4097"/>
              <a:gd name="T1" fmla="*/ 71089403 h 3497"/>
              <a:gd name="T2" fmla="*/ 33597902 w 4097"/>
              <a:gd name="T3" fmla="*/ 71089403 h 3497"/>
              <a:gd name="T4" fmla="*/ 423256757 w 4097"/>
              <a:gd name="T5" fmla="*/ 139474091 h 3497"/>
              <a:gd name="T6" fmla="*/ 372859684 w 4097"/>
              <a:gd name="T7" fmla="*/ 216358747 h 3497"/>
              <a:gd name="T8" fmla="*/ 297747197 w 4097"/>
              <a:gd name="T9" fmla="*/ 139474091 h 3497"/>
              <a:gd name="T10" fmla="*/ 502231138 w 4097"/>
              <a:gd name="T11" fmla="*/ 428853992 h 3497"/>
              <a:gd name="T12" fmla="*/ 423256757 w 4097"/>
              <a:gd name="T13" fmla="*/ 139474091 h 3497"/>
              <a:gd name="T14" fmla="*/ 254687678 w 4097"/>
              <a:gd name="T15" fmla="*/ 98906881 h 3497"/>
              <a:gd name="T16" fmla="*/ 254687678 w 4097"/>
              <a:gd name="T17" fmla="*/ 327242836 h 3497"/>
              <a:gd name="T18" fmla="*/ 184402447 w 4097"/>
              <a:gd name="T19" fmla="*/ 160916703 h 3497"/>
              <a:gd name="T20" fmla="*/ 0 w 4097"/>
              <a:gd name="T21" fmla="*/ 369934708 h 3497"/>
              <a:gd name="T22" fmla="*/ 19116131 w 4097"/>
              <a:gd name="T23" fmla="*/ 675348230 h 3497"/>
              <a:gd name="T24" fmla="*/ 90752959 w 4097"/>
              <a:gd name="T25" fmla="*/ 548044259 h 3497"/>
              <a:gd name="T26" fmla="*/ 143080758 w 4097"/>
              <a:gd name="T27" fmla="*/ 528147135 h 3497"/>
              <a:gd name="T28" fmla="*/ 194249858 w 4097"/>
              <a:gd name="T29" fmla="*/ 674961968 h 3497"/>
              <a:gd name="T30" fmla="*/ 135936541 w 4097"/>
              <a:gd name="T31" fmla="*/ 385582067 h 3497"/>
              <a:gd name="T32" fmla="*/ 165865446 w 4097"/>
              <a:gd name="T33" fmla="*/ 356992065 h 3497"/>
              <a:gd name="T34" fmla="*/ 254687678 w 4097"/>
              <a:gd name="T35" fmla="*/ 455319332 h 3497"/>
              <a:gd name="T36" fmla="*/ 271293512 w 4097"/>
              <a:gd name="T37" fmla="*/ 471739216 h 3497"/>
              <a:gd name="T38" fmla="*/ 542780360 w 4097"/>
              <a:gd name="T39" fmla="*/ 471739216 h 3497"/>
              <a:gd name="T40" fmla="*/ 542780360 w 4097"/>
              <a:gd name="T41" fmla="*/ 379980165 h 3497"/>
              <a:gd name="T42" fmla="*/ 631988386 w 4097"/>
              <a:gd name="T43" fmla="*/ 286096012 h 3497"/>
              <a:gd name="T44" fmla="*/ 566337515 w 4097"/>
              <a:gd name="T45" fmla="*/ 506124911 h 3497"/>
              <a:gd name="T46" fmla="*/ 646277260 w 4097"/>
              <a:gd name="T47" fmla="*/ 668973364 h 3497"/>
              <a:gd name="T48" fmla="*/ 703239419 w 4097"/>
              <a:gd name="T49" fmla="*/ 468648678 h 3497"/>
              <a:gd name="T50" fmla="*/ 791095848 w 4097"/>
              <a:gd name="T51" fmla="*/ 669166715 h 3497"/>
              <a:gd name="T52" fmla="*/ 763483903 w 4097"/>
              <a:gd name="T53" fmla="*/ 170189195 h 3497"/>
              <a:gd name="T54" fmla="*/ 577536523 w 4097"/>
              <a:gd name="T55" fmla="*/ 289572813 h 3497"/>
              <a:gd name="T56" fmla="*/ 542780360 w 4097"/>
              <a:gd name="T57" fmla="*/ 115520115 h 3497"/>
              <a:gd name="T58" fmla="*/ 526367423 w 4097"/>
              <a:gd name="T59" fmla="*/ 98906881 h 3497"/>
              <a:gd name="T60" fmla="*/ 674082541 w 4097"/>
              <a:gd name="T61" fmla="*/ 15261096 h 3497"/>
              <a:gd name="T62" fmla="*/ 674082541 w 4097"/>
              <a:gd name="T63" fmla="*/ 153383050 h 3497"/>
              <a:gd name="T64" fmla="*/ 674082541 w 4097"/>
              <a:gd name="T65" fmla="*/ 15261096 h 349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097" h="3497">
                <a:moveTo>
                  <a:pt x="542" y="0"/>
                </a:moveTo>
                <a:cubicBezTo>
                  <a:pt x="745" y="0"/>
                  <a:pt x="910" y="165"/>
                  <a:pt x="910" y="368"/>
                </a:cubicBezTo>
                <a:cubicBezTo>
                  <a:pt x="910" y="571"/>
                  <a:pt x="745" y="736"/>
                  <a:pt x="542" y="736"/>
                </a:cubicBezTo>
                <a:cubicBezTo>
                  <a:pt x="339" y="736"/>
                  <a:pt x="174" y="571"/>
                  <a:pt x="174" y="368"/>
                </a:cubicBezTo>
                <a:cubicBezTo>
                  <a:pt x="174" y="165"/>
                  <a:pt x="339" y="0"/>
                  <a:pt x="542" y="0"/>
                </a:cubicBezTo>
                <a:close/>
                <a:moveTo>
                  <a:pt x="2192" y="722"/>
                </a:moveTo>
                <a:cubicBezTo>
                  <a:pt x="2192" y="1120"/>
                  <a:pt x="2192" y="1120"/>
                  <a:pt x="2192" y="1120"/>
                </a:cubicBezTo>
                <a:cubicBezTo>
                  <a:pt x="1931" y="1120"/>
                  <a:pt x="1931" y="1120"/>
                  <a:pt x="1931" y="1120"/>
                </a:cubicBezTo>
                <a:cubicBezTo>
                  <a:pt x="1931" y="722"/>
                  <a:pt x="1931" y="722"/>
                  <a:pt x="1931" y="722"/>
                </a:cubicBezTo>
                <a:cubicBezTo>
                  <a:pt x="1542" y="722"/>
                  <a:pt x="1542" y="722"/>
                  <a:pt x="1542" y="722"/>
                </a:cubicBezTo>
                <a:cubicBezTo>
                  <a:pt x="1542" y="2220"/>
                  <a:pt x="1542" y="2220"/>
                  <a:pt x="1542" y="2220"/>
                </a:cubicBezTo>
                <a:cubicBezTo>
                  <a:pt x="2601" y="2220"/>
                  <a:pt x="2601" y="2220"/>
                  <a:pt x="2601" y="2220"/>
                </a:cubicBezTo>
                <a:cubicBezTo>
                  <a:pt x="2601" y="722"/>
                  <a:pt x="2601" y="722"/>
                  <a:pt x="2601" y="722"/>
                </a:cubicBezTo>
                <a:cubicBezTo>
                  <a:pt x="2192" y="722"/>
                  <a:pt x="2192" y="722"/>
                  <a:pt x="2192" y="722"/>
                </a:cubicBezTo>
                <a:close/>
                <a:moveTo>
                  <a:pt x="1405" y="512"/>
                </a:moveTo>
                <a:cubicBezTo>
                  <a:pt x="1319" y="512"/>
                  <a:pt x="1319" y="512"/>
                  <a:pt x="1319" y="512"/>
                </a:cubicBezTo>
                <a:cubicBezTo>
                  <a:pt x="1319" y="598"/>
                  <a:pt x="1319" y="598"/>
                  <a:pt x="1319" y="598"/>
                </a:cubicBezTo>
                <a:cubicBezTo>
                  <a:pt x="1319" y="1694"/>
                  <a:pt x="1319" y="1694"/>
                  <a:pt x="1319" y="1694"/>
                </a:cubicBezTo>
                <a:cubicBezTo>
                  <a:pt x="1107" y="1550"/>
                  <a:pt x="1107" y="1550"/>
                  <a:pt x="1107" y="1550"/>
                </a:cubicBezTo>
                <a:cubicBezTo>
                  <a:pt x="955" y="833"/>
                  <a:pt x="955" y="833"/>
                  <a:pt x="955" y="833"/>
                </a:cubicBezTo>
                <a:cubicBezTo>
                  <a:pt x="67" y="825"/>
                  <a:pt x="67" y="825"/>
                  <a:pt x="67" y="825"/>
                </a:cubicBezTo>
                <a:cubicBezTo>
                  <a:pt x="0" y="1915"/>
                  <a:pt x="0" y="1915"/>
                  <a:pt x="0" y="1915"/>
                </a:cubicBezTo>
                <a:cubicBezTo>
                  <a:pt x="89" y="2707"/>
                  <a:pt x="89" y="2707"/>
                  <a:pt x="89" y="2707"/>
                </a:cubicBezTo>
                <a:cubicBezTo>
                  <a:pt x="99" y="3496"/>
                  <a:pt x="99" y="3496"/>
                  <a:pt x="99" y="3496"/>
                </a:cubicBezTo>
                <a:cubicBezTo>
                  <a:pt x="314" y="3494"/>
                  <a:pt x="314" y="3494"/>
                  <a:pt x="314" y="3494"/>
                </a:cubicBezTo>
                <a:cubicBezTo>
                  <a:pt x="470" y="2837"/>
                  <a:pt x="470" y="2837"/>
                  <a:pt x="470" y="2837"/>
                </a:cubicBezTo>
                <a:cubicBezTo>
                  <a:pt x="455" y="2345"/>
                  <a:pt x="455" y="2345"/>
                  <a:pt x="455" y="2345"/>
                </a:cubicBezTo>
                <a:cubicBezTo>
                  <a:pt x="741" y="2734"/>
                  <a:pt x="741" y="2734"/>
                  <a:pt x="741" y="2734"/>
                </a:cubicBezTo>
                <a:cubicBezTo>
                  <a:pt x="782" y="3497"/>
                  <a:pt x="782" y="3497"/>
                  <a:pt x="782" y="3497"/>
                </a:cubicBezTo>
                <a:cubicBezTo>
                  <a:pt x="1006" y="3494"/>
                  <a:pt x="1006" y="3494"/>
                  <a:pt x="1006" y="3494"/>
                </a:cubicBezTo>
                <a:cubicBezTo>
                  <a:pt x="1116" y="2612"/>
                  <a:pt x="1116" y="2612"/>
                  <a:pt x="1116" y="2612"/>
                </a:cubicBezTo>
                <a:cubicBezTo>
                  <a:pt x="704" y="1996"/>
                  <a:pt x="704" y="1996"/>
                  <a:pt x="704" y="1996"/>
                </a:cubicBezTo>
                <a:cubicBezTo>
                  <a:pt x="767" y="1441"/>
                  <a:pt x="767" y="1441"/>
                  <a:pt x="767" y="1441"/>
                </a:cubicBezTo>
                <a:cubicBezTo>
                  <a:pt x="859" y="1848"/>
                  <a:pt x="859" y="1848"/>
                  <a:pt x="859" y="1848"/>
                </a:cubicBezTo>
                <a:cubicBezTo>
                  <a:pt x="1319" y="1954"/>
                  <a:pt x="1319" y="1954"/>
                  <a:pt x="1319" y="1954"/>
                </a:cubicBezTo>
                <a:cubicBezTo>
                  <a:pt x="1319" y="2357"/>
                  <a:pt x="1319" y="2357"/>
                  <a:pt x="1319" y="2357"/>
                </a:cubicBezTo>
                <a:cubicBezTo>
                  <a:pt x="1319" y="2442"/>
                  <a:pt x="1319" y="2442"/>
                  <a:pt x="1319" y="2442"/>
                </a:cubicBezTo>
                <a:cubicBezTo>
                  <a:pt x="1405" y="2442"/>
                  <a:pt x="1405" y="2442"/>
                  <a:pt x="1405" y="2442"/>
                </a:cubicBezTo>
                <a:cubicBezTo>
                  <a:pt x="2726" y="2442"/>
                  <a:pt x="2726" y="2442"/>
                  <a:pt x="2726" y="2442"/>
                </a:cubicBezTo>
                <a:cubicBezTo>
                  <a:pt x="2811" y="2442"/>
                  <a:pt x="2811" y="2442"/>
                  <a:pt x="2811" y="2442"/>
                </a:cubicBezTo>
                <a:cubicBezTo>
                  <a:pt x="2811" y="2357"/>
                  <a:pt x="2811" y="2357"/>
                  <a:pt x="2811" y="2357"/>
                </a:cubicBezTo>
                <a:cubicBezTo>
                  <a:pt x="2811" y="1967"/>
                  <a:pt x="2811" y="1967"/>
                  <a:pt x="2811" y="1967"/>
                </a:cubicBezTo>
                <a:cubicBezTo>
                  <a:pt x="3165" y="1735"/>
                  <a:pt x="3165" y="1735"/>
                  <a:pt x="3165" y="1735"/>
                </a:cubicBezTo>
                <a:cubicBezTo>
                  <a:pt x="3273" y="1481"/>
                  <a:pt x="3273" y="1481"/>
                  <a:pt x="3273" y="1481"/>
                </a:cubicBezTo>
                <a:cubicBezTo>
                  <a:pt x="3392" y="2054"/>
                  <a:pt x="3392" y="2054"/>
                  <a:pt x="3392" y="2054"/>
                </a:cubicBezTo>
                <a:cubicBezTo>
                  <a:pt x="2933" y="2620"/>
                  <a:pt x="2933" y="2620"/>
                  <a:pt x="2933" y="2620"/>
                </a:cubicBezTo>
                <a:cubicBezTo>
                  <a:pt x="3130" y="3459"/>
                  <a:pt x="3130" y="3459"/>
                  <a:pt x="3130" y="3459"/>
                </a:cubicBezTo>
                <a:cubicBezTo>
                  <a:pt x="3347" y="3463"/>
                  <a:pt x="3347" y="3463"/>
                  <a:pt x="3347" y="3463"/>
                </a:cubicBezTo>
                <a:cubicBezTo>
                  <a:pt x="3298" y="2738"/>
                  <a:pt x="3298" y="2738"/>
                  <a:pt x="3298" y="2738"/>
                </a:cubicBezTo>
                <a:cubicBezTo>
                  <a:pt x="3642" y="2426"/>
                  <a:pt x="3642" y="2426"/>
                  <a:pt x="3642" y="2426"/>
                </a:cubicBezTo>
                <a:cubicBezTo>
                  <a:pt x="3816" y="3461"/>
                  <a:pt x="3816" y="3461"/>
                  <a:pt x="3816" y="3461"/>
                </a:cubicBezTo>
                <a:cubicBezTo>
                  <a:pt x="4097" y="3464"/>
                  <a:pt x="4097" y="3464"/>
                  <a:pt x="4097" y="3464"/>
                </a:cubicBezTo>
                <a:cubicBezTo>
                  <a:pt x="4048" y="2263"/>
                  <a:pt x="4048" y="2263"/>
                  <a:pt x="4048" y="2263"/>
                </a:cubicBezTo>
                <a:cubicBezTo>
                  <a:pt x="3954" y="881"/>
                  <a:pt x="3954" y="881"/>
                  <a:pt x="3954" y="881"/>
                </a:cubicBezTo>
                <a:cubicBezTo>
                  <a:pt x="3090" y="888"/>
                  <a:pt x="3090" y="888"/>
                  <a:pt x="3090" y="888"/>
                </a:cubicBezTo>
                <a:cubicBezTo>
                  <a:pt x="2991" y="1499"/>
                  <a:pt x="2991" y="1499"/>
                  <a:pt x="2991" y="1499"/>
                </a:cubicBezTo>
                <a:cubicBezTo>
                  <a:pt x="2811" y="1700"/>
                  <a:pt x="2811" y="1700"/>
                  <a:pt x="2811" y="1700"/>
                </a:cubicBezTo>
                <a:cubicBezTo>
                  <a:pt x="2811" y="598"/>
                  <a:pt x="2811" y="598"/>
                  <a:pt x="2811" y="598"/>
                </a:cubicBezTo>
                <a:cubicBezTo>
                  <a:pt x="2811" y="512"/>
                  <a:pt x="2811" y="512"/>
                  <a:pt x="2811" y="512"/>
                </a:cubicBezTo>
                <a:cubicBezTo>
                  <a:pt x="2726" y="512"/>
                  <a:pt x="2726" y="512"/>
                  <a:pt x="2726" y="512"/>
                </a:cubicBezTo>
                <a:cubicBezTo>
                  <a:pt x="1405" y="512"/>
                  <a:pt x="1405" y="512"/>
                  <a:pt x="1405" y="512"/>
                </a:cubicBezTo>
                <a:close/>
                <a:moveTo>
                  <a:pt x="3491" y="79"/>
                </a:moveTo>
                <a:cubicBezTo>
                  <a:pt x="3689" y="79"/>
                  <a:pt x="3849" y="239"/>
                  <a:pt x="3849" y="437"/>
                </a:cubicBezTo>
                <a:cubicBezTo>
                  <a:pt x="3849" y="634"/>
                  <a:pt x="3689" y="794"/>
                  <a:pt x="3491" y="794"/>
                </a:cubicBezTo>
                <a:cubicBezTo>
                  <a:pt x="3294" y="794"/>
                  <a:pt x="3134" y="634"/>
                  <a:pt x="3134" y="437"/>
                </a:cubicBezTo>
                <a:cubicBezTo>
                  <a:pt x="3134" y="239"/>
                  <a:pt x="3294" y="79"/>
                  <a:pt x="3491" y="79"/>
                </a:cubicBezTo>
                <a:close/>
              </a:path>
            </a:pathLst>
          </a:custGeom>
          <a:solidFill>
            <a:srgbClr val="3069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>
            <a:normAutofit/>
          </a:bodyPr>
          <a:p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34" name="KSO_Shape"/>
          <p:cNvSpPr/>
          <p:nvPr>
            <p:custDataLst>
              <p:tags r:id="rId21"/>
            </p:custDataLst>
          </p:nvPr>
        </p:nvSpPr>
        <p:spPr bwMode="auto">
          <a:xfrm>
            <a:off x="2838825" y="1953875"/>
            <a:ext cx="266100" cy="248266"/>
          </a:xfrm>
          <a:custGeom>
            <a:avLst/>
            <a:gdLst>
              <a:gd name="T0" fmla="*/ 0 w 8970958"/>
              <a:gd name="T1" fmla="*/ 599920 h 8375651"/>
              <a:gd name="T2" fmla="*/ 300757 w 8970958"/>
              <a:gd name="T3" fmla="*/ 599920 h 8375651"/>
              <a:gd name="T4" fmla="*/ 300757 w 8970958"/>
              <a:gd name="T5" fmla="*/ 1680923 h 8375651"/>
              <a:gd name="T6" fmla="*/ 0 w 8970958"/>
              <a:gd name="T7" fmla="*/ 1680923 h 8375651"/>
              <a:gd name="T8" fmla="*/ 982536 w 8970958"/>
              <a:gd name="T9" fmla="*/ 0 h 8375651"/>
              <a:gd name="T10" fmla="*/ 1076703 w 8970958"/>
              <a:gd name="T11" fmla="*/ 47488 h 8375651"/>
              <a:gd name="T12" fmla="*/ 1124163 w 8970958"/>
              <a:gd name="T13" fmla="*/ 600007 h 8375651"/>
              <a:gd name="T14" fmla="*/ 1593490 w 8970958"/>
              <a:gd name="T15" fmla="*/ 600007 h 8375651"/>
              <a:gd name="T16" fmla="*/ 1751690 w 8970958"/>
              <a:gd name="T17" fmla="*/ 654279 h 8375651"/>
              <a:gd name="T18" fmla="*/ 1799150 w 8970958"/>
              <a:gd name="T19" fmla="*/ 828401 h 8375651"/>
              <a:gd name="T20" fmla="*/ 1789357 w 8970958"/>
              <a:gd name="T21" fmla="*/ 957297 h 8375651"/>
              <a:gd name="T22" fmla="*/ 1170117 w 8970958"/>
              <a:gd name="T23" fmla="*/ 1680923 h 8375651"/>
              <a:gd name="T24" fmla="*/ 750510 w 8970958"/>
              <a:gd name="T25" fmla="*/ 1570872 h 8375651"/>
              <a:gd name="T26" fmla="*/ 487596 w 8970958"/>
              <a:gd name="T27" fmla="*/ 1498509 h 8375651"/>
              <a:gd name="T28" fmla="*/ 420550 w 8970958"/>
              <a:gd name="T29" fmla="*/ 1498509 h 8375651"/>
              <a:gd name="T30" fmla="*/ 420550 w 8970958"/>
              <a:gd name="T31" fmla="*/ 618097 h 8375651"/>
              <a:gd name="T32" fmla="*/ 840910 w 8970958"/>
              <a:gd name="T33" fmla="*/ 186183 h 8375651"/>
              <a:gd name="T34" fmla="*/ 982536 w 8970958"/>
              <a:gd name="T35" fmla="*/ 0 h 837565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970958" h="8375651">
                <a:moveTo>
                  <a:pt x="0" y="2989262"/>
                </a:moveTo>
                <a:lnTo>
                  <a:pt x="1498600" y="2989262"/>
                </a:lnTo>
                <a:lnTo>
                  <a:pt x="1498600" y="8375650"/>
                </a:lnTo>
                <a:lnTo>
                  <a:pt x="0" y="8375650"/>
                </a:lnTo>
                <a:lnTo>
                  <a:pt x="0" y="2989262"/>
                </a:lnTo>
                <a:close/>
                <a:moveTo>
                  <a:pt x="4895750" y="0"/>
                </a:moveTo>
                <a:cubicBezTo>
                  <a:pt x="5094695" y="11268"/>
                  <a:pt x="5244843" y="93898"/>
                  <a:pt x="5364961" y="236622"/>
                </a:cubicBezTo>
                <a:cubicBezTo>
                  <a:pt x="5751590" y="691085"/>
                  <a:pt x="5717807" y="1686398"/>
                  <a:pt x="5601443" y="2989694"/>
                </a:cubicBezTo>
                <a:cubicBezTo>
                  <a:pt x="5601443" y="2989694"/>
                  <a:pt x="5601443" y="2989694"/>
                  <a:pt x="7939989" y="2989694"/>
                </a:cubicBezTo>
                <a:cubicBezTo>
                  <a:pt x="8138935" y="2989694"/>
                  <a:pt x="8499289" y="3008474"/>
                  <a:pt x="8728264" y="3260119"/>
                </a:cubicBezTo>
                <a:cubicBezTo>
                  <a:pt x="8915948" y="3462937"/>
                  <a:pt x="8994775" y="3770921"/>
                  <a:pt x="8964746" y="4127731"/>
                </a:cubicBezTo>
                <a:cubicBezTo>
                  <a:pt x="8964746" y="4127731"/>
                  <a:pt x="8964746" y="4127731"/>
                  <a:pt x="8915948" y="4769990"/>
                </a:cubicBezTo>
                <a:cubicBezTo>
                  <a:pt x="8690727" y="7680810"/>
                  <a:pt x="8638175" y="8375651"/>
                  <a:pt x="5830418" y="8375651"/>
                </a:cubicBezTo>
                <a:cubicBezTo>
                  <a:pt x="4580440" y="8375651"/>
                  <a:pt x="4133752" y="8078935"/>
                  <a:pt x="3739615" y="7827290"/>
                </a:cubicBezTo>
                <a:cubicBezTo>
                  <a:pt x="3420551" y="7624472"/>
                  <a:pt x="3169054" y="7466724"/>
                  <a:pt x="2429578" y="7466724"/>
                </a:cubicBezTo>
                <a:cubicBezTo>
                  <a:pt x="2429578" y="7466724"/>
                  <a:pt x="2429578" y="7466724"/>
                  <a:pt x="2095500" y="7466724"/>
                </a:cubicBezTo>
                <a:cubicBezTo>
                  <a:pt x="2095500" y="7466724"/>
                  <a:pt x="2095500" y="7466724"/>
                  <a:pt x="2095500" y="3079836"/>
                </a:cubicBezTo>
                <a:cubicBezTo>
                  <a:pt x="3889762" y="2662932"/>
                  <a:pt x="4043663" y="1660107"/>
                  <a:pt x="4190057" y="927707"/>
                </a:cubicBezTo>
                <a:cubicBezTo>
                  <a:pt x="4276392" y="492023"/>
                  <a:pt x="4377741" y="0"/>
                  <a:pt x="4895750" y="0"/>
                </a:cubicBezTo>
                <a:close/>
              </a:path>
            </a:pathLst>
          </a:custGeom>
          <a:solidFill>
            <a:srgbClr val="15AA96"/>
          </a:solidFill>
          <a:ln>
            <a:noFill/>
          </a:ln>
        </p:spPr>
        <p:txBody>
          <a:bodyPr anchor="ctr" anchorCtr="1">
            <a:normAutofit fontScale="75000" lnSpcReduction="20000"/>
          </a:bodyPr>
          <a:p>
            <a:endParaRPr lang="zh-CN" altLang="en-US" sz="1350">
              <a:sym typeface="Arial" panose="020B0604020202020204" pitchFamily="34" charset="0"/>
            </a:endParaRPr>
          </a:p>
        </p:txBody>
      </p:sp>
      <p:sp>
        <p:nvSpPr>
          <p:cNvPr id="35" name="KSO_Shape"/>
          <p:cNvSpPr/>
          <p:nvPr>
            <p:custDataLst>
              <p:tags r:id="rId22"/>
            </p:custDataLst>
          </p:nvPr>
        </p:nvSpPr>
        <p:spPr bwMode="auto">
          <a:xfrm>
            <a:off x="4189879" y="1599250"/>
            <a:ext cx="366685" cy="202899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solidFill>
            <a:srgbClr val="8DB545"/>
          </a:solidFill>
          <a:ln>
            <a:noFill/>
          </a:ln>
        </p:spPr>
        <p:txBody>
          <a:bodyPr anchor="ctr">
            <a:normAutofit fontScale="55000" lnSpcReduction="20000"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8" name="KSO_Shape"/>
          <p:cNvSpPr>
            <a:spLocks noChangeAspect="1"/>
          </p:cNvSpPr>
          <p:nvPr>
            <p:custDataLst>
              <p:tags r:id="rId23"/>
            </p:custDataLst>
          </p:nvPr>
        </p:nvSpPr>
        <p:spPr bwMode="auto">
          <a:xfrm>
            <a:off x="5640369" y="1135066"/>
            <a:ext cx="344030" cy="252289"/>
          </a:xfrm>
          <a:custGeom>
            <a:avLst/>
            <a:gdLst>
              <a:gd name="T0" fmla="*/ 1197133 w 1928813"/>
              <a:gd name="T1" fmla="*/ 740567 h 1412875"/>
              <a:gd name="T2" fmla="*/ 1236336 w 1928813"/>
              <a:gd name="T3" fmla="*/ 765368 h 1412875"/>
              <a:gd name="T4" fmla="*/ 1216264 w 1928813"/>
              <a:gd name="T5" fmla="*/ 799272 h 1412875"/>
              <a:gd name="T6" fmla="*/ 1105552 w 1928813"/>
              <a:gd name="T7" fmla="*/ 845421 h 1412875"/>
              <a:gd name="T8" fmla="*/ 876287 w 1928813"/>
              <a:gd name="T9" fmla="*/ 908521 h 1412875"/>
              <a:gd name="T10" fmla="*/ 866565 w 1928813"/>
              <a:gd name="T11" fmla="*/ 925160 h 1412875"/>
              <a:gd name="T12" fmla="*/ 1011462 w 1928813"/>
              <a:gd name="T13" fmla="*/ 952158 h 1412875"/>
              <a:gd name="T14" fmla="*/ 1178629 w 1928813"/>
              <a:gd name="T15" fmla="*/ 958437 h 1412875"/>
              <a:gd name="T16" fmla="*/ 1485047 w 1928813"/>
              <a:gd name="T17" fmla="*/ 829410 h 1412875"/>
              <a:gd name="T18" fmla="*/ 1666012 w 1928813"/>
              <a:gd name="T19" fmla="*/ 772274 h 1412875"/>
              <a:gd name="T20" fmla="*/ 1752261 w 1928813"/>
              <a:gd name="T21" fmla="*/ 772274 h 1412875"/>
              <a:gd name="T22" fmla="*/ 1779861 w 1928813"/>
              <a:gd name="T23" fmla="*/ 801470 h 1412875"/>
              <a:gd name="T24" fmla="*/ 1544383 w 1928813"/>
              <a:gd name="T25" fmla="*/ 1003014 h 1412875"/>
              <a:gd name="T26" fmla="*/ 1794288 w 1928813"/>
              <a:gd name="T27" fmla="*/ 892196 h 1412875"/>
              <a:gd name="T28" fmla="*/ 1863287 w 1928813"/>
              <a:gd name="T29" fmla="*/ 893452 h 1412875"/>
              <a:gd name="T30" fmla="*/ 1899040 w 1928813"/>
              <a:gd name="T31" fmla="*/ 917311 h 1412875"/>
              <a:gd name="T32" fmla="*/ 1900923 w 1928813"/>
              <a:gd name="T33" fmla="*/ 948391 h 1412875"/>
              <a:gd name="T34" fmla="*/ 1805265 w 1928813"/>
              <a:gd name="T35" fmla="*/ 1006154 h 1412875"/>
              <a:gd name="T36" fmla="*/ 1199328 w 1928813"/>
              <a:gd name="T37" fmla="*/ 1336412 h 1412875"/>
              <a:gd name="T38" fmla="*/ 1037181 w 1928813"/>
              <a:gd name="T39" fmla="*/ 1391036 h 1412875"/>
              <a:gd name="T40" fmla="*/ 917374 w 1928813"/>
              <a:gd name="T41" fmla="*/ 1389152 h 1412875"/>
              <a:gd name="T42" fmla="*/ 440339 w 1928813"/>
              <a:gd name="T43" fmla="*/ 1286182 h 1412875"/>
              <a:gd name="T44" fmla="*/ 218915 w 1928813"/>
              <a:gd name="T45" fmla="*/ 1268916 h 1412875"/>
              <a:gd name="T46" fmla="*/ 105381 w 1928813"/>
              <a:gd name="T47" fmla="*/ 970994 h 1412875"/>
              <a:gd name="T48" fmla="*/ 235538 w 1928813"/>
              <a:gd name="T49" fmla="*/ 960634 h 1412875"/>
              <a:gd name="T50" fmla="*/ 328686 w 1928813"/>
              <a:gd name="T51" fmla="*/ 907580 h 1412875"/>
              <a:gd name="T52" fmla="*/ 523765 w 1928813"/>
              <a:gd name="T53" fmla="*/ 801784 h 1412875"/>
              <a:gd name="T54" fmla="*/ 733585 w 1928813"/>
              <a:gd name="T55" fmla="*/ 760345 h 1412875"/>
              <a:gd name="T56" fmla="*/ 1072307 w 1928813"/>
              <a:gd name="T57" fmla="*/ 731463 h 1412875"/>
              <a:gd name="T58" fmla="*/ 1427018 w 1928813"/>
              <a:gd name="T59" fmla="*/ 561219 h 1412875"/>
              <a:gd name="T60" fmla="*/ 1446437 w 1928813"/>
              <a:gd name="T61" fmla="*/ 513169 h 1412875"/>
              <a:gd name="T62" fmla="*/ 1406031 w 1928813"/>
              <a:gd name="T63" fmla="*/ 477994 h 1412875"/>
              <a:gd name="T64" fmla="*/ 1289513 w 1928813"/>
              <a:gd name="T65" fmla="*/ 211360 h 1412875"/>
              <a:gd name="T66" fmla="*/ 1271659 w 1928813"/>
              <a:gd name="T67" fmla="*/ 252187 h 1412875"/>
              <a:gd name="T68" fmla="*/ 1305174 w 1928813"/>
              <a:gd name="T69" fmla="*/ 283279 h 1412875"/>
              <a:gd name="T70" fmla="*/ 1387238 w 1928813"/>
              <a:gd name="T71" fmla="*/ 68778 h 1412875"/>
              <a:gd name="T72" fmla="*/ 1491541 w 1928813"/>
              <a:gd name="T73" fmla="*/ 90763 h 1412875"/>
              <a:gd name="T74" fmla="*/ 1568907 w 1928813"/>
              <a:gd name="T75" fmla="*/ 152004 h 1412875"/>
              <a:gd name="T76" fmla="*/ 1602422 w 1928813"/>
              <a:gd name="T77" fmla="*/ 256270 h 1412875"/>
              <a:gd name="T78" fmla="*/ 1422320 w 1928813"/>
              <a:gd name="T79" fmla="*/ 223608 h 1412875"/>
              <a:gd name="T80" fmla="*/ 1396635 w 1928813"/>
              <a:gd name="T81" fmla="*/ 305577 h 1412875"/>
              <a:gd name="T82" fmla="*/ 1543223 w 1928813"/>
              <a:gd name="T83" fmla="*/ 358025 h 1412875"/>
              <a:gd name="T84" fmla="*/ 1609313 w 1928813"/>
              <a:gd name="T85" fmla="*/ 423662 h 1412875"/>
              <a:gd name="T86" fmla="*/ 1625914 w 1928813"/>
              <a:gd name="T87" fmla="*/ 504374 h 1412875"/>
              <a:gd name="T88" fmla="*/ 1608686 w 1928813"/>
              <a:gd name="T89" fmla="*/ 592310 h 1412875"/>
              <a:gd name="T90" fmla="*/ 1544476 w 1928813"/>
              <a:gd name="T91" fmla="*/ 667998 h 1412875"/>
              <a:gd name="T92" fmla="*/ 1424198 w 1928813"/>
              <a:gd name="T93" fmla="*/ 709453 h 1412875"/>
              <a:gd name="T94" fmla="*/ 1268840 w 1928813"/>
              <a:gd name="T95" fmla="*/ 707568 h 1412875"/>
              <a:gd name="T96" fmla="*/ 1154201 w 1928813"/>
              <a:gd name="T97" fmla="*/ 659204 h 1412875"/>
              <a:gd name="T98" fmla="*/ 1093123 w 1928813"/>
              <a:gd name="T99" fmla="*/ 574723 h 1412875"/>
              <a:gd name="T100" fmla="*/ 1260697 w 1928813"/>
              <a:gd name="T101" fmla="*/ 498722 h 1412875"/>
              <a:gd name="T102" fmla="*/ 1278237 w 1928813"/>
              <a:gd name="T103" fmla="*/ 553368 h 1412875"/>
              <a:gd name="T104" fmla="*/ 1315198 w 1928813"/>
              <a:gd name="T105" fmla="*/ 574095 h 1412875"/>
              <a:gd name="T106" fmla="*/ 1240337 w 1928813"/>
              <a:gd name="T107" fmla="*/ 427431 h 1412875"/>
              <a:gd name="T108" fmla="*/ 1149190 w 1928813"/>
              <a:gd name="T109" fmla="*/ 380950 h 1412875"/>
              <a:gd name="T110" fmla="*/ 1109723 w 1928813"/>
              <a:gd name="T111" fmla="*/ 325676 h 1412875"/>
              <a:gd name="T112" fmla="*/ 1104086 w 1928813"/>
              <a:gd name="T113" fmla="*/ 232402 h 1412875"/>
              <a:gd name="T114" fmla="*/ 1152948 w 1928813"/>
              <a:gd name="T115" fmla="*/ 136615 h 1412875"/>
              <a:gd name="T116" fmla="*/ 1240337 w 1928813"/>
              <a:gd name="T117" fmla="*/ 83540 h 1412875"/>
              <a:gd name="T118" fmla="*/ 1331798 w 1928813"/>
              <a:gd name="T119" fmla="*/ 0 h 141287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28813" h="1412875">
                <a:moveTo>
                  <a:pt x="1085711" y="739775"/>
                </a:moveTo>
                <a:lnTo>
                  <a:pt x="1111116" y="739775"/>
                </a:lnTo>
                <a:lnTo>
                  <a:pt x="1134932" y="740093"/>
                </a:lnTo>
                <a:lnTo>
                  <a:pt x="1157161" y="741363"/>
                </a:lnTo>
                <a:lnTo>
                  <a:pt x="1167640" y="741998"/>
                </a:lnTo>
                <a:lnTo>
                  <a:pt x="1177484" y="742950"/>
                </a:lnTo>
                <a:lnTo>
                  <a:pt x="1187011" y="744220"/>
                </a:lnTo>
                <a:lnTo>
                  <a:pt x="1195902" y="745808"/>
                </a:lnTo>
                <a:lnTo>
                  <a:pt x="1204159" y="747078"/>
                </a:lnTo>
                <a:lnTo>
                  <a:pt x="1212097" y="748983"/>
                </a:lnTo>
                <a:lnTo>
                  <a:pt x="1219401" y="750570"/>
                </a:lnTo>
                <a:lnTo>
                  <a:pt x="1225752" y="753110"/>
                </a:lnTo>
                <a:lnTo>
                  <a:pt x="1231786" y="755333"/>
                </a:lnTo>
                <a:lnTo>
                  <a:pt x="1236549" y="757555"/>
                </a:lnTo>
                <a:lnTo>
                  <a:pt x="1241312" y="760730"/>
                </a:lnTo>
                <a:lnTo>
                  <a:pt x="1245123" y="763588"/>
                </a:lnTo>
                <a:lnTo>
                  <a:pt x="1247981" y="767080"/>
                </a:lnTo>
                <a:lnTo>
                  <a:pt x="1249251" y="768668"/>
                </a:lnTo>
                <a:lnTo>
                  <a:pt x="1250204" y="770255"/>
                </a:lnTo>
                <a:lnTo>
                  <a:pt x="1251791" y="774065"/>
                </a:lnTo>
                <a:lnTo>
                  <a:pt x="1252427" y="777558"/>
                </a:lnTo>
                <a:lnTo>
                  <a:pt x="1252427" y="781050"/>
                </a:lnTo>
                <a:lnTo>
                  <a:pt x="1252109" y="784860"/>
                </a:lnTo>
                <a:lnTo>
                  <a:pt x="1250839" y="788035"/>
                </a:lnTo>
                <a:lnTo>
                  <a:pt x="1248933" y="791845"/>
                </a:lnTo>
                <a:lnTo>
                  <a:pt x="1246393" y="795020"/>
                </a:lnTo>
                <a:lnTo>
                  <a:pt x="1243217" y="798513"/>
                </a:lnTo>
                <a:lnTo>
                  <a:pt x="1240042" y="801688"/>
                </a:lnTo>
                <a:lnTo>
                  <a:pt x="1235914" y="805180"/>
                </a:lnTo>
                <a:lnTo>
                  <a:pt x="1231468" y="808355"/>
                </a:lnTo>
                <a:lnTo>
                  <a:pt x="1226387" y="811848"/>
                </a:lnTo>
                <a:lnTo>
                  <a:pt x="1220989" y="815023"/>
                </a:lnTo>
                <a:lnTo>
                  <a:pt x="1214955" y="818515"/>
                </a:lnTo>
                <a:lnTo>
                  <a:pt x="1208922" y="821373"/>
                </a:lnTo>
                <a:lnTo>
                  <a:pt x="1202253" y="824865"/>
                </a:lnTo>
                <a:lnTo>
                  <a:pt x="1187963" y="831215"/>
                </a:lnTo>
                <a:lnTo>
                  <a:pt x="1172086" y="837248"/>
                </a:lnTo>
                <a:lnTo>
                  <a:pt x="1155255" y="843280"/>
                </a:lnTo>
                <a:lnTo>
                  <a:pt x="1137790" y="849313"/>
                </a:lnTo>
                <a:lnTo>
                  <a:pt x="1119372" y="855028"/>
                </a:lnTo>
                <a:lnTo>
                  <a:pt x="1100319" y="860425"/>
                </a:lnTo>
                <a:lnTo>
                  <a:pt x="1080948" y="865823"/>
                </a:lnTo>
                <a:lnTo>
                  <a:pt x="1061577" y="871220"/>
                </a:lnTo>
                <a:lnTo>
                  <a:pt x="1022836" y="881380"/>
                </a:lnTo>
                <a:lnTo>
                  <a:pt x="985683" y="890905"/>
                </a:lnTo>
                <a:lnTo>
                  <a:pt x="951387" y="900113"/>
                </a:lnTo>
                <a:lnTo>
                  <a:pt x="921219" y="908050"/>
                </a:lnTo>
                <a:lnTo>
                  <a:pt x="908200" y="911860"/>
                </a:lnTo>
                <a:lnTo>
                  <a:pt x="897085" y="915670"/>
                </a:lnTo>
                <a:lnTo>
                  <a:pt x="887241" y="918845"/>
                </a:lnTo>
                <a:lnTo>
                  <a:pt x="879938" y="922338"/>
                </a:lnTo>
                <a:lnTo>
                  <a:pt x="876762" y="923925"/>
                </a:lnTo>
                <a:lnTo>
                  <a:pt x="874539" y="925195"/>
                </a:lnTo>
                <a:lnTo>
                  <a:pt x="872634" y="927100"/>
                </a:lnTo>
                <a:lnTo>
                  <a:pt x="871681" y="928370"/>
                </a:lnTo>
                <a:lnTo>
                  <a:pt x="871046" y="929640"/>
                </a:lnTo>
                <a:lnTo>
                  <a:pt x="871046" y="930910"/>
                </a:lnTo>
                <a:lnTo>
                  <a:pt x="871681" y="932498"/>
                </a:lnTo>
                <a:lnTo>
                  <a:pt x="873269" y="933450"/>
                </a:lnTo>
                <a:lnTo>
                  <a:pt x="877397" y="935673"/>
                </a:lnTo>
                <a:lnTo>
                  <a:pt x="882160" y="937895"/>
                </a:lnTo>
                <a:lnTo>
                  <a:pt x="888511" y="940435"/>
                </a:lnTo>
                <a:lnTo>
                  <a:pt x="895498" y="942658"/>
                </a:lnTo>
                <a:lnTo>
                  <a:pt x="903436" y="944563"/>
                </a:lnTo>
                <a:lnTo>
                  <a:pt x="912010" y="946785"/>
                </a:lnTo>
                <a:lnTo>
                  <a:pt x="931063" y="950278"/>
                </a:lnTo>
                <a:lnTo>
                  <a:pt x="952339" y="954088"/>
                </a:lnTo>
                <a:lnTo>
                  <a:pt x="975521" y="957263"/>
                </a:lnTo>
                <a:lnTo>
                  <a:pt x="999655" y="960438"/>
                </a:lnTo>
                <a:lnTo>
                  <a:pt x="1024106" y="962978"/>
                </a:lnTo>
                <a:lnTo>
                  <a:pt x="1048875" y="965518"/>
                </a:lnTo>
                <a:lnTo>
                  <a:pt x="1073009" y="967423"/>
                </a:lnTo>
                <a:lnTo>
                  <a:pt x="1096191" y="969328"/>
                </a:lnTo>
                <a:lnTo>
                  <a:pt x="1117467" y="970915"/>
                </a:lnTo>
                <a:lnTo>
                  <a:pt x="1153033" y="972820"/>
                </a:lnTo>
                <a:lnTo>
                  <a:pt x="1166052" y="973138"/>
                </a:lnTo>
                <a:lnTo>
                  <a:pt x="1175579" y="973455"/>
                </a:lnTo>
                <a:lnTo>
                  <a:pt x="1180025" y="972820"/>
                </a:lnTo>
                <a:lnTo>
                  <a:pt x="1185741" y="971550"/>
                </a:lnTo>
                <a:lnTo>
                  <a:pt x="1193362" y="969328"/>
                </a:lnTo>
                <a:lnTo>
                  <a:pt x="1202253" y="966470"/>
                </a:lnTo>
                <a:lnTo>
                  <a:pt x="1212415" y="962343"/>
                </a:lnTo>
                <a:lnTo>
                  <a:pt x="1223529" y="958215"/>
                </a:lnTo>
                <a:lnTo>
                  <a:pt x="1249569" y="947420"/>
                </a:lnTo>
                <a:lnTo>
                  <a:pt x="1279736" y="934403"/>
                </a:lnTo>
                <a:lnTo>
                  <a:pt x="1312761" y="920115"/>
                </a:lnTo>
                <a:lnTo>
                  <a:pt x="1386434" y="888048"/>
                </a:lnTo>
                <a:lnTo>
                  <a:pt x="1425175" y="871220"/>
                </a:lnTo>
                <a:lnTo>
                  <a:pt x="1464551" y="854393"/>
                </a:lnTo>
                <a:lnTo>
                  <a:pt x="1503610" y="838835"/>
                </a:lnTo>
                <a:lnTo>
                  <a:pt x="1542034" y="823913"/>
                </a:lnTo>
                <a:lnTo>
                  <a:pt x="1560770" y="816928"/>
                </a:lnTo>
                <a:lnTo>
                  <a:pt x="1578553" y="810578"/>
                </a:lnTo>
                <a:lnTo>
                  <a:pt x="1596336" y="804545"/>
                </a:lnTo>
                <a:lnTo>
                  <a:pt x="1613483" y="798830"/>
                </a:lnTo>
                <a:lnTo>
                  <a:pt x="1629679" y="793750"/>
                </a:lnTo>
                <a:lnTo>
                  <a:pt x="1645556" y="789623"/>
                </a:lnTo>
                <a:lnTo>
                  <a:pt x="1660164" y="786130"/>
                </a:lnTo>
                <a:lnTo>
                  <a:pt x="1673819" y="783273"/>
                </a:lnTo>
                <a:lnTo>
                  <a:pt x="1686838" y="781050"/>
                </a:lnTo>
                <a:lnTo>
                  <a:pt x="1698905" y="779463"/>
                </a:lnTo>
                <a:lnTo>
                  <a:pt x="1710019" y="778193"/>
                </a:lnTo>
                <a:lnTo>
                  <a:pt x="1720499" y="776923"/>
                </a:lnTo>
                <a:lnTo>
                  <a:pt x="1730343" y="776605"/>
                </a:lnTo>
                <a:lnTo>
                  <a:pt x="1739234" y="776288"/>
                </a:lnTo>
                <a:lnTo>
                  <a:pt x="1747808" y="776605"/>
                </a:lnTo>
                <a:lnTo>
                  <a:pt x="1755112" y="777558"/>
                </a:lnTo>
                <a:lnTo>
                  <a:pt x="1762098" y="778193"/>
                </a:lnTo>
                <a:lnTo>
                  <a:pt x="1768449" y="779463"/>
                </a:lnTo>
                <a:lnTo>
                  <a:pt x="1774165" y="781050"/>
                </a:lnTo>
                <a:lnTo>
                  <a:pt x="1779563" y="782638"/>
                </a:lnTo>
                <a:lnTo>
                  <a:pt x="1783692" y="785178"/>
                </a:lnTo>
                <a:lnTo>
                  <a:pt x="1787820" y="787400"/>
                </a:lnTo>
                <a:lnTo>
                  <a:pt x="1791313" y="789940"/>
                </a:lnTo>
                <a:lnTo>
                  <a:pt x="1794488" y="792798"/>
                </a:lnTo>
                <a:lnTo>
                  <a:pt x="1796711" y="795973"/>
                </a:lnTo>
                <a:lnTo>
                  <a:pt x="1798934" y="799465"/>
                </a:lnTo>
                <a:lnTo>
                  <a:pt x="1800522" y="802640"/>
                </a:lnTo>
                <a:lnTo>
                  <a:pt x="1801475" y="806450"/>
                </a:lnTo>
                <a:lnTo>
                  <a:pt x="1802110" y="810578"/>
                </a:lnTo>
                <a:lnTo>
                  <a:pt x="1802427" y="814388"/>
                </a:lnTo>
                <a:lnTo>
                  <a:pt x="1802427" y="818833"/>
                </a:lnTo>
                <a:lnTo>
                  <a:pt x="1802110" y="822960"/>
                </a:lnTo>
                <a:lnTo>
                  <a:pt x="1801475" y="827405"/>
                </a:lnTo>
                <a:lnTo>
                  <a:pt x="1800522" y="831850"/>
                </a:lnTo>
                <a:lnTo>
                  <a:pt x="1799252" y="836613"/>
                </a:lnTo>
                <a:lnTo>
                  <a:pt x="1797664" y="841058"/>
                </a:lnTo>
                <a:lnTo>
                  <a:pt x="1793853" y="850583"/>
                </a:lnTo>
                <a:lnTo>
                  <a:pt x="1792177" y="854173"/>
                </a:lnTo>
                <a:lnTo>
                  <a:pt x="1563688" y="1014412"/>
                </a:lnTo>
                <a:lnTo>
                  <a:pt x="1716974" y="935228"/>
                </a:lnTo>
                <a:lnTo>
                  <a:pt x="1725262" y="931228"/>
                </a:lnTo>
                <a:lnTo>
                  <a:pt x="1739869" y="924878"/>
                </a:lnTo>
                <a:lnTo>
                  <a:pt x="1749078" y="921703"/>
                </a:lnTo>
                <a:lnTo>
                  <a:pt x="1758923" y="917893"/>
                </a:lnTo>
                <a:lnTo>
                  <a:pt x="1769402" y="914718"/>
                </a:lnTo>
                <a:lnTo>
                  <a:pt x="1780834" y="910908"/>
                </a:lnTo>
                <a:lnTo>
                  <a:pt x="1792583" y="907733"/>
                </a:lnTo>
                <a:lnTo>
                  <a:pt x="1804650" y="904875"/>
                </a:lnTo>
                <a:lnTo>
                  <a:pt x="1816717" y="902335"/>
                </a:lnTo>
                <a:lnTo>
                  <a:pt x="1829101" y="900748"/>
                </a:lnTo>
                <a:lnTo>
                  <a:pt x="1841486" y="899160"/>
                </a:lnTo>
                <a:lnTo>
                  <a:pt x="1847520" y="898843"/>
                </a:lnTo>
                <a:lnTo>
                  <a:pt x="1853553" y="898843"/>
                </a:lnTo>
                <a:lnTo>
                  <a:pt x="1859587" y="898843"/>
                </a:lnTo>
                <a:lnTo>
                  <a:pt x="1865303" y="899160"/>
                </a:lnTo>
                <a:lnTo>
                  <a:pt x="1871019" y="900113"/>
                </a:lnTo>
                <a:lnTo>
                  <a:pt x="1876417" y="901065"/>
                </a:lnTo>
                <a:lnTo>
                  <a:pt x="1881498" y="902335"/>
                </a:lnTo>
                <a:lnTo>
                  <a:pt x="1886579" y="903605"/>
                </a:lnTo>
                <a:lnTo>
                  <a:pt x="1891342" y="905193"/>
                </a:lnTo>
                <a:lnTo>
                  <a:pt x="1896105" y="907415"/>
                </a:lnTo>
                <a:lnTo>
                  <a:pt x="1900233" y="909320"/>
                </a:lnTo>
                <a:lnTo>
                  <a:pt x="1904361" y="911543"/>
                </a:lnTo>
                <a:lnTo>
                  <a:pt x="1908172" y="914083"/>
                </a:lnTo>
                <a:lnTo>
                  <a:pt x="1911665" y="916305"/>
                </a:lnTo>
                <a:lnTo>
                  <a:pt x="1915158" y="918845"/>
                </a:lnTo>
                <a:lnTo>
                  <a:pt x="1917699" y="922020"/>
                </a:lnTo>
                <a:lnTo>
                  <a:pt x="1920239" y="924560"/>
                </a:lnTo>
                <a:lnTo>
                  <a:pt x="1922779" y="927735"/>
                </a:lnTo>
                <a:lnTo>
                  <a:pt x="1924685" y="930593"/>
                </a:lnTo>
                <a:lnTo>
                  <a:pt x="1925955" y="934085"/>
                </a:lnTo>
                <a:lnTo>
                  <a:pt x="1927543" y="936943"/>
                </a:lnTo>
                <a:lnTo>
                  <a:pt x="1928495" y="940435"/>
                </a:lnTo>
                <a:lnTo>
                  <a:pt x="1928813" y="943293"/>
                </a:lnTo>
                <a:lnTo>
                  <a:pt x="1928813" y="946785"/>
                </a:lnTo>
                <a:lnTo>
                  <a:pt x="1928495" y="949643"/>
                </a:lnTo>
                <a:lnTo>
                  <a:pt x="1927860" y="953135"/>
                </a:lnTo>
                <a:lnTo>
                  <a:pt x="1926273" y="955993"/>
                </a:lnTo>
                <a:lnTo>
                  <a:pt x="1924685" y="959168"/>
                </a:lnTo>
                <a:lnTo>
                  <a:pt x="1922779" y="962025"/>
                </a:lnTo>
                <a:lnTo>
                  <a:pt x="1919921" y="965200"/>
                </a:lnTo>
                <a:lnTo>
                  <a:pt x="1917064" y="968058"/>
                </a:lnTo>
                <a:lnTo>
                  <a:pt x="1913571" y="970915"/>
                </a:lnTo>
                <a:lnTo>
                  <a:pt x="1909760" y="973455"/>
                </a:lnTo>
                <a:lnTo>
                  <a:pt x="1904997" y="975678"/>
                </a:lnTo>
                <a:lnTo>
                  <a:pt x="1885308" y="986155"/>
                </a:lnTo>
                <a:lnTo>
                  <a:pt x="1865303" y="996950"/>
                </a:lnTo>
                <a:lnTo>
                  <a:pt x="1845932" y="1007428"/>
                </a:lnTo>
                <a:lnTo>
                  <a:pt x="1827831" y="1017588"/>
                </a:lnTo>
                <a:lnTo>
                  <a:pt x="1800204" y="1033463"/>
                </a:lnTo>
                <a:lnTo>
                  <a:pt x="1789407" y="1039813"/>
                </a:lnTo>
                <a:lnTo>
                  <a:pt x="1853553" y="1001395"/>
                </a:lnTo>
                <a:lnTo>
                  <a:pt x="1352773" y="1283970"/>
                </a:lnTo>
                <a:lnTo>
                  <a:pt x="1342294" y="1289685"/>
                </a:lnTo>
                <a:lnTo>
                  <a:pt x="1312444" y="1304925"/>
                </a:lnTo>
                <a:lnTo>
                  <a:pt x="1291803" y="1315403"/>
                </a:lnTo>
                <a:lnTo>
                  <a:pt x="1268304" y="1326833"/>
                </a:lnTo>
                <a:lnTo>
                  <a:pt x="1242265" y="1338898"/>
                </a:lnTo>
                <a:lnTo>
                  <a:pt x="1214320" y="1351598"/>
                </a:lnTo>
                <a:lnTo>
                  <a:pt x="1184788" y="1363980"/>
                </a:lnTo>
                <a:lnTo>
                  <a:pt x="1169863" y="1370013"/>
                </a:lnTo>
                <a:lnTo>
                  <a:pt x="1154620" y="1375410"/>
                </a:lnTo>
                <a:lnTo>
                  <a:pt x="1139378" y="1381125"/>
                </a:lnTo>
                <a:lnTo>
                  <a:pt x="1124135" y="1386523"/>
                </a:lnTo>
                <a:lnTo>
                  <a:pt x="1109210" y="1391603"/>
                </a:lnTo>
                <a:lnTo>
                  <a:pt x="1093968" y="1396048"/>
                </a:lnTo>
                <a:lnTo>
                  <a:pt x="1079043" y="1400175"/>
                </a:lnTo>
                <a:lnTo>
                  <a:pt x="1064753" y="1403985"/>
                </a:lnTo>
                <a:lnTo>
                  <a:pt x="1050146" y="1406843"/>
                </a:lnTo>
                <a:lnTo>
                  <a:pt x="1036491" y="1409700"/>
                </a:lnTo>
                <a:lnTo>
                  <a:pt x="1023154" y="1411288"/>
                </a:lnTo>
                <a:lnTo>
                  <a:pt x="1010452" y="1412558"/>
                </a:lnTo>
                <a:lnTo>
                  <a:pt x="998385" y="1412875"/>
                </a:lnTo>
                <a:lnTo>
                  <a:pt x="992669" y="1412875"/>
                </a:lnTo>
                <a:lnTo>
                  <a:pt x="987270" y="1412558"/>
                </a:lnTo>
                <a:lnTo>
                  <a:pt x="975203" y="1411605"/>
                </a:lnTo>
                <a:lnTo>
                  <a:pt x="961549" y="1410018"/>
                </a:lnTo>
                <a:lnTo>
                  <a:pt x="945671" y="1407478"/>
                </a:lnTo>
                <a:lnTo>
                  <a:pt x="928841" y="1404938"/>
                </a:lnTo>
                <a:lnTo>
                  <a:pt x="910105" y="1401445"/>
                </a:lnTo>
                <a:lnTo>
                  <a:pt x="890417" y="1397635"/>
                </a:lnTo>
                <a:lnTo>
                  <a:pt x="846912" y="1388745"/>
                </a:lnTo>
                <a:lnTo>
                  <a:pt x="799914" y="1378903"/>
                </a:lnTo>
                <a:lnTo>
                  <a:pt x="749741" y="1367473"/>
                </a:lnTo>
                <a:lnTo>
                  <a:pt x="645266" y="1344295"/>
                </a:lnTo>
                <a:lnTo>
                  <a:pt x="592235" y="1332548"/>
                </a:lnTo>
                <a:lnTo>
                  <a:pt x="540792" y="1320800"/>
                </a:lnTo>
                <a:lnTo>
                  <a:pt x="491889" y="1310323"/>
                </a:lnTo>
                <a:lnTo>
                  <a:pt x="445843" y="1300798"/>
                </a:lnTo>
                <a:lnTo>
                  <a:pt x="403927" y="1293178"/>
                </a:lnTo>
                <a:lnTo>
                  <a:pt x="384873" y="1289685"/>
                </a:lnTo>
                <a:lnTo>
                  <a:pt x="367408" y="1286828"/>
                </a:lnTo>
                <a:lnTo>
                  <a:pt x="351530" y="1284605"/>
                </a:lnTo>
                <a:lnTo>
                  <a:pt x="337241" y="1283018"/>
                </a:lnTo>
                <a:lnTo>
                  <a:pt x="324539" y="1282065"/>
                </a:lnTo>
                <a:lnTo>
                  <a:pt x="313742" y="1281430"/>
                </a:lnTo>
                <a:lnTo>
                  <a:pt x="293418" y="1281748"/>
                </a:lnTo>
                <a:lnTo>
                  <a:pt x="270872" y="1282065"/>
                </a:lnTo>
                <a:lnTo>
                  <a:pt x="221652" y="1283335"/>
                </a:lnTo>
                <a:lnTo>
                  <a:pt x="169573" y="1284923"/>
                </a:lnTo>
                <a:lnTo>
                  <a:pt x="118447" y="1287463"/>
                </a:lnTo>
                <a:lnTo>
                  <a:pt x="34613" y="1290955"/>
                </a:lnTo>
                <a:lnTo>
                  <a:pt x="0" y="1293178"/>
                </a:lnTo>
                <a:lnTo>
                  <a:pt x="17783" y="975678"/>
                </a:lnTo>
                <a:lnTo>
                  <a:pt x="26992" y="976630"/>
                </a:lnTo>
                <a:lnTo>
                  <a:pt x="50808" y="979170"/>
                </a:lnTo>
                <a:lnTo>
                  <a:pt x="67321" y="980123"/>
                </a:lnTo>
                <a:lnTo>
                  <a:pt x="86057" y="981075"/>
                </a:lnTo>
                <a:lnTo>
                  <a:pt x="106698" y="982028"/>
                </a:lnTo>
                <a:lnTo>
                  <a:pt x="128291" y="982028"/>
                </a:lnTo>
                <a:lnTo>
                  <a:pt x="151155" y="981710"/>
                </a:lnTo>
                <a:lnTo>
                  <a:pt x="162587" y="981393"/>
                </a:lnTo>
                <a:lnTo>
                  <a:pt x="173701" y="980758"/>
                </a:lnTo>
                <a:lnTo>
                  <a:pt x="185133" y="980123"/>
                </a:lnTo>
                <a:lnTo>
                  <a:pt x="196247" y="978853"/>
                </a:lnTo>
                <a:lnTo>
                  <a:pt x="207362" y="977583"/>
                </a:lnTo>
                <a:lnTo>
                  <a:pt x="218158" y="975678"/>
                </a:lnTo>
                <a:lnTo>
                  <a:pt x="228638" y="973773"/>
                </a:lnTo>
                <a:lnTo>
                  <a:pt x="238482" y="971550"/>
                </a:lnTo>
                <a:lnTo>
                  <a:pt x="248326" y="969010"/>
                </a:lnTo>
                <a:lnTo>
                  <a:pt x="257217" y="966153"/>
                </a:lnTo>
                <a:lnTo>
                  <a:pt x="265791" y="962660"/>
                </a:lnTo>
                <a:lnTo>
                  <a:pt x="273730" y="958850"/>
                </a:lnTo>
                <a:lnTo>
                  <a:pt x="281034" y="954723"/>
                </a:lnTo>
                <a:lnTo>
                  <a:pt x="284209" y="952500"/>
                </a:lnTo>
                <a:lnTo>
                  <a:pt x="287385" y="949960"/>
                </a:lnTo>
                <a:lnTo>
                  <a:pt x="300405" y="940118"/>
                </a:lnTo>
                <a:lnTo>
                  <a:pt x="315647" y="929323"/>
                </a:lnTo>
                <a:lnTo>
                  <a:pt x="332795" y="917893"/>
                </a:lnTo>
                <a:lnTo>
                  <a:pt x="351530" y="906463"/>
                </a:lnTo>
                <a:lnTo>
                  <a:pt x="370901" y="894398"/>
                </a:lnTo>
                <a:lnTo>
                  <a:pt x="391225" y="882333"/>
                </a:lnTo>
                <a:lnTo>
                  <a:pt x="412183" y="870268"/>
                </a:lnTo>
                <a:lnTo>
                  <a:pt x="433459" y="858520"/>
                </a:lnTo>
                <a:lnTo>
                  <a:pt x="454417" y="847408"/>
                </a:lnTo>
                <a:lnTo>
                  <a:pt x="474741" y="836930"/>
                </a:lnTo>
                <a:lnTo>
                  <a:pt x="494429" y="827088"/>
                </a:lnTo>
                <a:lnTo>
                  <a:pt x="513165" y="818515"/>
                </a:lnTo>
                <a:lnTo>
                  <a:pt x="530312" y="810895"/>
                </a:lnTo>
                <a:lnTo>
                  <a:pt x="545555" y="804545"/>
                </a:lnTo>
                <a:lnTo>
                  <a:pt x="558892" y="799465"/>
                </a:lnTo>
                <a:lnTo>
                  <a:pt x="564608" y="797560"/>
                </a:lnTo>
                <a:lnTo>
                  <a:pt x="569689" y="795973"/>
                </a:lnTo>
                <a:lnTo>
                  <a:pt x="576040" y="794703"/>
                </a:lnTo>
                <a:lnTo>
                  <a:pt x="585249" y="792798"/>
                </a:lnTo>
                <a:lnTo>
                  <a:pt x="611923" y="788035"/>
                </a:lnTo>
                <a:lnTo>
                  <a:pt x="648442" y="782320"/>
                </a:lnTo>
                <a:lnTo>
                  <a:pt x="692264" y="775653"/>
                </a:lnTo>
                <a:lnTo>
                  <a:pt x="742755" y="768985"/>
                </a:lnTo>
                <a:lnTo>
                  <a:pt x="797374" y="762000"/>
                </a:lnTo>
                <a:lnTo>
                  <a:pt x="855486" y="755333"/>
                </a:lnTo>
                <a:lnTo>
                  <a:pt x="885018" y="752475"/>
                </a:lnTo>
                <a:lnTo>
                  <a:pt x="914868" y="749618"/>
                </a:lnTo>
                <a:lnTo>
                  <a:pt x="944718" y="747078"/>
                </a:lnTo>
                <a:lnTo>
                  <a:pt x="974251" y="744538"/>
                </a:lnTo>
                <a:lnTo>
                  <a:pt x="1003148" y="742950"/>
                </a:lnTo>
                <a:lnTo>
                  <a:pt x="1031728" y="741363"/>
                </a:lnTo>
                <a:lnTo>
                  <a:pt x="1059355" y="740410"/>
                </a:lnTo>
                <a:lnTo>
                  <a:pt x="1085711" y="739775"/>
                </a:lnTo>
                <a:close/>
                <a:moveTo>
                  <a:pt x="1393479" y="472309"/>
                </a:moveTo>
                <a:lnTo>
                  <a:pt x="1393479" y="582842"/>
                </a:lnTo>
                <a:lnTo>
                  <a:pt x="1401091" y="581889"/>
                </a:lnTo>
                <a:lnTo>
                  <a:pt x="1408385" y="580936"/>
                </a:lnTo>
                <a:lnTo>
                  <a:pt x="1415362" y="579666"/>
                </a:lnTo>
                <a:lnTo>
                  <a:pt x="1422022" y="577760"/>
                </a:lnTo>
                <a:lnTo>
                  <a:pt x="1428365" y="575854"/>
                </a:lnTo>
                <a:lnTo>
                  <a:pt x="1434073" y="573631"/>
                </a:lnTo>
                <a:lnTo>
                  <a:pt x="1439781" y="570772"/>
                </a:lnTo>
                <a:lnTo>
                  <a:pt x="1444856" y="567596"/>
                </a:lnTo>
                <a:lnTo>
                  <a:pt x="1449296" y="564102"/>
                </a:lnTo>
                <a:lnTo>
                  <a:pt x="1453418" y="560608"/>
                </a:lnTo>
                <a:lnTo>
                  <a:pt x="1457224" y="556479"/>
                </a:lnTo>
                <a:lnTo>
                  <a:pt x="1460078" y="551715"/>
                </a:lnTo>
                <a:lnTo>
                  <a:pt x="1462298" y="546951"/>
                </a:lnTo>
                <a:lnTo>
                  <a:pt x="1464201" y="541551"/>
                </a:lnTo>
                <a:lnTo>
                  <a:pt x="1465152" y="535834"/>
                </a:lnTo>
                <a:lnTo>
                  <a:pt x="1465470" y="529799"/>
                </a:lnTo>
                <a:lnTo>
                  <a:pt x="1465152" y="524082"/>
                </a:lnTo>
                <a:lnTo>
                  <a:pt x="1464518" y="519000"/>
                </a:lnTo>
                <a:lnTo>
                  <a:pt x="1462933" y="514553"/>
                </a:lnTo>
                <a:lnTo>
                  <a:pt x="1460713" y="510106"/>
                </a:lnTo>
                <a:lnTo>
                  <a:pt x="1458175" y="505659"/>
                </a:lnTo>
                <a:lnTo>
                  <a:pt x="1454687" y="502165"/>
                </a:lnTo>
                <a:lnTo>
                  <a:pt x="1450881" y="498354"/>
                </a:lnTo>
                <a:lnTo>
                  <a:pt x="1446441" y="495178"/>
                </a:lnTo>
                <a:lnTo>
                  <a:pt x="1441367" y="492001"/>
                </a:lnTo>
                <a:lnTo>
                  <a:pt x="1435976" y="489143"/>
                </a:lnTo>
                <a:lnTo>
                  <a:pt x="1429950" y="485967"/>
                </a:lnTo>
                <a:lnTo>
                  <a:pt x="1423607" y="483426"/>
                </a:lnTo>
                <a:lnTo>
                  <a:pt x="1416630" y="480249"/>
                </a:lnTo>
                <a:lnTo>
                  <a:pt x="1409336" y="477708"/>
                </a:lnTo>
                <a:lnTo>
                  <a:pt x="1393479" y="472309"/>
                </a:lnTo>
                <a:close/>
                <a:moveTo>
                  <a:pt x="1336712" y="207092"/>
                </a:moveTo>
                <a:lnTo>
                  <a:pt x="1331003" y="207727"/>
                </a:lnTo>
                <a:lnTo>
                  <a:pt x="1325295" y="208362"/>
                </a:lnTo>
                <a:lnTo>
                  <a:pt x="1319903" y="208998"/>
                </a:lnTo>
                <a:lnTo>
                  <a:pt x="1315146" y="210268"/>
                </a:lnTo>
                <a:lnTo>
                  <a:pt x="1310389" y="212174"/>
                </a:lnTo>
                <a:lnTo>
                  <a:pt x="1305632" y="213762"/>
                </a:lnTo>
                <a:lnTo>
                  <a:pt x="1301509" y="215985"/>
                </a:lnTo>
                <a:lnTo>
                  <a:pt x="1298021" y="219162"/>
                </a:lnTo>
                <a:lnTo>
                  <a:pt x="1294532" y="222020"/>
                </a:lnTo>
                <a:lnTo>
                  <a:pt x="1291995" y="226149"/>
                </a:lnTo>
                <a:lnTo>
                  <a:pt x="1289775" y="230596"/>
                </a:lnTo>
                <a:lnTo>
                  <a:pt x="1287873" y="235043"/>
                </a:lnTo>
                <a:lnTo>
                  <a:pt x="1286921" y="240760"/>
                </a:lnTo>
                <a:lnTo>
                  <a:pt x="1286604" y="246795"/>
                </a:lnTo>
                <a:lnTo>
                  <a:pt x="1286921" y="251242"/>
                </a:lnTo>
                <a:lnTo>
                  <a:pt x="1287555" y="255053"/>
                </a:lnTo>
                <a:lnTo>
                  <a:pt x="1288824" y="259182"/>
                </a:lnTo>
                <a:lnTo>
                  <a:pt x="1290727" y="263311"/>
                </a:lnTo>
                <a:lnTo>
                  <a:pt x="1292630" y="266488"/>
                </a:lnTo>
                <a:lnTo>
                  <a:pt x="1295167" y="269982"/>
                </a:lnTo>
                <a:lnTo>
                  <a:pt x="1298655" y="273158"/>
                </a:lnTo>
                <a:lnTo>
                  <a:pt x="1302461" y="276334"/>
                </a:lnTo>
                <a:lnTo>
                  <a:pt x="1306267" y="279193"/>
                </a:lnTo>
                <a:lnTo>
                  <a:pt x="1311024" y="282051"/>
                </a:lnTo>
                <a:lnTo>
                  <a:pt x="1316098" y="284275"/>
                </a:lnTo>
                <a:lnTo>
                  <a:pt x="1321489" y="286498"/>
                </a:lnTo>
                <a:lnTo>
                  <a:pt x="1327198" y="288721"/>
                </a:lnTo>
                <a:lnTo>
                  <a:pt x="1333857" y="290627"/>
                </a:lnTo>
                <a:lnTo>
                  <a:pt x="1341152" y="292215"/>
                </a:lnTo>
                <a:lnTo>
                  <a:pt x="1348446" y="293803"/>
                </a:lnTo>
                <a:lnTo>
                  <a:pt x="1348446" y="207092"/>
                </a:lnTo>
                <a:lnTo>
                  <a:pt x="1336712" y="207092"/>
                </a:lnTo>
                <a:close/>
                <a:moveTo>
                  <a:pt x="1348446" y="0"/>
                </a:moveTo>
                <a:lnTo>
                  <a:pt x="1393479" y="0"/>
                </a:lnTo>
                <a:lnTo>
                  <a:pt x="1393479" y="69560"/>
                </a:lnTo>
                <a:lnTo>
                  <a:pt x="1404579" y="69560"/>
                </a:lnTo>
                <a:lnTo>
                  <a:pt x="1415996" y="70195"/>
                </a:lnTo>
                <a:lnTo>
                  <a:pt x="1427096" y="71148"/>
                </a:lnTo>
                <a:lnTo>
                  <a:pt x="1438196" y="72419"/>
                </a:lnTo>
                <a:lnTo>
                  <a:pt x="1448978" y="74007"/>
                </a:lnTo>
                <a:lnTo>
                  <a:pt x="1459761" y="76230"/>
                </a:lnTo>
                <a:lnTo>
                  <a:pt x="1470544" y="78454"/>
                </a:lnTo>
                <a:lnTo>
                  <a:pt x="1480375" y="80995"/>
                </a:lnTo>
                <a:lnTo>
                  <a:pt x="1490841" y="84489"/>
                </a:lnTo>
                <a:lnTo>
                  <a:pt x="1500355" y="87665"/>
                </a:lnTo>
                <a:lnTo>
                  <a:pt x="1510186" y="91794"/>
                </a:lnTo>
                <a:lnTo>
                  <a:pt x="1519383" y="96241"/>
                </a:lnTo>
                <a:lnTo>
                  <a:pt x="1528580" y="100687"/>
                </a:lnTo>
                <a:lnTo>
                  <a:pt x="1537143" y="106087"/>
                </a:lnTo>
                <a:lnTo>
                  <a:pt x="1545705" y="111487"/>
                </a:lnTo>
                <a:lnTo>
                  <a:pt x="1553951" y="117522"/>
                </a:lnTo>
                <a:lnTo>
                  <a:pt x="1561562" y="123874"/>
                </a:lnTo>
                <a:lnTo>
                  <a:pt x="1568856" y="130862"/>
                </a:lnTo>
                <a:lnTo>
                  <a:pt x="1575833" y="137850"/>
                </a:lnTo>
                <a:lnTo>
                  <a:pt x="1582176" y="145473"/>
                </a:lnTo>
                <a:lnTo>
                  <a:pt x="1588519" y="153731"/>
                </a:lnTo>
                <a:lnTo>
                  <a:pt x="1594227" y="162307"/>
                </a:lnTo>
                <a:lnTo>
                  <a:pt x="1599302" y="171200"/>
                </a:lnTo>
                <a:lnTo>
                  <a:pt x="1604059" y="180729"/>
                </a:lnTo>
                <a:lnTo>
                  <a:pt x="1608181" y="190258"/>
                </a:lnTo>
                <a:lnTo>
                  <a:pt x="1612304" y="200739"/>
                </a:lnTo>
                <a:lnTo>
                  <a:pt x="1615159" y="211539"/>
                </a:lnTo>
                <a:lnTo>
                  <a:pt x="1618013" y="222655"/>
                </a:lnTo>
                <a:lnTo>
                  <a:pt x="1620233" y="234408"/>
                </a:lnTo>
                <a:lnTo>
                  <a:pt x="1621501" y="246477"/>
                </a:lnTo>
                <a:lnTo>
                  <a:pt x="1622453" y="259182"/>
                </a:lnTo>
                <a:lnTo>
                  <a:pt x="1622770" y="272205"/>
                </a:lnTo>
                <a:lnTo>
                  <a:pt x="1457224" y="272205"/>
                </a:lnTo>
                <a:lnTo>
                  <a:pt x="1455955" y="264264"/>
                </a:lnTo>
                <a:lnTo>
                  <a:pt x="1454687" y="256959"/>
                </a:lnTo>
                <a:lnTo>
                  <a:pt x="1453418" y="250289"/>
                </a:lnTo>
                <a:lnTo>
                  <a:pt x="1451516" y="244254"/>
                </a:lnTo>
                <a:lnTo>
                  <a:pt x="1448978" y="238854"/>
                </a:lnTo>
                <a:lnTo>
                  <a:pt x="1446758" y="234090"/>
                </a:lnTo>
                <a:lnTo>
                  <a:pt x="1443904" y="229643"/>
                </a:lnTo>
                <a:lnTo>
                  <a:pt x="1440099" y="226149"/>
                </a:lnTo>
                <a:lnTo>
                  <a:pt x="1436293" y="222655"/>
                </a:lnTo>
                <a:lnTo>
                  <a:pt x="1431853" y="219797"/>
                </a:lnTo>
                <a:lnTo>
                  <a:pt x="1427096" y="216938"/>
                </a:lnTo>
                <a:lnTo>
                  <a:pt x="1421387" y="214715"/>
                </a:lnTo>
                <a:lnTo>
                  <a:pt x="1415362" y="212809"/>
                </a:lnTo>
                <a:lnTo>
                  <a:pt x="1408702" y="210586"/>
                </a:lnTo>
                <a:lnTo>
                  <a:pt x="1401408" y="208680"/>
                </a:lnTo>
                <a:lnTo>
                  <a:pt x="1393479" y="207092"/>
                </a:lnTo>
                <a:lnTo>
                  <a:pt x="1393479" y="304285"/>
                </a:lnTo>
                <a:lnTo>
                  <a:pt x="1414093" y="309049"/>
                </a:lnTo>
                <a:lnTo>
                  <a:pt x="1433439" y="313496"/>
                </a:lnTo>
                <a:lnTo>
                  <a:pt x="1451833" y="318578"/>
                </a:lnTo>
                <a:lnTo>
                  <a:pt x="1468641" y="323660"/>
                </a:lnTo>
                <a:lnTo>
                  <a:pt x="1485132" y="328742"/>
                </a:lnTo>
                <a:lnTo>
                  <a:pt x="1500355" y="334142"/>
                </a:lnTo>
                <a:lnTo>
                  <a:pt x="1514626" y="339224"/>
                </a:lnTo>
                <a:lnTo>
                  <a:pt x="1527946" y="344623"/>
                </a:lnTo>
                <a:lnTo>
                  <a:pt x="1540314" y="350341"/>
                </a:lnTo>
                <a:lnTo>
                  <a:pt x="1551731" y="356058"/>
                </a:lnTo>
                <a:lnTo>
                  <a:pt x="1562514" y="362093"/>
                </a:lnTo>
                <a:lnTo>
                  <a:pt x="1572345" y="368128"/>
                </a:lnTo>
                <a:lnTo>
                  <a:pt x="1581542" y="374163"/>
                </a:lnTo>
                <a:lnTo>
                  <a:pt x="1589787" y="380515"/>
                </a:lnTo>
                <a:lnTo>
                  <a:pt x="1597082" y="386868"/>
                </a:lnTo>
                <a:lnTo>
                  <a:pt x="1604059" y="393538"/>
                </a:lnTo>
                <a:lnTo>
                  <a:pt x="1610401" y="400208"/>
                </a:lnTo>
                <a:lnTo>
                  <a:pt x="1616110" y="407196"/>
                </a:lnTo>
                <a:lnTo>
                  <a:pt x="1621184" y="414183"/>
                </a:lnTo>
                <a:lnTo>
                  <a:pt x="1625624" y="421171"/>
                </a:lnTo>
                <a:lnTo>
                  <a:pt x="1629430" y="428476"/>
                </a:lnTo>
                <a:lnTo>
                  <a:pt x="1632918" y="435782"/>
                </a:lnTo>
                <a:lnTo>
                  <a:pt x="1635772" y="443722"/>
                </a:lnTo>
                <a:lnTo>
                  <a:pt x="1638627" y="451345"/>
                </a:lnTo>
                <a:lnTo>
                  <a:pt x="1640529" y="459286"/>
                </a:lnTo>
                <a:lnTo>
                  <a:pt x="1642115" y="467227"/>
                </a:lnTo>
                <a:lnTo>
                  <a:pt x="1643701" y="475803"/>
                </a:lnTo>
                <a:lnTo>
                  <a:pt x="1644652" y="484061"/>
                </a:lnTo>
                <a:lnTo>
                  <a:pt x="1645287" y="492637"/>
                </a:lnTo>
                <a:lnTo>
                  <a:pt x="1645921" y="501530"/>
                </a:lnTo>
                <a:lnTo>
                  <a:pt x="1646238" y="510106"/>
                </a:lnTo>
                <a:lnTo>
                  <a:pt x="1646238" y="519000"/>
                </a:lnTo>
                <a:lnTo>
                  <a:pt x="1645921" y="528211"/>
                </a:lnTo>
                <a:lnTo>
                  <a:pt x="1645604" y="536787"/>
                </a:lnTo>
                <a:lnTo>
                  <a:pt x="1644652" y="545998"/>
                </a:lnTo>
                <a:lnTo>
                  <a:pt x="1643067" y="554891"/>
                </a:lnTo>
                <a:lnTo>
                  <a:pt x="1640847" y="563785"/>
                </a:lnTo>
                <a:lnTo>
                  <a:pt x="1638627" y="572678"/>
                </a:lnTo>
                <a:lnTo>
                  <a:pt x="1635772" y="581572"/>
                </a:lnTo>
                <a:lnTo>
                  <a:pt x="1632601" y="590148"/>
                </a:lnTo>
                <a:lnTo>
                  <a:pt x="1628795" y="599041"/>
                </a:lnTo>
                <a:lnTo>
                  <a:pt x="1624990" y="607617"/>
                </a:lnTo>
                <a:lnTo>
                  <a:pt x="1619916" y="615875"/>
                </a:lnTo>
                <a:lnTo>
                  <a:pt x="1614841" y="624133"/>
                </a:lnTo>
                <a:lnTo>
                  <a:pt x="1609133" y="632074"/>
                </a:lnTo>
                <a:lnTo>
                  <a:pt x="1602790" y="640015"/>
                </a:lnTo>
                <a:lnTo>
                  <a:pt x="1596130" y="647638"/>
                </a:lnTo>
                <a:lnTo>
                  <a:pt x="1588836" y="654943"/>
                </a:lnTo>
                <a:lnTo>
                  <a:pt x="1581225" y="662248"/>
                </a:lnTo>
                <a:lnTo>
                  <a:pt x="1572979" y="668919"/>
                </a:lnTo>
                <a:lnTo>
                  <a:pt x="1563782" y="675589"/>
                </a:lnTo>
                <a:lnTo>
                  <a:pt x="1554585" y="681624"/>
                </a:lnTo>
                <a:lnTo>
                  <a:pt x="1544120" y="687023"/>
                </a:lnTo>
                <a:lnTo>
                  <a:pt x="1533971" y="692423"/>
                </a:lnTo>
                <a:lnTo>
                  <a:pt x="1522554" y="697505"/>
                </a:lnTo>
                <a:lnTo>
                  <a:pt x="1510820" y="702269"/>
                </a:lnTo>
                <a:lnTo>
                  <a:pt x="1498135" y="706081"/>
                </a:lnTo>
                <a:lnTo>
                  <a:pt x="1485132" y="709892"/>
                </a:lnTo>
                <a:lnTo>
                  <a:pt x="1471495" y="712751"/>
                </a:lnTo>
                <a:lnTo>
                  <a:pt x="1457224" y="715609"/>
                </a:lnTo>
                <a:lnTo>
                  <a:pt x="1442001" y="717515"/>
                </a:lnTo>
                <a:lnTo>
                  <a:pt x="1426779" y="718786"/>
                </a:lnTo>
                <a:lnTo>
                  <a:pt x="1410288" y="720056"/>
                </a:lnTo>
                <a:lnTo>
                  <a:pt x="1393479" y="720374"/>
                </a:lnTo>
                <a:lnTo>
                  <a:pt x="1393479" y="806450"/>
                </a:lnTo>
                <a:lnTo>
                  <a:pt x="1348446" y="806450"/>
                </a:lnTo>
                <a:lnTo>
                  <a:pt x="1348446" y="720374"/>
                </a:lnTo>
                <a:lnTo>
                  <a:pt x="1331320" y="720056"/>
                </a:lnTo>
                <a:lnTo>
                  <a:pt x="1315464" y="718786"/>
                </a:lnTo>
                <a:lnTo>
                  <a:pt x="1299607" y="717515"/>
                </a:lnTo>
                <a:lnTo>
                  <a:pt x="1284701" y="715609"/>
                </a:lnTo>
                <a:lnTo>
                  <a:pt x="1270747" y="712751"/>
                </a:lnTo>
                <a:lnTo>
                  <a:pt x="1257110" y="709575"/>
                </a:lnTo>
                <a:lnTo>
                  <a:pt x="1243473" y="705763"/>
                </a:lnTo>
                <a:lnTo>
                  <a:pt x="1231422" y="701634"/>
                </a:lnTo>
                <a:lnTo>
                  <a:pt x="1219371" y="696870"/>
                </a:lnTo>
                <a:lnTo>
                  <a:pt x="1208271" y="691788"/>
                </a:lnTo>
                <a:lnTo>
                  <a:pt x="1197488" y="686070"/>
                </a:lnTo>
                <a:lnTo>
                  <a:pt x="1187340" y="680035"/>
                </a:lnTo>
                <a:lnTo>
                  <a:pt x="1177509" y="673683"/>
                </a:lnTo>
                <a:lnTo>
                  <a:pt x="1168629" y="666695"/>
                </a:lnTo>
                <a:lnTo>
                  <a:pt x="1160066" y="659707"/>
                </a:lnTo>
                <a:lnTo>
                  <a:pt x="1152138" y="652084"/>
                </a:lnTo>
                <a:lnTo>
                  <a:pt x="1144844" y="644144"/>
                </a:lnTo>
                <a:lnTo>
                  <a:pt x="1137866" y="636203"/>
                </a:lnTo>
                <a:lnTo>
                  <a:pt x="1131524" y="627310"/>
                </a:lnTo>
                <a:lnTo>
                  <a:pt x="1125498" y="618734"/>
                </a:lnTo>
                <a:lnTo>
                  <a:pt x="1120107" y="609523"/>
                </a:lnTo>
                <a:lnTo>
                  <a:pt x="1115033" y="600312"/>
                </a:lnTo>
                <a:lnTo>
                  <a:pt x="1110910" y="591100"/>
                </a:lnTo>
                <a:lnTo>
                  <a:pt x="1106787" y="581254"/>
                </a:lnTo>
                <a:lnTo>
                  <a:pt x="1103299" y="571090"/>
                </a:lnTo>
                <a:lnTo>
                  <a:pt x="1100127" y="561244"/>
                </a:lnTo>
                <a:lnTo>
                  <a:pt x="1097590" y="550762"/>
                </a:lnTo>
                <a:lnTo>
                  <a:pt x="1095053" y="540598"/>
                </a:lnTo>
                <a:lnTo>
                  <a:pt x="1093150" y="530116"/>
                </a:lnTo>
                <a:lnTo>
                  <a:pt x="1091882" y="519635"/>
                </a:lnTo>
                <a:lnTo>
                  <a:pt x="1090930" y="509153"/>
                </a:lnTo>
                <a:lnTo>
                  <a:pt x="1090613" y="498354"/>
                </a:lnTo>
                <a:lnTo>
                  <a:pt x="1276456" y="498354"/>
                </a:lnTo>
                <a:lnTo>
                  <a:pt x="1276456" y="504389"/>
                </a:lnTo>
                <a:lnTo>
                  <a:pt x="1276773" y="510424"/>
                </a:lnTo>
                <a:lnTo>
                  <a:pt x="1277407" y="517094"/>
                </a:lnTo>
                <a:lnTo>
                  <a:pt x="1278358" y="523764"/>
                </a:lnTo>
                <a:lnTo>
                  <a:pt x="1279944" y="530434"/>
                </a:lnTo>
                <a:lnTo>
                  <a:pt x="1281847" y="537104"/>
                </a:lnTo>
                <a:lnTo>
                  <a:pt x="1284701" y="543774"/>
                </a:lnTo>
                <a:lnTo>
                  <a:pt x="1287873" y="550444"/>
                </a:lnTo>
                <a:lnTo>
                  <a:pt x="1290093" y="553621"/>
                </a:lnTo>
                <a:lnTo>
                  <a:pt x="1291995" y="556479"/>
                </a:lnTo>
                <a:lnTo>
                  <a:pt x="1294215" y="559656"/>
                </a:lnTo>
                <a:lnTo>
                  <a:pt x="1297070" y="562197"/>
                </a:lnTo>
                <a:lnTo>
                  <a:pt x="1299607" y="564738"/>
                </a:lnTo>
                <a:lnTo>
                  <a:pt x="1302778" y="567596"/>
                </a:lnTo>
                <a:lnTo>
                  <a:pt x="1305949" y="569820"/>
                </a:lnTo>
                <a:lnTo>
                  <a:pt x="1309755" y="572043"/>
                </a:lnTo>
                <a:lnTo>
                  <a:pt x="1313244" y="574266"/>
                </a:lnTo>
                <a:lnTo>
                  <a:pt x="1317683" y="575854"/>
                </a:lnTo>
                <a:lnTo>
                  <a:pt x="1322123" y="577443"/>
                </a:lnTo>
                <a:lnTo>
                  <a:pt x="1326563" y="579348"/>
                </a:lnTo>
                <a:lnTo>
                  <a:pt x="1331638" y="580619"/>
                </a:lnTo>
                <a:lnTo>
                  <a:pt x="1336712" y="581572"/>
                </a:lnTo>
                <a:lnTo>
                  <a:pt x="1342420" y="582207"/>
                </a:lnTo>
                <a:lnTo>
                  <a:pt x="1348446" y="582842"/>
                </a:lnTo>
                <a:lnTo>
                  <a:pt x="1348446" y="459921"/>
                </a:lnTo>
                <a:lnTo>
                  <a:pt x="1330686" y="454839"/>
                </a:lnTo>
                <a:lnTo>
                  <a:pt x="1312292" y="450393"/>
                </a:lnTo>
                <a:lnTo>
                  <a:pt x="1293264" y="444993"/>
                </a:lnTo>
                <a:lnTo>
                  <a:pt x="1283750" y="441499"/>
                </a:lnTo>
                <a:lnTo>
                  <a:pt x="1273601" y="438323"/>
                </a:lnTo>
                <a:lnTo>
                  <a:pt x="1255842" y="432288"/>
                </a:lnTo>
                <a:lnTo>
                  <a:pt x="1239351" y="425935"/>
                </a:lnTo>
                <a:lnTo>
                  <a:pt x="1223494" y="419265"/>
                </a:lnTo>
                <a:lnTo>
                  <a:pt x="1208588" y="412595"/>
                </a:lnTo>
                <a:lnTo>
                  <a:pt x="1201294" y="408784"/>
                </a:lnTo>
                <a:lnTo>
                  <a:pt x="1194317" y="405290"/>
                </a:lnTo>
                <a:lnTo>
                  <a:pt x="1187657" y="401478"/>
                </a:lnTo>
                <a:lnTo>
                  <a:pt x="1181314" y="397984"/>
                </a:lnTo>
                <a:lnTo>
                  <a:pt x="1175289" y="393538"/>
                </a:lnTo>
                <a:lnTo>
                  <a:pt x="1169263" y="389409"/>
                </a:lnTo>
                <a:lnTo>
                  <a:pt x="1163555" y="385279"/>
                </a:lnTo>
                <a:lnTo>
                  <a:pt x="1158163" y="380515"/>
                </a:lnTo>
                <a:lnTo>
                  <a:pt x="1153089" y="375751"/>
                </a:lnTo>
                <a:lnTo>
                  <a:pt x="1148649" y="370669"/>
                </a:lnTo>
                <a:lnTo>
                  <a:pt x="1143892" y="365904"/>
                </a:lnTo>
                <a:lnTo>
                  <a:pt x="1139769" y="360187"/>
                </a:lnTo>
                <a:lnTo>
                  <a:pt x="1135964" y="354470"/>
                </a:lnTo>
                <a:lnTo>
                  <a:pt x="1132158" y="348753"/>
                </a:lnTo>
                <a:lnTo>
                  <a:pt x="1128987" y="342400"/>
                </a:lnTo>
                <a:lnTo>
                  <a:pt x="1126132" y="336048"/>
                </a:lnTo>
                <a:lnTo>
                  <a:pt x="1123595" y="329377"/>
                </a:lnTo>
                <a:lnTo>
                  <a:pt x="1121058" y="322390"/>
                </a:lnTo>
                <a:lnTo>
                  <a:pt x="1119155" y="315084"/>
                </a:lnTo>
                <a:lnTo>
                  <a:pt x="1117570" y="307144"/>
                </a:lnTo>
                <a:lnTo>
                  <a:pt x="1116301" y="299203"/>
                </a:lnTo>
                <a:lnTo>
                  <a:pt x="1115667" y="290945"/>
                </a:lnTo>
                <a:lnTo>
                  <a:pt x="1114715" y="282369"/>
                </a:lnTo>
                <a:lnTo>
                  <a:pt x="1114398" y="272840"/>
                </a:lnTo>
                <a:lnTo>
                  <a:pt x="1114715" y="259818"/>
                </a:lnTo>
                <a:lnTo>
                  <a:pt x="1116301" y="247113"/>
                </a:lnTo>
                <a:lnTo>
                  <a:pt x="1117887" y="235043"/>
                </a:lnTo>
                <a:lnTo>
                  <a:pt x="1120107" y="223291"/>
                </a:lnTo>
                <a:lnTo>
                  <a:pt x="1123278" y="212174"/>
                </a:lnTo>
                <a:lnTo>
                  <a:pt x="1126767" y="201375"/>
                </a:lnTo>
                <a:lnTo>
                  <a:pt x="1131207" y="190893"/>
                </a:lnTo>
                <a:lnTo>
                  <a:pt x="1135964" y="181047"/>
                </a:lnTo>
                <a:lnTo>
                  <a:pt x="1141355" y="171518"/>
                </a:lnTo>
                <a:lnTo>
                  <a:pt x="1146746" y="162624"/>
                </a:lnTo>
                <a:lnTo>
                  <a:pt x="1153089" y="154048"/>
                </a:lnTo>
                <a:lnTo>
                  <a:pt x="1159749" y="145790"/>
                </a:lnTo>
                <a:lnTo>
                  <a:pt x="1167360" y="138167"/>
                </a:lnTo>
                <a:lnTo>
                  <a:pt x="1174654" y="130862"/>
                </a:lnTo>
                <a:lnTo>
                  <a:pt x="1182583" y="124192"/>
                </a:lnTo>
                <a:lnTo>
                  <a:pt x="1190828" y="117839"/>
                </a:lnTo>
                <a:lnTo>
                  <a:pt x="1199391" y="111804"/>
                </a:lnTo>
                <a:lnTo>
                  <a:pt x="1208271" y="106087"/>
                </a:lnTo>
                <a:lnTo>
                  <a:pt x="1217151" y="100687"/>
                </a:lnTo>
                <a:lnTo>
                  <a:pt x="1226665" y="96241"/>
                </a:lnTo>
                <a:lnTo>
                  <a:pt x="1236179" y="91794"/>
                </a:lnTo>
                <a:lnTo>
                  <a:pt x="1246010" y="87665"/>
                </a:lnTo>
                <a:lnTo>
                  <a:pt x="1255842" y="84489"/>
                </a:lnTo>
                <a:lnTo>
                  <a:pt x="1265990" y="80995"/>
                </a:lnTo>
                <a:lnTo>
                  <a:pt x="1276456" y="78454"/>
                </a:lnTo>
                <a:lnTo>
                  <a:pt x="1286287" y="76230"/>
                </a:lnTo>
                <a:lnTo>
                  <a:pt x="1296752" y="74007"/>
                </a:lnTo>
                <a:lnTo>
                  <a:pt x="1306901" y="72419"/>
                </a:lnTo>
                <a:lnTo>
                  <a:pt x="1317683" y="71148"/>
                </a:lnTo>
                <a:lnTo>
                  <a:pt x="1328149" y="70195"/>
                </a:lnTo>
                <a:lnTo>
                  <a:pt x="1337980" y="69560"/>
                </a:lnTo>
                <a:lnTo>
                  <a:pt x="1348446" y="69560"/>
                </a:lnTo>
                <a:lnTo>
                  <a:pt x="1348446" y="0"/>
                </a:lnTo>
                <a:close/>
              </a:path>
            </a:pathLst>
          </a:custGeom>
          <a:solidFill>
            <a:srgbClr val="F4A516"/>
          </a:solidFill>
          <a:ln>
            <a:noFill/>
          </a:ln>
        </p:spPr>
        <p:txBody>
          <a:bodyPr anchor="ctr">
            <a:normAutofit fontScale="75000" lnSpcReduction="20000"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/>
            <a:endParaRPr lang="zh-CN" altLang="en-US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9" name="KSO_Shape"/>
          <p:cNvSpPr/>
          <p:nvPr>
            <p:custDataLst>
              <p:tags r:id="rId24"/>
            </p:custDataLst>
          </p:nvPr>
        </p:nvSpPr>
        <p:spPr bwMode="auto">
          <a:xfrm>
            <a:off x="7061503" y="783733"/>
            <a:ext cx="312936" cy="178375"/>
          </a:xfrm>
          <a:custGeom>
            <a:avLst/>
            <a:gdLst>
              <a:gd name="T0" fmla="*/ 2147483646 w 6286"/>
              <a:gd name="T1" fmla="*/ 2147483646 h 3585"/>
              <a:gd name="T2" fmla="*/ 2147483646 w 6286"/>
              <a:gd name="T3" fmla="*/ 2147483646 h 3585"/>
              <a:gd name="T4" fmla="*/ 2147483646 w 6286"/>
              <a:gd name="T5" fmla="*/ 1250331893 h 3585"/>
              <a:gd name="T6" fmla="*/ 2147483646 w 6286"/>
              <a:gd name="T7" fmla="*/ 2147483646 h 3585"/>
              <a:gd name="T8" fmla="*/ 2147483646 w 6286"/>
              <a:gd name="T9" fmla="*/ 2147483646 h 3585"/>
              <a:gd name="T10" fmla="*/ 2147483646 w 6286"/>
              <a:gd name="T11" fmla="*/ 2147483646 h 3585"/>
              <a:gd name="T12" fmla="*/ 2147483646 w 6286"/>
              <a:gd name="T13" fmla="*/ 2147483646 h 3585"/>
              <a:gd name="T14" fmla="*/ 2147483646 w 6286"/>
              <a:gd name="T15" fmla="*/ 2147483646 h 3585"/>
              <a:gd name="T16" fmla="*/ 2147483646 w 6286"/>
              <a:gd name="T17" fmla="*/ 2147483646 h 3585"/>
              <a:gd name="T18" fmla="*/ 2147483646 w 6286"/>
              <a:gd name="T19" fmla="*/ 55594914 h 3585"/>
              <a:gd name="T20" fmla="*/ 2147483646 w 6286"/>
              <a:gd name="T21" fmla="*/ 2147483646 h 3585"/>
              <a:gd name="T22" fmla="*/ 2147483646 w 6286"/>
              <a:gd name="T23" fmla="*/ 2147483646 h 3585"/>
              <a:gd name="T24" fmla="*/ 2147483646 w 6286"/>
              <a:gd name="T25" fmla="*/ 2147483646 h 3585"/>
              <a:gd name="T26" fmla="*/ 2147483646 w 6286"/>
              <a:gd name="T27" fmla="*/ 2147483646 h 3585"/>
              <a:gd name="T28" fmla="*/ 2147483646 w 6286"/>
              <a:gd name="T29" fmla="*/ 2147483646 h 3585"/>
              <a:gd name="T30" fmla="*/ 2147483646 w 6286"/>
              <a:gd name="T31" fmla="*/ 2147483646 h 3585"/>
              <a:gd name="T32" fmla="*/ 2147483646 w 6286"/>
              <a:gd name="T33" fmla="*/ 2147483646 h 3585"/>
              <a:gd name="T34" fmla="*/ 2147483646 w 6286"/>
              <a:gd name="T35" fmla="*/ 2147483646 h 3585"/>
              <a:gd name="T36" fmla="*/ 2147483646 w 6286"/>
              <a:gd name="T37" fmla="*/ 2147483646 h 3585"/>
              <a:gd name="T38" fmla="*/ 2147483646 w 6286"/>
              <a:gd name="T39" fmla="*/ 2147483646 h 3585"/>
              <a:gd name="T40" fmla="*/ 2147483646 w 6286"/>
              <a:gd name="T41" fmla="*/ 2147483646 h 3585"/>
              <a:gd name="T42" fmla="*/ 2147483646 w 6286"/>
              <a:gd name="T43" fmla="*/ 2147483646 h 3585"/>
              <a:gd name="T44" fmla="*/ 2147483646 w 6286"/>
              <a:gd name="T45" fmla="*/ 2147483646 h 3585"/>
              <a:gd name="T46" fmla="*/ 2147483646 w 6286"/>
              <a:gd name="T47" fmla="*/ 2147483646 h 3585"/>
              <a:gd name="T48" fmla="*/ 2147483646 w 6286"/>
              <a:gd name="T49" fmla="*/ 2147483646 h 3585"/>
              <a:gd name="T50" fmla="*/ 2147483646 w 6286"/>
              <a:gd name="T51" fmla="*/ 2147483646 h 3585"/>
              <a:gd name="T52" fmla="*/ 2147483646 w 6286"/>
              <a:gd name="T53" fmla="*/ 2147483646 h 3585"/>
              <a:gd name="T54" fmla="*/ 2147483646 w 6286"/>
              <a:gd name="T55" fmla="*/ 2147483646 h 3585"/>
              <a:gd name="T56" fmla="*/ 2147483646 w 6286"/>
              <a:gd name="T57" fmla="*/ 2147483646 h 3585"/>
              <a:gd name="T58" fmla="*/ 2147483646 w 6286"/>
              <a:gd name="T59" fmla="*/ 2147483646 h 3585"/>
              <a:gd name="T60" fmla="*/ 2147483646 w 6286"/>
              <a:gd name="T61" fmla="*/ 2147483646 h 3585"/>
              <a:gd name="T62" fmla="*/ 2147483646 w 6286"/>
              <a:gd name="T63" fmla="*/ 2147483646 h 3585"/>
              <a:gd name="T64" fmla="*/ 2147483646 w 6286"/>
              <a:gd name="T65" fmla="*/ 2147483646 h 3585"/>
              <a:gd name="T66" fmla="*/ 2147483646 w 6286"/>
              <a:gd name="T67" fmla="*/ 2147483646 h 3585"/>
              <a:gd name="T68" fmla="*/ 2147483646 w 6286"/>
              <a:gd name="T69" fmla="*/ 2147483646 h 3585"/>
              <a:gd name="T70" fmla="*/ 2147483646 w 6286"/>
              <a:gd name="T71" fmla="*/ 2147483646 h 3585"/>
              <a:gd name="T72" fmla="*/ 2147483646 w 6286"/>
              <a:gd name="T73" fmla="*/ 2147483646 h 3585"/>
              <a:gd name="T74" fmla="*/ 2147483646 w 6286"/>
              <a:gd name="T75" fmla="*/ 2147483646 h 3585"/>
              <a:gd name="T76" fmla="*/ 2147483646 w 6286"/>
              <a:gd name="T77" fmla="*/ 2147483646 h 3585"/>
              <a:gd name="T78" fmla="*/ 2147483646 w 6286"/>
              <a:gd name="T79" fmla="*/ 2147483646 h 3585"/>
              <a:gd name="T80" fmla="*/ 2147483646 w 6286"/>
              <a:gd name="T81" fmla="*/ 2147483646 h 3585"/>
              <a:gd name="T82" fmla="*/ 2147483646 w 6286"/>
              <a:gd name="T83" fmla="*/ 2147483646 h 3585"/>
              <a:gd name="T84" fmla="*/ 2147483646 w 6286"/>
              <a:gd name="T85" fmla="*/ 2147483646 h 3585"/>
              <a:gd name="T86" fmla="*/ 2147483646 w 6286"/>
              <a:gd name="T87" fmla="*/ 2147483646 h 3585"/>
              <a:gd name="T88" fmla="*/ 2147483646 w 6286"/>
              <a:gd name="T89" fmla="*/ 2147483646 h 3585"/>
              <a:gd name="T90" fmla="*/ 2147483646 w 6286"/>
              <a:gd name="T91" fmla="*/ 2147483646 h 3585"/>
              <a:gd name="T92" fmla="*/ 2147483646 w 6286"/>
              <a:gd name="T93" fmla="*/ 2147483646 h 3585"/>
              <a:gd name="T94" fmla="*/ 2147483646 w 6286"/>
              <a:gd name="T95" fmla="*/ 2147483646 h 3585"/>
              <a:gd name="T96" fmla="*/ 2147483646 w 6286"/>
              <a:gd name="T97" fmla="*/ 2147483646 h 3585"/>
              <a:gd name="T98" fmla="*/ 2147483646 w 6286"/>
              <a:gd name="T99" fmla="*/ 2147483646 h 3585"/>
              <a:gd name="T100" fmla="*/ 2147483646 w 6286"/>
              <a:gd name="T101" fmla="*/ 2147483646 h 3585"/>
              <a:gd name="T102" fmla="*/ 2147483646 w 6286"/>
              <a:gd name="T103" fmla="*/ 2147483646 h 3585"/>
              <a:gd name="T104" fmla="*/ 2147483646 w 6286"/>
              <a:gd name="T105" fmla="*/ 2147483646 h 3585"/>
              <a:gd name="T106" fmla="*/ 2147483646 w 6286"/>
              <a:gd name="T107" fmla="*/ 2147483646 h 3585"/>
              <a:gd name="T108" fmla="*/ 2147483646 w 6286"/>
              <a:gd name="T109" fmla="*/ 2147483646 h 3585"/>
              <a:gd name="T110" fmla="*/ 1864851352 w 6286"/>
              <a:gd name="T111" fmla="*/ 2147483646 h 3585"/>
              <a:gd name="T112" fmla="*/ 2147483646 w 6286"/>
              <a:gd name="T113" fmla="*/ 2147483646 h 3585"/>
              <a:gd name="T114" fmla="*/ 2147483646 w 6286"/>
              <a:gd name="T115" fmla="*/ 2147483646 h 3585"/>
              <a:gd name="T116" fmla="*/ 2147483646 w 6286"/>
              <a:gd name="T117" fmla="*/ 2147483646 h 3585"/>
              <a:gd name="T118" fmla="*/ 2147483646 w 6286"/>
              <a:gd name="T119" fmla="*/ 2147483646 h 3585"/>
              <a:gd name="T120" fmla="*/ 2147483646 w 6286"/>
              <a:gd name="T121" fmla="*/ 2147483646 h 3585"/>
              <a:gd name="T122" fmla="*/ 2147483646 w 6286"/>
              <a:gd name="T123" fmla="*/ 2147483646 h 3585"/>
              <a:gd name="T124" fmla="*/ 2147483646 w 6286"/>
              <a:gd name="T125" fmla="*/ 2147483646 h 358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286" h="3585">
                <a:moveTo>
                  <a:pt x="3934" y="1151"/>
                </a:moveTo>
                <a:lnTo>
                  <a:pt x="3934" y="1151"/>
                </a:lnTo>
                <a:lnTo>
                  <a:pt x="3962" y="1158"/>
                </a:lnTo>
                <a:lnTo>
                  <a:pt x="3991" y="1163"/>
                </a:lnTo>
                <a:lnTo>
                  <a:pt x="4019" y="1166"/>
                </a:lnTo>
                <a:lnTo>
                  <a:pt x="4047" y="1169"/>
                </a:lnTo>
                <a:lnTo>
                  <a:pt x="4074" y="1170"/>
                </a:lnTo>
                <a:lnTo>
                  <a:pt x="4103" y="1169"/>
                </a:lnTo>
                <a:lnTo>
                  <a:pt x="4130" y="1167"/>
                </a:lnTo>
                <a:lnTo>
                  <a:pt x="4157" y="1164"/>
                </a:lnTo>
                <a:lnTo>
                  <a:pt x="4184" y="1159"/>
                </a:lnTo>
                <a:lnTo>
                  <a:pt x="4211" y="1153"/>
                </a:lnTo>
                <a:lnTo>
                  <a:pt x="4237" y="1147"/>
                </a:lnTo>
                <a:lnTo>
                  <a:pt x="4263" y="1139"/>
                </a:lnTo>
                <a:lnTo>
                  <a:pt x="4288" y="1128"/>
                </a:lnTo>
                <a:lnTo>
                  <a:pt x="4313" y="1118"/>
                </a:lnTo>
                <a:lnTo>
                  <a:pt x="4338" y="1106"/>
                </a:lnTo>
                <a:lnTo>
                  <a:pt x="4361" y="1093"/>
                </a:lnTo>
                <a:lnTo>
                  <a:pt x="4384" y="1079"/>
                </a:lnTo>
                <a:lnTo>
                  <a:pt x="4406" y="1065"/>
                </a:lnTo>
                <a:lnTo>
                  <a:pt x="4428" y="1048"/>
                </a:lnTo>
                <a:lnTo>
                  <a:pt x="4448" y="1031"/>
                </a:lnTo>
                <a:lnTo>
                  <a:pt x="4469" y="1013"/>
                </a:lnTo>
                <a:lnTo>
                  <a:pt x="4487" y="993"/>
                </a:lnTo>
                <a:lnTo>
                  <a:pt x="4506" y="973"/>
                </a:lnTo>
                <a:lnTo>
                  <a:pt x="4524" y="951"/>
                </a:lnTo>
                <a:lnTo>
                  <a:pt x="4539" y="929"/>
                </a:lnTo>
                <a:lnTo>
                  <a:pt x="4555" y="907"/>
                </a:lnTo>
                <a:lnTo>
                  <a:pt x="4569" y="883"/>
                </a:lnTo>
                <a:lnTo>
                  <a:pt x="4582" y="858"/>
                </a:lnTo>
                <a:lnTo>
                  <a:pt x="4594" y="832"/>
                </a:lnTo>
                <a:lnTo>
                  <a:pt x="4604" y="806"/>
                </a:lnTo>
                <a:lnTo>
                  <a:pt x="4614" y="779"/>
                </a:lnTo>
                <a:lnTo>
                  <a:pt x="4622" y="751"/>
                </a:lnTo>
                <a:lnTo>
                  <a:pt x="4629" y="724"/>
                </a:lnTo>
                <a:lnTo>
                  <a:pt x="4634" y="695"/>
                </a:lnTo>
                <a:lnTo>
                  <a:pt x="4638" y="667"/>
                </a:lnTo>
                <a:lnTo>
                  <a:pt x="4641" y="639"/>
                </a:lnTo>
                <a:lnTo>
                  <a:pt x="4641" y="610"/>
                </a:lnTo>
                <a:lnTo>
                  <a:pt x="4641" y="583"/>
                </a:lnTo>
                <a:lnTo>
                  <a:pt x="4638" y="556"/>
                </a:lnTo>
                <a:lnTo>
                  <a:pt x="4636" y="528"/>
                </a:lnTo>
                <a:lnTo>
                  <a:pt x="4631" y="502"/>
                </a:lnTo>
                <a:lnTo>
                  <a:pt x="4625" y="475"/>
                </a:lnTo>
                <a:lnTo>
                  <a:pt x="4618" y="449"/>
                </a:lnTo>
                <a:lnTo>
                  <a:pt x="4610" y="423"/>
                </a:lnTo>
                <a:lnTo>
                  <a:pt x="4601" y="397"/>
                </a:lnTo>
                <a:lnTo>
                  <a:pt x="4590" y="372"/>
                </a:lnTo>
                <a:lnTo>
                  <a:pt x="4578" y="349"/>
                </a:lnTo>
                <a:lnTo>
                  <a:pt x="4565" y="325"/>
                </a:lnTo>
                <a:lnTo>
                  <a:pt x="4551" y="301"/>
                </a:lnTo>
                <a:lnTo>
                  <a:pt x="4536" y="279"/>
                </a:lnTo>
                <a:lnTo>
                  <a:pt x="4519" y="258"/>
                </a:lnTo>
                <a:lnTo>
                  <a:pt x="4503" y="238"/>
                </a:lnTo>
                <a:lnTo>
                  <a:pt x="4484" y="218"/>
                </a:lnTo>
                <a:lnTo>
                  <a:pt x="4465" y="197"/>
                </a:lnTo>
                <a:lnTo>
                  <a:pt x="4445" y="180"/>
                </a:lnTo>
                <a:lnTo>
                  <a:pt x="4424" y="162"/>
                </a:lnTo>
                <a:lnTo>
                  <a:pt x="4401" y="147"/>
                </a:lnTo>
                <a:lnTo>
                  <a:pt x="4378" y="131"/>
                </a:lnTo>
                <a:lnTo>
                  <a:pt x="4354" y="117"/>
                </a:lnTo>
                <a:lnTo>
                  <a:pt x="4329" y="104"/>
                </a:lnTo>
                <a:lnTo>
                  <a:pt x="4305" y="91"/>
                </a:lnTo>
                <a:lnTo>
                  <a:pt x="4277" y="81"/>
                </a:lnTo>
                <a:lnTo>
                  <a:pt x="4251" y="71"/>
                </a:lnTo>
                <a:lnTo>
                  <a:pt x="4223" y="63"/>
                </a:lnTo>
                <a:lnTo>
                  <a:pt x="4195" y="57"/>
                </a:lnTo>
                <a:lnTo>
                  <a:pt x="4166" y="51"/>
                </a:lnTo>
                <a:lnTo>
                  <a:pt x="4138" y="48"/>
                </a:lnTo>
                <a:lnTo>
                  <a:pt x="4111" y="45"/>
                </a:lnTo>
                <a:lnTo>
                  <a:pt x="4083" y="44"/>
                </a:lnTo>
                <a:lnTo>
                  <a:pt x="4054" y="45"/>
                </a:lnTo>
                <a:lnTo>
                  <a:pt x="4027" y="46"/>
                </a:lnTo>
                <a:lnTo>
                  <a:pt x="4000" y="50"/>
                </a:lnTo>
                <a:lnTo>
                  <a:pt x="3973" y="55"/>
                </a:lnTo>
                <a:lnTo>
                  <a:pt x="3947" y="61"/>
                </a:lnTo>
                <a:lnTo>
                  <a:pt x="3920" y="68"/>
                </a:lnTo>
                <a:lnTo>
                  <a:pt x="3895" y="76"/>
                </a:lnTo>
                <a:lnTo>
                  <a:pt x="3869" y="85"/>
                </a:lnTo>
                <a:lnTo>
                  <a:pt x="3844" y="96"/>
                </a:lnTo>
                <a:lnTo>
                  <a:pt x="3819" y="108"/>
                </a:lnTo>
                <a:lnTo>
                  <a:pt x="3796" y="121"/>
                </a:lnTo>
                <a:lnTo>
                  <a:pt x="3773" y="135"/>
                </a:lnTo>
                <a:lnTo>
                  <a:pt x="3751" y="150"/>
                </a:lnTo>
                <a:lnTo>
                  <a:pt x="3730" y="167"/>
                </a:lnTo>
                <a:lnTo>
                  <a:pt x="3709" y="183"/>
                </a:lnTo>
                <a:lnTo>
                  <a:pt x="3689" y="202"/>
                </a:lnTo>
                <a:lnTo>
                  <a:pt x="3670" y="221"/>
                </a:lnTo>
                <a:lnTo>
                  <a:pt x="3651" y="241"/>
                </a:lnTo>
                <a:lnTo>
                  <a:pt x="3634" y="262"/>
                </a:lnTo>
                <a:lnTo>
                  <a:pt x="3618" y="285"/>
                </a:lnTo>
                <a:lnTo>
                  <a:pt x="3602" y="307"/>
                </a:lnTo>
                <a:lnTo>
                  <a:pt x="3588" y="332"/>
                </a:lnTo>
                <a:lnTo>
                  <a:pt x="3575" y="357"/>
                </a:lnTo>
                <a:lnTo>
                  <a:pt x="3563" y="382"/>
                </a:lnTo>
                <a:lnTo>
                  <a:pt x="3553" y="408"/>
                </a:lnTo>
                <a:lnTo>
                  <a:pt x="3543" y="435"/>
                </a:lnTo>
                <a:lnTo>
                  <a:pt x="3535" y="463"/>
                </a:lnTo>
                <a:lnTo>
                  <a:pt x="3528" y="491"/>
                </a:lnTo>
                <a:lnTo>
                  <a:pt x="3523" y="520"/>
                </a:lnTo>
                <a:lnTo>
                  <a:pt x="3520" y="548"/>
                </a:lnTo>
                <a:lnTo>
                  <a:pt x="3517" y="575"/>
                </a:lnTo>
                <a:lnTo>
                  <a:pt x="3516" y="603"/>
                </a:lnTo>
                <a:lnTo>
                  <a:pt x="3516" y="631"/>
                </a:lnTo>
                <a:lnTo>
                  <a:pt x="3519" y="659"/>
                </a:lnTo>
                <a:lnTo>
                  <a:pt x="3522" y="686"/>
                </a:lnTo>
                <a:lnTo>
                  <a:pt x="3526" y="713"/>
                </a:lnTo>
                <a:lnTo>
                  <a:pt x="3532" y="739"/>
                </a:lnTo>
                <a:lnTo>
                  <a:pt x="3539" y="766"/>
                </a:lnTo>
                <a:lnTo>
                  <a:pt x="3547" y="791"/>
                </a:lnTo>
                <a:lnTo>
                  <a:pt x="3556" y="817"/>
                </a:lnTo>
                <a:lnTo>
                  <a:pt x="3567" y="842"/>
                </a:lnTo>
                <a:lnTo>
                  <a:pt x="3580" y="865"/>
                </a:lnTo>
                <a:lnTo>
                  <a:pt x="3593" y="890"/>
                </a:lnTo>
                <a:lnTo>
                  <a:pt x="3606" y="913"/>
                </a:lnTo>
                <a:lnTo>
                  <a:pt x="3621" y="935"/>
                </a:lnTo>
                <a:lnTo>
                  <a:pt x="3638" y="956"/>
                </a:lnTo>
                <a:lnTo>
                  <a:pt x="3655" y="977"/>
                </a:lnTo>
                <a:lnTo>
                  <a:pt x="3673" y="998"/>
                </a:lnTo>
                <a:lnTo>
                  <a:pt x="3693" y="1016"/>
                </a:lnTo>
                <a:lnTo>
                  <a:pt x="3713" y="1034"/>
                </a:lnTo>
                <a:lnTo>
                  <a:pt x="3735" y="1052"/>
                </a:lnTo>
                <a:lnTo>
                  <a:pt x="3756" y="1068"/>
                </a:lnTo>
                <a:lnTo>
                  <a:pt x="3779" y="1084"/>
                </a:lnTo>
                <a:lnTo>
                  <a:pt x="3803" y="1098"/>
                </a:lnTo>
                <a:lnTo>
                  <a:pt x="3828" y="1111"/>
                </a:lnTo>
                <a:lnTo>
                  <a:pt x="3854" y="1123"/>
                </a:lnTo>
                <a:lnTo>
                  <a:pt x="3880" y="1133"/>
                </a:lnTo>
                <a:lnTo>
                  <a:pt x="3907" y="1143"/>
                </a:lnTo>
                <a:lnTo>
                  <a:pt x="3934" y="1151"/>
                </a:lnTo>
                <a:close/>
                <a:moveTo>
                  <a:pt x="5747" y="1511"/>
                </a:moveTo>
                <a:lnTo>
                  <a:pt x="5747" y="1511"/>
                </a:lnTo>
                <a:lnTo>
                  <a:pt x="5739" y="1498"/>
                </a:lnTo>
                <a:lnTo>
                  <a:pt x="5732" y="1485"/>
                </a:lnTo>
                <a:lnTo>
                  <a:pt x="5725" y="1473"/>
                </a:lnTo>
                <a:lnTo>
                  <a:pt x="5717" y="1461"/>
                </a:lnTo>
                <a:lnTo>
                  <a:pt x="5699" y="1440"/>
                </a:lnTo>
                <a:lnTo>
                  <a:pt x="5680" y="1421"/>
                </a:lnTo>
                <a:lnTo>
                  <a:pt x="5659" y="1403"/>
                </a:lnTo>
                <a:lnTo>
                  <a:pt x="5637" y="1389"/>
                </a:lnTo>
                <a:lnTo>
                  <a:pt x="5613" y="1376"/>
                </a:lnTo>
                <a:lnTo>
                  <a:pt x="5588" y="1366"/>
                </a:lnTo>
                <a:lnTo>
                  <a:pt x="5562" y="1359"/>
                </a:lnTo>
                <a:lnTo>
                  <a:pt x="5537" y="1353"/>
                </a:lnTo>
                <a:lnTo>
                  <a:pt x="5509" y="1349"/>
                </a:lnTo>
                <a:lnTo>
                  <a:pt x="5482" y="1349"/>
                </a:lnTo>
                <a:lnTo>
                  <a:pt x="5455" y="1352"/>
                </a:lnTo>
                <a:lnTo>
                  <a:pt x="5428" y="1356"/>
                </a:lnTo>
                <a:lnTo>
                  <a:pt x="5415" y="1361"/>
                </a:lnTo>
                <a:lnTo>
                  <a:pt x="5401" y="1364"/>
                </a:lnTo>
                <a:lnTo>
                  <a:pt x="5388" y="1369"/>
                </a:lnTo>
                <a:lnTo>
                  <a:pt x="5375" y="1375"/>
                </a:lnTo>
                <a:lnTo>
                  <a:pt x="4968" y="1565"/>
                </a:lnTo>
                <a:lnTo>
                  <a:pt x="4912" y="1584"/>
                </a:lnTo>
                <a:lnTo>
                  <a:pt x="4854" y="1600"/>
                </a:lnTo>
                <a:lnTo>
                  <a:pt x="4798" y="1613"/>
                </a:lnTo>
                <a:lnTo>
                  <a:pt x="4739" y="1624"/>
                </a:lnTo>
                <a:lnTo>
                  <a:pt x="4681" y="1632"/>
                </a:lnTo>
                <a:lnTo>
                  <a:pt x="4623" y="1639"/>
                </a:lnTo>
                <a:lnTo>
                  <a:pt x="4564" y="1643"/>
                </a:lnTo>
                <a:lnTo>
                  <a:pt x="4506" y="1644"/>
                </a:lnTo>
                <a:lnTo>
                  <a:pt x="4469" y="1643"/>
                </a:lnTo>
                <a:lnTo>
                  <a:pt x="4431" y="1642"/>
                </a:lnTo>
                <a:lnTo>
                  <a:pt x="4394" y="1639"/>
                </a:lnTo>
                <a:lnTo>
                  <a:pt x="4358" y="1636"/>
                </a:lnTo>
                <a:lnTo>
                  <a:pt x="4321" y="1631"/>
                </a:lnTo>
                <a:lnTo>
                  <a:pt x="4286" y="1626"/>
                </a:lnTo>
                <a:lnTo>
                  <a:pt x="4250" y="1621"/>
                </a:lnTo>
                <a:lnTo>
                  <a:pt x="4215" y="1613"/>
                </a:lnTo>
                <a:lnTo>
                  <a:pt x="4179" y="1605"/>
                </a:lnTo>
                <a:lnTo>
                  <a:pt x="4145" y="1596"/>
                </a:lnTo>
                <a:lnTo>
                  <a:pt x="4111" y="1586"/>
                </a:lnTo>
                <a:lnTo>
                  <a:pt x="4077" y="1576"/>
                </a:lnTo>
                <a:lnTo>
                  <a:pt x="4044" y="1564"/>
                </a:lnTo>
                <a:lnTo>
                  <a:pt x="4012" y="1552"/>
                </a:lnTo>
                <a:lnTo>
                  <a:pt x="3980" y="1539"/>
                </a:lnTo>
                <a:lnTo>
                  <a:pt x="3948" y="1525"/>
                </a:lnTo>
                <a:lnTo>
                  <a:pt x="3917" y="1510"/>
                </a:lnTo>
                <a:lnTo>
                  <a:pt x="3887" y="1494"/>
                </a:lnTo>
                <a:lnTo>
                  <a:pt x="3857" y="1478"/>
                </a:lnTo>
                <a:lnTo>
                  <a:pt x="3829" y="1461"/>
                </a:lnTo>
                <a:lnTo>
                  <a:pt x="3801" y="1444"/>
                </a:lnTo>
                <a:lnTo>
                  <a:pt x="3773" y="1425"/>
                </a:lnTo>
                <a:lnTo>
                  <a:pt x="3748" y="1406"/>
                </a:lnTo>
                <a:lnTo>
                  <a:pt x="3722" y="1386"/>
                </a:lnTo>
                <a:lnTo>
                  <a:pt x="3697" y="1364"/>
                </a:lnTo>
                <a:lnTo>
                  <a:pt x="3673" y="1343"/>
                </a:lnTo>
                <a:lnTo>
                  <a:pt x="3651" y="1321"/>
                </a:lnTo>
                <a:lnTo>
                  <a:pt x="3628" y="1298"/>
                </a:lnTo>
                <a:lnTo>
                  <a:pt x="3607" y="1275"/>
                </a:lnTo>
                <a:lnTo>
                  <a:pt x="3587" y="1251"/>
                </a:lnTo>
                <a:lnTo>
                  <a:pt x="3568" y="1226"/>
                </a:lnTo>
                <a:lnTo>
                  <a:pt x="3550" y="1202"/>
                </a:lnTo>
                <a:lnTo>
                  <a:pt x="3440" y="1045"/>
                </a:lnTo>
                <a:lnTo>
                  <a:pt x="3358" y="927"/>
                </a:lnTo>
                <a:lnTo>
                  <a:pt x="3313" y="862"/>
                </a:lnTo>
                <a:lnTo>
                  <a:pt x="3280" y="811"/>
                </a:lnTo>
                <a:lnTo>
                  <a:pt x="3245" y="763"/>
                </a:lnTo>
                <a:lnTo>
                  <a:pt x="3209" y="715"/>
                </a:lnTo>
                <a:lnTo>
                  <a:pt x="3172" y="669"/>
                </a:lnTo>
                <a:lnTo>
                  <a:pt x="3133" y="625"/>
                </a:lnTo>
                <a:lnTo>
                  <a:pt x="3093" y="581"/>
                </a:lnTo>
                <a:lnTo>
                  <a:pt x="3051" y="540"/>
                </a:lnTo>
                <a:lnTo>
                  <a:pt x="3009" y="500"/>
                </a:lnTo>
                <a:lnTo>
                  <a:pt x="2965" y="459"/>
                </a:lnTo>
                <a:lnTo>
                  <a:pt x="2921" y="423"/>
                </a:lnTo>
                <a:lnTo>
                  <a:pt x="2875" y="386"/>
                </a:lnTo>
                <a:lnTo>
                  <a:pt x="2828" y="352"/>
                </a:lnTo>
                <a:lnTo>
                  <a:pt x="2781" y="319"/>
                </a:lnTo>
                <a:lnTo>
                  <a:pt x="2731" y="287"/>
                </a:lnTo>
                <a:lnTo>
                  <a:pt x="2682" y="256"/>
                </a:lnTo>
                <a:lnTo>
                  <a:pt x="2631" y="228"/>
                </a:lnTo>
                <a:lnTo>
                  <a:pt x="2580" y="201"/>
                </a:lnTo>
                <a:lnTo>
                  <a:pt x="2528" y="176"/>
                </a:lnTo>
                <a:lnTo>
                  <a:pt x="2475" y="153"/>
                </a:lnTo>
                <a:lnTo>
                  <a:pt x="2421" y="130"/>
                </a:lnTo>
                <a:lnTo>
                  <a:pt x="2367" y="110"/>
                </a:lnTo>
                <a:lnTo>
                  <a:pt x="2313" y="91"/>
                </a:lnTo>
                <a:lnTo>
                  <a:pt x="2256" y="75"/>
                </a:lnTo>
                <a:lnTo>
                  <a:pt x="2200" y="59"/>
                </a:lnTo>
                <a:lnTo>
                  <a:pt x="2144" y="45"/>
                </a:lnTo>
                <a:lnTo>
                  <a:pt x="2086" y="33"/>
                </a:lnTo>
                <a:lnTo>
                  <a:pt x="2029" y="23"/>
                </a:lnTo>
                <a:lnTo>
                  <a:pt x="1971" y="15"/>
                </a:lnTo>
                <a:lnTo>
                  <a:pt x="1912" y="9"/>
                </a:lnTo>
                <a:lnTo>
                  <a:pt x="1853" y="4"/>
                </a:lnTo>
                <a:lnTo>
                  <a:pt x="1794" y="2"/>
                </a:lnTo>
                <a:lnTo>
                  <a:pt x="1735" y="0"/>
                </a:lnTo>
                <a:lnTo>
                  <a:pt x="1697" y="0"/>
                </a:lnTo>
                <a:lnTo>
                  <a:pt x="1656" y="2"/>
                </a:lnTo>
                <a:lnTo>
                  <a:pt x="1616" y="4"/>
                </a:lnTo>
                <a:lnTo>
                  <a:pt x="1577" y="7"/>
                </a:lnTo>
                <a:lnTo>
                  <a:pt x="1537" y="11"/>
                </a:lnTo>
                <a:lnTo>
                  <a:pt x="1497" y="16"/>
                </a:lnTo>
                <a:lnTo>
                  <a:pt x="1457" y="22"/>
                </a:lnTo>
                <a:lnTo>
                  <a:pt x="1417" y="28"/>
                </a:lnTo>
                <a:lnTo>
                  <a:pt x="1378" y="35"/>
                </a:lnTo>
                <a:lnTo>
                  <a:pt x="1338" y="43"/>
                </a:lnTo>
                <a:lnTo>
                  <a:pt x="1298" y="52"/>
                </a:lnTo>
                <a:lnTo>
                  <a:pt x="1258" y="63"/>
                </a:lnTo>
                <a:lnTo>
                  <a:pt x="1219" y="74"/>
                </a:lnTo>
                <a:lnTo>
                  <a:pt x="1178" y="85"/>
                </a:lnTo>
                <a:lnTo>
                  <a:pt x="1140" y="98"/>
                </a:lnTo>
                <a:lnTo>
                  <a:pt x="1101" y="111"/>
                </a:lnTo>
                <a:lnTo>
                  <a:pt x="1076" y="122"/>
                </a:lnTo>
                <a:lnTo>
                  <a:pt x="657" y="318"/>
                </a:lnTo>
                <a:lnTo>
                  <a:pt x="644" y="324"/>
                </a:lnTo>
                <a:lnTo>
                  <a:pt x="632" y="331"/>
                </a:lnTo>
                <a:lnTo>
                  <a:pt x="620" y="339"/>
                </a:lnTo>
                <a:lnTo>
                  <a:pt x="608" y="346"/>
                </a:lnTo>
                <a:lnTo>
                  <a:pt x="587" y="364"/>
                </a:lnTo>
                <a:lnTo>
                  <a:pt x="568" y="384"/>
                </a:lnTo>
                <a:lnTo>
                  <a:pt x="551" y="405"/>
                </a:lnTo>
                <a:lnTo>
                  <a:pt x="535" y="428"/>
                </a:lnTo>
                <a:lnTo>
                  <a:pt x="524" y="451"/>
                </a:lnTo>
                <a:lnTo>
                  <a:pt x="513" y="476"/>
                </a:lnTo>
                <a:lnTo>
                  <a:pt x="505" y="502"/>
                </a:lnTo>
                <a:lnTo>
                  <a:pt x="500" y="528"/>
                </a:lnTo>
                <a:lnTo>
                  <a:pt x="496" y="555"/>
                </a:lnTo>
                <a:lnTo>
                  <a:pt x="496" y="582"/>
                </a:lnTo>
                <a:lnTo>
                  <a:pt x="499" y="609"/>
                </a:lnTo>
                <a:lnTo>
                  <a:pt x="503" y="636"/>
                </a:lnTo>
                <a:lnTo>
                  <a:pt x="507" y="649"/>
                </a:lnTo>
                <a:lnTo>
                  <a:pt x="512" y="664"/>
                </a:lnTo>
                <a:lnTo>
                  <a:pt x="516" y="677"/>
                </a:lnTo>
                <a:lnTo>
                  <a:pt x="522" y="690"/>
                </a:lnTo>
                <a:lnTo>
                  <a:pt x="529" y="703"/>
                </a:lnTo>
                <a:lnTo>
                  <a:pt x="537" y="714"/>
                </a:lnTo>
                <a:lnTo>
                  <a:pt x="544" y="727"/>
                </a:lnTo>
                <a:lnTo>
                  <a:pt x="552" y="738"/>
                </a:lnTo>
                <a:lnTo>
                  <a:pt x="570" y="759"/>
                </a:lnTo>
                <a:lnTo>
                  <a:pt x="588" y="779"/>
                </a:lnTo>
                <a:lnTo>
                  <a:pt x="610" y="796"/>
                </a:lnTo>
                <a:lnTo>
                  <a:pt x="632" y="811"/>
                </a:lnTo>
                <a:lnTo>
                  <a:pt x="656" y="823"/>
                </a:lnTo>
                <a:lnTo>
                  <a:pt x="680" y="833"/>
                </a:lnTo>
                <a:lnTo>
                  <a:pt x="706" y="842"/>
                </a:lnTo>
                <a:lnTo>
                  <a:pt x="732" y="848"/>
                </a:lnTo>
                <a:lnTo>
                  <a:pt x="760" y="850"/>
                </a:lnTo>
                <a:lnTo>
                  <a:pt x="787" y="850"/>
                </a:lnTo>
                <a:lnTo>
                  <a:pt x="814" y="848"/>
                </a:lnTo>
                <a:lnTo>
                  <a:pt x="841" y="843"/>
                </a:lnTo>
                <a:lnTo>
                  <a:pt x="854" y="839"/>
                </a:lnTo>
                <a:lnTo>
                  <a:pt x="868" y="835"/>
                </a:lnTo>
                <a:lnTo>
                  <a:pt x="881" y="830"/>
                </a:lnTo>
                <a:lnTo>
                  <a:pt x="894" y="824"/>
                </a:lnTo>
                <a:lnTo>
                  <a:pt x="1301" y="633"/>
                </a:lnTo>
                <a:lnTo>
                  <a:pt x="1355" y="616"/>
                </a:lnTo>
                <a:lnTo>
                  <a:pt x="1410" y="601"/>
                </a:lnTo>
                <a:lnTo>
                  <a:pt x="1464" y="588"/>
                </a:lnTo>
                <a:lnTo>
                  <a:pt x="1518" y="577"/>
                </a:lnTo>
                <a:lnTo>
                  <a:pt x="1573" y="569"/>
                </a:lnTo>
                <a:lnTo>
                  <a:pt x="1627" y="563"/>
                </a:lnTo>
                <a:lnTo>
                  <a:pt x="1681" y="561"/>
                </a:lnTo>
                <a:lnTo>
                  <a:pt x="1735" y="560"/>
                </a:lnTo>
                <a:lnTo>
                  <a:pt x="1792" y="561"/>
                </a:lnTo>
                <a:lnTo>
                  <a:pt x="1848" y="564"/>
                </a:lnTo>
                <a:lnTo>
                  <a:pt x="1902" y="570"/>
                </a:lnTo>
                <a:lnTo>
                  <a:pt x="1957" y="579"/>
                </a:lnTo>
                <a:lnTo>
                  <a:pt x="2010" y="589"/>
                </a:lnTo>
                <a:lnTo>
                  <a:pt x="2065" y="601"/>
                </a:lnTo>
                <a:lnTo>
                  <a:pt x="2118" y="616"/>
                </a:lnTo>
                <a:lnTo>
                  <a:pt x="2170" y="634"/>
                </a:lnTo>
                <a:lnTo>
                  <a:pt x="2222" y="653"/>
                </a:lnTo>
                <a:lnTo>
                  <a:pt x="2271" y="674"/>
                </a:lnTo>
                <a:lnTo>
                  <a:pt x="2322" y="698"/>
                </a:lnTo>
                <a:lnTo>
                  <a:pt x="2370" y="723"/>
                </a:lnTo>
                <a:lnTo>
                  <a:pt x="2418" y="751"/>
                </a:lnTo>
                <a:lnTo>
                  <a:pt x="2464" y="780"/>
                </a:lnTo>
                <a:lnTo>
                  <a:pt x="2510" y="811"/>
                </a:lnTo>
                <a:lnTo>
                  <a:pt x="2553" y="844"/>
                </a:lnTo>
                <a:lnTo>
                  <a:pt x="809" y="1655"/>
                </a:lnTo>
                <a:lnTo>
                  <a:pt x="839" y="1656"/>
                </a:lnTo>
                <a:lnTo>
                  <a:pt x="868" y="1658"/>
                </a:lnTo>
                <a:lnTo>
                  <a:pt x="924" y="1663"/>
                </a:lnTo>
                <a:lnTo>
                  <a:pt x="977" y="1670"/>
                </a:lnTo>
                <a:lnTo>
                  <a:pt x="1029" y="1680"/>
                </a:lnTo>
                <a:lnTo>
                  <a:pt x="1076" y="1691"/>
                </a:lnTo>
                <a:lnTo>
                  <a:pt x="1122" y="1704"/>
                </a:lnTo>
                <a:lnTo>
                  <a:pt x="1165" y="1720"/>
                </a:lnTo>
                <a:lnTo>
                  <a:pt x="1207" y="1735"/>
                </a:lnTo>
                <a:lnTo>
                  <a:pt x="1246" y="1752"/>
                </a:lnTo>
                <a:lnTo>
                  <a:pt x="1282" y="1769"/>
                </a:lnTo>
                <a:lnTo>
                  <a:pt x="1318" y="1787"/>
                </a:lnTo>
                <a:lnTo>
                  <a:pt x="1350" y="1805"/>
                </a:lnTo>
                <a:lnTo>
                  <a:pt x="1380" y="1822"/>
                </a:lnTo>
                <a:lnTo>
                  <a:pt x="1409" y="1840"/>
                </a:lnTo>
                <a:lnTo>
                  <a:pt x="1459" y="1873"/>
                </a:lnTo>
                <a:lnTo>
                  <a:pt x="1510" y="1905"/>
                </a:lnTo>
                <a:lnTo>
                  <a:pt x="1564" y="1937"/>
                </a:lnTo>
                <a:lnTo>
                  <a:pt x="1593" y="1952"/>
                </a:lnTo>
                <a:lnTo>
                  <a:pt x="1621" y="1967"/>
                </a:lnTo>
                <a:lnTo>
                  <a:pt x="1653" y="1982"/>
                </a:lnTo>
                <a:lnTo>
                  <a:pt x="1685" y="1996"/>
                </a:lnTo>
                <a:lnTo>
                  <a:pt x="1719" y="2009"/>
                </a:lnTo>
                <a:lnTo>
                  <a:pt x="1754" y="2021"/>
                </a:lnTo>
                <a:lnTo>
                  <a:pt x="1792" y="2030"/>
                </a:lnTo>
                <a:lnTo>
                  <a:pt x="1832" y="2039"/>
                </a:lnTo>
                <a:lnTo>
                  <a:pt x="1875" y="2047"/>
                </a:lnTo>
                <a:lnTo>
                  <a:pt x="1921" y="2052"/>
                </a:lnTo>
                <a:lnTo>
                  <a:pt x="1968" y="2056"/>
                </a:lnTo>
                <a:lnTo>
                  <a:pt x="2019" y="2057"/>
                </a:lnTo>
                <a:lnTo>
                  <a:pt x="2069" y="2056"/>
                </a:lnTo>
                <a:lnTo>
                  <a:pt x="2117" y="2052"/>
                </a:lnTo>
                <a:lnTo>
                  <a:pt x="2161" y="2047"/>
                </a:lnTo>
                <a:lnTo>
                  <a:pt x="2204" y="2039"/>
                </a:lnTo>
                <a:lnTo>
                  <a:pt x="2243" y="2031"/>
                </a:lnTo>
                <a:lnTo>
                  <a:pt x="2281" y="2021"/>
                </a:lnTo>
                <a:lnTo>
                  <a:pt x="2316" y="2010"/>
                </a:lnTo>
                <a:lnTo>
                  <a:pt x="2349" y="1997"/>
                </a:lnTo>
                <a:lnTo>
                  <a:pt x="2381" y="1983"/>
                </a:lnTo>
                <a:lnTo>
                  <a:pt x="2412" y="1969"/>
                </a:lnTo>
                <a:lnTo>
                  <a:pt x="2441" y="1953"/>
                </a:lnTo>
                <a:lnTo>
                  <a:pt x="2469" y="1938"/>
                </a:lnTo>
                <a:lnTo>
                  <a:pt x="2525" y="1905"/>
                </a:lnTo>
                <a:lnTo>
                  <a:pt x="2578" y="1872"/>
                </a:lnTo>
                <a:lnTo>
                  <a:pt x="2634" y="1838"/>
                </a:lnTo>
                <a:lnTo>
                  <a:pt x="2663" y="1820"/>
                </a:lnTo>
                <a:lnTo>
                  <a:pt x="2695" y="1801"/>
                </a:lnTo>
                <a:lnTo>
                  <a:pt x="2728" y="1783"/>
                </a:lnTo>
                <a:lnTo>
                  <a:pt x="2765" y="1765"/>
                </a:lnTo>
                <a:lnTo>
                  <a:pt x="2802" y="1747"/>
                </a:lnTo>
                <a:lnTo>
                  <a:pt x="2842" y="1730"/>
                </a:lnTo>
                <a:lnTo>
                  <a:pt x="2884" y="1714"/>
                </a:lnTo>
                <a:lnTo>
                  <a:pt x="2929" y="1700"/>
                </a:lnTo>
                <a:lnTo>
                  <a:pt x="2976" y="1687"/>
                </a:lnTo>
                <a:lnTo>
                  <a:pt x="3026" y="1675"/>
                </a:lnTo>
                <a:lnTo>
                  <a:pt x="3078" y="1667"/>
                </a:lnTo>
                <a:lnTo>
                  <a:pt x="3106" y="1663"/>
                </a:lnTo>
                <a:lnTo>
                  <a:pt x="3134" y="1659"/>
                </a:lnTo>
                <a:lnTo>
                  <a:pt x="3162" y="1657"/>
                </a:lnTo>
                <a:lnTo>
                  <a:pt x="3192" y="1655"/>
                </a:lnTo>
                <a:lnTo>
                  <a:pt x="3222" y="1655"/>
                </a:lnTo>
                <a:lnTo>
                  <a:pt x="3253" y="1654"/>
                </a:lnTo>
                <a:lnTo>
                  <a:pt x="3284" y="1655"/>
                </a:lnTo>
                <a:lnTo>
                  <a:pt x="3314" y="1656"/>
                </a:lnTo>
                <a:lnTo>
                  <a:pt x="3344" y="1657"/>
                </a:lnTo>
                <a:lnTo>
                  <a:pt x="3373" y="1659"/>
                </a:lnTo>
                <a:lnTo>
                  <a:pt x="3402" y="1663"/>
                </a:lnTo>
                <a:lnTo>
                  <a:pt x="3429" y="1667"/>
                </a:lnTo>
                <a:lnTo>
                  <a:pt x="3482" y="1676"/>
                </a:lnTo>
                <a:lnTo>
                  <a:pt x="3533" y="1687"/>
                </a:lnTo>
                <a:lnTo>
                  <a:pt x="3580" y="1701"/>
                </a:lnTo>
                <a:lnTo>
                  <a:pt x="3625" y="1715"/>
                </a:lnTo>
                <a:lnTo>
                  <a:pt x="3668" y="1731"/>
                </a:lnTo>
                <a:lnTo>
                  <a:pt x="3709" y="1748"/>
                </a:lnTo>
                <a:lnTo>
                  <a:pt x="3746" y="1766"/>
                </a:lnTo>
                <a:lnTo>
                  <a:pt x="3782" y="1785"/>
                </a:lnTo>
                <a:lnTo>
                  <a:pt x="3816" y="1802"/>
                </a:lnTo>
                <a:lnTo>
                  <a:pt x="3848" y="1821"/>
                </a:lnTo>
                <a:lnTo>
                  <a:pt x="3876" y="1839"/>
                </a:lnTo>
                <a:lnTo>
                  <a:pt x="3929" y="1873"/>
                </a:lnTo>
                <a:lnTo>
                  <a:pt x="3942" y="1881"/>
                </a:lnTo>
                <a:lnTo>
                  <a:pt x="3992" y="1912"/>
                </a:lnTo>
                <a:lnTo>
                  <a:pt x="4044" y="1943"/>
                </a:lnTo>
                <a:lnTo>
                  <a:pt x="4072" y="1958"/>
                </a:lnTo>
                <a:lnTo>
                  <a:pt x="4100" y="1972"/>
                </a:lnTo>
                <a:lnTo>
                  <a:pt x="4131" y="1986"/>
                </a:lnTo>
                <a:lnTo>
                  <a:pt x="4163" y="1999"/>
                </a:lnTo>
                <a:lnTo>
                  <a:pt x="4196" y="2011"/>
                </a:lnTo>
                <a:lnTo>
                  <a:pt x="4231" y="2022"/>
                </a:lnTo>
                <a:lnTo>
                  <a:pt x="4268" y="2032"/>
                </a:lnTo>
                <a:lnTo>
                  <a:pt x="4307" y="2041"/>
                </a:lnTo>
                <a:lnTo>
                  <a:pt x="4348" y="2047"/>
                </a:lnTo>
                <a:lnTo>
                  <a:pt x="4393" y="2052"/>
                </a:lnTo>
                <a:lnTo>
                  <a:pt x="4439" y="2056"/>
                </a:lnTo>
                <a:lnTo>
                  <a:pt x="4489" y="2057"/>
                </a:lnTo>
                <a:lnTo>
                  <a:pt x="4538" y="2056"/>
                </a:lnTo>
                <a:lnTo>
                  <a:pt x="4587" y="2052"/>
                </a:lnTo>
                <a:lnTo>
                  <a:pt x="4631" y="2047"/>
                </a:lnTo>
                <a:lnTo>
                  <a:pt x="4673" y="2039"/>
                </a:lnTo>
                <a:lnTo>
                  <a:pt x="4713" y="2031"/>
                </a:lnTo>
                <a:lnTo>
                  <a:pt x="4749" y="2021"/>
                </a:lnTo>
                <a:lnTo>
                  <a:pt x="4785" y="2010"/>
                </a:lnTo>
                <a:lnTo>
                  <a:pt x="4819" y="1997"/>
                </a:lnTo>
                <a:lnTo>
                  <a:pt x="4851" y="1983"/>
                </a:lnTo>
                <a:lnTo>
                  <a:pt x="4882" y="1969"/>
                </a:lnTo>
                <a:lnTo>
                  <a:pt x="4911" y="1953"/>
                </a:lnTo>
                <a:lnTo>
                  <a:pt x="4939" y="1938"/>
                </a:lnTo>
                <a:lnTo>
                  <a:pt x="4994" y="1905"/>
                </a:lnTo>
                <a:lnTo>
                  <a:pt x="5048" y="1872"/>
                </a:lnTo>
                <a:lnTo>
                  <a:pt x="5101" y="1839"/>
                </a:lnTo>
                <a:lnTo>
                  <a:pt x="5131" y="1821"/>
                </a:lnTo>
                <a:lnTo>
                  <a:pt x="5161" y="1802"/>
                </a:lnTo>
                <a:lnTo>
                  <a:pt x="5194" y="1785"/>
                </a:lnTo>
                <a:lnTo>
                  <a:pt x="5230" y="1767"/>
                </a:lnTo>
                <a:lnTo>
                  <a:pt x="5266" y="1749"/>
                </a:lnTo>
                <a:lnTo>
                  <a:pt x="5305" y="1733"/>
                </a:lnTo>
                <a:lnTo>
                  <a:pt x="5347" y="1717"/>
                </a:lnTo>
                <a:lnTo>
                  <a:pt x="5390" y="1702"/>
                </a:lnTo>
                <a:lnTo>
                  <a:pt x="5436" y="1689"/>
                </a:lnTo>
                <a:lnTo>
                  <a:pt x="5485" y="1677"/>
                </a:lnTo>
                <a:lnTo>
                  <a:pt x="5535" y="1668"/>
                </a:lnTo>
                <a:lnTo>
                  <a:pt x="5588" y="1661"/>
                </a:lnTo>
                <a:lnTo>
                  <a:pt x="5617" y="1658"/>
                </a:lnTo>
                <a:lnTo>
                  <a:pt x="5645" y="1656"/>
                </a:lnTo>
                <a:lnTo>
                  <a:pt x="5675" y="1655"/>
                </a:lnTo>
                <a:lnTo>
                  <a:pt x="5704" y="1654"/>
                </a:lnTo>
                <a:lnTo>
                  <a:pt x="5770" y="1656"/>
                </a:lnTo>
                <a:lnTo>
                  <a:pt x="5771" y="1638"/>
                </a:lnTo>
                <a:lnTo>
                  <a:pt x="5771" y="1619"/>
                </a:lnTo>
                <a:lnTo>
                  <a:pt x="5770" y="1602"/>
                </a:lnTo>
                <a:lnTo>
                  <a:pt x="5768" y="1583"/>
                </a:lnTo>
                <a:lnTo>
                  <a:pt x="5764" y="1565"/>
                </a:lnTo>
                <a:lnTo>
                  <a:pt x="5760" y="1546"/>
                </a:lnTo>
                <a:lnTo>
                  <a:pt x="5754" y="1529"/>
                </a:lnTo>
                <a:lnTo>
                  <a:pt x="5747" y="1511"/>
                </a:lnTo>
                <a:close/>
                <a:moveTo>
                  <a:pt x="5042" y="2637"/>
                </a:moveTo>
                <a:lnTo>
                  <a:pt x="5042" y="2637"/>
                </a:lnTo>
                <a:lnTo>
                  <a:pt x="4988" y="2671"/>
                </a:lnTo>
                <a:lnTo>
                  <a:pt x="4933" y="2703"/>
                </a:lnTo>
                <a:lnTo>
                  <a:pt x="4905" y="2718"/>
                </a:lnTo>
                <a:lnTo>
                  <a:pt x="4876" y="2733"/>
                </a:lnTo>
                <a:lnTo>
                  <a:pt x="4846" y="2747"/>
                </a:lnTo>
                <a:lnTo>
                  <a:pt x="4814" y="2762"/>
                </a:lnTo>
                <a:lnTo>
                  <a:pt x="4781" y="2773"/>
                </a:lnTo>
                <a:lnTo>
                  <a:pt x="4746" y="2785"/>
                </a:lnTo>
                <a:lnTo>
                  <a:pt x="4709" y="2795"/>
                </a:lnTo>
                <a:lnTo>
                  <a:pt x="4670" y="2803"/>
                </a:lnTo>
                <a:lnTo>
                  <a:pt x="4629" y="2810"/>
                </a:lnTo>
                <a:lnTo>
                  <a:pt x="4585" y="2816"/>
                </a:lnTo>
                <a:lnTo>
                  <a:pt x="4538" y="2819"/>
                </a:lnTo>
                <a:lnTo>
                  <a:pt x="4487" y="2821"/>
                </a:lnTo>
                <a:lnTo>
                  <a:pt x="4440" y="2819"/>
                </a:lnTo>
                <a:lnTo>
                  <a:pt x="4395" y="2816"/>
                </a:lnTo>
                <a:lnTo>
                  <a:pt x="4353" y="2811"/>
                </a:lnTo>
                <a:lnTo>
                  <a:pt x="4313" y="2804"/>
                </a:lnTo>
                <a:lnTo>
                  <a:pt x="4275" y="2797"/>
                </a:lnTo>
                <a:lnTo>
                  <a:pt x="4238" y="2788"/>
                </a:lnTo>
                <a:lnTo>
                  <a:pt x="4204" y="2777"/>
                </a:lnTo>
                <a:lnTo>
                  <a:pt x="4172" y="2765"/>
                </a:lnTo>
                <a:lnTo>
                  <a:pt x="4140" y="2753"/>
                </a:lnTo>
                <a:lnTo>
                  <a:pt x="4111" y="2739"/>
                </a:lnTo>
                <a:lnTo>
                  <a:pt x="4083" y="2725"/>
                </a:lnTo>
                <a:lnTo>
                  <a:pt x="4057" y="2711"/>
                </a:lnTo>
                <a:lnTo>
                  <a:pt x="4005" y="2681"/>
                </a:lnTo>
                <a:lnTo>
                  <a:pt x="3956" y="2651"/>
                </a:lnTo>
                <a:lnTo>
                  <a:pt x="3935" y="2638"/>
                </a:lnTo>
                <a:lnTo>
                  <a:pt x="3883" y="2605"/>
                </a:lnTo>
                <a:lnTo>
                  <a:pt x="3854" y="2586"/>
                </a:lnTo>
                <a:lnTo>
                  <a:pt x="3822" y="2568"/>
                </a:lnTo>
                <a:lnTo>
                  <a:pt x="3788" y="2549"/>
                </a:lnTo>
                <a:lnTo>
                  <a:pt x="3751" y="2530"/>
                </a:lnTo>
                <a:lnTo>
                  <a:pt x="3713" y="2513"/>
                </a:lnTo>
                <a:lnTo>
                  <a:pt x="3672" y="2495"/>
                </a:lnTo>
                <a:lnTo>
                  <a:pt x="3628" y="2480"/>
                </a:lnTo>
                <a:lnTo>
                  <a:pt x="3583" y="2464"/>
                </a:lnTo>
                <a:lnTo>
                  <a:pt x="3535" y="2451"/>
                </a:lnTo>
                <a:lnTo>
                  <a:pt x="3484" y="2439"/>
                </a:lnTo>
                <a:lnTo>
                  <a:pt x="3430" y="2430"/>
                </a:lnTo>
                <a:lnTo>
                  <a:pt x="3403" y="2426"/>
                </a:lnTo>
                <a:lnTo>
                  <a:pt x="3375" y="2423"/>
                </a:lnTo>
                <a:lnTo>
                  <a:pt x="3345" y="2421"/>
                </a:lnTo>
                <a:lnTo>
                  <a:pt x="3314" y="2418"/>
                </a:lnTo>
                <a:lnTo>
                  <a:pt x="3285" y="2418"/>
                </a:lnTo>
                <a:lnTo>
                  <a:pt x="3253" y="2417"/>
                </a:lnTo>
                <a:lnTo>
                  <a:pt x="3222" y="2418"/>
                </a:lnTo>
                <a:lnTo>
                  <a:pt x="3192" y="2418"/>
                </a:lnTo>
                <a:lnTo>
                  <a:pt x="3162" y="2421"/>
                </a:lnTo>
                <a:lnTo>
                  <a:pt x="3133" y="2423"/>
                </a:lnTo>
                <a:lnTo>
                  <a:pt x="3104" y="2426"/>
                </a:lnTo>
                <a:lnTo>
                  <a:pt x="3077" y="2430"/>
                </a:lnTo>
                <a:lnTo>
                  <a:pt x="3024" y="2439"/>
                </a:lnTo>
                <a:lnTo>
                  <a:pt x="2973" y="2450"/>
                </a:lnTo>
                <a:lnTo>
                  <a:pt x="2925" y="2463"/>
                </a:lnTo>
                <a:lnTo>
                  <a:pt x="2880" y="2478"/>
                </a:lnTo>
                <a:lnTo>
                  <a:pt x="2838" y="2495"/>
                </a:lnTo>
                <a:lnTo>
                  <a:pt x="2796" y="2511"/>
                </a:lnTo>
                <a:lnTo>
                  <a:pt x="2759" y="2529"/>
                </a:lnTo>
                <a:lnTo>
                  <a:pt x="2723" y="2548"/>
                </a:lnTo>
                <a:lnTo>
                  <a:pt x="2689" y="2567"/>
                </a:lnTo>
                <a:lnTo>
                  <a:pt x="2657" y="2585"/>
                </a:lnTo>
                <a:lnTo>
                  <a:pt x="2626" y="2603"/>
                </a:lnTo>
                <a:lnTo>
                  <a:pt x="2572" y="2637"/>
                </a:lnTo>
                <a:lnTo>
                  <a:pt x="2518" y="2671"/>
                </a:lnTo>
                <a:lnTo>
                  <a:pt x="2464" y="2703"/>
                </a:lnTo>
                <a:lnTo>
                  <a:pt x="2435" y="2718"/>
                </a:lnTo>
                <a:lnTo>
                  <a:pt x="2407" y="2733"/>
                </a:lnTo>
                <a:lnTo>
                  <a:pt x="2376" y="2747"/>
                </a:lnTo>
                <a:lnTo>
                  <a:pt x="2344" y="2762"/>
                </a:lnTo>
                <a:lnTo>
                  <a:pt x="2311" y="2773"/>
                </a:lnTo>
                <a:lnTo>
                  <a:pt x="2277" y="2785"/>
                </a:lnTo>
                <a:lnTo>
                  <a:pt x="2241" y="2795"/>
                </a:lnTo>
                <a:lnTo>
                  <a:pt x="2202" y="2803"/>
                </a:lnTo>
                <a:lnTo>
                  <a:pt x="2159" y="2810"/>
                </a:lnTo>
                <a:lnTo>
                  <a:pt x="2115" y="2816"/>
                </a:lnTo>
                <a:lnTo>
                  <a:pt x="2068" y="2819"/>
                </a:lnTo>
                <a:lnTo>
                  <a:pt x="2019" y="2821"/>
                </a:lnTo>
                <a:lnTo>
                  <a:pt x="1968" y="2819"/>
                </a:lnTo>
                <a:lnTo>
                  <a:pt x="1921" y="2816"/>
                </a:lnTo>
                <a:lnTo>
                  <a:pt x="1877" y="2810"/>
                </a:lnTo>
                <a:lnTo>
                  <a:pt x="1835" y="2803"/>
                </a:lnTo>
                <a:lnTo>
                  <a:pt x="1796" y="2795"/>
                </a:lnTo>
                <a:lnTo>
                  <a:pt x="1758" y="2784"/>
                </a:lnTo>
                <a:lnTo>
                  <a:pt x="1722" y="2772"/>
                </a:lnTo>
                <a:lnTo>
                  <a:pt x="1689" y="2760"/>
                </a:lnTo>
                <a:lnTo>
                  <a:pt x="1658" y="2746"/>
                </a:lnTo>
                <a:lnTo>
                  <a:pt x="1627" y="2732"/>
                </a:lnTo>
                <a:lnTo>
                  <a:pt x="1597" y="2717"/>
                </a:lnTo>
                <a:lnTo>
                  <a:pt x="1570" y="2701"/>
                </a:lnTo>
                <a:lnTo>
                  <a:pt x="1517" y="2670"/>
                </a:lnTo>
                <a:lnTo>
                  <a:pt x="1466" y="2638"/>
                </a:lnTo>
                <a:lnTo>
                  <a:pt x="1413" y="2605"/>
                </a:lnTo>
                <a:lnTo>
                  <a:pt x="1384" y="2586"/>
                </a:lnTo>
                <a:lnTo>
                  <a:pt x="1352" y="2568"/>
                </a:lnTo>
                <a:lnTo>
                  <a:pt x="1318" y="2549"/>
                </a:lnTo>
                <a:lnTo>
                  <a:pt x="1282" y="2530"/>
                </a:lnTo>
                <a:lnTo>
                  <a:pt x="1243" y="2513"/>
                </a:lnTo>
                <a:lnTo>
                  <a:pt x="1203" y="2495"/>
                </a:lnTo>
                <a:lnTo>
                  <a:pt x="1160" y="2480"/>
                </a:lnTo>
                <a:lnTo>
                  <a:pt x="1114" y="2464"/>
                </a:lnTo>
                <a:lnTo>
                  <a:pt x="1065" y="2451"/>
                </a:lnTo>
                <a:lnTo>
                  <a:pt x="1014" y="2439"/>
                </a:lnTo>
                <a:lnTo>
                  <a:pt x="961" y="2430"/>
                </a:lnTo>
                <a:lnTo>
                  <a:pt x="933" y="2426"/>
                </a:lnTo>
                <a:lnTo>
                  <a:pt x="905" y="2423"/>
                </a:lnTo>
                <a:lnTo>
                  <a:pt x="875" y="2421"/>
                </a:lnTo>
                <a:lnTo>
                  <a:pt x="846" y="2418"/>
                </a:lnTo>
                <a:lnTo>
                  <a:pt x="815" y="2418"/>
                </a:lnTo>
                <a:lnTo>
                  <a:pt x="783" y="2417"/>
                </a:lnTo>
                <a:lnTo>
                  <a:pt x="752" y="2418"/>
                </a:lnTo>
                <a:lnTo>
                  <a:pt x="722" y="2418"/>
                </a:lnTo>
                <a:lnTo>
                  <a:pt x="692" y="2421"/>
                </a:lnTo>
                <a:lnTo>
                  <a:pt x="663" y="2423"/>
                </a:lnTo>
                <a:lnTo>
                  <a:pt x="634" y="2426"/>
                </a:lnTo>
                <a:lnTo>
                  <a:pt x="607" y="2430"/>
                </a:lnTo>
                <a:lnTo>
                  <a:pt x="554" y="2439"/>
                </a:lnTo>
                <a:lnTo>
                  <a:pt x="503" y="2450"/>
                </a:lnTo>
                <a:lnTo>
                  <a:pt x="456" y="2463"/>
                </a:lnTo>
                <a:lnTo>
                  <a:pt x="410" y="2478"/>
                </a:lnTo>
                <a:lnTo>
                  <a:pt x="368" y="2495"/>
                </a:lnTo>
                <a:lnTo>
                  <a:pt x="328" y="2511"/>
                </a:lnTo>
                <a:lnTo>
                  <a:pt x="289" y="2529"/>
                </a:lnTo>
                <a:lnTo>
                  <a:pt x="253" y="2548"/>
                </a:lnTo>
                <a:lnTo>
                  <a:pt x="219" y="2567"/>
                </a:lnTo>
                <a:lnTo>
                  <a:pt x="187" y="2585"/>
                </a:lnTo>
                <a:lnTo>
                  <a:pt x="158" y="2603"/>
                </a:lnTo>
                <a:lnTo>
                  <a:pt x="102" y="2637"/>
                </a:lnTo>
                <a:lnTo>
                  <a:pt x="51" y="2668"/>
                </a:lnTo>
                <a:lnTo>
                  <a:pt x="0" y="2700"/>
                </a:lnTo>
                <a:lnTo>
                  <a:pt x="0" y="2969"/>
                </a:lnTo>
                <a:lnTo>
                  <a:pt x="34" y="2954"/>
                </a:lnTo>
                <a:lnTo>
                  <a:pt x="67" y="2937"/>
                </a:lnTo>
                <a:lnTo>
                  <a:pt x="98" y="2921"/>
                </a:lnTo>
                <a:lnTo>
                  <a:pt x="127" y="2904"/>
                </a:lnTo>
                <a:lnTo>
                  <a:pt x="181" y="2873"/>
                </a:lnTo>
                <a:lnTo>
                  <a:pt x="230" y="2842"/>
                </a:lnTo>
                <a:lnTo>
                  <a:pt x="284" y="2809"/>
                </a:lnTo>
                <a:lnTo>
                  <a:pt x="338" y="2777"/>
                </a:lnTo>
                <a:lnTo>
                  <a:pt x="367" y="2760"/>
                </a:lnTo>
                <a:lnTo>
                  <a:pt x="396" y="2746"/>
                </a:lnTo>
                <a:lnTo>
                  <a:pt x="426" y="2732"/>
                </a:lnTo>
                <a:lnTo>
                  <a:pt x="457" y="2718"/>
                </a:lnTo>
                <a:lnTo>
                  <a:pt x="490" y="2706"/>
                </a:lnTo>
                <a:lnTo>
                  <a:pt x="526" y="2694"/>
                </a:lnTo>
                <a:lnTo>
                  <a:pt x="562" y="2685"/>
                </a:lnTo>
                <a:lnTo>
                  <a:pt x="601" y="2675"/>
                </a:lnTo>
                <a:lnTo>
                  <a:pt x="643" y="2670"/>
                </a:lnTo>
                <a:lnTo>
                  <a:pt x="686" y="2664"/>
                </a:lnTo>
                <a:lnTo>
                  <a:pt x="734" y="2660"/>
                </a:lnTo>
                <a:lnTo>
                  <a:pt x="783" y="2659"/>
                </a:lnTo>
                <a:lnTo>
                  <a:pt x="834" y="2660"/>
                </a:lnTo>
                <a:lnTo>
                  <a:pt x="881" y="2664"/>
                </a:lnTo>
                <a:lnTo>
                  <a:pt x="926" y="2670"/>
                </a:lnTo>
                <a:lnTo>
                  <a:pt x="967" y="2677"/>
                </a:lnTo>
                <a:lnTo>
                  <a:pt x="1007" y="2685"/>
                </a:lnTo>
                <a:lnTo>
                  <a:pt x="1044" y="2696"/>
                </a:lnTo>
                <a:lnTo>
                  <a:pt x="1079" y="2707"/>
                </a:lnTo>
                <a:lnTo>
                  <a:pt x="1114" y="2719"/>
                </a:lnTo>
                <a:lnTo>
                  <a:pt x="1145" y="2733"/>
                </a:lnTo>
                <a:lnTo>
                  <a:pt x="1176" y="2747"/>
                </a:lnTo>
                <a:lnTo>
                  <a:pt x="1204" y="2763"/>
                </a:lnTo>
                <a:lnTo>
                  <a:pt x="1233" y="2778"/>
                </a:lnTo>
                <a:lnTo>
                  <a:pt x="1286" y="2810"/>
                </a:lnTo>
                <a:lnTo>
                  <a:pt x="1337" y="2842"/>
                </a:lnTo>
                <a:lnTo>
                  <a:pt x="1389" y="2875"/>
                </a:lnTo>
                <a:lnTo>
                  <a:pt x="1418" y="2893"/>
                </a:lnTo>
                <a:lnTo>
                  <a:pt x="1450" y="2911"/>
                </a:lnTo>
                <a:lnTo>
                  <a:pt x="1484" y="2930"/>
                </a:lnTo>
                <a:lnTo>
                  <a:pt x="1520" y="2948"/>
                </a:lnTo>
                <a:lnTo>
                  <a:pt x="1558" y="2967"/>
                </a:lnTo>
                <a:lnTo>
                  <a:pt x="1600" y="2983"/>
                </a:lnTo>
                <a:lnTo>
                  <a:pt x="1642" y="3000"/>
                </a:lnTo>
                <a:lnTo>
                  <a:pt x="1688" y="3015"/>
                </a:lnTo>
                <a:lnTo>
                  <a:pt x="1737" y="3028"/>
                </a:lnTo>
                <a:lnTo>
                  <a:pt x="1787" y="3040"/>
                </a:lnTo>
                <a:lnTo>
                  <a:pt x="1842" y="3050"/>
                </a:lnTo>
                <a:lnTo>
                  <a:pt x="1869" y="3053"/>
                </a:lnTo>
                <a:lnTo>
                  <a:pt x="1897" y="3057"/>
                </a:lnTo>
                <a:lnTo>
                  <a:pt x="1927" y="3059"/>
                </a:lnTo>
                <a:lnTo>
                  <a:pt x="1956" y="3060"/>
                </a:lnTo>
                <a:lnTo>
                  <a:pt x="1987" y="3061"/>
                </a:lnTo>
                <a:lnTo>
                  <a:pt x="2019" y="3061"/>
                </a:lnTo>
                <a:lnTo>
                  <a:pt x="2049" y="3061"/>
                </a:lnTo>
                <a:lnTo>
                  <a:pt x="2080" y="3060"/>
                </a:lnTo>
                <a:lnTo>
                  <a:pt x="2110" y="3059"/>
                </a:lnTo>
                <a:lnTo>
                  <a:pt x="2139" y="3057"/>
                </a:lnTo>
                <a:lnTo>
                  <a:pt x="2167" y="3053"/>
                </a:lnTo>
                <a:lnTo>
                  <a:pt x="2195" y="3050"/>
                </a:lnTo>
                <a:lnTo>
                  <a:pt x="2248" y="3040"/>
                </a:lnTo>
                <a:lnTo>
                  <a:pt x="2298" y="3029"/>
                </a:lnTo>
                <a:lnTo>
                  <a:pt x="2347" y="3015"/>
                </a:lnTo>
                <a:lnTo>
                  <a:pt x="2392" y="3001"/>
                </a:lnTo>
                <a:lnTo>
                  <a:pt x="2434" y="2985"/>
                </a:lnTo>
                <a:lnTo>
                  <a:pt x="2474" y="2968"/>
                </a:lnTo>
                <a:lnTo>
                  <a:pt x="2513" y="2950"/>
                </a:lnTo>
                <a:lnTo>
                  <a:pt x="2549" y="2932"/>
                </a:lnTo>
                <a:lnTo>
                  <a:pt x="2583" y="2913"/>
                </a:lnTo>
                <a:lnTo>
                  <a:pt x="2615" y="2895"/>
                </a:lnTo>
                <a:lnTo>
                  <a:pt x="2645" y="2876"/>
                </a:lnTo>
                <a:lnTo>
                  <a:pt x="2700" y="2842"/>
                </a:lnTo>
                <a:lnTo>
                  <a:pt x="2753" y="2809"/>
                </a:lnTo>
                <a:lnTo>
                  <a:pt x="2808" y="2777"/>
                </a:lnTo>
                <a:lnTo>
                  <a:pt x="2836" y="2760"/>
                </a:lnTo>
                <a:lnTo>
                  <a:pt x="2865" y="2746"/>
                </a:lnTo>
                <a:lnTo>
                  <a:pt x="2895" y="2732"/>
                </a:lnTo>
                <a:lnTo>
                  <a:pt x="2927" y="2718"/>
                </a:lnTo>
                <a:lnTo>
                  <a:pt x="2960" y="2706"/>
                </a:lnTo>
                <a:lnTo>
                  <a:pt x="2995" y="2694"/>
                </a:lnTo>
                <a:lnTo>
                  <a:pt x="3031" y="2685"/>
                </a:lnTo>
                <a:lnTo>
                  <a:pt x="3070" y="2675"/>
                </a:lnTo>
                <a:lnTo>
                  <a:pt x="3111" y="2670"/>
                </a:lnTo>
                <a:lnTo>
                  <a:pt x="3156" y="2664"/>
                </a:lnTo>
                <a:lnTo>
                  <a:pt x="3203" y="2660"/>
                </a:lnTo>
                <a:lnTo>
                  <a:pt x="3253" y="2659"/>
                </a:lnTo>
                <a:lnTo>
                  <a:pt x="3303" y="2660"/>
                </a:lnTo>
                <a:lnTo>
                  <a:pt x="3350" y="2664"/>
                </a:lnTo>
                <a:lnTo>
                  <a:pt x="3395" y="2670"/>
                </a:lnTo>
                <a:lnTo>
                  <a:pt x="3437" y="2677"/>
                </a:lnTo>
                <a:lnTo>
                  <a:pt x="3476" y="2685"/>
                </a:lnTo>
                <a:lnTo>
                  <a:pt x="3514" y="2696"/>
                </a:lnTo>
                <a:lnTo>
                  <a:pt x="3549" y="2707"/>
                </a:lnTo>
                <a:lnTo>
                  <a:pt x="3582" y="2719"/>
                </a:lnTo>
                <a:lnTo>
                  <a:pt x="3614" y="2733"/>
                </a:lnTo>
                <a:lnTo>
                  <a:pt x="3645" y="2747"/>
                </a:lnTo>
                <a:lnTo>
                  <a:pt x="3674" y="2763"/>
                </a:lnTo>
                <a:lnTo>
                  <a:pt x="3701" y="2778"/>
                </a:lnTo>
                <a:lnTo>
                  <a:pt x="3755" y="2810"/>
                </a:lnTo>
                <a:lnTo>
                  <a:pt x="3805" y="2842"/>
                </a:lnTo>
                <a:lnTo>
                  <a:pt x="3858" y="2875"/>
                </a:lnTo>
                <a:lnTo>
                  <a:pt x="3888" y="2893"/>
                </a:lnTo>
                <a:lnTo>
                  <a:pt x="3920" y="2911"/>
                </a:lnTo>
                <a:lnTo>
                  <a:pt x="3953" y="2930"/>
                </a:lnTo>
                <a:lnTo>
                  <a:pt x="3989" y="2948"/>
                </a:lnTo>
                <a:lnTo>
                  <a:pt x="4028" y="2967"/>
                </a:lnTo>
                <a:lnTo>
                  <a:pt x="4068" y="2983"/>
                </a:lnTo>
                <a:lnTo>
                  <a:pt x="4112" y="3000"/>
                </a:lnTo>
                <a:lnTo>
                  <a:pt x="4158" y="3015"/>
                </a:lnTo>
                <a:lnTo>
                  <a:pt x="4207" y="3028"/>
                </a:lnTo>
                <a:lnTo>
                  <a:pt x="4257" y="3040"/>
                </a:lnTo>
                <a:lnTo>
                  <a:pt x="4310" y="3050"/>
                </a:lnTo>
                <a:lnTo>
                  <a:pt x="4339" y="3053"/>
                </a:lnTo>
                <a:lnTo>
                  <a:pt x="4367" y="3057"/>
                </a:lnTo>
                <a:lnTo>
                  <a:pt x="4397" y="3059"/>
                </a:lnTo>
                <a:lnTo>
                  <a:pt x="4426" y="3060"/>
                </a:lnTo>
                <a:lnTo>
                  <a:pt x="4457" y="3061"/>
                </a:lnTo>
                <a:lnTo>
                  <a:pt x="4487" y="3061"/>
                </a:lnTo>
                <a:lnTo>
                  <a:pt x="4519" y="3061"/>
                </a:lnTo>
                <a:lnTo>
                  <a:pt x="4550" y="3060"/>
                </a:lnTo>
                <a:lnTo>
                  <a:pt x="4579" y="3059"/>
                </a:lnTo>
                <a:lnTo>
                  <a:pt x="4609" y="3057"/>
                </a:lnTo>
                <a:lnTo>
                  <a:pt x="4637" y="3053"/>
                </a:lnTo>
                <a:lnTo>
                  <a:pt x="4664" y="3050"/>
                </a:lnTo>
                <a:lnTo>
                  <a:pt x="4718" y="3040"/>
                </a:lnTo>
                <a:lnTo>
                  <a:pt x="4768" y="3029"/>
                </a:lnTo>
                <a:lnTo>
                  <a:pt x="4815" y="3015"/>
                </a:lnTo>
                <a:lnTo>
                  <a:pt x="4860" y="3001"/>
                </a:lnTo>
                <a:lnTo>
                  <a:pt x="4904" y="2985"/>
                </a:lnTo>
                <a:lnTo>
                  <a:pt x="4944" y="2968"/>
                </a:lnTo>
                <a:lnTo>
                  <a:pt x="4982" y="2950"/>
                </a:lnTo>
                <a:lnTo>
                  <a:pt x="5018" y="2932"/>
                </a:lnTo>
                <a:lnTo>
                  <a:pt x="5053" y="2913"/>
                </a:lnTo>
                <a:lnTo>
                  <a:pt x="5085" y="2895"/>
                </a:lnTo>
                <a:lnTo>
                  <a:pt x="5114" y="2876"/>
                </a:lnTo>
                <a:lnTo>
                  <a:pt x="5170" y="2842"/>
                </a:lnTo>
                <a:lnTo>
                  <a:pt x="5223" y="2809"/>
                </a:lnTo>
                <a:lnTo>
                  <a:pt x="5277" y="2777"/>
                </a:lnTo>
                <a:lnTo>
                  <a:pt x="5305" y="2760"/>
                </a:lnTo>
                <a:lnTo>
                  <a:pt x="5335" y="2746"/>
                </a:lnTo>
                <a:lnTo>
                  <a:pt x="5364" y="2732"/>
                </a:lnTo>
                <a:lnTo>
                  <a:pt x="5396" y="2718"/>
                </a:lnTo>
                <a:lnTo>
                  <a:pt x="5429" y="2706"/>
                </a:lnTo>
                <a:lnTo>
                  <a:pt x="5465" y="2694"/>
                </a:lnTo>
                <a:lnTo>
                  <a:pt x="5501" y="2685"/>
                </a:lnTo>
                <a:lnTo>
                  <a:pt x="5540" y="2675"/>
                </a:lnTo>
                <a:lnTo>
                  <a:pt x="5581" y="2670"/>
                </a:lnTo>
                <a:lnTo>
                  <a:pt x="5625" y="2664"/>
                </a:lnTo>
                <a:lnTo>
                  <a:pt x="5672" y="2660"/>
                </a:lnTo>
                <a:lnTo>
                  <a:pt x="5723" y="2659"/>
                </a:lnTo>
                <a:lnTo>
                  <a:pt x="5773" y="2660"/>
                </a:lnTo>
                <a:lnTo>
                  <a:pt x="5820" y="2664"/>
                </a:lnTo>
                <a:lnTo>
                  <a:pt x="5865" y="2670"/>
                </a:lnTo>
                <a:lnTo>
                  <a:pt x="5906" y="2677"/>
                </a:lnTo>
                <a:lnTo>
                  <a:pt x="5946" y="2685"/>
                </a:lnTo>
                <a:lnTo>
                  <a:pt x="5984" y="2696"/>
                </a:lnTo>
                <a:lnTo>
                  <a:pt x="6019" y="2707"/>
                </a:lnTo>
                <a:lnTo>
                  <a:pt x="6052" y="2719"/>
                </a:lnTo>
                <a:lnTo>
                  <a:pt x="6084" y="2733"/>
                </a:lnTo>
                <a:lnTo>
                  <a:pt x="6115" y="2747"/>
                </a:lnTo>
                <a:lnTo>
                  <a:pt x="6143" y="2763"/>
                </a:lnTo>
                <a:lnTo>
                  <a:pt x="6171" y="2778"/>
                </a:lnTo>
                <a:lnTo>
                  <a:pt x="6225" y="2810"/>
                </a:lnTo>
                <a:lnTo>
                  <a:pt x="6275" y="2842"/>
                </a:lnTo>
                <a:lnTo>
                  <a:pt x="6286" y="2848"/>
                </a:lnTo>
                <a:lnTo>
                  <a:pt x="6286" y="2565"/>
                </a:lnTo>
                <a:lnTo>
                  <a:pt x="6234" y="2537"/>
                </a:lnTo>
                <a:lnTo>
                  <a:pt x="6207" y="2524"/>
                </a:lnTo>
                <a:lnTo>
                  <a:pt x="6177" y="2510"/>
                </a:lnTo>
                <a:lnTo>
                  <a:pt x="6148" y="2498"/>
                </a:lnTo>
                <a:lnTo>
                  <a:pt x="6116" y="2485"/>
                </a:lnTo>
                <a:lnTo>
                  <a:pt x="6083" y="2474"/>
                </a:lnTo>
                <a:lnTo>
                  <a:pt x="6049" y="2463"/>
                </a:lnTo>
                <a:lnTo>
                  <a:pt x="6013" y="2454"/>
                </a:lnTo>
                <a:lnTo>
                  <a:pt x="5976" y="2444"/>
                </a:lnTo>
                <a:lnTo>
                  <a:pt x="5938" y="2436"/>
                </a:lnTo>
                <a:lnTo>
                  <a:pt x="5898" y="2430"/>
                </a:lnTo>
                <a:lnTo>
                  <a:pt x="5856" y="2424"/>
                </a:lnTo>
                <a:lnTo>
                  <a:pt x="5813" y="2421"/>
                </a:lnTo>
                <a:lnTo>
                  <a:pt x="5769" y="2418"/>
                </a:lnTo>
                <a:lnTo>
                  <a:pt x="5723" y="2417"/>
                </a:lnTo>
                <a:lnTo>
                  <a:pt x="5691" y="2418"/>
                </a:lnTo>
                <a:lnTo>
                  <a:pt x="5660" y="2418"/>
                </a:lnTo>
                <a:lnTo>
                  <a:pt x="5631" y="2421"/>
                </a:lnTo>
                <a:lnTo>
                  <a:pt x="5603" y="2423"/>
                </a:lnTo>
                <a:lnTo>
                  <a:pt x="5574" y="2426"/>
                </a:lnTo>
                <a:lnTo>
                  <a:pt x="5546" y="2430"/>
                </a:lnTo>
                <a:lnTo>
                  <a:pt x="5493" y="2439"/>
                </a:lnTo>
                <a:lnTo>
                  <a:pt x="5442" y="2450"/>
                </a:lnTo>
                <a:lnTo>
                  <a:pt x="5395" y="2463"/>
                </a:lnTo>
                <a:lnTo>
                  <a:pt x="5350" y="2478"/>
                </a:lnTo>
                <a:lnTo>
                  <a:pt x="5306" y="2495"/>
                </a:lnTo>
                <a:lnTo>
                  <a:pt x="5266" y="2511"/>
                </a:lnTo>
                <a:lnTo>
                  <a:pt x="5229" y="2529"/>
                </a:lnTo>
                <a:lnTo>
                  <a:pt x="5192" y="2548"/>
                </a:lnTo>
                <a:lnTo>
                  <a:pt x="5158" y="2567"/>
                </a:lnTo>
                <a:lnTo>
                  <a:pt x="5126" y="2585"/>
                </a:lnTo>
                <a:lnTo>
                  <a:pt x="5096" y="2603"/>
                </a:lnTo>
                <a:lnTo>
                  <a:pt x="5042" y="2637"/>
                </a:lnTo>
                <a:close/>
                <a:moveTo>
                  <a:pt x="5042" y="3160"/>
                </a:moveTo>
                <a:lnTo>
                  <a:pt x="5042" y="3160"/>
                </a:lnTo>
                <a:lnTo>
                  <a:pt x="4988" y="3193"/>
                </a:lnTo>
                <a:lnTo>
                  <a:pt x="4933" y="3227"/>
                </a:lnTo>
                <a:lnTo>
                  <a:pt x="4905" y="3242"/>
                </a:lnTo>
                <a:lnTo>
                  <a:pt x="4876" y="3257"/>
                </a:lnTo>
                <a:lnTo>
                  <a:pt x="4846" y="3271"/>
                </a:lnTo>
                <a:lnTo>
                  <a:pt x="4814" y="3284"/>
                </a:lnTo>
                <a:lnTo>
                  <a:pt x="4781" y="3297"/>
                </a:lnTo>
                <a:lnTo>
                  <a:pt x="4746" y="3308"/>
                </a:lnTo>
                <a:lnTo>
                  <a:pt x="4709" y="3319"/>
                </a:lnTo>
                <a:lnTo>
                  <a:pt x="4670" y="3327"/>
                </a:lnTo>
                <a:lnTo>
                  <a:pt x="4629" y="3334"/>
                </a:lnTo>
                <a:lnTo>
                  <a:pt x="4585" y="3339"/>
                </a:lnTo>
                <a:lnTo>
                  <a:pt x="4538" y="3342"/>
                </a:lnTo>
                <a:lnTo>
                  <a:pt x="4487" y="3343"/>
                </a:lnTo>
                <a:lnTo>
                  <a:pt x="4440" y="3342"/>
                </a:lnTo>
                <a:lnTo>
                  <a:pt x="4397" y="3340"/>
                </a:lnTo>
                <a:lnTo>
                  <a:pt x="4354" y="3335"/>
                </a:lnTo>
                <a:lnTo>
                  <a:pt x="4314" y="3328"/>
                </a:lnTo>
                <a:lnTo>
                  <a:pt x="4276" y="3321"/>
                </a:lnTo>
                <a:lnTo>
                  <a:pt x="4240" y="3311"/>
                </a:lnTo>
                <a:lnTo>
                  <a:pt x="4205" y="3301"/>
                </a:lnTo>
                <a:lnTo>
                  <a:pt x="4174" y="3289"/>
                </a:lnTo>
                <a:lnTo>
                  <a:pt x="4143" y="3277"/>
                </a:lnTo>
                <a:lnTo>
                  <a:pt x="4113" y="3264"/>
                </a:lnTo>
                <a:lnTo>
                  <a:pt x="4085" y="3250"/>
                </a:lnTo>
                <a:lnTo>
                  <a:pt x="4058" y="3236"/>
                </a:lnTo>
                <a:lnTo>
                  <a:pt x="4007" y="3206"/>
                </a:lnTo>
                <a:lnTo>
                  <a:pt x="3959" y="3176"/>
                </a:lnTo>
                <a:lnTo>
                  <a:pt x="3935" y="3162"/>
                </a:lnTo>
                <a:lnTo>
                  <a:pt x="3883" y="3127"/>
                </a:lnTo>
                <a:lnTo>
                  <a:pt x="3854" y="3110"/>
                </a:lnTo>
                <a:lnTo>
                  <a:pt x="3822" y="3091"/>
                </a:lnTo>
                <a:lnTo>
                  <a:pt x="3788" y="3073"/>
                </a:lnTo>
                <a:lnTo>
                  <a:pt x="3751" y="3054"/>
                </a:lnTo>
                <a:lnTo>
                  <a:pt x="3713" y="3037"/>
                </a:lnTo>
                <a:lnTo>
                  <a:pt x="3672" y="3019"/>
                </a:lnTo>
                <a:lnTo>
                  <a:pt x="3628" y="3002"/>
                </a:lnTo>
                <a:lnTo>
                  <a:pt x="3583" y="2988"/>
                </a:lnTo>
                <a:lnTo>
                  <a:pt x="3535" y="2974"/>
                </a:lnTo>
                <a:lnTo>
                  <a:pt x="3484" y="2963"/>
                </a:lnTo>
                <a:lnTo>
                  <a:pt x="3430" y="2954"/>
                </a:lnTo>
                <a:lnTo>
                  <a:pt x="3403" y="2949"/>
                </a:lnTo>
                <a:lnTo>
                  <a:pt x="3375" y="2947"/>
                </a:lnTo>
                <a:lnTo>
                  <a:pt x="3345" y="2945"/>
                </a:lnTo>
                <a:lnTo>
                  <a:pt x="3314" y="2942"/>
                </a:lnTo>
                <a:lnTo>
                  <a:pt x="3285" y="2941"/>
                </a:lnTo>
                <a:lnTo>
                  <a:pt x="3253" y="2941"/>
                </a:lnTo>
                <a:lnTo>
                  <a:pt x="3222" y="2941"/>
                </a:lnTo>
                <a:lnTo>
                  <a:pt x="3192" y="2942"/>
                </a:lnTo>
                <a:lnTo>
                  <a:pt x="3162" y="2945"/>
                </a:lnTo>
                <a:lnTo>
                  <a:pt x="3133" y="2947"/>
                </a:lnTo>
                <a:lnTo>
                  <a:pt x="3104" y="2949"/>
                </a:lnTo>
                <a:lnTo>
                  <a:pt x="3077" y="2953"/>
                </a:lnTo>
                <a:lnTo>
                  <a:pt x="3024" y="2962"/>
                </a:lnTo>
                <a:lnTo>
                  <a:pt x="2973" y="2974"/>
                </a:lnTo>
                <a:lnTo>
                  <a:pt x="2925" y="2987"/>
                </a:lnTo>
                <a:lnTo>
                  <a:pt x="2880" y="3002"/>
                </a:lnTo>
                <a:lnTo>
                  <a:pt x="2838" y="3018"/>
                </a:lnTo>
                <a:lnTo>
                  <a:pt x="2796" y="3035"/>
                </a:lnTo>
                <a:lnTo>
                  <a:pt x="2759" y="3053"/>
                </a:lnTo>
                <a:lnTo>
                  <a:pt x="2723" y="3071"/>
                </a:lnTo>
                <a:lnTo>
                  <a:pt x="2689" y="3090"/>
                </a:lnTo>
                <a:lnTo>
                  <a:pt x="2657" y="3109"/>
                </a:lnTo>
                <a:lnTo>
                  <a:pt x="2626" y="3126"/>
                </a:lnTo>
                <a:lnTo>
                  <a:pt x="2572" y="3160"/>
                </a:lnTo>
                <a:lnTo>
                  <a:pt x="2518" y="3193"/>
                </a:lnTo>
                <a:lnTo>
                  <a:pt x="2464" y="3227"/>
                </a:lnTo>
                <a:lnTo>
                  <a:pt x="2435" y="3242"/>
                </a:lnTo>
                <a:lnTo>
                  <a:pt x="2407" y="3257"/>
                </a:lnTo>
                <a:lnTo>
                  <a:pt x="2376" y="3271"/>
                </a:lnTo>
                <a:lnTo>
                  <a:pt x="2344" y="3284"/>
                </a:lnTo>
                <a:lnTo>
                  <a:pt x="2311" y="3297"/>
                </a:lnTo>
                <a:lnTo>
                  <a:pt x="2277" y="3308"/>
                </a:lnTo>
                <a:lnTo>
                  <a:pt x="2241" y="3319"/>
                </a:lnTo>
                <a:lnTo>
                  <a:pt x="2202" y="3327"/>
                </a:lnTo>
                <a:lnTo>
                  <a:pt x="2159" y="3334"/>
                </a:lnTo>
                <a:lnTo>
                  <a:pt x="2115" y="3339"/>
                </a:lnTo>
                <a:lnTo>
                  <a:pt x="2068" y="3342"/>
                </a:lnTo>
                <a:lnTo>
                  <a:pt x="2019" y="3343"/>
                </a:lnTo>
                <a:lnTo>
                  <a:pt x="1968" y="3342"/>
                </a:lnTo>
                <a:lnTo>
                  <a:pt x="1921" y="3339"/>
                </a:lnTo>
                <a:lnTo>
                  <a:pt x="1877" y="3334"/>
                </a:lnTo>
                <a:lnTo>
                  <a:pt x="1835" y="3327"/>
                </a:lnTo>
                <a:lnTo>
                  <a:pt x="1796" y="3317"/>
                </a:lnTo>
                <a:lnTo>
                  <a:pt x="1758" y="3308"/>
                </a:lnTo>
                <a:lnTo>
                  <a:pt x="1722" y="3296"/>
                </a:lnTo>
                <a:lnTo>
                  <a:pt x="1689" y="3283"/>
                </a:lnTo>
                <a:lnTo>
                  <a:pt x="1658" y="3270"/>
                </a:lnTo>
                <a:lnTo>
                  <a:pt x="1627" y="3256"/>
                </a:lnTo>
                <a:lnTo>
                  <a:pt x="1597" y="3241"/>
                </a:lnTo>
                <a:lnTo>
                  <a:pt x="1570" y="3225"/>
                </a:lnTo>
                <a:lnTo>
                  <a:pt x="1517" y="3193"/>
                </a:lnTo>
                <a:lnTo>
                  <a:pt x="1466" y="3162"/>
                </a:lnTo>
                <a:lnTo>
                  <a:pt x="1413" y="3127"/>
                </a:lnTo>
                <a:lnTo>
                  <a:pt x="1384" y="3110"/>
                </a:lnTo>
                <a:lnTo>
                  <a:pt x="1352" y="3091"/>
                </a:lnTo>
                <a:lnTo>
                  <a:pt x="1318" y="3073"/>
                </a:lnTo>
                <a:lnTo>
                  <a:pt x="1282" y="3054"/>
                </a:lnTo>
                <a:lnTo>
                  <a:pt x="1243" y="3037"/>
                </a:lnTo>
                <a:lnTo>
                  <a:pt x="1203" y="3019"/>
                </a:lnTo>
                <a:lnTo>
                  <a:pt x="1160" y="3002"/>
                </a:lnTo>
                <a:lnTo>
                  <a:pt x="1114" y="2988"/>
                </a:lnTo>
                <a:lnTo>
                  <a:pt x="1065" y="2974"/>
                </a:lnTo>
                <a:lnTo>
                  <a:pt x="1014" y="2963"/>
                </a:lnTo>
                <a:lnTo>
                  <a:pt x="961" y="2954"/>
                </a:lnTo>
                <a:lnTo>
                  <a:pt x="933" y="2949"/>
                </a:lnTo>
                <a:lnTo>
                  <a:pt x="905" y="2947"/>
                </a:lnTo>
                <a:lnTo>
                  <a:pt x="875" y="2945"/>
                </a:lnTo>
                <a:lnTo>
                  <a:pt x="846" y="2942"/>
                </a:lnTo>
                <a:lnTo>
                  <a:pt x="815" y="2941"/>
                </a:lnTo>
                <a:lnTo>
                  <a:pt x="783" y="2941"/>
                </a:lnTo>
                <a:lnTo>
                  <a:pt x="752" y="2941"/>
                </a:lnTo>
                <a:lnTo>
                  <a:pt x="722" y="2942"/>
                </a:lnTo>
                <a:lnTo>
                  <a:pt x="692" y="2945"/>
                </a:lnTo>
                <a:lnTo>
                  <a:pt x="663" y="2947"/>
                </a:lnTo>
                <a:lnTo>
                  <a:pt x="634" y="2949"/>
                </a:lnTo>
                <a:lnTo>
                  <a:pt x="607" y="2953"/>
                </a:lnTo>
                <a:lnTo>
                  <a:pt x="554" y="2962"/>
                </a:lnTo>
                <a:lnTo>
                  <a:pt x="503" y="2974"/>
                </a:lnTo>
                <a:lnTo>
                  <a:pt x="456" y="2987"/>
                </a:lnTo>
                <a:lnTo>
                  <a:pt x="410" y="3002"/>
                </a:lnTo>
                <a:lnTo>
                  <a:pt x="368" y="3018"/>
                </a:lnTo>
                <a:lnTo>
                  <a:pt x="328" y="3035"/>
                </a:lnTo>
                <a:lnTo>
                  <a:pt x="289" y="3053"/>
                </a:lnTo>
                <a:lnTo>
                  <a:pt x="253" y="3071"/>
                </a:lnTo>
                <a:lnTo>
                  <a:pt x="219" y="3090"/>
                </a:lnTo>
                <a:lnTo>
                  <a:pt x="187" y="3109"/>
                </a:lnTo>
                <a:lnTo>
                  <a:pt x="158" y="3126"/>
                </a:lnTo>
                <a:lnTo>
                  <a:pt x="102" y="3160"/>
                </a:lnTo>
                <a:lnTo>
                  <a:pt x="51" y="3192"/>
                </a:lnTo>
                <a:lnTo>
                  <a:pt x="0" y="3223"/>
                </a:lnTo>
                <a:lnTo>
                  <a:pt x="0" y="3493"/>
                </a:lnTo>
                <a:lnTo>
                  <a:pt x="34" y="3477"/>
                </a:lnTo>
                <a:lnTo>
                  <a:pt x="67" y="3461"/>
                </a:lnTo>
                <a:lnTo>
                  <a:pt x="98" y="3445"/>
                </a:lnTo>
                <a:lnTo>
                  <a:pt x="127" y="3428"/>
                </a:lnTo>
                <a:lnTo>
                  <a:pt x="181" y="3396"/>
                </a:lnTo>
                <a:lnTo>
                  <a:pt x="230" y="3366"/>
                </a:lnTo>
                <a:lnTo>
                  <a:pt x="284" y="3333"/>
                </a:lnTo>
                <a:lnTo>
                  <a:pt x="338" y="3300"/>
                </a:lnTo>
                <a:lnTo>
                  <a:pt x="367" y="3284"/>
                </a:lnTo>
                <a:lnTo>
                  <a:pt x="396" y="3269"/>
                </a:lnTo>
                <a:lnTo>
                  <a:pt x="426" y="3255"/>
                </a:lnTo>
                <a:lnTo>
                  <a:pt x="457" y="3242"/>
                </a:lnTo>
                <a:lnTo>
                  <a:pt x="490" y="3229"/>
                </a:lnTo>
                <a:lnTo>
                  <a:pt x="526" y="3218"/>
                </a:lnTo>
                <a:lnTo>
                  <a:pt x="562" y="3208"/>
                </a:lnTo>
                <a:lnTo>
                  <a:pt x="601" y="3199"/>
                </a:lnTo>
                <a:lnTo>
                  <a:pt x="643" y="3192"/>
                </a:lnTo>
                <a:lnTo>
                  <a:pt x="686" y="3188"/>
                </a:lnTo>
                <a:lnTo>
                  <a:pt x="734" y="3184"/>
                </a:lnTo>
                <a:lnTo>
                  <a:pt x="783" y="3183"/>
                </a:lnTo>
                <a:lnTo>
                  <a:pt x="834" y="3184"/>
                </a:lnTo>
                <a:lnTo>
                  <a:pt x="881" y="3188"/>
                </a:lnTo>
                <a:lnTo>
                  <a:pt x="926" y="3192"/>
                </a:lnTo>
                <a:lnTo>
                  <a:pt x="967" y="3199"/>
                </a:lnTo>
                <a:lnTo>
                  <a:pt x="1007" y="3209"/>
                </a:lnTo>
                <a:lnTo>
                  <a:pt x="1044" y="3219"/>
                </a:lnTo>
                <a:lnTo>
                  <a:pt x="1079" y="3230"/>
                </a:lnTo>
                <a:lnTo>
                  <a:pt x="1114" y="3243"/>
                </a:lnTo>
                <a:lnTo>
                  <a:pt x="1145" y="3256"/>
                </a:lnTo>
                <a:lnTo>
                  <a:pt x="1176" y="3271"/>
                </a:lnTo>
                <a:lnTo>
                  <a:pt x="1204" y="3286"/>
                </a:lnTo>
                <a:lnTo>
                  <a:pt x="1233" y="3301"/>
                </a:lnTo>
                <a:lnTo>
                  <a:pt x="1286" y="3333"/>
                </a:lnTo>
                <a:lnTo>
                  <a:pt x="1337" y="3365"/>
                </a:lnTo>
                <a:lnTo>
                  <a:pt x="1389" y="3399"/>
                </a:lnTo>
                <a:lnTo>
                  <a:pt x="1418" y="3417"/>
                </a:lnTo>
                <a:lnTo>
                  <a:pt x="1450" y="3435"/>
                </a:lnTo>
                <a:lnTo>
                  <a:pt x="1484" y="3453"/>
                </a:lnTo>
                <a:lnTo>
                  <a:pt x="1520" y="3472"/>
                </a:lnTo>
                <a:lnTo>
                  <a:pt x="1558" y="3490"/>
                </a:lnTo>
                <a:lnTo>
                  <a:pt x="1600" y="3507"/>
                </a:lnTo>
                <a:lnTo>
                  <a:pt x="1642" y="3524"/>
                </a:lnTo>
                <a:lnTo>
                  <a:pt x="1688" y="3538"/>
                </a:lnTo>
                <a:lnTo>
                  <a:pt x="1737" y="3552"/>
                </a:lnTo>
                <a:lnTo>
                  <a:pt x="1787" y="3563"/>
                </a:lnTo>
                <a:lnTo>
                  <a:pt x="1842" y="3572"/>
                </a:lnTo>
                <a:lnTo>
                  <a:pt x="1869" y="3577"/>
                </a:lnTo>
                <a:lnTo>
                  <a:pt x="1897" y="3579"/>
                </a:lnTo>
                <a:lnTo>
                  <a:pt x="1927" y="3582"/>
                </a:lnTo>
                <a:lnTo>
                  <a:pt x="1956" y="3584"/>
                </a:lnTo>
                <a:lnTo>
                  <a:pt x="1987" y="3585"/>
                </a:lnTo>
                <a:lnTo>
                  <a:pt x="2019" y="3585"/>
                </a:lnTo>
                <a:lnTo>
                  <a:pt x="2049" y="3585"/>
                </a:lnTo>
                <a:lnTo>
                  <a:pt x="2080" y="3584"/>
                </a:lnTo>
                <a:lnTo>
                  <a:pt x="2110" y="3583"/>
                </a:lnTo>
                <a:lnTo>
                  <a:pt x="2139" y="3579"/>
                </a:lnTo>
                <a:lnTo>
                  <a:pt x="2167" y="3577"/>
                </a:lnTo>
                <a:lnTo>
                  <a:pt x="2195" y="3573"/>
                </a:lnTo>
                <a:lnTo>
                  <a:pt x="2248" y="3564"/>
                </a:lnTo>
                <a:lnTo>
                  <a:pt x="2298" y="3552"/>
                </a:lnTo>
                <a:lnTo>
                  <a:pt x="2347" y="3539"/>
                </a:lnTo>
                <a:lnTo>
                  <a:pt x="2392" y="3525"/>
                </a:lnTo>
                <a:lnTo>
                  <a:pt x="2434" y="3509"/>
                </a:lnTo>
                <a:lnTo>
                  <a:pt x="2474" y="3491"/>
                </a:lnTo>
                <a:lnTo>
                  <a:pt x="2513" y="3473"/>
                </a:lnTo>
                <a:lnTo>
                  <a:pt x="2549" y="3455"/>
                </a:lnTo>
                <a:lnTo>
                  <a:pt x="2583" y="3437"/>
                </a:lnTo>
                <a:lnTo>
                  <a:pt x="2615" y="3418"/>
                </a:lnTo>
                <a:lnTo>
                  <a:pt x="2645" y="3400"/>
                </a:lnTo>
                <a:lnTo>
                  <a:pt x="2700" y="3366"/>
                </a:lnTo>
                <a:lnTo>
                  <a:pt x="2753" y="3333"/>
                </a:lnTo>
                <a:lnTo>
                  <a:pt x="2808" y="3300"/>
                </a:lnTo>
                <a:lnTo>
                  <a:pt x="2836" y="3284"/>
                </a:lnTo>
                <a:lnTo>
                  <a:pt x="2865" y="3269"/>
                </a:lnTo>
                <a:lnTo>
                  <a:pt x="2895" y="3255"/>
                </a:lnTo>
                <a:lnTo>
                  <a:pt x="2927" y="3242"/>
                </a:lnTo>
                <a:lnTo>
                  <a:pt x="2960" y="3229"/>
                </a:lnTo>
                <a:lnTo>
                  <a:pt x="2995" y="3218"/>
                </a:lnTo>
                <a:lnTo>
                  <a:pt x="3031" y="3208"/>
                </a:lnTo>
                <a:lnTo>
                  <a:pt x="3070" y="3199"/>
                </a:lnTo>
                <a:lnTo>
                  <a:pt x="3111" y="3192"/>
                </a:lnTo>
                <a:lnTo>
                  <a:pt x="3156" y="3188"/>
                </a:lnTo>
                <a:lnTo>
                  <a:pt x="3203" y="3184"/>
                </a:lnTo>
                <a:lnTo>
                  <a:pt x="3253" y="3183"/>
                </a:lnTo>
                <a:lnTo>
                  <a:pt x="3303" y="3184"/>
                </a:lnTo>
                <a:lnTo>
                  <a:pt x="3350" y="3188"/>
                </a:lnTo>
                <a:lnTo>
                  <a:pt x="3395" y="3192"/>
                </a:lnTo>
                <a:lnTo>
                  <a:pt x="3437" y="3199"/>
                </a:lnTo>
                <a:lnTo>
                  <a:pt x="3476" y="3209"/>
                </a:lnTo>
                <a:lnTo>
                  <a:pt x="3514" y="3219"/>
                </a:lnTo>
                <a:lnTo>
                  <a:pt x="3549" y="3230"/>
                </a:lnTo>
                <a:lnTo>
                  <a:pt x="3582" y="3243"/>
                </a:lnTo>
                <a:lnTo>
                  <a:pt x="3614" y="3256"/>
                </a:lnTo>
                <a:lnTo>
                  <a:pt x="3645" y="3271"/>
                </a:lnTo>
                <a:lnTo>
                  <a:pt x="3674" y="3286"/>
                </a:lnTo>
                <a:lnTo>
                  <a:pt x="3701" y="3301"/>
                </a:lnTo>
                <a:lnTo>
                  <a:pt x="3755" y="3333"/>
                </a:lnTo>
                <a:lnTo>
                  <a:pt x="3805" y="3365"/>
                </a:lnTo>
                <a:lnTo>
                  <a:pt x="3858" y="3399"/>
                </a:lnTo>
                <a:lnTo>
                  <a:pt x="3888" y="3417"/>
                </a:lnTo>
                <a:lnTo>
                  <a:pt x="3920" y="3435"/>
                </a:lnTo>
                <a:lnTo>
                  <a:pt x="3953" y="3453"/>
                </a:lnTo>
                <a:lnTo>
                  <a:pt x="3989" y="3472"/>
                </a:lnTo>
                <a:lnTo>
                  <a:pt x="4028" y="3490"/>
                </a:lnTo>
                <a:lnTo>
                  <a:pt x="4068" y="3507"/>
                </a:lnTo>
                <a:lnTo>
                  <a:pt x="4112" y="3524"/>
                </a:lnTo>
                <a:lnTo>
                  <a:pt x="4158" y="3538"/>
                </a:lnTo>
                <a:lnTo>
                  <a:pt x="4207" y="3552"/>
                </a:lnTo>
                <a:lnTo>
                  <a:pt x="4257" y="3563"/>
                </a:lnTo>
                <a:lnTo>
                  <a:pt x="4310" y="3572"/>
                </a:lnTo>
                <a:lnTo>
                  <a:pt x="4339" y="3577"/>
                </a:lnTo>
                <a:lnTo>
                  <a:pt x="4367" y="3579"/>
                </a:lnTo>
                <a:lnTo>
                  <a:pt x="4397" y="3582"/>
                </a:lnTo>
                <a:lnTo>
                  <a:pt x="4426" y="3584"/>
                </a:lnTo>
                <a:lnTo>
                  <a:pt x="4457" y="3585"/>
                </a:lnTo>
                <a:lnTo>
                  <a:pt x="4487" y="3585"/>
                </a:lnTo>
                <a:lnTo>
                  <a:pt x="4519" y="3585"/>
                </a:lnTo>
                <a:lnTo>
                  <a:pt x="4550" y="3584"/>
                </a:lnTo>
                <a:lnTo>
                  <a:pt x="4579" y="3583"/>
                </a:lnTo>
                <a:lnTo>
                  <a:pt x="4609" y="3579"/>
                </a:lnTo>
                <a:lnTo>
                  <a:pt x="4637" y="3577"/>
                </a:lnTo>
                <a:lnTo>
                  <a:pt x="4664" y="3573"/>
                </a:lnTo>
                <a:lnTo>
                  <a:pt x="4718" y="3564"/>
                </a:lnTo>
                <a:lnTo>
                  <a:pt x="4768" y="3552"/>
                </a:lnTo>
                <a:lnTo>
                  <a:pt x="4815" y="3539"/>
                </a:lnTo>
                <a:lnTo>
                  <a:pt x="4860" y="3525"/>
                </a:lnTo>
                <a:lnTo>
                  <a:pt x="4904" y="3509"/>
                </a:lnTo>
                <a:lnTo>
                  <a:pt x="4944" y="3491"/>
                </a:lnTo>
                <a:lnTo>
                  <a:pt x="4982" y="3473"/>
                </a:lnTo>
                <a:lnTo>
                  <a:pt x="5018" y="3455"/>
                </a:lnTo>
                <a:lnTo>
                  <a:pt x="5053" y="3437"/>
                </a:lnTo>
                <a:lnTo>
                  <a:pt x="5085" y="3418"/>
                </a:lnTo>
                <a:lnTo>
                  <a:pt x="5114" y="3400"/>
                </a:lnTo>
                <a:lnTo>
                  <a:pt x="5170" y="3366"/>
                </a:lnTo>
                <a:lnTo>
                  <a:pt x="5223" y="3333"/>
                </a:lnTo>
                <a:lnTo>
                  <a:pt x="5277" y="3300"/>
                </a:lnTo>
                <a:lnTo>
                  <a:pt x="5305" y="3284"/>
                </a:lnTo>
                <a:lnTo>
                  <a:pt x="5335" y="3269"/>
                </a:lnTo>
                <a:lnTo>
                  <a:pt x="5364" y="3255"/>
                </a:lnTo>
                <a:lnTo>
                  <a:pt x="5396" y="3242"/>
                </a:lnTo>
                <a:lnTo>
                  <a:pt x="5429" y="3229"/>
                </a:lnTo>
                <a:lnTo>
                  <a:pt x="5465" y="3218"/>
                </a:lnTo>
                <a:lnTo>
                  <a:pt x="5501" y="3208"/>
                </a:lnTo>
                <a:lnTo>
                  <a:pt x="5540" y="3199"/>
                </a:lnTo>
                <a:lnTo>
                  <a:pt x="5581" y="3192"/>
                </a:lnTo>
                <a:lnTo>
                  <a:pt x="5625" y="3188"/>
                </a:lnTo>
                <a:lnTo>
                  <a:pt x="5672" y="3184"/>
                </a:lnTo>
                <a:lnTo>
                  <a:pt x="5723" y="3183"/>
                </a:lnTo>
                <a:lnTo>
                  <a:pt x="5773" y="3184"/>
                </a:lnTo>
                <a:lnTo>
                  <a:pt x="5820" y="3188"/>
                </a:lnTo>
                <a:lnTo>
                  <a:pt x="5865" y="3192"/>
                </a:lnTo>
                <a:lnTo>
                  <a:pt x="5906" y="3199"/>
                </a:lnTo>
                <a:lnTo>
                  <a:pt x="5946" y="3209"/>
                </a:lnTo>
                <a:lnTo>
                  <a:pt x="5984" y="3219"/>
                </a:lnTo>
                <a:lnTo>
                  <a:pt x="6019" y="3230"/>
                </a:lnTo>
                <a:lnTo>
                  <a:pt x="6052" y="3243"/>
                </a:lnTo>
                <a:lnTo>
                  <a:pt x="6084" y="3256"/>
                </a:lnTo>
                <a:lnTo>
                  <a:pt x="6115" y="3271"/>
                </a:lnTo>
                <a:lnTo>
                  <a:pt x="6143" y="3286"/>
                </a:lnTo>
                <a:lnTo>
                  <a:pt x="6171" y="3301"/>
                </a:lnTo>
                <a:lnTo>
                  <a:pt x="6225" y="3333"/>
                </a:lnTo>
                <a:lnTo>
                  <a:pt x="6275" y="3365"/>
                </a:lnTo>
                <a:lnTo>
                  <a:pt x="6286" y="3372"/>
                </a:lnTo>
                <a:lnTo>
                  <a:pt x="6286" y="3088"/>
                </a:lnTo>
                <a:lnTo>
                  <a:pt x="6234" y="3061"/>
                </a:lnTo>
                <a:lnTo>
                  <a:pt x="6207" y="3047"/>
                </a:lnTo>
                <a:lnTo>
                  <a:pt x="6177" y="3034"/>
                </a:lnTo>
                <a:lnTo>
                  <a:pt x="6148" y="3021"/>
                </a:lnTo>
                <a:lnTo>
                  <a:pt x="6116" y="3009"/>
                </a:lnTo>
                <a:lnTo>
                  <a:pt x="6083" y="2998"/>
                </a:lnTo>
                <a:lnTo>
                  <a:pt x="6049" y="2987"/>
                </a:lnTo>
                <a:lnTo>
                  <a:pt x="6013" y="2976"/>
                </a:lnTo>
                <a:lnTo>
                  <a:pt x="5976" y="2968"/>
                </a:lnTo>
                <a:lnTo>
                  <a:pt x="5938" y="2960"/>
                </a:lnTo>
                <a:lnTo>
                  <a:pt x="5898" y="2953"/>
                </a:lnTo>
                <a:lnTo>
                  <a:pt x="5856" y="2948"/>
                </a:lnTo>
                <a:lnTo>
                  <a:pt x="5813" y="2945"/>
                </a:lnTo>
                <a:lnTo>
                  <a:pt x="5769" y="2942"/>
                </a:lnTo>
                <a:lnTo>
                  <a:pt x="5723" y="2941"/>
                </a:lnTo>
                <a:lnTo>
                  <a:pt x="5691" y="2941"/>
                </a:lnTo>
                <a:lnTo>
                  <a:pt x="5660" y="2942"/>
                </a:lnTo>
                <a:lnTo>
                  <a:pt x="5631" y="2945"/>
                </a:lnTo>
                <a:lnTo>
                  <a:pt x="5603" y="2947"/>
                </a:lnTo>
                <a:lnTo>
                  <a:pt x="5574" y="2949"/>
                </a:lnTo>
                <a:lnTo>
                  <a:pt x="5546" y="2953"/>
                </a:lnTo>
                <a:lnTo>
                  <a:pt x="5493" y="2962"/>
                </a:lnTo>
                <a:lnTo>
                  <a:pt x="5442" y="2974"/>
                </a:lnTo>
                <a:lnTo>
                  <a:pt x="5395" y="2987"/>
                </a:lnTo>
                <a:lnTo>
                  <a:pt x="5350" y="3002"/>
                </a:lnTo>
                <a:lnTo>
                  <a:pt x="5306" y="3018"/>
                </a:lnTo>
                <a:lnTo>
                  <a:pt x="5266" y="3035"/>
                </a:lnTo>
                <a:lnTo>
                  <a:pt x="5229" y="3053"/>
                </a:lnTo>
                <a:lnTo>
                  <a:pt x="5192" y="3071"/>
                </a:lnTo>
                <a:lnTo>
                  <a:pt x="5158" y="3090"/>
                </a:lnTo>
                <a:lnTo>
                  <a:pt x="5126" y="3109"/>
                </a:lnTo>
                <a:lnTo>
                  <a:pt x="5096" y="3126"/>
                </a:lnTo>
                <a:lnTo>
                  <a:pt x="5042" y="3160"/>
                </a:lnTo>
                <a:close/>
                <a:moveTo>
                  <a:pt x="5723" y="1893"/>
                </a:moveTo>
                <a:lnTo>
                  <a:pt x="5723" y="1893"/>
                </a:lnTo>
                <a:lnTo>
                  <a:pt x="5691" y="1893"/>
                </a:lnTo>
                <a:lnTo>
                  <a:pt x="5660" y="1894"/>
                </a:lnTo>
                <a:lnTo>
                  <a:pt x="5631" y="1897"/>
                </a:lnTo>
                <a:lnTo>
                  <a:pt x="5603" y="1899"/>
                </a:lnTo>
                <a:lnTo>
                  <a:pt x="5574" y="1901"/>
                </a:lnTo>
                <a:lnTo>
                  <a:pt x="5546" y="1906"/>
                </a:lnTo>
                <a:lnTo>
                  <a:pt x="5493" y="1914"/>
                </a:lnTo>
                <a:lnTo>
                  <a:pt x="5442" y="1926"/>
                </a:lnTo>
                <a:lnTo>
                  <a:pt x="5395" y="1939"/>
                </a:lnTo>
                <a:lnTo>
                  <a:pt x="5350" y="1954"/>
                </a:lnTo>
                <a:lnTo>
                  <a:pt x="5306" y="1970"/>
                </a:lnTo>
                <a:lnTo>
                  <a:pt x="5266" y="1988"/>
                </a:lnTo>
                <a:lnTo>
                  <a:pt x="5229" y="2005"/>
                </a:lnTo>
                <a:lnTo>
                  <a:pt x="5192" y="2024"/>
                </a:lnTo>
                <a:lnTo>
                  <a:pt x="5158" y="2042"/>
                </a:lnTo>
                <a:lnTo>
                  <a:pt x="5126" y="2061"/>
                </a:lnTo>
                <a:lnTo>
                  <a:pt x="5096" y="2078"/>
                </a:lnTo>
                <a:lnTo>
                  <a:pt x="5041" y="2113"/>
                </a:lnTo>
                <a:lnTo>
                  <a:pt x="4988" y="2146"/>
                </a:lnTo>
                <a:lnTo>
                  <a:pt x="4933" y="2179"/>
                </a:lnTo>
                <a:lnTo>
                  <a:pt x="4905" y="2194"/>
                </a:lnTo>
                <a:lnTo>
                  <a:pt x="4876" y="2209"/>
                </a:lnTo>
                <a:lnTo>
                  <a:pt x="4846" y="2224"/>
                </a:lnTo>
                <a:lnTo>
                  <a:pt x="4814" y="2237"/>
                </a:lnTo>
                <a:lnTo>
                  <a:pt x="4781" y="2249"/>
                </a:lnTo>
                <a:lnTo>
                  <a:pt x="4746" y="2260"/>
                </a:lnTo>
                <a:lnTo>
                  <a:pt x="4709" y="2271"/>
                </a:lnTo>
                <a:lnTo>
                  <a:pt x="4670" y="2279"/>
                </a:lnTo>
                <a:lnTo>
                  <a:pt x="4629" y="2286"/>
                </a:lnTo>
                <a:lnTo>
                  <a:pt x="4585" y="2291"/>
                </a:lnTo>
                <a:lnTo>
                  <a:pt x="4538" y="2294"/>
                </a:lnTo>
                <a:lnTo>
                  <a:pt x="4487" y="2296"/>
                </a:lnTo>
                <a:lnTo>
                  <a:pt x="4440" y="2294"/>
                </a:lnTo>
                <a:lnTo>
                  <a:pt x="4395" y="2292"/>
                </a:lnTo>
                <a:lnTo>
                  <a:pt x="4353" y="2287"/>
                </a:lnTo>
                <a:lnTo>
                  <a:pt x="4313" y="2280"/>
                </a:lnTo>
                <a:lnTo>
                  <a:pt x="4275" y="2272"/>
                </a:lnTo>
                <a:lnTo>
                  <a:pt x="4238" y="2264"/>
                </a:lnTo>
                <a:lnTo>
                  <a:pt x="4204" y="2253"/>
                </a:lnTo>
                <a:lnTo>
                  <a:pt x="4172" y="2241"/>
                </a:lnTo>
                <a:lnTo>
                  <a:pt x="4140" y="2228"/>
                </a:lnTo>
                <a:lnTo>
                  <a:pt x="4111" y="2215"/>
                </a:lnTo>
                <a:lnTo>
                  <a:pt x="4083" y="2201"/>
                </a:lnTo>
                <a:lnTo>
                  <a:pt x="4057" y="2187"/>
                </a:lnTo>
                <a:lnTo>
                  <a:pt x="4005" y="2157"/>
                </a:lnTo>
                <a:lnTo>
                  <a:pt x="3956" y="2127"/>
                </a:lnTo>
                <a:lnTo>
                  <a:pt x="3935" y="2114"/>
                </a:lnTo>
                <a:lnTo>
                  <a:pt x="3883" y="2080"/>
                </a:lnTo>
                <a:lnTo>
                  <a:pt x="3854" y="2062"/>
                </a:lnTo>
                <a:lnTo>
                  <a:pt x="3822" y="2043"/>
                </a:lnTo>
                <a:lnTo>
                  <a:pt x="3788" y="2025"/>
                </a:lnTo>
                <a:lnTo>
                  <a:pt x="3751" y="2006"/>
                </a:lnTo>
                <a:lnTo>
                  <a:pt x="3713" y="1989"/>
                </a:lnTo>
                <a:lnTo>
                  <a:pt x="3672" y="1971"/>
                </a:lnTo>
                <a:lnTo>
                  <a:pt x="3628" y="1956"/>
                </a:lnTo>
                <a:lnTo>
                  <a:pt x="3583" y="1940"/>
                </a:lnTo>
                <a:lnTo>
                  <a:pt x="3535" y="1927"/>
                </a:lnTo>
                <a:lnTo>
                  <a:pt x="3484" y="1916"/>
                </a:lnTo>
                <a:lnTo>
                  <a:pt x="3430" y="1906"/>
                </a:lnTo>
                <a:lnTo>
                  <a:pt x="3403" y="1903"/>
                </a:lnTo>
                <a:lnTo>
                  <a:pt x="3375" y="1899"/>
                </a:lnTo>
                <a:lnTo>
                  <a:pt x="3345" y="1897"/>
                </a:lnTo>
                <a:lnTo>
                  <a:pt x="3314" y="1894"/>
                </a:lnTo>
                <a:lnTo>
                  <a:pt x="3285" y="1893"/>
                </a:lnTo>
                <a:lnTo>
                  <a:pt x="3253" y="1893"/>
                </a:lnTo>
                <a:lnTo>
                  <a:pt x="3222" y="1893"/>
                </a:lnTo>
                <a:lnTo>
                  <a:pt x="3192" y="1894"/>
                </a:lnTo>
                <a:lnTo>
                  <a:pt x="3162" y="1897"/>
                </a:lnTo>
                <a:lnTo>
                  <a:pt x="3133" y="1899"/>
                </a:lnTo>
                <a:lnTo>
                  <a:pt x="3104" y="1901"/>
                </a:lnTo>
                <a:lnTo>
                  <a:pt x="3077" y="1906"/>
                </a:lnTo>
                <a:lnTo>
                  <a:pt x="3024" y="1914"/>
                </a:lnTo>
                <a:lnTo>
                  <a:pt x="2973" y="1926"/>
                </a:lnTo>
                <a:lnTo>
                  <a:pt x="2925" y="1939"/>
                </a:lnTo>
                <a:lnTo>
                  <a:pt x="2880" y="1954"/>
                </a:lnTo>
                <a:lnTo>
                  <a:pt x="2838" y="1970"/>
                </a:lnTo>
                <a:lnTo>
                  <a:pt x="2796" y="1988"/>
                </a:lnTo>
                <a:lnTo>
                  <a:pt x="2759" y="2005"/>
                </a:lnTo>
                <a:lnTo>
                  <a:pt x="2722" y="2024"/>
                </a:lnTo>
                <a:lnTo>
                  <a:pt x="2689" y="2042"/>
                </a:lnTo>
                <a:lnTo>
                  <a:pt x="2657" y="2061"/>
                </a:lnTo>
                <a:lnTo>
                  <a:pt x="2626" y="2078"/>
                </a:lnTo>
                <a:lnTo>
                  <a:pt x="2572" y="2113"/>
                </a:lnTo>
                <a:lnTo>
                  <a:pt x="2518" y="2146"/>
                </a:lnTo>
                <a:lnTo>
                  <a:pt x="2464" y="2179"/>
                </a:lnTo>
                <a:lnTo>
                  <a:pt x="2435" y="2194"/>
                </a:lnTo>
                <a:lnTo>
                  <a:pt x="2407" y="2209"/>
                </a:lnTo>
                <a:lnTo>
                  <a:pt x="2376" y="2224"/>
                </a:lnTo>
                <a:lnTo>
                  <a:pt x="2344" y="2237"/>
                </a:lnTo>
                <a:lnTo>
                  <a:pt x="2311" y="2249"/>
                </a:lnTo>
                <a:lnTo>
                  <a:pt x="2277" y="2260"/>
                </a:lnTo>
                <a:lnTo>
                  <a:pt x="2241" y="2271"/>
                </a:lnTo>
                <a:lnTo>
                  <a:pt x="2202" y="2279"/>
                </a:lnTo>
                <a:lnTo>
                  <a:pt x="2159" y="2286"/>
                </a:lnTo>
                <a:lnTo>
                  <a:pt x="2115" y="2291"/>
                </a:lnTo>
                <a:lnTo>
                  <a:pt x="2068" y="2294"/>
                </a:lnTo>
                <a:lnTo>
                  <a:pt x="2019" y="2296"/>
                </a:lnTo>
                <a:lnTo>
                  <a:pt x="1968" y="2294"/>
                </a:lnTo>
                <a:lnTo>
                  <a:pt x="1921" y="2291"/>
                </a:lnTo>
                <a:lnTo>
                  <a:pt x="1877" y="2286"/>
                </a:lnTo>
                <a:lnTo>
                  <a:pt x="1835" y="2279"/>
                </a:lnTo>
                <a:lnTo>
                  <a:pt x="1796" y="2270"/>
                </a:lnTo>
                <a:lnTo>
                  <a:pt x="1758" y="2260"/>
                </a:lnTo>
                <a:lnTo>
                  <a:pt x="1722" y="2248"/>
                </a:lnTo>
                <a:lnTo>
                  <a:pt x="1689" y="2235"/>
                </a:lnTo>
                <a:lnTo>
                  <a:pt x="1658" y="2222"/>
                </a:lnTo>
                <a:lnTo>
                  <a:pt x="1627" y="2208"/>
                </a:lnTo>
                <a:lnTo>
                  <a:pt x="1597" y="2193"/>
                </a:lnTo>
                <a:lnTo>
                  <a:pt x="1570" y="2178"/>
                </a:lnTo>
                <a:lnTo>
                  <a:pt x="1517" y="2146"/>
                </a:lnTo>
                <a:lnTo>
                  <a:pt x="1466" y="2114"/>
                </a:lnTo>
                <a:lnTo>
                  <a:pt x="1413" y="2080"/>
                </a:lnTo>
                <a:lnTo>
                  <a:pt x="1384" y="2062"/>
                </a:lnTo>
                <a:lnTo>
                  <a:pt x="1352" y="2043"/>
                </a:lnTo>
                <a:lnTo>
                  <a:pt x="1318" y="2025"/>
                </a:lnTo>
                <a:lnTo>
                  <a:pt x="1282" y="2006"/>
                </a:lnTo>
                <a:lnTo>
                  <a:pt x="1243" y="1989"/>
                </a:lnTo>
                <a:lnTo>
                  <a:pt x="1203" y="1971"/>
                </a:lnTo>
                <a:lnTo>
                  <a:pt x="1160" y="1956"/>
                </a:lnTo>
                <a:lnTo>
                  <a:pt x="1114" y="1940"/>
                </a:lnTo>
                <a:lnTo>
                  <a:pt x="1065" y="1927"/>
                </a:lnTo>
                <a:lnTo>
                  <a:pt x="1014" y="1916"/>
                </a:lnTo>
                <a:lnTo>
                  <a:pt x="961" y="1906"/>
                </a:lnTo>
                <a:lnTo>
                  <a:pt x="933" y="1903"/>
                </a:lnTo>
                <a:lnTo>
                  <a:pt x="905" y="1899"/>
                </a:lnTo>
                <a:lnTo>
                  <a:pt x="875" y="1897"/>
                </a:lnTo>
                <a:lnTo>
                  <a:pt x="846" y="1894"/>
                </a:lnTo>
                <a:lnTo>
                  <a:pt x="815" y="1893"/>
                </a:lnTo>
                <a:lnTo>
                  <a:pt x="783" y="1893"/>
                </a:lnTo>
                <a:lnTo>
                  <a:pt x="752" y="1893"/>
                </a:lnTo>
                <a:lnTo>
                  <a:pt x="722" y="1894"/>
                </a:lnTo>
                <a:lnTo>
                  <a:pt x="692" y="1897"/>
                </a:lnTo>
                <a:lnTo>
                  <a:pt x="663" y="1899"/>
                </a:lnTo>
                <a:lnTo>
                  <a:pt x="634" y="1901"/>
                </a:lnTo>
                <a:lnTo>
                  <a:pt x="607" y="1906"/>
                </a:lnTo>
                <a:lnTo>
                  <a:pt x="554" y="1914"/>
                </a:lnTo>
                <a:lnTo>
                  <a:pt x="503" y="1926"/>
                </a:lnTo>
                <a:lnTo>
                  <a:pt x="456" y="1939"/>
                </a:lnTo>
                <a:lnTo>
                  <a:pt x="410" y="1954"/>
                </a:lnTo>
                <a:lnTo>
                  <a:pt x="368" y="1970"/>
                </a:lnTo>
                <a:lnTo>
                  <a:pt x="328" y="1988"/>
                </a:lnTo>
                <a:lnTo>
                  <a:pt x="289" y="2005"/>
                </a:lnTo>
                <a:lnTo>
                  <a:pt x="253" y="2024"/>
                </a:lnTo>
                <a:lnTo>
                  <a:pt x="219" y="2042"/>
                </a:lnTo>
                <a:lnTo>
                  <a:pt x="187" y="2061"/>
                </a:lnTo>
                <a:lnTo>
                  <a:pt x="158" y="2078"/>
                </a:lnTo>
                <a:lnTo>
                  <a:pt x="102" y="2113"/>
                </a:lnTo>
                <a:lnTo>
                  <a:pt x="51" y="2144"/>
                </a:lnTo>
                <a:lnTo>
                  <a:pt x="0" y="2175"/>
                </a:lnTo>
                <a:lnTo>
                  <a:pt x="0" y="2445"/>
                </a:lnTo>
                <a:lnTo>
                  <a:pt x="34" y="2430"/>
                </a:lnTo>
                <a:lnTo>
                  <a:pt x="67" y="2414"/>
                </a:lnTo>
                <a:lnTo>
                  <a:pt x="98" y="2397"/>
                </a:lnTo>
                <a:lnTo>
                  <a:pt x="127" y="2380"/>
                </a:lnTo>
                <a:lnTo>
                  <a:pt x="181" y="2349"/>
                </a:lnTo>
                <a:lnTo>
                  <a:pt x="230" y="2318"/>
                </a:lnTo>
                <a:lnTo>
                  <a:pt x="284" y="2285"/>
                </a:lnTo>
                <a:lnTo>
                  <a:pt x="338" y="2253"/>
                </a:lnTo>
                <a:lnTo>
                  <a:pt x="367" y="2237"/>
                </a:lnTo>
                <a:lnTo>
                  <a:pt x="396" y="2222"/>
                </a:lnTo>
                <a:lnTo>
                  <a:pt x="426" y="2207"/>
                </a:lnTo>
                <a:lnTo>
                  <a:pt x="457" y="2194"/>
                </a:lnTo>
                <a:lnTo>
                  <a:pt x="490" y="2182"/>
                </a:lnTo>
                <a:lnTo>
                  <a:pt x="526" y="2170"/>
                </a:lnTo>
                <a:lnTo>
                  <a:pt x="562" y="2161"/>
                </a:lnTo>
                <a:lnTo>
                  <a:pt x="601" y="2152"/>
                </a:lnTo>
                <a:lnTo>
                  <a:pt x="643" y="2144"/>
                </a:lnTo>
                <a:lnTo>
                  <a:pt x="686" y="2140"/>
                </a:lnTo>
                <a:lnTo>
                  <a:pt x="734" y="2136"/>
                </a:lnTo>
                <a:lnTo>
                  <a:pt x="783" y="2135"/>
                </a:lnTo>
                <a:lnTo>
                  <a:pt x="834" y="2136"/>
                </a:lnTo>
                <a:lnTo>
                  <a:pt x="881" y="2140"/>
                </a:lnTo>
                <a:lnTo>
                  <a:pt x="926" y="2146"/>
                </a:lnTo>
                <a:lnTo>
                  <a:pt x="967" y="2153"/>
                </a:lnTo>
                <a:lnTo>
                  <a:pt x="1007" y="2161"/>
                </a:lnTo>
                <a:lnTo>
                  <a:pt x="1044" y="2172"/>
                </a:lnTo>
                <a:lnTo>
                  <a:pt x="1079" y="2182"/>
                </a:lnTo>
                <a:lnTo>
                  <a:pt x="1114" y="2195"/>
                </a:lnTo>
                <a:lnTo>
                  <a:pt x="1145" y="2209"/>
                </a:lnTo>
                <a:lnTo>
                  <a:pt x="1176" y="2224"/>
                </a:lnTo>
                <a:lnTo>
                  <a:pt x="1204" y="2238"/>
                </a:lnTo>
                <a:lnTo>
                  <a:pt x="1233" y="2254"/>
                </a:lnTo>
                <a:lnTo>
                  <a:pt x="1286" y="2285"/>
                </a:lnTo>
                <a:lnTo>
                  <a:pt x="1337" y="2317"/>
                </a:lnTo>
                <a:lnTo>
                  <a:pt x="1389" y="2351"/>
                </a:lnTo>
                <a:lnTo>
                  <a:pt x="1418" y="2369"/>
                </a:lnTo>
                <a:lnTo>
                  <a:pt x="1450" y="2388"/>
                </a:lnTo>
                <a:lnTo>
                  <a:pt x="1484" y="2406"/>
                </a:lnTo>
                <a:lnTo>
                  <a:pt x="1520" y="2424"/>
                </a:lnTo>
                <a:lnTo>
                  <a:pt x="1558" y="2442"/>
                </a:lnTo>
                <a:lnTo>
                  <a:pt x="1600" y="2460"/>
                </a:lnTo>
                <a:lnTo>
                  <a:pt x="1642" y="2476"/>
                </a:lnTo>
                <a:lnTo>
                  <a:pt x="1688" y="2491"/>
                </a:lnTo>
                <a:lnTo>
                  <a:pt x="1737" y="2504"/>
                </a:lnTo>
                <a:lnTo>
                  <a:pt x="1787" y="2516"/>
                </a:lnTo>
                <a:lnTo>
                  <a:pt x="1842" y="2526"/>
                </a:lnTo>
                <a:lnTo>
                  <a:pt x="1869" y="2529"/>
                </a:lnTo>
                <a:lnTo>
                  <a:pt x="1897" y="2533"/>
                </a:lnTo>
                <a:lnTo>
                  <a:pt x="1927" y="2535"/>
                </a:lnTo>
                <a:lnTo>
                  <a:pt x="1956" y="2536"/>
                </a:lnTo>
                <a:lnTo>
                  <a:pt x="1987" y="2537"/>
                </a:lnTo>
                <a:lnTo>
                  <a:pt x="2019" y="2537"/>
                </a:lnTo>
                <a:lnTo>
                  <a:pt x="2049" y="2537"/>
                </a:lnTo>
                <a:lnTo>
                  <a:pt x="2080" y="2536"/>
                </a:lnTo>
                <a:lnTo>
                  <a:pt x="2110" y="2535"/>
                </a:lnTo>
                <a:lnTo>
                  <a:pt x="2139" y="2533"/>
                </a:lnTo>
                <a:lnTo>
                  <a:pt x="2167" y="2529"/>
                </a:lnTo>
                <a:lnTo>
                  <a:pt x="2195" y="2526"/>
                </a:lnTo>
                <a:lnTo>
                  <a:pt x="2248" y="2516"/>
                </a:lnTo>
                <a:lnTo>
                  <a:pt x="2298" y="2506"/>
                </a:lnTo>
                <a:lnTo>
                  <a:pt x="2347" y="2491"/>
                </a:lnTo>
                <a:lnTo>
                  <a:pt x="2392" y="2477"/>
                </a:lnTo>
                <a:lnTo>
                  <a:pt x="2434" y="2461"/>
                </a:lnTo>
                <a:lnTo>
                  <a:pt x="2474" y="2444"/>
                </a:lnTo>
                <a:lnTo>
                  <a:pt x="2513" y="2425"/>
                </a:lnTo>
                <a:lnTo>
                  <a:pt x="2549" y="2408"/>
                </a:lnTo>
                <a:lnTo>
                  <a:pt x="2583" y="2389"/>
                </a:lnTo>
                <a:lnTo>
                  <a:pt x="2615" y="2370"/>
                </a:lnTo>
                <a:lnTo>
                  <a:pt x="2645" y="2352"/>
                </a:lnTo>
                <a:lnTo>
                  <a:pt x="2700" y="2318"/>
                </a:lnTo>
                <a:lnTo>
                  <a:pt x="2753" y="2285"/>
                </a:lnTo>
                <a:lnTo>
                  <a:pt x="2808" y="2253"/>
                </a:lnTo>
                <a:lnTo>
                  <a:pt x="2836" y="2237"/>
                </a:lnTo>
                <a:lnTo>
                  <a:pt x="2865" y="2222"/>
                </a:lnTo>
                <a:lnTo>
                  <a:pt x="2895" y="2207"/>
                </a:lnTo>
                <a:lnTo>
                  <a:pt x="2927" y="2194"/>
                </a:lnTo>
                <a:lnTo>
                  <a:pt x="2960" y="2182"/>
                </a:lnTo>
                <a:lnTo>
                  <a:pt x="2995" y="2170"/>
                </a:lnTo>
                <a:lnTo>
                  <a:pt x="3031" y="2161"/>
                </a:lnTo>
                <a:lnTo>
                  <a:pt x="3070" y="2152"/>
                </a:lnTo>
                <a:lnTo>
                  <a:pt x="3111" y="2144"/>
                </a:lnTo>
                <a:lnTo>
                  <a:pt x="3156" y="2140"/>
                </a:lnTo>
                <a:lnTo>
                  <a:pt x="3203" y="2136"/>
                </a:lnTo>
                <a:lnTo>
                  <a:pt x="3253" y="2135"/>
                </a:lnTo>
                <a:lnTo>
                  <a:pt x="3303" y="2136"/>
                </a:lnTo>
                <a:lnTo>
                  <a:pt x="3350" y="2140"/>
                </a:lnTo>
                <a:lnTo>
                  <a:pt x="3395" y="2146"/>
                </a:lnTo>
                <a:lnTo>
                  <a:pt x="3437" y="2153"/>
                </a:lnTo>
                <a:lnTo>
                  <a:pt x="3476" y="2161"/>
                </a:lnTo>
                <a:lnTo>
                  <a:pt x="3514" y="2172"/>
                </a:lnTo>
                <a:lnTo>
                  <a:pt x="3549" y="2182"/>
                </a:lnTo>
                <a:lnTo>
                  <a:pt x="3582" y="2195"/>
                </a:lnTo>
                <a:lnTo>
                  <a:pt x="3614" y="2209"/>
                </a:lnTo>
                <a:lnTo>
                  <a:pt x="3645" y="2224"/>
                </a:lnTo>
                <a:lnTo>
                  <a:pt x="3674" y="2238"/>
                </a:lnTo>
                <a:lnTo>
                  <a:pt x="3701" y="2254"/>
                </a:lnTo>
                <a:lnTo>
                  <a:pt x="3755" y="2285"/>
                </a:lnTo>
                <a:lnTo>
                  <a:pt x="3805" y="2317"/>
                </a:lnTo>
                <a:lnTo>
                  <a:pt x="3858" y="2351"/>
                </a:lnTo>
                <a:lnTo>
                  <a:pt x="3888" y="2369"/>
                </a:lnTo>
                <a:lnTo>
                  <a:pt x="3920" y="2388"/>
                </a:lnTo>
                <a:lnTo>
                  <a:pt x="3953" y="2406"/>
                </a:lnTo>
                <a:lnTo>
                  <a:pt x="3989" y="2424"/>
                </a:lnTo>
                <a:lnTo>
                  <a:pt x="4028" y="2442"/>
                </a:lnTo>
                <a:lnTo>
                  <a:pt x="4068" y="2460"/>
                </a:lnTo>
                <a:lnTo>
                  <a:pt x="4112" y="2476"/>
                </a:lnTo>
                <a:lnTo>
                  <a:pt x="4158" y="2491"/>
                </a:lnTo>
                <a:lnTo>
                  <a:pt x="4207" y="2504"/>
                </a:lnTo>
                <a:lnTo>
                  <a:pt x="4257" y="2516"/>
                </a:lnTo>
                <a:lnTo>
                  <a:pt x="4310" y="2526"/>
                </a:lnTo>
                <a:lnTo>
                  <a:pt x="4339" y="2529"/>
                </a:lnTo>
                <a:lnTo>
                  <a:pt x="4367" y="2533"/>
                </a:lnTo>
                <a:lnTo>
                  <a:pt x="4397" y="2535"/>
                </a:lnTo>
                <a:lnTo>
                  <a:pt x="4426" y="2536"/>
                </a:lnTo>
                <a:lnTo>
                  <a:pt x="4457" y="2537"/>
                </a:lnTo>
                <a:lnTo>
                  <a:pt x="4487" y="2537"/>
                </a:lnTo>
                <a:lnTo>
                  <a:pt x="4519" y="2537"/>
                </a:lnTo>
                <a:lnTo>
                  <a:pt x="4550" y="2536"/>
                </a:lnTo>
                <a:lnTo>
                  <a:pt x="4579" y="2535"/>
                </a:lnTo>
                <a:lnTo>
                  <a:pt x="4609" y="2533"/>
                </a:lnTo>
                <a:lnTo>
                  <a:pt x="4637" y="2529"/>
                </a:lnTo>
                <a:lnTo>
                  <a:pt x="4664" y="2526"/>
                </a:lnTo>
                <a:lnTo>
                  <a:pt x="4718" y="2516"/>
                </a:lnTo>
                <a:lnTo>
                  <a:pt x="4768" y="2506"/>
                </a:lnTo>
                <a:lnTo>
                  <a:pt x="4815" y="2491"/>
                </a:lnTo>
                <a:lnTo>
                  <a:pt x="4860" y="2477"/>
                </a:lnTo>
                <a:lnTo>
                  <a:pt x="4904" y="2461"/>
                </a:lnTo>
                <a:lnTo>
                  <a:pt x="4944" y="2444"/>
                </a:lnTo>
                <a:lnTo>
                  <a:pt x="4982" y="2425"/>
                </a:lnTo>
                <a:lnTo>
                  <a:pt x="5018" y="2408"/>
                </a:lnTo>
                <a:lnTo>
                  <a:pt x="5053" y="2389"/>
                </a:lnTo>
                <a:lnTo>
                  <a:pt x="5085" y="2370"/>
                </a:lnTo>
                <a:lnTo>
                  <a:pt x="5114" y="2352"/>
                </a:lnTo>
                <a:lnTo>
                  <a:pt x="5170" y="2318"/>
                </a:lnTo>
                <a:lnTo>
                  <a:pt x="5223" y="2285"/>
                </a:lnTo>
                <a:lnTo>
                  <a:pt x="5277" y="2253"/>
                </a:lnTo>
                <a:lnTo>
                  <a:pt x="5305" y="2237"/>
                </a:lnTo>
                <a:lnTo>
                  <a:pt x="5335" y="2222"/>
                </a:lnTo>
                <a:lnTo>
                  <a:pt x="5364" y="2207"/>
                </a:lnTo>
                <a:lnTo>
                  <a:pt x="5396" y="2194"/>
                </a:lnTo>
                <a:lnTo>
                  <a:pt x="5429" y="2182"/>
                </a:lnTo>
                <a:lnTo>
                  <a:pt x="5465" y="2170"/>
                </a:lnTo>
                <a:lnTo>
                  <a:pt x="5501" y="2161"/>
                </a:lnTo>
                <a:lnTo>
                  <a:pt x="5540" y="2152"/>
                </a:lnTo>
                <a:lnTo>
                  <a:pt x="5581" y="2144"/>
                </a:lnTo>
                <a:lnTo>
                  <a:pt x="5625" y="2140"/>
                </a:lnTo>
                <a:lnTo>
                  <a:pt x="5672" y="2136"/>
                </a:lnTo>
                <a:lnTo>
                  <a:pt x="5723" y="2135"/>
                </a:lnTo>
                <a:lnTo>
                  <a:pt x="5773" y="2136"/>
                </a:lnTo>
                <a:lnTo>
                  <a:pt x="5820" y="2140"/>
                </a:lnTo>
                <a:lnTo>
                  <a:pt x="5865" y="2146"/>
                </a:lnTo>
                <a:lnTo>
                  <a:pt x="5906" y="2153"/>
                </a:lnTo>
                <a:lnTo>
                  <a:pt x="5946" y="2161"/>
                </a:lnTo>
                <a:lnTo>
                  <a:pt x="5984" y="2172"/>
                </a:lnTo>
                <a:lnTo>
                  <a:pt x="6019" y="2182"/>
                </a:lnTo>
                <a:lnTo>
                  <a:pt x="6052" y="2195"/>
                </a:lnTo>
                <a:lnTo>
                  <a:pt x="6084" y="2209"/>
                </a:lnTo>
                <a:lnTo>
                  <a:pt x="6115" y="2224"/>
                </a:lnTo>
                <a:lnTo>
                  <a:pt x="6143" y="2238"/>
                </a:lnTo>
                <a:lnTo>
                  <a:pt x="6171" y="2254"/>
                </a:lnTo>
                <a:lnTo>
                  <a:pt x="6225" y="2285"/>
                </a:lnTo>
                <a:lnTo>
                  <a:pt x="6275" y="2317"/>
                </a:lnTo>
                <a:lnTo>
                  <a:pt x="6286" y="2324"/>
                </a:lnTo>
                <a:lnTo>
                  <a:pt x="6286" y="2041"/>
                </a:lnTo>
                <a:lnTo>
                  <a:pt x="6234" y="2013"/>
                </a:lnTo>
                <a:lnTo>
                  <a:pt x="6207" y="1999"/>
                </a:lnTo>
                <a:lnTo>
                  <a:pt x="6177" y="1986"/>
                </a:lnTo>
                <a:lnTo>
                  <a:pt x="6148" y="1973"/>
                </a:lnTo>
                <a:lnTo>
                  <a:pt x="6116" y="1962"/>
                </a:lnTo>
                <a:lnTo>
                  <a:pt x="6083" y="1950"/>
                </a:lnTo>
                <a:lnTo>
                  <a:pt x="6049" y="1939"/>
                </a:lnTo>
                <a:lnTo>
                  <a:pt x="6013" y="1929"/>
                </a:lnTo>
                <a:lnTo>
                  <a:pt x="5976" y="1920"/>
                </a:lnTo>
                <a:lnTo>
                  <a:pt x="5938" y="1912"/>
                </a:lnTo>
                <a:lnTo>
                  <a:pt x="5898" y="1906"/>
                </a:lnTo>
                <a:lnTo>
                  <a:pt x="5856" y="1900"/>
                </a:lnTo>
                <a:lnTo>
                  <a:pt x="5813" y="1897"/>
                </a:lnTo>
                <a:lnTo>
                  <a:pt x="5769" y="1894"/>
                </a:lnTo>
                <a:lnTo>
                  <a:pt x="5723" y="1893"/>
                </a:lnTo>
                <a:close/>
              </a:path>
            </a:pathLst>
          </a:custGeom>
          <a:solidFill>
            <a:srgbClr val="BA433A"/>
          </a:solidFill>
          <a:ln>
            <a:noFill/>
          </a:ln>
        </p:spPr>
        <p:txBody>
          <a:bodyPr anchor="ctr">
            <a:normAutofit fontScale="35000" lnSpcReduction="20000"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135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剪去对角的矩形 1"/>
          <p:cNvSpPr/>
          <p:nvPr/>
        </p:nvSpPr>
        <p:spPr>
          <a:xfrm>
            <a:off x="2124075" y="2355850"/>
            <a:ext cx="4900295" cy="502920"/>
          </a:xfrm>
          <a:custGeom>
            <a:avLst/>
            <a:gdLst>
              <a:gd name="txL" fmla="*/ 0 w 3389630"/>
              <a:gd name="txT" fmla="*/ 0 h 504190"/>
              <a:gd name="txR" fmla="*/ 3389630 w 3389630"/>
              <a:gd name="txB" fmla="*/ 504190 h 504190"/>
            </a:gdLst>
            <a:ahLst/>
            <a:cxnLst>
              <a:cxn ang="0">
                <a:pos x="0" y="0"/>
              </a:cxn>
              <a:cxn ang="0">
                <a:pos x="3305286" y="0"/>
              </a:cxn>
              <a:cxn ang="0">
                <a:pos x="3389312" y="83874"/>
              </a:cxn>
              <a:cxn ang="0">
                <a:pos x="3389312" y="503237"/>
              </a:cxn>
              <a:cxn ang="0">
                <a:pos x="3389312" y="503237"/>
              </a:cxn>
              <a:cxn ang="0">
                <a:pos x="84025" y="503237"/>
              </a:cxn>
              <a:cxn ang="0">
                <a:pos x="0" y="419362"/>
              </a:cxn>
              <a:cxn ang="0">
                <a:pos x="0" y="0"/>
              </a:cxn>
            </a:cxnLst>
            <a:rect l="txL" t="txT" r="txR" b="txB"/>
            <a:pathLst>
              <a:path w="3389630" h="504190">
                <a:moveTo>
                  <a:pt x="0" y="0"/>
                </a:moveTo>
                <a:lnTo>
                  <a:pt x="3305596" y="0"/>
                </a:lnTo>
                <a:lnTo>
                  <a:pt x="3389630" y="84033"/>
                </a:lnTo>
                <a:lnTo>
                  <a:pt x="3389630" y="504190"/>
                </a:lnTo>
                <a:lnTo>
                  <a:pt x="84033" y="504190"/>
                </a:lnTo>
                <a:lnTo>
                  <a:pt x="0" y="4201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2987675" y="2355850"/>
            <a:ext cx="4027805" cy="50292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 anchor="ctr"/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年产品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内容占位符 2"/>
          <p:cNvSpPr>
            <a:spLocks noGrp="1"/>
          </p:cNvSpPr>
          <p:nvPr/>
        </p:nvSpPr>
        <p:spPr>
          <a:xfrm>
            <a:off x="2094230" y="1722120"/>
            <a:ext cx="4035425" cy="225298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/>
          <a:p>
            <a:pPr>
              <a:lnSpc>
                <a:spcPct val="150000"/>
              </a:lnSpc>
              <a:spcBef>
                <a:spcPct val="15000"/>
              </a:spcBef>
            </a:pPr>
            <a:endParaRPr lang="en-US" altLang="zh-CN" sz="1400" dirty="0">
              <a:solidFill>
                <a:srgbClr val="2E32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剪去对角的矩形 1"/>
          <p:cNvSpPr/>
          <p:nvPr/>
        </p:nvSpPr>
        <p:spPr>
          <a:xfrm>
            <a:off x="0" y="484505"/>
            <a:ext cx="3314065" cy="502920"/>
          </a:xfrm>
          <a:custGeom>
            <a:avLst/>
            <a:gdLst>
              <a:gd name="txL" fmla="*/ 0 w 3389630"/>
              <a:gd name="txT" fmla="*/ 0 h 504190"/>
              <a:gd name="txR" fmla="*/ 3389630 w 3389630"/>
              <a:gd name="txB" fmla="*/ 504190 h 504190"/>
            </a:gdLst>
            <a:ahLst/>
            <a:cxnLst>
              <a:cxn ang="0">
                <a:pos x="0" y="0"/>
              </a:cxn>
              <a:cxn ang="0">
                <a:pos x="3305286" y="0"/>
              </a:cxn>
              <a:cxn ang="0">
                <a:pos x="3389312" y="83874"/>
              </a:cxn>
              <a:cxn ang="0">
                <a:pos x="3389312" y="503237"/>
              </a:cxn>
              <a:cxn ang="0">
                <a:pos x="3389312" y="503237"/>
              </a:cxn>
              <a:cxn ang="0">
                <a:pos x="84025" y="503237"/>
              </a:cxn>
              <a:cxn ang="0">
                <a:pos x="0" y="419362"/>
              </a:cxn>
              <a:cxn ang="0">
                <a:pos x="0" y="0"/>
              </a:cxn>
            </a:cxnLst>
            <a:rect l="txL" t="txT" r="txR" b="txB"/>
            <a:pathLst>
              <a:path w="3389630" h="504190">
                <a:moveTo>
                  <a:pt x="0" y="0"/>
                </a:moveTo>
                <a:lnTo>
                  <a:pt x="3305596" y="0"/>
                </a:lnTo>
                <a:lnTo>
                  <a:pt x="3389630" y="84033"/>
                </a:lnTo>
                <a:lnTo>
                  <a:pt x="3389630" y="504190"/>
                </a:lnTo>
                <a:lnTo>
                  <a:pt x="84033" y="504190"/>
                </a:lnTo>
                <a:lnTo>
                  <a:pt x="0" y="4201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342900" y="484505"/>
            <a:ext cx="6328410" cy="50292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 anchor="ctr"/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产品系列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内容占位符 2"/>
          <p:cNvSpPr>
            <a:spLocks noGrp="1"/>
          </p:cNvSpPr>
          <p:nvPr/>
        </p:nvSpPr>
        <p:spPr>
          <a:xfrm>
            <a:off x="2134235" y="1708785"/>
            <a:ext cx="4035425" cy="2252980"/>
          </a:xfrm>
          <a:prstGeom prst="rect">
            <a:avLst/>
          </a:prstGeom>
          <a:noFill/>
          <a:ln w="9525">
            <a:noFill/>
          </a:ln>
        </p:spPr>
        <p:txBody>
          <a:bodyPr lIns="68591" tIns="34295" rIns="68591" bIns="34295"/>
          <a:p>
            <a:pPr>
              <a:lnSpc>
                <a:spcPct val="150000"/>
              </a:lnSpc>
              <a:spcBef>
                <a:spcPct val="15000"/>
              </a:spcBef>
            </a:pPr>
            <a:endParaRPr lang="en-US" altLang="zh-CN" sz="1400" dirty="0">
              <a:solidFill>
                <a:srgbClr val="2E32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2000" y="96583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85800" y="1245870"/>
          <a:ext cx="7445375" cy="2879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6445"/>
                <a:gridCol w="1144905"/>
                <a:gridCol w="4098925"/>
                <a:gridCol w="1435100"/>
              </a:tblGrid>
              <a:tr h="553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一级名称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二级名称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定位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年度报价（视企业规模及难度）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核算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理旧账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指定的短时间内集中调整和梳理，以达到指定用途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36000元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起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财务到家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兼职上门服务，充当半个财务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36000元起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660">
                <a:tc vMerge="1">
                  <a:tcPr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财务复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盘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内部管理之需的财务审阅，外部合规的财务尽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调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5000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元每天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兼职财务经理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账务指导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审核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+税务指导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审核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数据分析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</a:t>
                      </a: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财务人培养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70000元起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税务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税察察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企业税务风险检查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5000元每天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税大师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企业身边的远程税务咨询顾问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19800元起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税务筹划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提供税收筹划方案</a:t>
                      </a:r>
                      <a:r>
                        <a:rPr 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及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落地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40000元起</a:t>
                      </a:r>
                      <a:endParaRPr lang="en-US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78812_2*m_i*1_1"/>
  <p:tag name="KSO_WM_TEMPLATE_CATEGORY" val="diagram"/>
  <p:tag name="KSO_WM_TEMPLATE_INDEX" val="2017881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78812_2*m_h_i*1_2_3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78812_2*m_h_i*1_4_1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78812_2*m_h_i*1_4_2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78812_2*m_h_f*1_1_1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"/>
  <p:tag name="KSO_WM_UNIT_TEXT_FILL_TYPE" val="1"/>
</p:tagLst>
</file>

<file path=ppt/tags/tag1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78812_2*m_h_a*1_1_1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PRESET_TEXT" val="添加标题"/>
</p:tagLst>
</file>

<file path=ppt/tags/tag1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78812_2*m_h_f*1_2_1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78812_2*m_h_a*1_2_1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PRESET_TEXT" val="添加标题"/>
</p:tagLst>
</file>

<file path=ppt/tags/tag1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78812_2*m_h_f*1_3_1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78812_2*m_h_a*1_3_1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PRESET_TEXT" val="添加标题"/>
</p:tagLst>
</file>

<file path=ppt/tags/tag1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78812_2*m_h_f*1_4_1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78812_2*m_h_i*1_1_1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LINE_FORE_SCHEMECOLOR_INDEX" val="8"/>
  <p:tag name="KSO_WM_UNIT_LINE_FILL_TYPE" val="2"/>
</p:tagLst>
</file>

<file path=ppt/tags/tag2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78812_2*m_h_a*1_4_1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PRESET_TEXT" val="添加标题"/>
</p:tagLst>
</file>

<file path=ppt/tags/tag21.xml><?xml version="1.0" encoding="utf-8"?>
<p:tagLst xmlns:p="http://schemas.openxmlformats.org/presentationml/2006/main">
  <p:tag name="KSO_WM_UNIT_VALUE" val="82*8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4_1"/>
  <p:tag name="KSO_WM_UNIT_ID" val="diagram20178812_2*m_h_x*1_4_1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VALUE" val="92*8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178812_2*m_h_x*1_3_1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VALUE" val="96*8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178812_2*m_h_x*1_2_1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VALUE" val="82*8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178812_2*m_h_x*1_1_1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1"/>
  <p:tag name="KSO_WM_UNIT_ID" val="diagram769_2*m_i*1_1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26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2"/>
  <p:tag name="KSO_WM_UNIT_ID" val="diagram769_2*m_i*1_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27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3"/>
  <p:tag name="KSO_WM_UNIT_ID" val="diagram769_2*m_i*1_3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28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4"/>
  <p:tag name="KSO_WM_UNIT_ID" val="diagram769_2*m_i*1_4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29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5"/>
  <p:tag name="KSO_WM_UNIT_ID" val="diagram769_2*m_i*1_5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78812_2*m_h_i*1_1_2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a"/>
  <p:tag name="KSO_WM_UNIT_INDEX" val="1_1_1"/>
  <p:tag name="KSO_WM_UNIT_ID" val="diagram769_2*m_h_a*1_1_1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1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a"/>
  <p:tag name="KSO_WM_UNIT_INDEX" val="1_2_1"/>
  <p:tag name="KSO_WM_UNIT_ID" val="diagram769_2*m_h_a*1_2_1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m1-1"/>
  <p:tag name="KSO_WM_UNIT_PRESET_TEXT" val="LOREM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a"/>
  <p:tag name="KSO_WM_UNIT_INDEX" val="1_3_1"/>
  <p:tag name="KSO_WM_UNIT_ID" val="diagram769_2*m_h_a*1_3_1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m1-1"/>
  <p:tag name="KSO_WM_UNIT_PRESET_TEXT" val="LOREM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a"/>
  <p:tag name="KSO_WM_UNIT_INDEX" val="1_4_1"/>
  <p:tag name="KSO_WM_UNIT_ID" val="diagram769_2*m_h_a*1_4_1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m1-1"/>
  <p:tag name="KSO_WM_UNIT_PRESET_TEXT" val="LOREM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34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a"/>
  <p:tag name="KSO_WM_UNIT_INDEX" val="1_5_1"/>
  <p:tag name="KSO_WM_UNIT_ID" val="diagram769_2*m_h_a*1_5_1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m1-1"/>
  <p:tag name="KSO_WM_UNIT_PRESET_TEXT" val="LOREM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6"/>
  <p:tag name="KSO_WM_UNIT_ID" val="diagram769_2*m_i*1_6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36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7"/>
  <p:tag name="KSO_WM_UNIT_ID" val="diagram769_2*m_i*1_7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7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8"/>
  <p:tag name="KSO_WM_UNIT_ID" val="diagram769_2*m_i*1_8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9"/>
  <p:tag name="KSO_WM_UNIT_ID" val="diagram769_2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9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f"/>
  <p:tag name="KSO_WM_UNIT_INDEX" val="1_1_1"/>
  <p:tag name="KSO_WM_UNIT_ID" val="diagram769_2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78812_2*m_h_i*1_1_3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40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f"/>
  <p:tag name="KSO_WM_UNIT_INDEX" val="1_2_1"/>
  <p:tag name="KSO_WM_UNIT_ID" val="diagram769_2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f"/>
  <p:tag name="KSO_WM_UNIT_INDEX" val="1_3_1"/>
  <p:tag name="KSO_WM_UNIT_ID" val="diagram769_2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f"/>
  <p:tag name="KSO_WM_UNIT_INDEX" val="1_4_1"/>
  <p:tag name="KSO_WM_UNIT_ID" val="diagram769_2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h_f"/>
  <p:tag name="KSO_WM_UNIT_INDEX" val="1_5_1"/>
  <p:tag name="KSO_WM_UNIT_ID" val="diagram769_2*m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10"/>
  <p:tag name="KSO_WM_UNIT_ID" val="diagram769_2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11"/>
  <p:tag name="KSO_WM_UNIT_ID" val="diagram769_2*m_i*1_1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12"/>
  <p:tag name="KSO_WM_UNIT_ID" val="diagram769_2*m_i*1_12"/>
  <p:tag name="KSO_WM_UNIT_CLEAR" val="1"/>
  <p:tag name="KSO_WM_UNIT_LAYERLEVEL" val="1_1"/>
  <p:tag name="KSO_WM_DIAGRAM_GROUP_CODE" val="m1-1"/>
  <p:tag name="KSO_WM_UNIT_FILL_FORE_SCHEMECOLOR_INDEX" val="7"/>
  <p:tag name="KSO_WM_UNIT_FILL_TYPE" val="1"/>
</p:tagLst>
</file>

<file path=ppt/tags/tag47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13"/>
  <p:tag name="KSO_WM_UNIT_ID" val="diagram769_2*m_i*1_13"/>
  <p:tag name="KSO_WM_UNIT_CLEAR" val="1"/>
  <p:tag name="KSO_WM_UNIT_LAYERLEVEL" val="1_1"/>
  <p:tag name="KSO_WM_DIAGRAM_GROUP_CODE" val="m1-1"/>
  <p:tag name="KSO_WM_UNIT_FILL_FORE_SCHEMECOLOR_INDEX" val="8"/>
  <p:tag name="KSO_WM_UNIT_FILL_TYPE" val="1"/>
</p:tagLst>
</file>

<file path=ppt/tags/tag48.xml><?xml version="1.0" encoding="utf-8"?>
<p:tagLst xmlns:p="http://schemas.openxmlformats.org/presentationml/2006/main">
  <p:tag name="KSO_WM_TEMPLATE_CATEGORY" val="diagram"/>
  <p:tag name="KSO_WM_TEMPLATE_INDEX" val="769"/>
  <p:tag name="KSO_WM_TAG_VERSION" val="1.0"/>
  <p:tag name="KSO_WM_BEAUTIFY_FLAG" val="#wm#"/>
  <p:tag name="KSO_WM_UNIT_TYPE" val="m_i"/>
  <p:tag name="KSO_WM_UNIT_INDEX" val="1_14"/>
  <p:tag name="KSO_WM_UNIT_ID" val="diagram769_2*m_i*1_14"/>
  <p:tag name="KSO_WM_UNIT_CLEAR" val="1"/>
  <p:tag name="KSO_WM_UNIT_LAYERLEVEL" val="1_1"/>
  <p:tag name="KSO_WM_DIAGRAM_GROUP_CODE" val="m1-1"/>
  <p:tag name="KSO_WM_UNIT_FILL_FORE_SCHEMECOLOR_INDEX" val="9"/>
  <p:tag name="KSO_WM_UNIT_FILL_TYPE" val="1"/>
</p:tagLst>
</file>

<file path=ppt/tags/tag49.xml><?xml version="1.0" encoding="utf-8"?>
<p:tagLst xmlns:p="http://schemas.openxmlformats.org/presentationml/2006/main">
  <p:tag name="KSO_WM_UNIT_TABLE_BEAUTIFY" val="smartTable{698c2c9b-306a-4c3f-a73d-8b1c2714821f}"/>
  <p:tag name="TABLE_ENDDRAG_ORIGIN_RECT" val="586*226"/>
  <p:tag name="TABLE_ENDDRAG_RECT" val="54*98*586*22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78812_2*m_h_i*1_3_1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50.xml><?xml version="1.0" encoding="utf-8"?>
<p:tagLst xmlns:p="http://schemas.openxmlformats.org/presentationml/2006/main">
  <p:tag name="KSO_WM_UNIT_TABLE_BEAUTIFY" val="smartTable{9e9f5138-5f0a-440f-afae-29a9c14cbd9d}"/>
  <p:tag name="TABLE_ENDDRAG_ORIGIN_RECT" val="585*258"/>
  <p:tag name="TABLE_ENDDRAG_RECT" val="34*80*585*258"/>
</p:tagLst>
</file>

<file path=ppt/tags/tag51.xml><?xml version="1.0" encoding="utf-8"?>
<p:tagLst xmlns:p="http://schemas.openxmlformats.org/presentationml/2006/main">
  <p:tag name="KSO_WM_UNIT_TABLE_BEAUTIFY" val="smartTable{960cc183-091c-4c5e-8e3b-d4bc1b30c973}"/>
  <p:tag name="TABLE_ENDDRAG_ORIGIN_RECT" val="572*151"/>
  <p:tag name="TABLE_ENDDRAG_RECT" val="36*89*572*151"/>
</p:tagLst>
</file>

<file path=ppt/tags/tag52.xml><?xml version="1.0" encoding="utf-8"?>
<p:tagLst xmlns:p="http://schemas.openxmlformats.org/presentationml/2006/main">
  <p:tag name="KSO_WM_UNIT_TABLE_BEAUTIFY" val="smartTable{436af56c-0d84-47b4-ab97-4a69f10ae99b}"/>
  <p:tag name="TABLE_ENDDRAG_ORIGIN_RECT" val="572*151"/>
  <p:tag name="TABLE_ENDDRAG_RECT" val="36*89*572*151"/>
</p:tagLst>
</file>

<file path=ppt/tags/tag53.xml><?xml version="1.0" encoding="utf-8"?>
<p:tagLst xmlns:p="http://schemas.openxmlformats.org/presentationml/2006/main">
  <p:tag name="KSO_WM_UNIT_PLACING_PICTURE_USER_VIEWPORT" val="{&quot;height&quot;:3640,&quot;width&quot;:3640}"/>
</p:tagLst>
</file>

<file path=ppt/tags/tag54.xml><?xml version="1.0" encoding="utf-8"?>
<p:tagLst xmlns:p="http://schemas.openxmlformats.org/presentationml/2006/main">
  <p:tag name="KSO_WPP_MARK_KEY" val="0cd6cb5c-157a-4034-886f-5c77680f891a"/>
  <p:tag name="COMMONDATA" val="eyJoZGlkIjoiZDliOWM2MzNlZjk4NTNhNjlmZThmZjcxNGE1Y2Q0ZmI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78812_2*m_h_i*1_3_3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78812_2*m_h_i*1_3_2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78812_2*m_h_i*1_2_1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78812_2*m_h_i*1_2_2"/>
  <p:tag name="KSO_WM_TEMPLATE_CATEGORY" val="diagram"/>
  <p:tag name="KSO_WM_TEMPLATE_INDEX" val="2017881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2120</Words>
  <Application>WPS 演示</Application>
  <PresentationFormat/>
  <Paragraphs>375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Wingdings</vt:lpstr>
      <vt:lpstr>华文仿宋</vt:lpstr>
      <vt:lpstr>华文楷体</vt:lpstr>
      <vt:lpstr>黑体</vt:lpstr>
      <vt:lpstr>Times New Roman</vt:lpstr>
      <vt:lpstr>Arial Unicode MS</vt:lpstr>
      <vt:lpstr>Office 主题​​</vt:lpstr>
      <vt:lpstr>1_Office 主题​​</vt:lpstr>
      <vt:lpstr>2_Office 主题​​</vt:lpstr>
      <vt:lpstr>   安跃企服介绍</vt:lpstr>
      <vt:lpstr>企业介绍</vt:lpstr>
      <vt:lpstr>创始人介绍</vt:lpstr>
      <vt:lpstr>我们的优势</vt:lpstr>
      <vt:lpstr>我们做什么的</vt:lpstr>
      <vt:lpstr>企业各阶段财务关注点</vt:lpstr>
      <vt:lpstr>我们的服务类别</vt:lpstr>
      <vt:lpstr>提供服务类型</vt:lpstr>
      <vt:lpstr>2024年产品系列</vt:lpstr>
      <vt:lpstr>2024年产品系列</vt:lpstr>
      <vt:lpstr>2024年产品系列</vt:lpstr>
      <vt:lpstr>2024年高会评审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Ann</cp:lastModifiedBy>
  <cp:revision>166</cp:revision>
  <dcterms:created xsi:type="dcterms:W3CDTF">2012-12-18T10:19:00Z</dcterms:created>
  <dcterms:modified xsi:type="dcterms:W3CDTF">2024-01-07T14:20:05Z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0008001806000000000001024100</vt:lpwstr>
  </property>
  <property fmtid="{D5CDD505-2E9C-101B-9397-08002B2CF9AE}" pid="3" name="KSOProductBuildVer">
    <vt:lpwstr>2052-12.1.0.16120</vt:lpwstr>
  </property>
  <property fmtid="{D5CDD505-2E9C-101B-9397-08002B2CF9AE}" pid="4" name="ICV">
    <vt:lpwstr>E01FDD88C5B5414CB55A562F0643475A</vt:lpwstr>
  </property>
</Properties>
</file>