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1C352-3D40-493F-9B9A-9C588C808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EE51BE-9C77-459E-B608-1F6058175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F09186-1E02-4127-A570-267E0E5B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800F-5C30-426A-AF0F-E1DD9351EFD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9F4BAF-25E9-44F6-BE96-7D99FE04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123944-6381-4629-8596-D8F990A2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368C-210F-4397-A325-7E99FE069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75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D0B52-645F-43C2-A09B-D828A0FC3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8852AF-A30C-4592-A52A-02100719B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FD32F2-D1BE-4098-83DF-38AD484C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800F-5C30-426A-AF0F-E1DD9351EFD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5EEB03-470F-4ECE-A071-A4529642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EBFB20-AA86-4639-B320-DED8CC57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368C-210F-4397-A325-7E99FE069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62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D855BE-21B5-4E31-A8E6-9889F6B88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37B7AA-F863-478B-86C6-D25E86C67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428F08-81A3-4F66-A5F9-323AFD50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800F-5C30-426A-AF0F-E1DD9351EFD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F5E91A-0106-425D-BA4A-11E8EF47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6E6FBB-5DF5-471F-9FE8-926F9FFD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368C-210F-4397-A325-7E99FE069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83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75624-1D30-4AE3-AC54-F095FFE9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316A00-F3AB-446D-96E9-021035187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81C990-5877-4224-AD5A-254DC40D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800F-5C30-426A-AF0F-E1DD9351EFD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9021D8-A6EF-467B-BAE8-D5BA598D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FF5555-1539-4A63-941C-27E06993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368C-210F-4397-A325-7E99FE069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78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51928-C361-4F16-BFCA-29526BD38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DDF5C2-FBE1-4E20-ADC5-ABBD9B1EB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123532-0DEB-4985-BF17-9E592EDC2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800F-5C30-426A-AF0F-E1DD9351EFD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699A91-9C03-4CAA-B8C6-DFB78559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2B850D-21DA-4155-8BD1-8D905DAA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368C-210F-4397-A325-7E99FE069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35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009AC-77BD-424F-9418-371E4104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7BE4B9-DABB-4BB4-BB42-3C921A932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A9874D-D33C-4705-BAF1-112BCB0DB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36F31B-E634-4CC5-BCD5-B50CDC87A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800F-5C30-426A-AF0F-E1DD9351EFD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62B9EB-73E6-4BA5-83D4-74367357C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387C05-8DCD-4D48-A07A-89E25BB5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368C-210F-4397-A325-7E99FE069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97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0BC89-1859-4013-9C61-1056A4A9E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AE3FCE-2777-4A97-A537-870E131ED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12837C-5D90-487C-B644-B7CAC2EB0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0A928DA-9E6A-4C2F-8321-5FBADFB9A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4F5B933-423A-4503-82D2-A9E634239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969E0C-1B67-4A4A-AD67-56B80864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800F-5C30-426A-AF0F-E1DD9351EFD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6C77F6-74DA-4E94-9CC0-605A7F93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55A6B7-22B6-4D36-8454-0D75BB717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368C-210F-4397-A325-7E99FE069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85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26127-858F-4E68-9C27-0A67E829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42E11B-A2B3-4A0E-B1DC-747B1C3E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800F-5C30-426A-AF0F-E1DD9351EFD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E34F8D-CDCE-4104-BB60-0C33FD8B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1DAAF4-A302-4D64-A0A3-3B7341770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368C-210F-4397-A325-7E99FE069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81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3ABB88-6399-4D3D-AEA6-245D794A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800F-5C30-426A-AF0F-E1DD9351EFD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65FF3A6-34EA-418C-9787-7B8BB1E1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E9354C-C4C0-4012-9978-B1504323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368C-210F-4397-A325-7E99FE069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76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FE810-8386-485E-8608-C5BAE5D4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A7F6A6-43F5-45BD-9241-4FC3D57FD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695506-1777-4FEC-8EE6-DB29D08EB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52CE8F-32E3-4422-A105-1E211929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800F-5C30-426A-AF0F-E1DD9351EFD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C648D9-B29A-4411-9F25-1958F704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EFB6CD-7A2B-4F5E-9612-6C064DCA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368C-210F-4397-A325-7E99FE069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69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39F8C-207B-47D4-88B7-C674B5F71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F0109CC-028F-4AF5-A320-2013F40A1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A4026C-0231-4DA5-93BD-6CA4D4538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5118BE-0776-48B2-8E5A-0875A33AE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800F-5C30-426A-AF0F-E1DD9351EFD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1EBE62-7D14-4D71-B73D-573F5776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13B183-676D-470B-8961-E02107A7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368C-210F-4397-A325-7E99FE069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8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B02F2B1-AEA7-4F47-850F-E910B50E7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E4214A-4427-4897-9627-3795C0ECA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3FFF22-3FC2-4F95-B388-1D968C2C6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8800F-5C30-426A-AF0F-E1DD9351EFD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02BF0E-D2D6-458F-AD3C-EA9AB4C05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44C800-2B3D-4997-B26F-808228A91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F368C-210F-4397-A325-7E99FE069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661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2AC5B-5807-4C32-82ED-0A5D869F1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112" y="1122363"/>
            <a:ext cx="10937289" cy="2387600"/>
          </a:xfrm>
        </p:spPr>
        <p:txBody>
          <a:bodyPr>
            <a:normAutofit/>
          </a:bodyPr>
          <a:lstStyle/>
          <a:p>
            <a:r>
              <a:rPr lang="pt-BR" sz="4800" b="1" i="0" dirty="0">
                <a:solidFill>
                  <a:srgbClr val="000000"/>
                </a:solidFill>
                <a:effectLst/>
                <a:latin typeface="Helvetica Neue"/>
              </a:rPr>
              <a:t>DHDS - TURMA 6</a:t>
            </a:r>
            <a:br>
              <a:rPr lang="pt-BR" sz="4800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pt-BR" sz="4800" b="1" i="0" dirty="0">
                <a:solidFill>
                  <a:srgbClr val="000000"/>
                </a:solidFill>
                <a:effectLst/>
                <a:latin typeface="Helvetica Neue"/>
              </a:rPr>
              <a:t>PROJETO INTEGRADOR: COVID-19</a:t>
            </a:r>
            <a:br>
              <a:rPr lang="pt-BR" sz="48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pt-BR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C71544-116D-49D3-A9D1-519EB48BA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4198" y="3364637"/>
            <a:ext cx="10386874" cy="2625001"/>
          </a:xfrm>
        </p:spPr>
        <p:txBody>
          <a:bodyPr>
            <a:normAutofit fontScale="92500" lnSpcReduction="10000"/>
          </a:bodyPr>
          <a:lstStyle/>
          <a:p>
            <a:r>
              <a:rPr lang="pt-BR" b="1" i="0" dirty="0">
                <a:solidFill>
                  <a:srgbClr val="000000"/>
                </a:solidFill>
                <a:effectLst/>
                <a:latin typeface="Helvetica Neue"/>
              </a:rPr>
              <a:t>CÁLCULO DO RISCO DE ÓBITO POR COVID-19 (%) FRENTE A DIVERSOS PARÂMETROS PESSOAIS PRÉ-EXISTENTES. </a:t>
            </a:r>
          </a:p>
          <a:p>
            <a:endParaRPr lang="pt-BR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8" algn="r"/>
            <a:endParaRPr lang="pt-BR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8" algn="r"/>
            <a:r>
              <a:rPr lang="pt-BR" b="1" i="0" dirty="0">
                <a:solidFill>
                  <a:srgbClr val="000000"/>
                </a:solidFill>
                <a:effectLst/>
                <a:latin typeface="Helvetica Neue"/>
              </a:rPr>
              <a:t>Fernando Rodrigues</a:t>
            </a:r>
          </a:p>
          <a:p>
            <a:pPr lvl="8" algn="r"/>
            <a:r>
              <a:rPr lang="pt-BR" b="1" i="0" dirty="0">
                <a:solidFill>
                  <a:srgbClr val="000000"/>
                </a:solidFill>
                <a:effectLst/>
                <a:latin typeface="Helvetica Neue"/>
              </a:rPr>
              <a:t>Paulo Assunção</a:t>
            </a:r>
          </a:p>
          <a:p>
            <a:pPr lvl="8" algn="r"/>
            <a:r>
              <a:rPr lang="pt-BR" b="1" i="0" dirty="0">
                <a:solidFill>
                  <a:srgbClr val="000000"/>
                </a:solidFill>
                <a:effectLst/>
                <a:latin typeface="Helvetica Neue"/>
              </a:rPr>
              <a:t>João </a:t>
            </a:r>
            <a:r>
              <a:rPr lang="pt-BR" b="1" i="0" dirty="0" err="1">
                <a:solidFill>
                  <a:srgbClr val="000000"/>
                </a:solidFill>
                <a:effectLst/>
                <a:latin typeface="Helvetica Neue"/>
              </a:rPr>
              <a:t>Pacher</a:t>
            </a:r>
            <a:endParaRPr lang="pt-BR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8" algn="r"/>
            <a:endParaRPr lang="pt-BR" b="1" i="1" dirty="0">
              <a:solidFill>
                <a:srgbClr val="000000"/>
              </a:solidFill>
              <a:effectLst/>
              <a:latin typeface="Helvetica Neue"/>
            </a:endParaRPr>
          </a:p>
          <a:p>
            <a:pPr lvl="8" algn="r"/>
            <a:r>
              <a:rPr lang="pt-BR" b="1" i="1" dirty="0">
                <a:solidFill>
                  <a:srgbClr val="000000"/>
                </a:solidFill>
                <a:effectLst/>
                <a:latin typeface="Helvetica Neue"/>
              </a:rPr>
              <a:t>Outubro/2020</a:t>
            </a:r>
          </a:p>
          <a:p>
            <a:endParaRPr lang="pt-BR" dirty="0"/>
          </a:p>
        </p:txBody>
      </p:sp>
      <p:pic>
        <p:nvPicPr>
          <p:cNvPr id="1026" name="Picture 2" descr="Digital House">
            <a:extLst>
              <a:ext uri="{FF2B5EF4-FFF2-40B4-BE49-F238E27FC236}">
                <a16:creationId xmlns:a16="http://schemas.microsoft.com/office/drawing/2014/main" id="{ADF0F109-A0DF-4C02-AC8F-DAC65E78E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18" y="4530773"/>
            <a:ext cx="5122924" cy="153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44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83AAD-0645-42AE-B86F-A660AFC0E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B9C0127-7F13-498F-9321-AC6AC988C107}"/>
              </a:ext>
            </a:extLst>
          </p:cNvPr>
          <p:cNvSpPr txBox="1"/>
          <p:nvPr/>
        </p:nvSpPr>
        <p:spPr>
          <a:xfrm>
            <a:off x="1216239" y="1784412"/>
            <a:ext cx="9144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 - </a:t>
            </a:r>
            <a:r>
              <a:rPr lang="pt-BR" dirty="0">
                <a:solidFill>
                  <a:srgbClr val="000000"/>
                </a:solidFill>
                <a:latin typeface="Helvetica Neue"/>
              </a:rPr>
              <a:t>Risco </a:t>
            </a:r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individual de óbito (%) ao se contaminar com o vírus SARS2 da COVID19.</a:t>
            </a:r>
          </a:p>
          <a:p>
            <a:pPr algn="l"/>
            <a:endParaRPr lang="pt-BR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- Abordagem alternativa ao isolamento horizontal adotado no Brasil pelo vertical que implica manter apenas as pessoas dos grupos de riscos isolados.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139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83AAD-0645-42AE-B86F-A660AFC0E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B9C0127-7F13-498F-9321-AC6AC988C107}"/>
              </a:ext>
            </a:extLst>
          </p:cNvPr>
          <p:cNvSpPr txBox="1"/>
          <p:nvPr/>
        </p:nvSpPr>
        <p:spPr>
          <a:xfrm>
            <a:off x="1216241" y="1784412"/>
            <a:ext cx="6942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 -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Helvetica Neue"/>
              </a:rPr>
              <a:t>Dataset</a:t>
            </a:r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 público SIVEP-Gripe</a:t>
            </a:r>
          </a:p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 (Sistema de Informação de Vigilância Epidemiológica da Gripe) 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8649142-A075-4C0E-9204-32E5F5025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523" y="2484993"/>
            <a:ext cx="1165961" cy="58679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2CBA298-DFF9-4BF0-8F68-FD7944E93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152" y="3322262"/>
            <a:ext cx="3779848" cy="110499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85CFF9-6254-4B17-987C-DACED5CEB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509" y="4796278"/>
            <a:ext cx="8016935" cy="1562235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F3A15D17-E107-4485-B99E-0AAA719067EC}"/>
              </a:ext>
            </a:extLst>
          </p:cNvPr>
          <p:cNvSpPr/>
          <p:nvPr/>
        </p:nvSpPr>
        <p:spPr>
          <a:xfrm>
            <a:off x="8300621" y="1004091"/>
            <a:ext cx="3382393" cy="269103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291.130</a:t>
            </a:r>
          </a:p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Observações</a:t>
            </a:r>
          </a:p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97.924</a:t>
            </a:r>
          </a:p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Casos de Covid-19</a:t>
            </a:r>
          </a:p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43.146</a:t>
            </a:r>
          </a:p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Casos com Dados Correlacionáveis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AE0208E-2D1A-49B3-BA28-F1C36D741E7D}"/>
              </a:ext>
            </a:extLst>
          </p:cNvPr>
          <p:cNvSpPr/>
          <p:nvPr/>
        </p:nvSpPr>
        <p:spPr>
          <a:xfrm>
            <a:off x="8453021" y="3944090"/>
            <a:ext cx="3382393" cy="261225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 [‘EVOLUCAO’]</a:t>
            </a:r>
          </a:p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133</a:t>
            </a:r>
          </a:p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Atributos no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</a:p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Atributos de interesse (“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leakage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AD929D2-A5B6-485C-BE2D-ED517509C9C8}"/>
              </a:ext>
            </a:extLst>
          </p:cNvPr>
          <p:cNvSpPr txBox="1"/>
          <p:nvPr/>
        </p:nvSpPr>
        <p:spPr>
          <a:xfrm>
            <a:off x="4117018" y="583267"/>
            <a:ext cx="4547588" cy="83099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/>
              <a:t>MODELAGEM DE CLASSIFICAÇÃO COM CÁLCULO DE PROBABILIDADE</a:t>
            </a:r>
          </a:p>
        </p:txBody>
      </p:sp>
    </p:spTree>
    <p:extLst>
      <p:ext uri="{BB962C8B-B14F-4D97-AF65-F5344CB8AC3E}">
        <p14:creationId xmlns:p14="http://schemas.microsoft.com/office/powerpoint/2010/main" val="95919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83AAD-0645-42AE-B86F-A660AFC0E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B9C0127-7F13-498F-9321-AC6AC988C107}"/>
              </a:ext>
            </a:extLst>
          </p:cNvPr>
          <p:cNvSpPr txBox="1"/>
          <p:nvPr/>
        </p:nvSpPr>
        <p:spPr>
          <a:xfrm>
            <a:off x="1216239" y="1784412"/>
            <a:ext cx="91440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 - </a:t>
            </a:r>
            <a:r>
              <a:rPr lang="pt-BR" dirty="0" err="1">
                <a:solidFill>
                  <a:srgbClr val="000000"/>
                </a:solidFill>
                <a:latin typeface="Helvetica Neue"/>
              </a:rPr>
              <a:t>Cleaning</a:t>
            </a:r>
            <a:r>
              <a:rPr lang="pt-BR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Helvetica Neue"/>
              </a:rPr>
              <a:t>Wrangling</a:t>
            </a:r>
            <a:r>
              <a:rPr lang="pt-BR" dirty="0">
                <a:solidFill>
                  <a:srgbClr val="000000"/>
                </a:solidFill>
                <a:latin typeface="Helvetica Neue"/>
              </a:rPr>
              <a:t> e </a:t>
            </a:r>
            <a:r>
              <a:rPr lang="pt-BR" dirty="0" err="1">
                <a:solidFill>
                  <a:srgbClr val="000000"/>
                </a:solidFill>
                <a:latin typeface="Helvetica Neue"/>
              </a:rPr>
              <a:t>Feature</a:t>
            </a:r>
            <a:r>
              <a:rPr lang="pt-BR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Helvetica Neue"/>
              </a:rPr>
              <a:t>Engineering</a:t>
            </a:r>
            <a:endParaRPr lang="pt-BR" dirty="0">
              <a:solidFill>
                <a:srgbClr val="000000"/>
              </a:solidFill>
              <a:latin typeface="Helvetica Neu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Helvetica Neue"/>
              </a:rPr>
              <a:t>Tratamento dos Nulos,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Helvetica Neue"/>
              </a:rPr>
              <a:t>Agrupamentos,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000000"/>
                </a:solidFill>
                <a:latin typeface="Helvetica Neue"/>
              </a:rPr>
              <a:t>Inputações</a:t>
            </a:r>
            <a:r>
              <a:rPr lang="pt-BR" dirty="0">
                <a:solidFill>
                  <a:srgbClr val="000000"/>
                </a:solidFill>
                <a:latin typeface="Helvetica Neue"/>
              </a:rPr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Helvetica Neue"/>
              </a:rPr>
              <a:t>Alteração de Data </a:t>
            </a:r>
            <a:r>
              <a:rPr lang="pt-BR" dirty="0" err="1">
                <a:solidFill>
                  <a:srgbClr val="000000"/>
                </a:solidFill>
                <a:latin typeface="Helvetica Neue"/>
              </a:rPr>
              <a:t>Types</a:t>
            </a:r>
            <a:endParaRPr lang="pt-BR" dirty="0">
              <a:solidFill>
                <a:srgbClr val="000000"/>
              </a:solidFill>
              <a:latin typeface="Helvetica Neu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000000"/>
              </a:solidFill>
              <a:latin typeface="Helvetica Neue"/>
            </a:endParaRPr>
          </a:p>
          <a:p>
            <a:pPr marL="285750" indent="-285750" algn="l">
              <a:buFontTx/>
              <a:buChar char="-"/>
            </a:pPr>
            <a:r>
              <a:rPr lang="pt-BR" dirty="0">
                <a:solidFill>
                  <a:srgbClr val="000000"/>
                </a:solidFill>
                <a:latin typeface="Helvetica Neue"/>
              </a:rPr>
              <a:t>EDA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Helvetica Neue"/>
              </a:rPr>
              <a:t>Histogramas,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Helvetica Neue"/>
              </a:rPr>
              <a:t>Dados dos atributos em relação ao target,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Helvetica Neue"/>
              </a:rPr>
              <a:t>Codificação de variáveis categóricas</a:t>
            </a:r>
          </a:p>
          <a:p>
            <a:pPr marL="285750" indent="-285750" algn="l">
              <a:buFontTx/>
              <a:buChar char="-"/>
            </a:pPr>
            <a:endParaRPr lang="pt-BR" dirty="0">
              <a:solidFill>
                <a:srgbClr val="000000"/>
              </a:solidFill>
              <a:latin typeface="Helvetica Neue"/>
            </a:endParaRPr>
          </a:p>
          <a:p>
            <a:pPr marL="285750" indent="-285750" algn="l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Pré-processamento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Helvetica Neue"/>
              </a:rPr>
              <a:t>Redução de dimensionalidade (PCA,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Helvetica Neue"/>
              </a:rPr>
              <a:t>Feature</a:t>
            </a:r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Helvetica Neue"/>
              </a:rPr>
              <a:t>Selection</a:t>
            </a:r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 com o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Helvetica Neue"/>
              </a:rPr>
              <a:t>XGBClassifier</a:t>
            </a:r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Helvetica Neue"/>
              </a:rPr>
              <a:t>ExtraTreesClassifier</a:t>
            </a:r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, PPS, Sumário estatístico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Helvetica Neue"/>
              </a:rPr>
              <a:t>LogReg</a:t>
            </a:r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Separação </a:t>
            </a:r>
            <a:r>
              <a:rPr lang="pt-BR" dirty="0">
                <a:solidFill>
                  <a:srgbClr val="000000"/>
                </a:solidFill>
                <a:latin typeface="Helvetica Neue"/>
              </a:rPr>
              <a:t>em subconjuntos Treino/Teste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Helvetica Neue"/>
              </a:rPr>
              <a:t>Declaração das variáveis categóricas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6BB83A9-2F61-4B8D-AFDD-97CD5D31D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488" y="295199"/>
            <a:ext cx="3435385" cy="150502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82B7FF4-2447-425C-A94E-CB2DA444B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5" y="2192580"/>
            <a:ext cx="2156647" cy="172989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26875F6-3350-4315-939B-74898F6D5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189" y="2943225"/>
            <a:ext cx="4643450" cy="220803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153E114-492B-43E1-A6CF-5B0C85D266B8}"/>
              </a:ext>
            </a:extLst>
          </p:cNvPr>
          <p:cNvSpPr txBox="1"/>
          <p:nvPr/>
        </p:nvSpPr>
        <p:spPr>
          <a:xfrm>
            <a:off x="10029825" y="317500"/>
            <a:ext cx="1981200" cy="230832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ATRIBUTOS:</a:t>
            </a:r>
          </a:p>
          <a:p>
            <a:r>
              <a:rPr lang="pt-BR" dirty="0"/>
              <a:t>Idade</a:t>
            </a:r>
          </a:p>
          <a:p>
            <a:r>
              <a:rPr lang="pt-BR" dirty="0"/>
              <a:t>UF</a:t>
            </a:r>
          </a:p>
          <a:p>
            <a:r>
              <a:rPr lang="pt-BR" dirty="0"/>
              <a:t>Sexo</a:t>
            </a:r>
          </a:p>
          <a:p>
            <a:r>
              <a:rPr lang="pt-BR" dirty="0"/>
              <a:t>Raça</a:t>
            </a:r>
          </a:p>
          <a:p>
            <a:r>
              <a:rPr lang="pt-BR" dirty="0"/>
              <a:t>Escolaridade</a:t>
            </a:r>
          </a:p>
          <a:p>
            <a:r>
              <a:rPr lang="pt-BR" dirty="0"/>
              <a:t>Comorbidades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03E58AE-AB27-4DCB-9CF6-6809281FB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6001" y="5456325"/>
            <a:ext cx="2691699" cy="139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4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83AAD-0645-42AE-B86F-A660AFC0E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153E114-492B-43E1-A6CF-5B0C85D266B8}"/>
              </a:ext>
            </a:extLst>
          </p:cNvPr>
          <p:cNvSpPr txBox="1"/>
          <p:nvPr/>
        </p:nvSpPr>
        <p:spPr>
          <a:xfrm>
            <a:off x="8743950" y="2156917"/>
            <a:ext cx="704850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Raça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DE3CF53-0DBF-4527-BB46-A5CD2F6C1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08" y="1747345"/>
            <a:ext cx="3499560" cy="424502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217CBAC-74B2-4C6F-AD4A-76CB0E278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797" y="558812"/>
            <a:ext cx="1346937" cy="131326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3DA1239-4991-476B-8972-68836F74F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393" y="1841565"/>
            <a:ext cx="926491" cy="169415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23106FB-6556-406F-B058-EF0163CD0B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2027" y="4048214"/>
            <a:ext cx="2293819" cy="169940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B4172F3-110D-44DF-A520-E6CF367F54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8530" y="2545299"/>
            <a:ext cx="4854361" cy="164606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FA210B8-99AC-4AD4-A277-E685462707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3493" y="468845"/>
            <a:ext cx="6404197" cy="152936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AEB99B1-2B27-4A26-9F52-492CF37243E6}"/>
              </a:ext>
            </a:extLst>
          </p:cNvPr>
          <p:cNvSpPr txBox="1"/>
          <p:nvPr/>
        </p:nvSpPr>
        <p:spPr>
          <a:xfrm>
            <a:off x="1600197" y="1356559"/>
            <a:ext cx="752478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Idade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9F20748-0222-4E6F-90D9-992510A11216}"/>
              </a:ext>
            </a:extLst>
          </p:cNvPr>
          <p:cNvSpPr txBox="1"/>
          <p:nvPr/>
        </p:nvSpPr>
        <p:spPr>
          <a:xfrm>
            <a:off x="4661816" y="189480"/>
            <a:ext cx="480160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UF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4B1BEDE-AD30-4D5F-97AD-9D1400034075}"/>
              </a:ext>
            </a:extLst>
          </p:cNvPr>
          <p:cNvSpPr txBox="1"/>
          <p:nvPr/>
        </p:nvSpPr>
        <p:spPr>
          <a:xfrm>
            <a:off x="4565283" y="3705147"/>
            <a:ext cx="673226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Sexo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E21F374-49E1-4E09-9300-BF240F6DA6E2}"/>
              </a:ext>
            </a:extLst>
          </p:cNvPr>
          <p:cNvSpPr txBox="1"/>
          <p:nvPr/>
        </p:nvSpPr>
        <p:spPr>
          <a:xfrm>
            <a:off x="8286398" y="102048"/>
            <a:ext cx="1438627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Escolaridade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D063836-C33C-45FF-9DA1-DFC6619DF023}"/>
              </a:ext>
            </a:extLst>
          </p:cNvPr>
          <p:cNvSpPr txBox="1"/>
          <p:nvPr/>
        </p:nvSpPr>
        <p:spPr>
          <a:xfrm>
            <a:off x="8286398" y="4350112"/>
            <a:ext cx="1981200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Comorbidades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3BF2720C-922E-4108-8E7D-3B8EC1630D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0718" y="4741476"/>
            <a:ext cx="2347163" cy="1585097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248D24A9-C9AD-4D64-A68C-3D85D2D72C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92940" y="4738456"/>
            <a:ext cx="2263336" cy="1684166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7BDB3985-D347-4384-9583-341847A5A8DE}"/>
              </a:ext>
            </a:extLst>
          </p:cNvPr>
          <p:cNvSpPr txBox="1"/>
          <p:nvPr/>
        </p:nvSpPr>
        <p:spPr>
          <a:xfrm>
            <a:off x="388508" y="5907550"/>
            <a:ext cx="5707492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FORTE: IDADE</a:t>
            </a:r>
          </a:p>
          <a:p>
            <a:r>
              <a:rPr lang="pt-BR" dirty="0"/>
              <a:t>MÉDIA: UF, SEXO, ALGUMAS COMORBIDADES</a:t>
            </a:r>
          </a:p>
          <a:p>
            <a:r>
              <a:rPr lang="pt-BR" dirty="0"/>
              <a:t>FRACA: DEMAIS EM GERAL</a:t>
            </a:r>
          </a:p>
        </p:txBody>
      </p:sp>
    </p:spTree>
    <p:extLst>
      <p:ext uri="{BB962C8B-B14F-4D97-AF65-F5344CB8AC3E}">
        <p14:creationId xmlns:p14="http://schemas.microsoft.com/office/powerpoint/2010/main" val="3945023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83AAD-0645-42AE-B86F-A660AFC0E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B9C0127-7F13-498F-9321-AC6AC988C107}"/>
              </a:ext>
            </a:extLst>
          </p:cNvPr>
          <p:cNvSpPr txBox="1"/>
          <p:nvPr/>
        </p:nvSpPr>
        <p:spPr>
          <a:xfrm>
            <a:off x="1216239" y="1811045"/>
            <a:ext cx="9144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 - Modelos de Classificação</a:t>
            </a:r>
            <a:endParaRPr lang="pt-BR" dirty="0">
              <a:solidFill>
                <a:srgbClr val="000000"/>
              </a:solidFill>
              <a:latin typeface="Helvetica Neu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Helvetica Neue"/>
              </a:rPr>
              <a:t>Sem otimização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Helvetica Neue"/>
              </a:rPr>
              <a:t>Com otimização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Helvetica Neue"/>
              </a:rPr>
              <a:t>Ensemble</a:t>
            </a:r>
          </a:p>
          <a:p>
            <a:pPr lvl="1"/>
            <a:endParaRPr lang="pt-BR" dirty="0">
              <a:solidFill>
                <a:srgbClr val="000000"/>
              </a:solidFill>
              <a:latin typeface="Helvetica Neue"/>
            </a:endParaRPr>
          </a:p>
          <a:p>
            <a:r>
              <a:rPr lang="pt-BR" dirty="0">
                <a:solidFill>
                  <a:srgbClr val="000000"/>
                </a:solidFill>
                <a:latin typeface="Helvetica Neue"/>
              </a:rPr>
              <a:t>- </a:t>
            </a:r>
            <a:r>
              <a:rPr lang="pt-BR" dirty="0" err="1">
                <a:solidFill>
                  <a:srgbClr val="000000"/>
                </a:solidFill>
                <a:latin typeface="Helvetica Neue"/>
              </a:rPr>
              <a:t>Pickling</a:t>
            </a:r>
            <a:endParaRPr lang="pt-BR" dirty="0">
              <a:solidFill>
                <a:srgbClr val="000000"/>
              </a:solidFill>
              <a:latin typeface="Helvetica Neu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000000"/>
              </a:solidFill>
              <a:latin typeface="Helvetica Neu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000000"/>
              </a:solidFill>
              <a:latin typeface="Helvetica Neu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pt-BR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A3B352-F51A-41A3-974B-E030D5462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084" y="53728"/>
            <a:ext cx="3459780" cy="2575783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38071FA2-ED2C-448A-B775-EA99ABF739BD}"/>
              </a:ext>
            </a:extLst>
          </p:cNvPr>
          <p:cNvSpPr/>
          <p:nvPr/>
        </p:nvSpPr>
        <p:spPr>
          <a:xfrm>
            <a:off x="6695520" y="249330"/>
            <a:ext cx="656948" cy="265020"/>
          </a:xfrm>
          <a:prstGeom prst="ellipse">
            <a:avLst/>
          </a:prstGeom>
          <a:solidFill>
            <a:srgbClr val="FFFF0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accent1"/>
                </a:solidFill>
              </a:ln>
              <a:solidFill>
                <a:srgbClr val="FFFF00">
                  <a:alpha val="33000"/>
                </a:srgbClr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74B278B-F1AF-4438-948B-8D321E1AB8D4}"/>
              </a:ext>
            </a:extLst>
          </p:cNvPr>
          <p:cNvSpPr/>
          <p:nvPr/>
        </p:nvSpPr>
        <p:spPr>
          <a:xfrm>
            <a:off x="6380084" y="1198100"/>
            <a:ext cx="972383" cy="249700"/>
          </a:xfrm>
          <a:prstGeom prst="ellipse">
            <a:avLst/>
          </a:prstGeom>
          <a:solidFill>
            <a:srgbClr val="FFFF0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accent1"/>
                </a:solidFill>
              </a:ln>
              <a:solidFill>
                <a:srgbClr val="FFFF00">
                  <a:alpha val="33000"/>
                </a:srgbClr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D22FA62-6355-487F-BFD6-70D4A0D8A692}"/>
              </a:ext>
            </a:extLst>
          </p:cNvPr>
          <p:cNvSpPr/>
          <p:nvPr/>
        </p:nvSpPr>
        <p:spPr>
          <a:xfrm>
            <a:off x="6675636" y="2390775"/>
            <a:ext cx="656948" cy="265020"/>
          </a:xfrm>
          <a:prstGeom prst="ellipse">
            <a:avLst/>
          </a:prstGeom>
          <a:solidFill>
            <a:srgbClr val="FFFF0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accent1"/>
                </a:solidFill>
              </a:ln>
              <a:solidFill>
                <a:srgbClr val="FFFF00">
                  <a:alpha val="33000"/>
                </a:srgbClr>
              </a:solidFill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99704BA-5A2F-46CE-89EE-8F9EE2F509C5}"/>
              </a:ext>
            </a:extLst>
          </p:cNvPr>
          <p:cNvCxnSpPr>
            <a:cxnSpLocks/>
          </p:cNvCxnSpPr>
          <p:nvPr/>
        </p:nvCxnSpPr>
        <p:spPr>
          <a:xfrm flipV="1">
            <a:off x="3752850" y="395740"/>
            <a:ext cx="2895192" cy="2156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63CDFF2B-22DB-4A42-B586-CA7351B12391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752850" y="1341620"/>
            <a:ext cx="2627234" cy="121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FBD44ED3-F85C-43AD-B9AD-0AEE23FCED9A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752850" y="2523285"/>
            <a:ext cx="2922786" cy="27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5FEEE8F-A963-484D-BC35-92E1971E6804}"/>
              </a:ext>
            </a:extLst>
          </p:cNvPr>
          <p:cNvSpPr txBox="1"/>
          <p:nvPr/>
        </p:nvSpPr>
        <p:spPr>
          <a:xfrm>
            <a:off x="5439168" y="3726639"/>
            <a:ext cx="3029180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/>
              <a:t>PROBA_THRESHOLD: 50%</a:t>
            </a:r>
          </a:p>
          <a:p>
            <a:r>
              <a:rPr lang="pt-BR" sz="2000" dirty="0"/>
              <a:t>ACCURACY: 73%</a:t>
            </a:r>
          </a:p>
          <a:p>
            <a:r>
              <a:rPr lang="pt-BR" sz="2000" dirty="0"/>
              <a:t>RECALL: 70%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1F4F7DF0-88BE-4478-BE70-F6B5C4BC2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171" y="2986548"/>
            <a:ext cx="3985605" cy="716342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B717A507-4DB8-48A3-B8D2-C856A695C5EC}"/>
              </a:ext>
            </a:extLst>
          </p:cNvPr>
          <p:cNvSpPr txBox="1"/>
          <p:nvPr/>
        </p:nvSpPr>
        <p:spPr>
          <a:xfrm>
            <a:off x="8556261" y="3726639"/>
            <a:ext cx="2898561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/>
              <a:t>PROBA_THRESHOLD: 20%</a:t>
            </a:r>
          </a:p>
          <a:p>
            <a:r>
              <a:rPr lang="pt-BR" sz="2000" dirty="0"/>
              <a:t>ACCURACY: 64%</a:t>
            </a:r>
          </a:p>
          <a:p>
            <a:r>
              <a:rPr lang="pt-BR" sz="2000" dirty="0"/>
              <a:t>RECALL: 95%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A23F10C-1748-4F3F-AD8B-FC35B858CD96}"/>
              </a:ext>
            </a:extLst>
          </p:cNvPr>
          <p:cNvSpPr txBox="1"/>
          <p:nvPr/>
        </p:nvSpPr>
        <p:spPr>
          <a:xfrm>
            <a:off x="6001493" y="5243722"/>
            <a:ext cx="1685808" cy="40011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</a:rPr>
              <a:t>RISCO ALTO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0DF10BF-2F53-4C53-8511-0F76492B10C8}"/>
              </a:ext>
            </a:extLst>
          </p:cNvPr>
          <p:cNvSpPr txBox="1"/>
          <p:nvPr/>
        </p:nvSpPr>
        <p:spPr>
          <a:xfrm>
            <a:off x="7687301" y="5258482"/>
            <a:ext cx="1685808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/>
              <a:t>RISCO MÉDIO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6072DB9-6ED8-4490-B830-C79ABA6EEC6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152775" y="2832508"/>
            <a:ext cx="3171396" cy="51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972AC829-D88F-4CF2-9810-41788F8B4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6597" y="4210932"/>
            <a:ext cx="3364658" cy="206558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19E8146-FFC5-4290-A8CA-4F5528DE1B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78126"/>
            <a:ext cx="2065581" cy="206558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7B1E4E1-4073-41C6-AE88-F3B80554ADD9}"/>
              </a:ext>
            </a:extLst>
          </p:cNvPr>
          <p:cNvSpPr txBox="1"/>
          <p:nvPr/>
        </p:nvSpPr>
        <p:spPr>
          <a:xfrm>
            <a:off x="9384416" y="5259960"/>
            <a:ext cx="1685808" cy="40011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/>
              <a:t>RISCO BAIXO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3E34498-16EB-4E66-9AF8-4F606F553D86}"/>
              </a:ext>
            </a:extLst>
          </p:cNvPr>
          <p:cNvSpPr txBox="1"/>
          <p:nvPr/>
        </p:nvSpPr>
        <p:spPr>
          <a:xfrm>
            <a:off x="6001493" y="5659460"/>
            <a:ext cx="1688906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/>
              <a:t>PROBA</a:t>
            </a:r>
          </a:p>
          <a:p>
            <a:r>
              <a:rPr lang="pt-BR" sz="2000" dirty="0"/>
              <a:t>&gt; 50%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0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0E2C804-DBB3-4225-8311-1B9B38FF4523}"/>
              </a:ext>
            </a:extLst>
          </p:cNvPr>
          <p:cNvSpPr txBox="1"/>
          <p:nvPr/>
        </p:nvSpPr>
        <p:spPr>
          <a:xfrm>
            <a:off x="9384416" y="5659460"/>
            <a:ext cx="1677833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/>
              <a:t>PROBA</a:t>
            </a:r>
          </a:p>
          <a:p>
            <a:r>
              <a:rPr lang="pt-BR" sz="2000" dirty="0"/>
              <a:t>&lt; 20%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0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9EDD862-7677-400A-9E14-4392C41D2922}"/>
              </a:ext>
            </a:extLst>
          </p:cNvPr>
          <p:cNvSpPr txBox="1"/>
          <p:nvPr/>
        </p:nvSpPr>
        <p:spPr>
          <a:xfrm>
            <a:off x="7696106" y="5662893"/>
            <a:ext cx="1677833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/>
              <a:t>PROBA</a:t>
            </a:r>
          </a:p>
          <a:p>
            <a:r>
              <a:rPr lang="pt-BR" sz="2000" dirty="0"/>
              <a:t>20 A 50%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7248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83AAD-0645-42AE-B86F-A660AFC0E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NEXT STEPS / MELHORIAS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B9C0127-7F13-498F-9321-AC6AC988C107}"/>
              </a:ext>
            </a:extLst>
          </p:cNvPr>
          <p:cNvSpPr txBox="1"/>
          <p:nvPr/>
        </p:nvSpPr>
        <p:spPr>
          <a:xfrm>
            <a:off x="1216239" y="1784412"/>
            <a:ext cx="91440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- Usar outras bibliotecas para codificar as variáveis categóricas:   </a:t>
            </a:r>
          </a:p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https://contrib.scikit-learn.org/category_encoders/ e/ou</a:t>
            </a:r>
          </a:p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https://feature-engine.readthedocs.io/en/latest/index.html ;</a:t>
            </a:r>
          </a:p>
          <a:p>
            <a:pPr algn="l"/>
            <a:endParaRPr lang="pt-B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Estudar redução de dimensionalidade com o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Helvetica Neue"/>
              </a:rPr>
              <a:t>Features</a:t>
            </a:r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Helvetica Neue"/>
              </a:rPr>
              <a:t>Importance</a:t>
            </a:r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 do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Helvetica Neue"/>
              </a:rPr>
              <a:t>CatBoost</a:t>
            </a:r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;</a:t>
            </a:r>
          </a:p>
          <a:p>
            <a:pPr marL="285750" indent="-285750" algn="l">
              <a:buFontTx/>
              <a:buChar char="-"/>
            </a:pPr>
            <a:endParaRPr lang="pt-B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Rodar o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Helvetica Neue"/>
              </a:rPr>
              <a:t>CatBoost</a:t>
            </a:r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 com os atributos categóricos antes de serem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Helvetica Neue"/>
              </a:rPr>
              <a:t>dummiezados</a:t>
            </a:r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;</a:t>
            </a:r>
          </a:p>
          <a:p>
            <a:pPr marL="285750" indent="-285750" algn="l">
              <a:buFontTx/>
              <a:buChar char="-"/>
            </a:pPr>
            <a:endParaRPr lang="pt-B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Aumentar de 3 modelos para Fine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Helvetica Neue"/>
              </a:rPr>
              <a:t>tunning</a:t>
            </a:r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 entre os 10 prospectados inicialmente;</a:t>
            </a:r>
          </a:p>
          <a:p>
            <a:pPr marL="285750" indent="-285750" algn="l">
              <a:buFontTx/>
              <a:buChar char="-"/>
            </a:pPr>
            <a:endParaRPr lang="pt-B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Aplicar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Helvetica Neue"/>
              </a:rPr>
              <a:t>Deep</a:t>
            </a:r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 Learning;</a:t>
            </a:r>
          </a:p>
          <a:p>
            <a:pPr marL="285750" indent="-285750" algn="l">
              <a:buFontTx/>
              <a:buChar char="-"/>
            </a:pPr>
            <a:endParaRPr lang="pt-B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- Buscar um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Helvetica Neue"/>
              </a:rPr>
              <a:t>dataset</a:t>
            </a:r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 com mais atributos que possam explicar a previsão.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9045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385</Words>
  <Application>Microsoft Office PowerPoint</Application>
  <PresentationFormat>Widescreen</PresentationFormat>
  <Paragraphs>104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Wingdings</vt:lpstr>
      <vt:lpstr>Tema do Office</vt:lpstr>
      <vt:lpstr>DHDS - TURMA 6 PROJETO INTEGRADOR: COVID-19 </vt:lpstr>
      <vt:lpstr>OBJETIVO</vt:lpstr>
      <vt:lpstr>ABORDAGEM</vt:lpstr>
      <vt:lpstr>ETAPAS</vt:lpstr>
      <vt:lpstr>ATRIBUTOS</vt:lpstr>
      <vt:lpstr>RESULTADOS</vt:lpstr>
      <vt:lpstr>NEXT STEPS / MELHORIAS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DHDS - TURMA 6 PROJETO INTEGRADOR: COVID-19</dc:title>
  <dc:creator>joao.pacher@yahoo.com.br</dc:creator>
  <cp:lastModifiedBy>joao.pacher@yahoo.com.br</cp:lastModifiedBy>
  <cp:revision>25</cp:revision>
  <dcterms:created xsi:type="dcterms:W3CDTF">2020-10-21T12:18:44Z</dcterms:created>
  <dcterms:modified xsi:type="dcterms:W3CDTF">2020-10-24T00:55:26Z</dcterms:modified>
</cp:coreProperties>
</file>