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3"/>
  </p:notesMasterIdLst>
  <p:sldIdLst>
    <p:sldId id="256" r:id="rId5"/>
    <p:sldId id="257" r:id="rId6"/>
    <p:sldId id="292" r:id="rId7"/>
    <p:sldId id="290" r:id="rId8"/>
    <p:sldId id="293" r:id="rId9"/>
    <p:sldId id="258" r:id="rId10"/>
    <p:sldId id="29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95" r:id="rId33"/>
    <p:sldId id="280" r:id="rId34"/>
    <p:sldId id="281" r:id="rId35"/>
    <p:sldId id="282" r:id="rId36"/>
    <p:sldId id="283" r:id="rId37"/>
    <p:sldId id="284" r:id="rId38"/>
    <p:sldId id="285" r:id="rId39"/>
    <p:sldId id="296" r:id="rId40"/>
    <p:sldId id="288" r:id="rId41"/>
    <p:sldId id="28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7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64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6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E3AA665-6A4F-435C-A111-02FF642DC3CE}" type="slidenum">
              <a:rPr lang="en-US" sz="1400" spc="-1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92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Presentation slide for courses, classes, lectures et al. </a:t>
            </a:r>
            <a:endParaRPr/>
          </a:p>
        </p:txBody>
      </p:sp>
      <p:sp>
        <p:nvSpPr>
          <p:cNvPr id="368" name="TextShape 2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641D535C-55AD-4B72-AE7D-69241F57CADC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496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900" spc="-1" dirty="0" smtClean="0">
                <a:latin typeface="Tw Cen MT"/>
              </a:rPr>
              <a:t>Linear waves:</a:t>
            </a:r>
            <a:endParaRPr lang="en-US" dirty="0" smtClean="0"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300" spc="-1" dirty="0" smtClean="0">
                <a:latin typeface="Tw Cen MT"/>
              </a:rPr>
              <a:t>Two waves can superpose each other without interacting: two waves traveling against each other will continue undisturbed their path when they meet and continue with the same characteristics afterwards.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E3AA665-6A4F-435C-A111-02FF642DC3CE}" type="slidenum">
              <a:rPr lang="en-US" sz="1400" spc="-1" smtClean="0">
                <a:latin typeface="Times New Roman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02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5B02F80F-CEBD-44D6-AA3E-0E52FB3FA896}" type="slidenum">
              <a:rPr lang="en-GB" sz="1200" spc="-1">
                <a:latin typeface="Times New Roman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5330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661167D0-7CF9-40D4-9FD9-563AB35C5BFE}" type="slidenum">
              <a:rPr lang="en-GB" sz="1200" spc="-1">
                <a:latin typeface="Times New Roman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195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8F50569E-C341-4C6E-9702-131E787977D3}" type="slidenum">
              <a:rPr lang="en-GB" sz="1200" spc="-1">
                <a:latin typeface="Times New Roman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1640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body"/>
          </p:nvPr>
        </p:nvSpPr>
        <p:spPr>
          <a:xfrm>
            <a:off x="700920" y="4415400"/>
            <a:ext cx="5607720" cy="4497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40" spc="-1">
                <a:latin typeface="Arial"/>
              </a:rPr>
              <a:t>(*note there are more intricate details to the theory, in particular</a:t>
            </a:r>
            <a:endParaRPr/>
          </a:p>
          <a:p>
            <a:r>
              <a:rPr lang="en-US" sz="2440" spc="-1">
                <a:latin typeface="Arial"/>
              </a:rPr>
              <a:t>Distinction between barotropic and baroclinic modes are important)</a:t>
            </a:r>
            <a:endParaRPr/>
          </a:p>
          <a:p>
            <a:endParaRPr/>
          </a:p>
          <a:p>
            <a:r>
              <a:rPr lang="en-US" sz="2440" spc="-1">
                <a:latin typeface="Arial"/>
              </a:rPr>
              <a:t>Basin: center of Kelvin wave at 180W to coastline at 80W</a:t>
            </a:r>
            <a:endParaRPr/>
          </a:p>
          <a:p>
            <a:r>
              <a:rPr lang="en-US" sz="2440" spc="-1">
                <a:latin typeface="Arial"/>
              </a:rPr>
              <a:t>=&gt;100deg wide basin to cross.</a:t>
            </a:r>
            <a:endParaRPr/>
          </a:p>
          <a:p>
            <a:endParaRPr/>
          </a:p>
          <a:p>
            <a:r>
              <a:rPr lang="en-US" sz="2440" spc="-1">
                <a:latin typeface="Arial"/>
              </a:rPr>
              <a:t>Phase speed 2.8m/s</a:t>
            </a:r>
            <a:endParaRPr/>
          </a:p>
          <a:p>
            <a:endParaRPr/>
          </a:p>
          <a:p>
            <a:r>
              <a:rPr lang="en-US" sz="2440" spc="-1">
                <a:latin typeface="Arial"/>
              </a:rPr>
              <a:t>111km/1deg on Equator</a:t>
            </a:r>
            <a:endParaRPr/>
          </a:p>
          <a:p>
            <a:r>
              <a:rPr lang="en-US" sz="2440" spc="-1">
                <a:latin typeface="Arial"/>
              </a:rPr>
              <a:t>2.8m/s = 241km/day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6531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1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DAE9772A-6873-45CE-BACD-79744303383C}" type="slidenum">
              <a:rPr lang="en-GB" sz="1200" spc="-1">
                <a:latin typeface="Times New Roman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9441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3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920C97C1-B019-4A5C-84CD-EE8ECB4627FE}" type="slidenum">
              <a:rPr lang="en-GB" sz="1200" spc="-1">
                <a:latin typeface="Times New Roman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9221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7EA9698F-E800-4F7C-8B5F-00B9C3EFE895}" type="slidenum">
              <a:rPr lang="en-GB" sz="1200" spc="-1">
                <a:latin typeface="Times New Roman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626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0956E0D1-9F35-4F4D-923F-C5C11AA0CC40}" type="slidenum">
              <a:rPr lang="en-GB" sz="1200" spc="-1">
                <a:latin typeface="Times New Roman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7639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5EF5A426-7E4F-45E9-A66B-303D5D411B7D}" type="slidenum">
              <a:rPr lang="en-GB" sz="1200" spc="-1">
                <a:latin typeface="Times New Roman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15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89F8B03A-6DBE-4283-9E58-845DF393E813}" type="slidenum">
              <a:rPr lang="en-GB" sz="1200" spc="-1">
                <a:latin typeface="Times New Roman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0263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06968585-C7D1-4493-97AE-80514F6B84B2}" type="slidenum">
              <a:rPr lang="en-GB" sz="1200" spc="-1">
                <a:latin typeface="Times New Roman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425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78F0EEB7-CCAB-48E2-934C-7F5B6A54AC56}" type="slidenum">
              <a:rPr lang="en-GB" sz="1200" spc="-1">
                <a:latin typeface="Times New Roman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4614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998F3769-4476-40A2-8809-B6D6586EA7AE}" type="slidenum">
              <a:rPr lang="en-GB" sz="1200" spc="-1">
                <a:latin typeface="Times New Roman"/>
              </a:r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2358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97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16644110-219B-45B2-AF70-522BA069D2C6}" type="slidenum">
              <a:rPr lang="en-GB" sz="1200" spc="-1">
                <a:latin typeface="Times New Roman"/>
              </a:r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078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4FA919DF-4FE2-4AC5-B402-B17DE952EA79}" type="slidenum">
              <a:rPr lang="en-GB" sz="1200" spc="-1">
                <a:latin typeface="Times New Roman"/>
              </a:r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1852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5E46724F-03CA-48CC-B09F-FD2B87B359E0}" type="slidenum">
              <a:rPr lang="en-GB" sz="1200" spc="-1">
                <a:latin typeface="Times New Roman"/>
              </a:rPr>
              <a:t>28</a:t>
            </a:fld>
            <a:endParaRPr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covered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37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5E46724F-03CA-48CC-B09F-FD2B87B359E0}" type="slidenum">
              <a:rPr lang="en-GB" sz="1200" spc="-1">
                <a:latin typeface="Times New Roman"/>
              </a:rPr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555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0E41BB8A-00E8-4598-9B77-1CE1CA19A352}" type="slidenum">
              <a:rPr lang="en-GB" sz="1200" spc="-1">
                <a:latin typeface="Times New Roman"/>
              </a:rPr>
              <a:t>31</a:t>
            </a:fld>
            <a:endParaRPr/>
          </a:p>
        </p:txBody>
      </p:sp>
      <p:sp>
        <p:nvSpPr>
          <p:cNvPr id="403" name="TextShape 2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2440" spc="-1">
                <a:latin typeface="Arial"/>
              </a:rPr>
              <a:t>Sverdrup transport below Ekman layer is key to recharge and discharge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8005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6846480A-2F90-47AF-9E2C-2A656D15A87A}" type="slidenum">
              <a:rPr lang="en-GB" sz="1200" spc="-1">
                <a:latin typeface="Times New Roman"/>
              </a:rPr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021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54441717-47A9-4B7B-9C22-7D947DDB8677}" type="slidenum">
              <a:rPr lang="en-GB" sz="1200" spc="-1">
                <a:latin typeface="Times New Roman"/>
              </a:rPr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256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700920" y="4415400"/>
            <a:ext cx="5607720" cy="4182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40" spc="-1" dirty="0">
                <a:latin typeface="Arial"/>
              </a:rPr>
              <a:t>Prognostic equation: </a:t>
            </a:r>
            <a:endParaRPr dirty="0"/>
          </a:p>
          <a:p>
            <a:endParaRPr dirty="0"/>
          </a:p>
          <a:p>
            <a:r>
              <a:rPr lang="en-US" sz="2440" spc="-1" dirty="0">
                <a:latin typeface="Arial"/>
              </a:rPr>
              <a:t>A time derivative on the left hand side of the equation (change in wind, currents, or any other variable) is related to an instantaneous state of the system(e.g. pressure gradient)</a:t>
            </a:r>
            <a:endParaRPr dirty="0"/>
          </a:p>
          <a:p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628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96889DC0-08E3-4F9E-845E-62BA1A9C43DC}" type="slidenum">
              <a:rPr lang="en-GB" sz="1200" spc="-1">
                <a:latin typeface="Times New Roman"/>
              </a:rPr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1343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DC5AE38B-0D46-4331-ABDD-48BA8A08B579}" type="slidenum">
              <a:rPr lang="en-GB" sz="1200" spc="-1">
                <a:latin typeface="Times New Roman"/>
              </a:rPr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7810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DC5AE38B-0D46-4331-ABDD-48BA8A08B579}" type="slidenum">
              <a:rPr lang="en-GB" sz="1200" spc="-1">
                <a:latin typeface="Times New Roman"/>
              </a:rPr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3380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CustomShape 2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/>
            <a:fld id="{4C1CC84B-D0EF-4DCE-9D6F-F14C2A498F8A}" type="slidenum">
              <a:rPr lang="en-GB" sz="1200" spc="-1">
                <a:latin typeface="Times New Roman"/>
              </a:rPr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13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700920" y="4415400"/>
            <a:ext cx="5607720" cy="4182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40" spc="-1">
                <a:latin typeface="Arial"/>
              </a:rPr>
              <a:t>Prognostic equation: </a:t>
            </a:r>
            <a:endParaRPr/>
          </a:p>
          <a:p>
            <a:endParaRPr/>
          </a:p>
          <a:p>
            <a:r>
              <a:rPr lang="en-US" sz="2440" spc="-1">
                <a:latin typeface="Arial"/>
              </a:rPr>
              <a:t>A time derivative on the left hand side of the equation (change in wind, currents, or any other variable) is related to an instantaneous state of the system(e.g. pressure gradient)</a:t>
            </a:r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568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700920" y="4415400"/>
            <a:ext cx="5607720" cy="4182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40" spc="-1">
                <a:latin typeface="Arial"/>
              </a:rPr>
              <a:t>Prognostic equation: </a:t>
            </a:r>
            <a:endParaRPr/>
          </a:p>
          <a:p>
            <a:endParaRPr/>
          </a:p>
          <a:p>
            <a:r>
              <a:rPr lang="en-US" sz="2440" spc="-1">
                <a:latin typeface="Arial"/>
              </a:rPr>
              <a:t>A time derivative on the left hand side of the equation (change in wind, currents, or any other variable) is related to an instantaneous state of the system(e.g. pressure gradient)</a:t>
            </a:r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618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700920" y="4415400"/>
            <a:ext cx="5607720" cy="4182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40" spc="-1">
                <a:latin typeface="Arial"/>
              </a:rPr>
              <a:t>Prognostic equation: </a:t>
            </a:r>
            <a:endParaRPr/>
          </a:p>
          <a:p>
            <a:endParaRPr/>
          </a:p>
          <a:p>
            <a:r>
              <a:rPr lang="en-US" sz="2440" spc="-1">
                <a:latin typeface="Arial"/>
              </a:rPr>
              <a:t>A time derivative on the left hand side of the equation (change in wind, currents, or any other variable) is related to an instantaneous state of the system(e.g. pressure gradient)</a:t>
            </a:r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493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700920" y="4415400"/>
            <a:ext cx="5607720" cy="4182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 smtClean="0"/>
              <a:t>Further</a:t>
            </a:r>
            <a:r>
              <a:rPr lang="en-US" baseline="0" dirty="0" smtClean="0"/>
              <a:t> note for students interested in theoretical dynamical concepts: In these equations we simplified the Coriolis force. The term ‘v beta y’  shows represents a linear increase in the Coriolis force with latitude for a given velocity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 consider v=1m/s). This is an equatorial beta-plane approximation.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552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body"/>
          </p:nvPr>
        </p:nvSpPr>
        <p:spPr>
          <a:xfrm>
            <a:off x="700920" y="4415400"/>
            <a:ext cx="5607720" cy="4182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40" spc="-1" dirty="0">
                <a:latin typeface="Arial"/>
              </a:rPr>
              <a:t>Write down </a:t>
            </a:r>
            <a:r>
              <a:rPr lang="en-US" sz="2440" spc="-1" dirty="0" smtClean="0">
                <a:latin typeface="Arial"/>
              </a:rPr>
              <a:t>equations</a:t>
            </a:r>
            <a:r>
              <a:rPr lang="en-US" sz="2440" spc="-1" baseline="0" dirty="0" smtClean="0">
                <a:latin typeface="Arial"/>
              </a:rPr>
              <a:t> on the board: highlight the connections. </a:t>
            </a:r>
          </a:p>
          <a:p>
            <a:r>
              <a:rPr lang="en-US" sz="2440" spc="-1" baseline="0" dirty="0" smtClean="0">
                <a:latin typeface="Arial"/>
              </a:rPr>
              <a:t>Add the continuity equation</a:t>
            </a:r>
          </a:p>
          <a:p>
            <a:endParaRPr lang="en-US" sz="2440" spc="-1" baseline="0" dirty="0" smtClean="0">
              <a:latin typeface="Arial"/>
            </a:endParaRPr>
          </a:p>
          <a:p>
            <a:r>
              <a:rPr lang="en-US" sz="2440" spc="-1" baseline="0" dirty="0" smtClean="0">
                <a:latin typeface="Arial"/>
              </a:rPr>
              <a:t>Make the point: that Coriolis force links both momentum equations: </a:t>
            </a:r>
          </a:p>
          <a:p>
            <a:r>
              <a:rPr lang="en-US" sz="2440" spc="-1" baseline="0" dirty="0" smtClean="0">
                <a:latin typeface="Arial"/>
              </a:rPr>
              <a:t>Now this type of equations allow for wave-type solutions.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398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Animated GIF from https://en.wikipedia.org/wiki/Wave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E3AA665-6A4F-435C-A111-02FF642DC3CE}" type="slidenum">
              <a:rPr lang="en-US" sz="1400" spc="-1" smtClean="0">
                <a:latin typeface="Times New Roman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2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870920" y="1599840"/>
            <a:ext cx="5635800" cy="44953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870920" y="1599840"/>
            <a:ext cx="5635800" cy="449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1870920" y="1599840"/>
            <a:ext cx="5635800" cy="449532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1870920" y="1599840"/>
            <a:ext cx="5635800" cy="449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1870920" y="1599840"/>
            <a:ext cx="5635800" cy="449532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1870920" y="1599840"/>
            <a:ext cx="5635800" cy="449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62" name="Picture 161"/>
          <p:cNvPicPr/>
          <p:nvPr/>
        </p:nvPicPr>
        <p:blipFill>
          <a:blip r:embed="rId2"/>
          <a:stretch/>
        </p:blipFill>
        <p:spPr>
          <a:xfrm>
            <a:off x="1870920" y="1599840"/>
            <a:ext cx="5635800" cy="4495320"/>
          </a:xfrm>
          <a:prstGeom prst="rect">
            <a:avLst/>
          </a:prstGeom>
          <a:ln>
            <a:noFill/>
          </a:ln>
        </p:spPr>
      </p:pic>
      <p:pic>
        <p:nvPicPr>
          <p:cNvPr id="163" name="Picture 162"/>
          <p:cNvPicPr/>
          <p:nvPr/>
        </p:nvPicPr>
        <p:blipFill>
          <a:blip r:embed="rId2"/>
          <a:stretch/>
        </p:blipFill>
        <p:spPr>
          <a:xfrm>
            <a:off x="1870920" y="1599840"/>
            <a:ext cx="5635800" cy="449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r>
              <a:rPr lang="en-US" sz="4000" b="1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Font typeface="Arial"/>
              <a:buChar char="•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742680" lvl="1" indent="-285480">
              <a:buFont typeface="Arial"/>
              <a:buChar char="–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143000" lvl="2" indent="-228600">
              <a:buFont typeface="Arial"/>
              <a:buChar char="•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600200" lvl="3" indent="-228600">
              <a:buFont typeface="Arial"/>
              <a:buChar char="–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057400" lvl="4" indent="-228600">
              <a:buFont typeface="Arial"/>
              <a:buChar char="»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057400" lvl="5" indent="-228600">
              <a:buFont typeface="Arial"/>
              <a:buChar char="»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2057400" lvl="6" indent="-228600">
              <a:buFont typeface="Arial"/>
              <a:buChar char="»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fld id="{AEE70694-C0CB-4E96-8AA5-DB370E0F438E}" type="slidenum">
              <a:rPr lang="en-GB" sz="2400" spc="-1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r>
              <a:rPr lang="en-US" sz="4000" b="1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Font typeface="Arial"/>
              <a:buChar char="•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742680" lvl="1" indent="-285480">
              <a:buFont typeface="Arial"/>
              <a:buChar char="–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143000" lvl="2" indent="-228600">
              <a:buFont typeface="Arial"/>
              <a:buChar char="•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600200" lvl="3" indent="-228600">
              <a:buFont typeface="Arial"/>
              <a:buChar char="–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057400" lvl="4" indent="-228600">
              <a:buFont typeface="Arial"/>
              <a:buChar char="»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057400" lvl="5" indent="-228600">
              <a:buFont typeface="Arial"/>
              <a:buChar char="»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2057400" lvl="6" indent="-228600">
              <a:buFont typeface="Arial"/>
              <a:buChar char="»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400" spc="-1">
                <a:latin typeface="Times New Roman"/>
              </a:rPr>
              <a:t>Fall 2007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8CBC-B5E3-4240-BB72-388482CC7333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0F3-5783-4217-B787-68EB47D375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rgbClr val="438086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rgbClr val="53548A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strike="noStrike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9/30/15 01:52:34 PM</a:t>
            </a:r>
            <a:endParaRPr/>
          </a:p>
        </p:txBody>
      </p:sp>
      <p:sp>
        <p:nvSpPr>
          <p:cNvPr id="127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/>
          </a:p>
        </p:txBody>
      </p:sp>
      <p:sp>
        <p:nvSpPr>
          <p:cNvPr id="128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8862F7B7-7F90-43C1-BEB1-2F061D397AAB}" type="slidenum">
              <a:rPr lang="en-U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/>
          </a:p>
        </p:txBody>
      </p:sp>
      <p:sp>
        <p:nvSpPr>
          <p:cNvPr id="129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LevelClick to edit Master text styles</a:t>
            </a:r>
            <a:endParaRPr/>
          </a:p>
          <a:p>
            <a:pPr marL="3456000" lvl="7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/>
          </a:p>
          <a:p>
            <a:pPr marL="3888000" lvl="8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/>
          </a:p>
          <a:p>
            <a:pPr marL="4320000" lvl="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/>
          </a:p>
          <a:p>
            <a:pPr marL="4320000" lvl="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04920" y="4495680"/>
            <a:ext cx="8457840" cy="144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4400" strike="noStrike" cap="all" spc="-1">
                <a:solidFill>
                  <a:srgbClr val="3E3F67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ENSO variability
</a:t>
            </a:r>
            <a:r>
              <a:rPr lang="en-US" sz="3200" strike="noStrike" cap="all" spc="-1">
                <a:solidFill>
                  <a:srgbClr val="3E3F67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Connecting observations with theoretical models</a:t>
            </a:r>
            <a:r>
              <a:rPr lang="en-US" sz="4400" strike="noStrike" cap="all" spc="-1">
                <a:solidFill>
                  <a:srgbClr val="3E3F67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2362320" y="6095880"/>
            <a:ext cx="6324120" cy="685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Oliver Elison Timm ATM 306 Fall </a:t>
            </a:r>
            <a:r>
              <a:rPr lang="en-US" sz="2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2016</a:t>
            </a:r>
            <a:endParaRPr dirty="0"/>
          </a:p>
        </p:txBody>
      </p:sp>
      <p:sp>
        <p:nvSpPr>
          <p:cNvPr id="171" name="CustomShape 3"/>
          <p:cNvSpPr/>
          <p:nvPr/>
        </p:nvSpPr>
        <p:spPr>
          <a:xfrm>
            <a:off x="76320" y="6248520"/>
            <a:ext cx="2057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Lecture 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b="1" spc="-1" dirty="0">
                <a:latin typeface="Tw Cen MT"/>
              </a:rPr>
              <a:t>Wave Characteristics:</a:t>
            </a:r>
            <a:endParaRPr b="1" dirty="0"/>
          </a:p>
        </p:txBody>
      </p:sp>
      <p:sp>
        <p:nvSpPr>
          <p:cNvPr id="197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900" b="1" spc="-1" dirty="0">
                <a:latin typeface="Tw Cen MT"/>
              </a:rPr>
              <a:t>Wavelength</a:t>
            </a:r>
            <a:r>
              <a:rPr lang="en-US" sz="2900" spc="-1" dirty="0">
                <a:latin typeface="Tw Cen MT"/>
              </a:rPr>
              <a:t> (</a:t>
            </a:r>
            <a:r>
              <a:rPr lang="en-US" sz="2900" b="1" spc="-1" dirty="0">
                <a:latin typeface="Tw Cen MT"/>
              </a:rPr>
              <a:t>wavenumber</a:t>
            </a:r>
            <a:r>
              <a:rPr lang="en-US" sz="2900" spc="-1" dirty="0">
                <a:latin typeface="Tw Cen MT"/>
              </a:rPr>
              <a:t>), for spatial domain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endParaRPr lang="en-US" sz="2900" b="1" spc="-1" dirty="0" smtClean="0">
              <a:latin typeface="Tw Cen MT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900" b="1" spc="-1" dirty="0" smtClean="0">
                <a:latin typeface="Tw Cen MT"/>
              </a:rPr>
              <a:t>Period</a:t>
            </a:r>
            <a:r>
              <a:rPr lang="en-US" sz="2900" spc="-1" dirty="0" smtClean="0">
                <a:latin typeface="Tw Cen MT"/>
              </a:rPr>
              <a:t> </a:t>
            </a:r>
            <a:r>
              <a:rPr lang="en-US" sz="2900" spc="-1" dirty="0">
                <a:latin typeface="Tw Cen MT"/>
              </a:rPr>
              <a:t>(</a:t>
            </a:r>
            <a:r>
              <a:rPr lang="en-US" sz="2900" b="1" spc="-1" dirty="0">
                <a:latin typeface="Tw Cen MT"/>
              </a:rPr>
              <a:t>frequency</a:t>
            </a:r>
            <a:r>
              <a:rPr lang="en-US" sz="2900" spc="-1" dirty="0">
                <a:latin typeface="Tw Cen MT"/>
              </a:rPr>
              <a:t>) for time domain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endParaRPr lang="en-US" sz="2900" b="1" spc="-1" dirty="0" smtClean="0">
              <a:latin typeface="Tw Cen MT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900" b="1" spc="-1" dirty="0" smtClean="0">
                <a:latin typeface="Tw Cen MT"/>
              </a:rPr>
              <a:t>Waveform</a:t>
            </a:r>
            <a:r>
              <a:rPr lang="en-US" sz="2900" spc="-1" dirty="0" smtClean="0">
                <a:latin typeface="Tw Cen MT"/>
              </a:rPr>
              <a:t> </a:t>
            </a:r>
            <a:r>
              <a:rPr lang="en-US" sz="2900" spc="-1" dirty="0">
                <a:latin typeface="Tw Cen MT"/>
              </a:rPr>
              <a:t>(usually constructed with sine and cosine-functions)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endParaRPr lang="en-US" sz="2900" b="1" spc="-1" dirty="0" smtClean="0">
              <a:latin typeface="Tw Cen MT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900" b="1" spc="-1" dirty="0" smtClean="0">
                <a:latin typeface="Tw Cen MT"/>
              </a:rPr>
              <a:t>Amplitude</a:t>
            </a:r>
            <a:r>
              <a:rPr lang="en-US" sz="2900" spc="-1" dirty="0" smtClean="0">
                <a:latin typeface="Tw Cen MT"/>
              </a:rPr>
              <a:t> </a:t>
            </a:r>
            <a:r>
              <a:rPr lang="en-US" sz="2900" spc="-1" dirty="0">
                <a:latin typeface="Tw Cen MT"/>
              </a:rPr>
              <a:t>(in linear wave theory </a:t>
            </a:r>
            <a:r>
              <a:rPr lang="en-US" sz="2900" spc="-1" dirty="0" smtClean="0">
                <a:latin typeface="Tw Cen MT"/>
              </a:rPr>
              <a:t>small </a:t>
            </a:r>
            <a:r>
              <a:rPr lang="en-US" sz="2900" spc="-1" dirty="0">
                <a:latin typeface="Tw Cen MT"/>
              </a:rPr>
              <a:t>deviations from the equilibrium state, e.g. small pressure anomalies compared with the total average pressure force</a:t>
            </a:r>
            <a:r>
              <a:rPr lang="en-US" sz="2900" spc="-1" dirty="0" smtClean="0">
                <a:latin typeface="Tw Cen MT"/>
              </a:rPr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2247120" y="2151360"/>
            <a:ext cx="6793200" cy="2909160"/>
          </a:xfrm>
          <a:prstGeom prst="rect">
            <a:avLst/>
          </a:prstGeom>
          <a:ln>
            <a:noFill/>
          </a:ln>
        </p:spPr>
      </p:pic>
      <p:sp>
        <p:nvSpPr>
          <p:cNvPr id="199" name="TextShape 1"/>
          <p:cNvSpPr txBox="1"/>
          <p:nvPr/>
        </p:nvSpPr>
        <p:spPr>
          <a:xfrm>
            <a:off x="457200" y="1375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>
                <a:latin typeface="Tw Cen MT"/>
              </a:rPr>
              <a:t>Equatorial Kelvin Wave</a:t>
            </a:r>
            <a:endParaRPr/>
          </a:p>
        </p:txBody>
      </p:sp>
      <p:sp>
        <p:nvSpPr>
          <p:cNvPr id="201" name="TextShape 3"/>
          <p:cNvSpPr txBox="1"/>
          <p:nvPr/>
        </p:nvSpPr>
        <p:spPr>
          <a:xfrm>
            <a:off x="3135960" y="1630440"/>
            <a:ext cx="561996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>
                <a:latin typeface="Times New Roman"/>
              </a:rPr>
              <a:t>Phase Speed ~ 2.8 m/s eastward propagation</a:t>
            </a:r>
            <a:endParaRPr/>
          </a:p>
        </p:txBody>
      </p:sp>
      <p:sp>
        <p:nvSpPr>
          <p:cNvPr id="202" name="Line 4"/>
          <p:cNvSpPr/>
          <p:nvPr/>
        </p:nvSpPr>
        <p:spPr>
          <a:xfrm flipV="1">
            <a:off x="3108960" y="4297680"/>
            <a:ext cx="548640" cy="6418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TextShape 5"/>
          <p:cNvSpPr txBox="1"/>
          <p:nvPr/>
        </p:nvSpPr>
        <p:spPr>
          <a:xfrm>
            <a:off x="2926080" y="4939560"/>
            <a:ext cx="2332440" cy="100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spc="-1">
                <a:latin typeface="Times New Roman"/>
              </a:rPr>
              <a:t>Contours of equal 
thermocline anomaly</a:t>
            </a:r>
            <a:endParaRPr/>
          </a:p>
          <a:p>
            <a:r>
              <a:rPr lang="en-US" sz="2000" spc="-1">
                <a:latin typeface="Times New Roman"/>
              </a:rPr>
              <a:t>(here negative)</a:t>
            </a:r>
            <a:endParaRPr/>
          </a:p>
        </p:txBody>
      </p:sp>
      <p:sp>
        <p:nvSpPr>
          <p:cNvPr id="204" name="TextShape 6"/>
          <p:cNvSpPr txBox="1"/>
          <p:nvPr/>
        </p:nvSpPr>
        <p:spPr>
          <a:xfrm>
            <a:off x="5577840" y="4754880"/>
            <a:ext cx="2593080" cy="76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/>
          </a:p>
          <a:p>
            <a:r>
              <a:rPr lang="en-US" sz="2000" spc="-1">
                <a:latin typeface="Times New Roman"/>
              </a:rPr>
              <a:t>(here positive anomaly)</a:t>
            </a:r>
            <a:endParaRPr/>
          </a:p>
        </p:txBody>
      </p:sp>
      <p:sp>
        <p:nvSpPr>
          <p:cNvPr id="205" name="TextShape 7"/>
          <p:cNvSpPr txBox="1"/>
          <p:nvPr/>
        </p:nvSpPr>
        <p:spPr>
          <a:xfrm>
            <a:off x="74880" y="1829880"/>
            <a:ext cx="2847600" cy="161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spc="-1">
                <a:latin typeface="Times New Roman"/>
              </a:rPr>
              <a:t>Maximum</a:t>
            </a:r>
            <a:endParaRPr/>
          </a:p>
          <a:p>
            <a:r>
              <a:rPr lang="en-US" sz="2000" spc="-1">
                <a:latin typeface="Times New Roman"/>
              </a:rPr>
              <a:t>Amplitude on Equator</a:t>
            </a:r>
            <a:endParaRPr/>
          </a:p>
          <a:p>
            <a:r>
              <a:rPr lang="en-US" sz="2000" spc="-1">
                <a:latin typeface="Times New Roman"/>
              </a:rPr>
              <a:t>Rapid decay in amplitude </a:t>
            </a:r>
            <a:endParaRPr/>
          </a:p>
          <a:p>
            <a:r>
              <a:rPr lang="en-US" sz="2000" spc="-1">
                <a:latin typeface="Times New Roman"/>
              </a:rPr>
              <a:t>within 5 degree N </a:t>
            </a:r>
            <a:endParaRPr/>
          </a:p>
          <a:p>
            <a:r>
              <a:rPr lang="en-US" sz="2000" spc="-1">
                <a:latin typeface="Times New Roman"/>
              </a:rPr>
              <a:t>and 5 degree S </a:t>
            </a:r>
            <a:endParaRPr/>
          </a:p>
        </p:txBody>
      </p:sp>
      <p:sp>
        <p:nvSpPr>
          <p:cNvPr id="206" name="TextShape 8"/>
          <p:cNvSpPr txBox="1"/>
          <p:nvPr/>
        </p:nvSpPr>
        <p:spPr>
          <a:xfrm>
            <a:off x="96480" y="3657600"/>
            <a:ext cx="2649600" cy="70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spc="-1">
                <a:latin typeface="Times New Roman"/>
              </a:rPr>
              <a:t>Zonal current anomalies</a:t>
            </a:r>
            <a:endParaRPr/>
          </a:p>
          <a:p>
            <a:r>
              <a:rPr lang="en-US" sz="2000" spc="-1">
                <a:latin typeface="Times New Roman"/>
              </a:rPr>
              <a:t>(No meridional flow!) </a:t>
            </a:r>
            <a:endParaRPr/>
          </a:p>
        </p:txBody>
      </p:sp>
      <p:sp>
        <p:nvSpPr>
          <p:cNvPr id="207" name="Line 9"/>
          <p:cNvSpPr/>
          <p:nvPr/>
        </p:nvSpPr>
        <p:spPr>
          <a:xfrm flipV="1">
            <a:off x="4663440" y="4389120"/>
            <a:ext cx="1005840" cy="733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" name="Straight Arrow Connector 2"/>
          <p:cNvCxnSpPr/>
          <p:nvPr/>
        </p:nvCxnSpPr>
        <p:spPr>
          <a:xfrm>
            <a:off x="4439798" y="2313542"/>
            <a:ext cx="1927951" cy="1101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207"/>
          <p:cNvPicPr/>
          <p:nvPr/>
        </p:nvPicPr>
        <p:blipFill>
          <a:blip r:embed="rId2"/>
          <a:stretch/>
        </p:blipFill>
        <p:spPr>
          <a:xfrm>
            <a:off x="3108960" y="2508120"/>
            <a:ext cx="5899320" cy="2780640"/>
          </a:xfrm>
          <a:prstGeom prst="rect">
            <a:avLst/>
          </a:prstGeom>
          <a:ln>
            <a:noFill/>
          </a:ln>
        </p:spPr>
      </p:pic>
      <p:sp>
        <p:nvSpPr>
          <p:cNvPr id="209" name="TextShape 1"/>
          <p:cNvSpPr txBox="1"/>
          <p:nvPr/>
        </p:nvSpPr>
        <p:spPr>
          <a:xfrm>
            <a:off x="457200" y="1375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>
                <a:latin typeface="Tw Cen MT"/>
              </a:rPr>
              <a:t>Equatorial Rossby Waves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4503960" y="1630440"/>
            <a:ext cx="460044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>
                <a:latin typeface="Times New Roman"/>
              </a:rPr>
              <a:t>Phase speed: westward propagation </a:t>
            </a:r>
            <a:endParaRPr/>
          </a:p>
          <a:p>
            <a:r>
              <a:rPr lang="en-US" sz="2400" spc="-1">
                <a:latin typeface="Times New Roman"/>
              </a:rPr>
              <a:t>1/3 or less  of Kelvin phase speed </a:t>
            </a:r>
            <a:endParaRPr/>
          </a:p>
        </p:txBody>
      </p:sp>
      <p:sp>
        <p:nvSpPr>
          <p:cNvPr id="212" name="TextShape 4"/>
          <p:cNvSpPr txBox="1"/>
          <p:nvPr/>
        </p:nvSpPr>
        <p:spPr>
          <a:xfrm>
            <a:off x="3931920" y="5043960"/>
            <a:ext cx="4492080" cy="76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/>
          </a:p>
          <a:p>
            <a:r>
              <a:rPr lang="en-US" sz="2000" spc="-1">
                <a:latin typeface="Times New Roman"/>
              </a:rPr>
              <a:t>(Example of an asymmetric Rossby wave)</a:t>
            </a:r>
            <a:endParaRPr/>
          </a:p>
        </p:txBody>
      </p:sp>
      <p:sp>
        <p:nvSpPr>
          <p:cNvPr id="213" name="TextShape 5"/>
          <p:cNvSpPr txBox="1"/>
          <p:nvPr/>
        </p:nvSpPr>
        <p:spPr>
          <a:xfrm>
            <a:off x="74880" y="1829880"/>
            <a:ext cx="3327840" cy="191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spc="-1">
                <a:latin typeface="Times New Roman"/>
              </a:rPr>
              <a:t>Maximum pressure amplitudes</a:t>
            </a:r>
            <a:endParaRPr/>
          </a:p>
          <a:p>
            <a:r>
              <a:rPr lang="en-US" sz="2000" spc="-1">
                <a:latin typeface="Times New Roman"/>
              </a:rPr>
              <a:t>(height anomalies)</a:t>
            </a:r>
            <a:endParaRPr/>
          </a:p>
          <a:p>
            <a:r>
              <a:rPr lang="en-US" sz="2000" spc="-1">
                <a:latin typeface="Times New Roman"/>
              </a:rPr>
              <a:t> off the equator</a:t>
            </a:r>
            <a:endParaRPr/>
          </a:p>
          <a:p>
            <a:r>
              <a:rPr lang="en-US" sz="2000" spc="-1">
                <a:latin typeface="Times New Roman"/>
              </a:rPr>
              <a:t>(with strongest zonal wind </a:t>
            </a:r>
            <a:endParaRPr/>
          </a:p>
          <a:p>
            <a:r>
              <a:rPr lang="en-US" sz="2000" spc="-1">
                <a:latin typeface="Times New Roman"/>
              </a:rPr>
              <a:t>anomalies)</a:t>
            </a:r>
            <a:endParaRPr/>
          </a:p>
          <a:p>
            <a:endParaRPr/>
          </a:p>
        </p:txBody>
      </p:sp>
      <p:sp>
        <p:nvSpPr>
          <p:cNvPr id="214" name="TextShape 6"/>
          <p:cNvSpPr txBox="1"/>
          <p:nvPr/>
        </p:nvSpPr>
        <p:spPr>
          <a:xfrm>
            <a:off x="96480" y="3506760"/>
            <a:ext cx="2940840" cy="70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spc="-1">
                <a:latin typeface="Times New Roman"/>
              </a:rPr>
              <a:t>Strongest meridional wind </a:t>
            </a:r>
            <a:endParaRPr/>
          </a:p>
          <a:p>
            <a:r>
              <a:rPr lang="en-US" sz="2000" spc="-1">
                <a:latin typeface="Times New Roman"/>
              </a:rPr>
              <a:t>amplitudes on equator </a:t>
            </a:r>
            <a:endParaRPr/>
          </a:p>
        </p:txBody>
      </p:sp>
      <p:sp>
        <p:nvSpPr>
          <p:cNvPr id="215" name="TextShape 7"/>
          <p:cNvSpPr txBox="1"/>
          <p:nvPr/>
        </p:nvSpPr>
        <p:spPr>
          <a:xfrm>
            <a:off x="182880" y="4754880"/>
            <a:ext cx="2360160" cy="131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spc="-1">
                <a:latin typeface="Times New Roman"/>
              </a:rPr>
              <a:t>Equatorial Rossby 
can be symmetric or</a:t>
            </a:r>
            <a:endParaRPr/>
          </a:p>
          <a:p>
            <a:r>
              <a:rPr lang="en-US" sz="2000" spc="-1">
                <a:latin typeface="Times New Roman"/>
              </a:rPr>
              <a:t>asymmetric with 
respect to the equator</a:t>
            </a:r>
            <a:endParaRPr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55047" y="2633031"/>
            <a:ext cx="947449" cy="1101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215"/>
          <p:cNvPicPr/>
          <p:nvPr/>
        </p:nvPicPr>
        <p:blipFill>
          <a:blip r:embed="rId3"/>
          <a:stretch/>
        </p:blipFill>
        <p:spPr>
          <a:xfrm>
            <a:off x="2828880" y="1873440"/>
            <a:ext cx="5026320" cy="2800080"/>
          </a:xfrm>
          <a:prstGeom prst="rect">
            <a:avLst/>
          </a:prstGeom>
          <a:ln>
            <a:noFill/>
          </a:ln>
        </p:spPr>
      </p:pic>
      <p:sp>
        <p:nvSpPr>
          <p:cNvPr id="217" name="TextShape 1"/>
          <p:cNvSpPr txBox="1"/>
          <p:nvPr/>
        </p:nvSpPr>
        <p:spPr>
          <a:xfrm>
            <a:off x="457200" y="1371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>
                <a:latin typeface="Tw Cen MT"/>
              </a:rPr>
              <a:t>Delayed Oscillator Theory 2
Response to initial perturbation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289440" y="1828800"/>
            <a:ext cx="1905120" cy="188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Downwelling Kelvin wave: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Thermocline depth deeper than normal h&gt;0 (red)</a:t>
            </a:r>
            <a:endParaRPr/>
          </a:p>
        </p:txBody>
      </p:sp>
      <p:sp>
        <p:nvSpPr>
          <p:cNvPr id="219" name="TextShape 3"/>
          <p:cNvSpPr txBox="1"/>
          <p:nvPr/>
        </p:nvSpPr>
        <p:spPr>
          <a:xfrm>
            <a:off x="151560" y="5036040"/>
            <a:ext cx="669708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spc="-1" dirty="0" smtClean="0">
                <a:latin typeface="Times New Roman"/>
              </a:rPr>
              <a:t>Equatorial </a:t>
            </a:r>
            <a:r>
              <a:rPr lang="en-US" sz="2400" spc="-1" dirty="0">
                <a:latin typeface="Times New Roman"/>
              </a:rPr>
              <a:t>Kelvin waves are centered on the equator</a:t>
            </a:r>
            <a:endParaRPr dirty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spc="-1" dirty="0" smtClean="0">
                <a:latin typeface="Times New Roman"/>
              </a:rPr>
              <a:t>Sea </a:t>
            </a:r>
            <a:r>
              <a:rPr lang="en-US" sz="2400" spc="-1" dirty="0">
                <a:latin typeface="Times New Roman"/>
              </a:rPr>
              <a:t>surface height anomalies are small compared </a:t>
            </a:r>
            <a:r>
              <a:rPr lang="en-US" sz="2400" spc="-1" dirty="0" smtClean="0">
                <a:latin typeface="Times New Roman"/>
              </a:rPr>
              <a:t>with </a:t>
            </a:r>
            <a:r>
              <a:rPr lang="en-US" sz="2400" spc="-1" dirty="0">
                <a:latin typeface="Times New Roman"/>
              </a:rPr>
              <a:t>the internal thermocline displacements. </a:t>
            </a:r>
            <a:endParaRPr dirty="0"/>
          </a:p>
        </p:txBody>
      </p:sp>
      <p:sp>
        <p:nvSpPr>
          <p:cNvPr id="220" name="Freeform 4"/>
          <p:cNvSpPr/>
          <p:nvPr/>
        </p:nvSpPr>
        <p:spPr>
          <a:xfrm>
            <a:off x="3557520" y="2660400"/>
            <a:ext cx="3109320" cy="274680"/>
          </a:xfrm>
          <a:custGeom>
            <a:avLst/>
            <a:gdLst/>
            <a:ahLst/>
            <a:cxnLst/>
            <a:rect l="0" t="0" r="r" b="b"/>
            <a:pathLst>
              <a:path w="8637" h="763">
                <a:moveTo>
                  <a:pt x="0" y="762"/>
                </a:moveTo>
                <a:cubicBezTo>
                  <a:pt x="3892" y="0"/>
                  <a:pt x="8636" y="762"/>
                  <a:pt x="8636" y="762"/>
                </a:cubicBezTo>
              </a:path>
            </a:pathLst>
          </a:custGeom>
          <a:ln>
            <a:solidFill>
              <a:srgbClr val="000000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20"/>
          <p:cNvPicPr/>
          <p:nvPr/>
        </p:nvPicPr>
        <p:blipFill>
          <a:blip r:embed="rId3"/>
          <a:stretch/>
        </p:blipFill>
        <p:spPr>
          <a:xfrm>
            <a:off x="2288880" y="2377440"/>
            <a:ext cx="5026320" cy="2800080"/>
          </a:xfrm>
          <a:prstGeom prst="rect">
            <a:avLst/>
          </a:prstGeom>
          <a:ln>
            <a:noFill/>
          </a:ln>
        </p:spPr>
      </p:pic>
      <p:sp>
        <p:nvSpPr>
          <p:cNvPr id="222" name="TextShape 1"/>
          <p:cNvSpPr txBox="1"/>
          <p:nvPr/>
        </p:nvSpPr>
        <p:spPr>
          <a:xfrm>
            <a:off x="457200" y="1371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>
                <a:latin typeface="Tw Cen MT"/>
              </a:rPr>
              <a:t>Delayed Oscillator Theory 2
Response to intial perturbation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289440" y="1828800"/>
            <a:ext cx="1905120" cy="188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Downwelling Kelvin wave: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Thermocline depth deeper than normal h&gt;0 (red)</a:t>
            </a:r>
            <a:endParaRPr/>
          </a:p>
        </p:txBody>
      </p:sp>
      <p:sp>
        <p:nvSpPr>
          <p:cNvPr id="224" name="Line 3"/>
          <p:cNvSpPr/>
          <p:nvPr/>
        </p:nvSpPr>
        <p:spPr>
          <a:xfrm>
            <a:off x="822960" y="5029200"/>
            <a:ext cx="7589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TextShape 4"/>
          <p:cNvSpPr txBox="1"/>
          <p:nvPr/>
        </p:nvSpPr>
        <p:spPr>
          <a:xfrm>
            <a:off x="151560" y="4481640"/>
            <a:ext cx="204300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>
                <a:latin typeface="Times New Roman"/>
              </a:rPr>
              <a:t>On the Equator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52280" y="-152640"/>
            <a:ext cx="883944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>
                <a:latin typeface="Tw Cen MT"/>
              </a:rPr>
              <a:t>How does the phase of ENSO reverse?</a:t>
            </a:r>
            <a:endParaRPr/>
          </a:p>
        </p:txBody>
      </p:sp>
      <p:pic>
        <p:nvPicPr>
          <p:cNvPr id="227" name="Picture 4" descr="L:\metwin\MSc\enso\Fig1.gif"/>
          <p:cNvPicPr/>
          <p:nvPr/>
        </p:nvPicPr>
        <p:blipFill>
          <a:blip r:embed="rId3"/>
          <a:stretch/>
        </p:blipFill>
        <p:spPr>
          <a:xfrm>
            <a:off x="182880" y="1580400"/>
            <a:ext cx="4038840" cy="2168640"/>
          </a:xfrm>
          <a:prstGeom prst="rect">
            <a:avLst/>
          </a:prstGeom>
          <a:ln>
            <a:noFill/>
          </a:ln>
        </p:spPr>
      </p:pic>
      <p:pic>
        <p:nvPicPr>
          <p:cNvPr id="228" name="Picture 5" descr="L:\metwin\MSc\enso\Fig2.gif"/>
          <p:cNvPicPr/>
          <p:nvPr/>
        </p:nvPicPr>
        <p:blipFill>
          <a:blip r:embed="rId4"/>
          <a:stretch/>
        </p:blipFill>
        <p:spPr>
          <a:xfrm>
            <a:off x="4617720" y="1558080"/>
            <a:ext cx="4343400" cy="2682720"/>
          </a:xfrm>
          <a:prstGeom prst="rect">
            <a:avLst/>
          </a:prstGeom>
          <a:ln>
            <a:noFill/>
          </a:ln>
        </p:spPr>
      </p:pic>
      <p:pic>
        <p:nvPicPr>
          <p:cNvPr id="229" name="Picture 7" descr="L:\metwin\MSc\enso\Fig4.gif"/>
          <p:cNvPicPr/>
          <p:nvPr/>
        </p:nvPicPr>
        <p:blipFill>
          <a:blip r:embed="rId5"/>
          <a:stretch/>
        </p:blipFill>
        <p:spPr>
          <a:xfrm>
            <a:off x="4648320" y="4292640"/>
            <a:ext cx="4495680" cy="223344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4648320" y="838080"/>
            <a:ext cx="407448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1400" spc="-1">
                <a:latin typeface="Arial"/>
              </a:rPr>
              <a:t>Battisti and Hirst, 1989; Suarez and Schopf, 1988</a:t>
            </a:r>
            <a:endParaRPr/>
          </a:p>
        </p:txBody>
      </p:sp>
      <p:sp>
        <p:nvSpPr>
          <p:cNvPr id="231" name="CustomShape 3"/>
          <p:cNvSpPr/>
          <p:nvPr/>
        </p:nvSpPr>
        <p:spPr>
          <a:xfrm>
            <a:off x="4952880" y="4343400"/>
            <a:ext cx="29718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2400" spc="-1">
                <a:latin typeface="Arial"/>
              </a:rPr>
              <a:t>Thermocline depth</a:t>
            </a:r>
            <a:endParaRPr/>
          </a:p>
        </p:txBody>
      </p:sp>
      <p:sp>
        <p:nvSpPr>
          <p:cNvPr id="232" name="CustomShape 4"/>
          <p:cNvSpPr/>
          <p:nvPr/>
        </p:nvSpPr>
        <p:spPr>
          <a:xfrm>
            <a:off x="76320" y="762120"/>
            <a:ext cx="464796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2800" u="sng" spc="-1">
                <a:uFill>
                  <a:solidFill>
                    <a:srgbClr val="FFFFFF"/>
                  </a:solidFill>
                </a:uFill>
                <a:latin typeface="Arial"/>
              </a:rPr>
              <a:t>Delayed Oscillator Theory </a:t>
            </a:r>
            <a:endParaRPr/>
          </a:p>
        </p:txBody>
      </p:sp>
      <p:sp>
        <p:nvSpPr>
          <p:cNvPr id="233" name="Line 5"/>
          <p:cNvSpPr/>
          <p:nvPr/>
        </p:nvSpPr>
        <p:spPr>
          <a:xfrm>
            <a:off x="6019920" y="2057400"/>
            <a:ext cx="60948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6"/>
          <p:cNvSpPr/>
          <p:nvPr/>
        </p:nvSpPr>
        <p:spPr>
          <a:xfrm>
            <a:off x="457200" y="3733920"/>
            <a:ext cx="3886200" cy="2478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spc="-1">
                <a:latin typeface="Arial"/>
              </a:rPr>
              <a:t> Westerly winds force downwelling on Equator and upwelling to North and South</a:t>
            </a:r>
            <a:endParaRPr/>
          </a:p>
          <a:p>
            <a:pPr>
              <a:lnSpc>
                <a:spcPct val="100000"/>
              </a:lnSpc>
            </a:pPr>
            <a:r>
              <a:rPr lang="en-GB" sz="2400" spc="-1">
                <a:latin typeface="Arial"/>
              </a:rPr>
              <a:t>=&gt; Excites Kelvin and Rossby waves </a:t>
            </a:r>
            <a:endParaRPr/>
          </a:p>
        </p:txBody>
      </p:sp>
      <p:sp>
        <p:nvSpPr>
          <p:cNvPr id="235" name="Line 7"/>
          <p:cNvSpPr/>
          <p:nvPr/>
        </p:nvSpPr>
        <p:spPr>
          <a:xfrm>
            <a:off x="6324480" y="1447920"/>
            <a:ext cx="0" cy="4800600"/>
          </a:xfrm>
          <a:prstGeom prst="line">
            <a:avLst/>
          </a:prstGeom>
          <a:ln w="9360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8"/>
          <p:cNvSpPr/>
          <p:nvPr/>
        </p:nvSpPr>
        <p:spPr>
          <a:xfrm>
            <a:off x="1219320" y="6415200"/>
            <a:ext cx="739116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spc="-1">
                <a:latin typeface="Arial"/>
              </a:rPr>
              <a:t>Figures from IRI: http://iri.columbia.edu/climate/ENSO/theory/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731520" y="2103120"/>
            <a:ext cx="7334280" cy="228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>
                <a:latin typeface="Times New Roman"/>
              </a:rPr>
              <a:t>Back of the Envelope Calculation:</a:t>
            </a:r>
            <a:endParaRPr/>
          </a:p>
          <a:p>
            <a:endParaRPr/>
          </a:p>
          <a:p>
            <a:r>
              <a:rPr lang="en-US" sz="2400" spc="-1">
                <a:latin typeface="Times New Roman"/>
              </a:rPr>
              <a:t>Example calculate how fast long it takes a Kelvin wave to </a:t>
            </a:r>
            <a:endParaRPr/>
          </a:p>
          <a:p>
            <a:r>
              <a:rPr lang="en-US" sz="2400" spc="-1">
                <a:latin typeface="Times New Roman"/>
              </a:rPr>
              <a:t>cross from the date line to the South American coast.</a:t>
            </a:r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1371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>
                <a:latin typeface="Tw Cen MT"/>
              </a:rPr>
              <a:t>Delayed Oscillator Theory:
Response to initial perturbation</a:t>
            </a:r>
            <a:endParaRPr/>
          </a:p>
        </p:txBody>
      </p:sp>
      <p:pic>
        <p:nvPicPr>
          <p:cNvPr id="239" name="Picture 5" descr="L:\metwin\MSc\enso\Fig4.gif"/>
          <p:cNvPicPr/>
          <p:nvPr/>
        </p:nvPicPr>
        <p:blipFill>
          <a:blip r:embed="rId3"/>
          <a:stretch/>
        </p:blipFill>
        <p:spPr>
          <a:xfrm>
            <a:off x="589680" y="2211120"/>
            <a:ext cx="7911360" cy="393192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2376360" y="2197440"/>
            <a:ext cx="1904760" cy="13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Upwelling Rossby waves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(symmetric mode) </a:t>
            </a:r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4312800" y="2377440"/>
            <a:ext cx="1905120" cy="64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Downwelling Kelvin wave</a:t>
            </a:r>
            <a:endParaRPr/>
          </a:p>
        </p:txBody>
      </p:sp>
      <p:sp>
        <p:nvSpPr>
          <p:cNvPr id="242" name="Line 4"/>
          <p:cNvSpPr/>
          <p:nvPr/>
        </p:nvSpPr>
        <p:spPr>
          <a:xfrm>
            <a:off x="822960" y="3931920"/>
            <a:ext cx="7589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TextShape 5"/>
          <p:cNvSpPr txBox="1"/>
          <p:nvPr/>
        </p:nvSpPr>
        <p:spPr>
          <a:xfrm>
            <a:off x="110880" y="3677040"/>
            <a:ext cx="5860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>
                <a:latin typeface="Times New Roman"/>
              </a:rPr>
              <a:t>EQ</a:t>
            </a:r>
            <a:endParaRPr/>
          </a:p>
        </p:txBody>
      </p:sp>
      <p:sp>
        <p:nvSpPr>
          <p:cNvPr id="244" name="Line 6"/>
          <p:cNvSpPr/>
          <p:nvPr/>
        </p:nvSpPr>
        <p:spPr>
          <a:xfrm>
            <a:off x="4023360" y="2211120"/>
            <a:ext cx="0" cy="3366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 descr="L:\metwin\MSc\enso\Fig6a.gif"/>
          <p:cNvPicPr/>
          <p:nvPr/>
        </p:nvPicPr>
        <p:blipFill>
          <a:blip r:embed="rId3"/>
          <a:stretch/>
        </p:blipFill>
        <p:spPr>
          <a:xfrm>
            <a:off x="623520" y="2220840"/>
            <a:ext cx="7863840" cy="3865680"/>
          </a:xfrm>
          <a:prstGeom prst="rect">
            <a:avLst/>
          </a:prstGeom>
          <a:ln>
            <a:noFill/>
          </a:ln>
        </p:spPr>
      </p:pic>
      <p:sp>
        <p:nvSpPr>
          <p:cNvPr id="246" name="TextShape 1"/>
          <p:cNvSpPr txBox="1"/>
          <p:nvPr/>
        </p:nvSpPr>
        <p:spPr>
          <a:xfrm>
            <a:off x="457200" y="1371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>
                <a:latin typeface="Tw Cen MT"/>
              </a:rPr>
              <a:t>Delayed Oscillator Theory:
Response to initial perturbation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2412360" y="2197440"/>
            <a:ext cx="1904760" cy="13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Upwelling Rossby waves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(symmetric mode) </a:t>
            </a: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4312800" y="2374920"/>
            <a:ext cx="1905120" cy="64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Downwelling Kelvin wave</a:t>
            </a:r>
            <a:endParaRPr/>
          </a:p>
        </p:txBody>
      </p:sp>
      <p:sp>
        <p:nvSpPr>
          <p:cNvPr id="249" name="Line 4"/>
          <p:cNvSpPr/>
          <p:nvPr/>
        </p:nvSpPr>
        <p:spPr>
          <a:xfrm>
            <a:off x="822960" y="3931920"/>
            <a:ext cx="7589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TextShape 5"/>
          <p:cNvSpPr txBox="1"/>
          <p:nvPr/>
        </p:nvSpPr>
        <p:spPr>
          <a:xfrm>
            <a:off x="110880" y="3677040"/>
            <a:ext cx="5860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>
                <a:latin typeface="Times New Roman"/>
              </a:rPr>
              <a:t>EQ</a:t>
            </a:r>
            <a:endParaRPr/>
          </a:p>
        </p:txBody>
      </p:sp>
      <p:sp>
        <p:nvSpPr>
          <p:cNvPr id="251" name="Line 6"/>
          <p:cNvSpPr/>
          <p:nvPr/>
        </p:nvSpPr>
        <p:spPr>
          <a:xfrm>
            <a:off x="4203360" y="2219760"/>
            <a:ext cx="0" cy="3366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7"/>
          <p:cNvSpPr/>
          <p:nvPr/>
        </p:nvSpPr>
        <p:spPr>
          <a:xfrm>
            <a:off x="914400" y="2468880"/>
            <a:ext cx="731520" cy="36576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spc="-1">
                <a:solidFill>
                  <a:srgbClr val="FFFFFF"/>
                </a:solidFill>
                <a:latin typeface="Times New Roman"/>
              </a:rPr>
              <a:t>t+25d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6" descr="L:\metwin\MSc\enso\Fig6b.gif"/>
          <p:cNvPicPr/>
          <p:nvPr/>
        </p:nvPicPr>
        <p:blipFill>
          <a:blip r:embed="rId3"/>
          <a:stretch/>
        </p:blipFill>
        <p:spPr>
          <a:xfrm>
            <a:off x="581760" y="2220840"/>
            <a:ext cx="7811280" cy="3855960"/>
          </a:xfrm>
          <a:prstGeom prst="rect">
            <a:avLst/>
          </a:prstGeom>
          <a:ln>
            <a:noFill/>
          </a:ln>
        </p:spPr>
      </p:pic>
      <p:sp>
        <p:nvSpPr>
          <p:cNvPr id="254" name="TextShape 1"/>
          <p:cNvSpPr txBox="1"/>
          <p:nvPr/>
        </p:nvSpPr>
        <p:spPr>
          <a:xfrm>
            <a:off x="457200" y="1371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>
                <a:latin typeface="Tw Cen MT"/>
              </a:rPr>
              <a:t>Delayed Oscillator Theory:
Response to initial perturbation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2412360" y="2197440"/>
            <a:ext cx="1904760" cy="13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Upwelling Rossby waves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(symmetric mode) </a:t>
            </a:r>
            <a:endParaRPr/>
          </a:p>
        </p:txBody>
      </p:sp>
      <p:sp>
        <p:nvSpPr>
          <p:cNvPr id="256" name="CustomShape 3"/>
          <p:cNvSpPr/>
          <p:nvPr/>
        </p:nvSpPr>
        <p:spPr>
          <a:xfrm>
            <a:off x="4312800" y="2377440"/>
            <a:ext cx="1905120" cy="64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Downwelling Kelvin wave</a:t>
            </a:r>
            <a:endParaRPr/>
          </a:p>
        </p:txBody>
      </p:sp>
      <p:sp>
        <p:nvSpPr>
          <p:cNvPr id="257" name="Line 4"/>
          <p:cNvSpPr/>
          <p:nvPr/>
        </p:nvSpPr>
        <p:spPr>
          <a:xfrm>
            <a:off x="822960" y="3931920"/>
            <a:ext cx="7589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TextShape 5"/>
          <p:cNvSpPr txBox="1"/>
          <p:nvPr/>
        </p:nvSpPr>
        <p:spPr>
          <a:xfrm>
            <a:off x="110880" y="3677040"/>
            <a:ext cx="5860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>
                <a:latin typeface="Times New Roman"/>
              </a:rPr>
              <a:t>EQ</a:t>
            </a:r>
            <a:endParaRPr/>
          </a:p>
        </p:txBody>
      </p:sp>
      <p:sp>
        <p:nvSpPr>
          <p:cNvPr id="259" name="Line 6"/>
          <p:cNvSpPr/>
          <p:nvPr/>
        </p:nvSpPr>
        <p:spPr>
          <a:xfrm>
            <a:off x="4203360" y="2219760"/>
            <a:ext cx="0" cy="3366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7"/>
          <p:cNvSpPr/>
          <p:nvPr/>
        </p:nvSpPr>
        <p:spPr>
          <a:xfrm>
            <a:off x="914400" y="2468880"/>
            <a:ext cx="731520" cy="36576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spc="-1">
                <a:solidFill>
                  <a:srgbClr val="FFFFFF"/>
                </a:solidFill>
                <a:latin typeface="Times New Roman"/>
              </a:rPr>
              <a:t>t+50d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52280" y="-152640"/>
            <a:ext cx="883944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>
                <a:latin typeface="Tw Cen MT"/>
              </a:rPr>
              <a:t>How does the phase of ENSO reverse?</a:t>
            </a:r>
            <a:endParaRPr/>
          </a:p>
        </p:txBody>
      </p:sp>
      <p:pic>
        <p:nvPicPr>
          <p:cNvPr id="173" name="Picture 4" descr="L:\metwin\MSc\enso\Fig1.gif"/>
          <p:cNvPicPr/>
          <p:nvPr/>
        </p:nvPicPr>
        <p:blipFill>
          <a:blip r:embed="rId3"/>
          <a:stretch/>
        </p:blipFill>
        <p:spPr>
          <a:xfrm>
            <a:off x="182880" y="1580400"/>
            <a:ext cx="4038840" cy="2168640"/>
          </a:xfrm>
          <a:prstGeom prst="rect">
            <a:avLst/>
          </a:prstGeom>
          <a:ln>
            <a:noFill/>
          </a:ln>
        </p:spPr>
      </p:pic>
      <p:pic>
        <p:nvPicPr>
          <p:cNvPr id="174" name="Picture 5" descr="L:\metwin\MSc\enso\Fig2.gif"/>
          <p:cNvPicPr/>
          <p:nvPr/>
        </p:nvPicPr>
        <p:blipFill>
          <a:blip r:embed="rId4"/>
          <a:stretch/>
        </p:blipFill>
        <p:spPr>
          <a:xfrm>
            <a:off x="4617720" y="1558080"/>
            <a:ext cx="4343400" cy="2682720"/>
          </a:xfrm>
          <a:prstGeom prst="rect">
            <a:avLst/>
          </a:prstGeom>
          <a:ln>
            <a:noFill/>
          </a:ln>
        </p:spPr>
      </p:pic>
      <p:pic>
        <p:nvPicPr>
          <p:cNvPr id="175" name="Picture 7" descr="L:\metwin\MSc\enso\Fig4.gif"/>
          <p:cNvPicPr/>
          <p:nvPr/>
        </p:nvPicPr>
        <p:blipFill>
          <a:blip r:embed="rId5"/>
          <a:stretch/>
        </p:blipFill>
        <p:spPr>
          <a:xfrm>
            <a:off x="4648320" y="4292640"/>
            <a:ext cx="4495680" cy="223344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4648320" y="838080"/>
            <a:ext cx="407448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1400" spc="-1">
                <a:latin typeface="Arial"/>
              </a:rPr>
              <a:t>Battisti and Hirst, 1989; Suarez and Schopf, 1988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4952880" y="4343400"/>
            <a:ext cx="29718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2400" spc="-1">
                <a:latin typeface="Arial"/>
              </a:rPr>
              <a:t>Thermocline depth</a:t>
            </a: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76320" y="762120"/>
            <a:ext cx="4647960" cy="52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2800" u="sng" spc="-1">
                <a:uFill>
                  <a:solidFill>
                    <a:srgbClr val="FFFFFF"/>
                  </a:solidFill>
                </a:uFill>
                <a:latin typeface="Arial"/>
              </a:rPr>
              <a:t>Delayed Oscillator Theory </a:t>
            </a:r>
            <a:endParaRPr/>
          </a:p>
        </p:txBody>
      </p:sp>
      <p:sp>
        <p:nvSpPr>
          <p:cNvPr id="179" name="Line 5"/>
          <p:cNvSpPr/>
          <p:nvPr/>
        </p:nvSpPr>
        <p:spPr>
          <a:xfrm>
            <a:off x="6019920" y="2057400"/>
            <a:ext cx="609480" cy="0"/>
          </a:xfrm>
          <a:prstGeom prst="line">
            <a:avLst/>
          </a:prstGeom>
          <a:ln w="2844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6"/>
          <p:cNvSpPr/>
          <p:nvPr/>
        </p:nvSpPr>
        <p:spPr>
          <a:xfrm>
            <a:off x="457200" y="3733920"/>
            <a:ext cx="3886200" cy="2478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spc="-1">
                <a:latin typeface="Arial"/>
              </a:rPr>
              <a:t> Westerly winds force downwelling on Equator and upwelling to North and South</a:t>
            </a:r>
            <a:endParaRPr/>
          </a:p>
          <a:p>
            <a:pPr>
              <a:lnSpc>
                <a:spcPct val="100000"/>
              </a:lnSpc>
            </a:pPr>
            <a:r>
              <a:rPr lang="en-GB" sz="2400" spc="-1">
                <a:latin typeface="Arial"/>
              </a:rPr>
              <a:t>=&gt; Excites Kelvin and Rossby waves </a:t>
            </a:r>
            <a:endParaRPr/>
          </a:p>
        </p:txBody>
      </p:sp>
      <p:sp>
        <p:nvSpPr>
          <p:cNvPr id="181" name="Line 7"/>
          <p:cNvSpPr/>
          <p:nvPr/>
        </p:nvSpPr>
        <p:spPr>
          <a:xfrm>
            <a:off x="6324480" y="1447920"/>
            <a:ext cx="0" cy="4800600"/>
          </a:xfrm>
          <a:prstGeom prst="line">
            <a:avLst/>
          </a:prstGeom>
          <a:ln w="9360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8"/>
          <p:cNvSpPr/>
          <p:nvPr/>
        </p:nvSpPr>
        <p:spPr>
          <a:xfrm>
            <a:off x="1219320" y="6415200"/>
            <a:ext cx="739116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spc="-1">
                <a:latin typeface="Arial"/>
              </a:rPr>
              <a:t>Figures from IRI: http://iri.columbia.edu/climate/ENSO/theory/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cture 7" descr="L:\metwin\MSc\enso\Fig6c.gif"/>
          <p:cNvPicPr/>
          <p:nvPr/>
        </p:nvPicPr>
        <p:blipFill>
          <a:blip r:embed="rId3"/>
          <a:stretch/>
        </p:blipFill>
        <p:spPr>
          <a:xfrm>
            <a:off x="653760" y="2213640"/>
            <a:ext cx="7870320" cy="3801960"/>
          </a:xfrm>
          <a:prstGeom prst="rect">
            <a:avLst/>
          </a:prstGeom>
          <a:ln>
            <a:noFill/>
          </a:ln>
        </p:spPr>
      </p:pic>
      <p:sp>
        <p:nvSpPr>
          <p:cNvPr id="262" name="TextShape 1"/>
          <p:cNvSpPr txBox="1"/>
          <p:nvPr/>
        </p:nvSpPr>
        <p:spPr>
          <a:xfrm>
            <a:off x="457200" y="1371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>
                <a:latin typeface="Tw Cen MT"/>
              </a:rPr>
              <a:t>Delayed Oscillator Theory:
Response to intial perturbation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2412360" y="2197440"/>
            <a:ext cx="1904760" cy="13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Upwelling Rossby waves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(symmetric mode) </a:t>
            </a:r>
            <a:endParaRPr/>
          </a:p>
        </p:txBody>
      </p:sp>
      <p:sp>
        <p:nvSpPr>
          <p:cNvPr id="264" name="CustomShape 3"/>
          <p:cNvSpPr/>
          <p:nvPr/>
        </p:nvSpPr>
        <p:spPr>
          <a:xfrm>
            <a:off x="6583680" y="2374920"/>
            <a:ext cx="1905120" cy="9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Coastal Kelvin waves and reflection </a:t>
            </a:r>
            <a:endParaRPr/>
          </a:p>
        </p:txBody>
      </p:sp>
      <p:sp>
        <p:nvSpPr>
          <p:cNvPr id="265" name="Line 4"/>
          <p:cNvSpPr/>
          <p:nvPr/>
        </p:nvSpPr>
        <p:spPr>
          <a:xfrm>
            <a:off x="822960" y="3931920"/>
            <a:ext cx="7589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TextShape 5"/>
          <p:cNvSpPr txBox="1"/>
          <p:nvPr/>
        </p:nvSpPr>
        <p:spPr>
          <a:xfrm>
            <a:off x="110880" y="3677040"/>
            <a:ext cx="5860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>
                <a:latin typeface="Times New Roman"/>
              </a:rPr>
              <a:t>EQ</a:t>
            </a:r>
            <a:endParaRPr/>
          </a:p>
        </p:txBody>
      </p:sp>
      <p:sp>
        <p:nvSpPr>
          <p:cNvPr id="267" name="Line 6"/>
          <p:cNvSpPr/>
          <p:nvPr/>
        </p:nvSpPr>
        <p:spPr>
          <a:xfrm>
            <a:off x="4203360" y="2219760"/>
            <a:ext cx="0" cy="3366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7"/>
          <p:cNvSpPr/>
          <p:nvPr/>
        </p:nvSpPr>
        <p:spPr>
          <a:xfrm>
            <a:off x="914400" y="2468880"/>
            <a:ext cx="731520" cy="36576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spc="-1">
                <a:solidFill>
                  <a:srgbClr val="FFFFFF"/>
                </a:solidFill>
                <a:latin typeface="Times New Roman"/>
              </a:rPr>
              <a:t>t+75d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icture 8" descr="L:\metwin\MSc\enso\Fig6d.gif"/>
          <p:cNvPicPr/>
          <p:nvPr/>
        </p:nvPicPr>
        <p:blipFill>
          <a:blip r:embed="rId3"/>
          <a:stretch/>
        </p:blipFill>
        <p:spPr>
          <a:xfrm>
            <a:off x="545760" y="2231280"/>
            <a:ext cx="7873920" cy="3820320"/>
          </a:xfrm>
          <a:prstGeom prst="rect">
            <a:avLst/>
          </a:prstGeom>
          <a:ln>
            <a:noFill/>
          </a:ln>
        </p:spPr>
      </p:pic>
      <p:sp>
        <p:nvSpPr>
          <p:cNvPr id="270" name="TextShape 1"/>
          <p:cNvSpPr txBox="1"/>
          <p:nvPr/>
        </p:nvSpPr>
        <p:spPr>
          <a:xfrm>
            <a:off x="457200" y="1371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>
                <a:latin typeface="Tw Cen MT"/>
              </a:rPr>
              <a:t>Delayed Oscillator Theory:
Response to initial perturbation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2484360" y="2197440"/>
            <a:ext cx="1904760" cy="13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Upwelling Rossby waves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(symmetric mode) </a:t>
            </a:r>
            <a:endParaRPr/>
          </a:p>
        </p:txBody>
      </p:sp>
      <p:sp>
        <p:nvSpPr>
          <p:cNvPr id="272" name="Line 3"/>
          <p:cNvSpPr/>
          <p:nvPr/>
        </p:nvSpPr>
        <p:spPr>
          <a:xfrm>
            <a:off x="822960" y="3931920"/>
            <a:ext cx="7589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TextShape 4"/>
          <p:cNvSpPr txBox="1"/>
          <p:nvPr/>
        </p:nvSpPr>
        <p:spPr>
          <a:xfrm>
            <a:off x="110880" y="3677040"/>
            <a:ext cx="5860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>
                <a:latin typeface="Times New Roman"/>
              </a:rPr>
              <a:t>EQ</a:t>
            </a:r>
            <a:endParaRPr/>
          </a:p>
        </p:txBody>
      </p:sp>
      <p:sp>
        <p:nvSpPr>
          <p:cNvPr id="274" name="Line 5"/>
          <p:cNvSpPr/>
          <p:nvPr/>
        </p:nvSpPr>
        <p:spPr>
          <a:xfrm>
            <a:off x="4203360" y="2219760"/>
            <a:ext cx="0" cy="3366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6"/>
          <p:cNvSpPr/>
          <p:nvPr/>
        </p:nvSpPr>
        <p:spPr>
          <a:xfrm>
            <a:off x="6599520" y="2315520"/>
            <a:ext cx="1905120" cy="9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Off-equatorial downwelling Rossby waves</a:t>
            </a:r>
            <a:endParaRPr/>
          </a:p>
        </p:txBody>
      </p:sp>
      <p:sp>
        <p:nvSpPr>
          <p:cNvPr id="276" name="CustomShape 7"/>
          <p:cNvSpPr/>
          <p:nvPr/>
        </p:nvSpPr>
        <p:spPr>
          <a:xfrm>
            <a:off x="914400" y="2468880"/>
            <a:ext cx="1005840" cy="36576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spc="-1">
                <a:solidFill>
                  <a:srgbClr val="FFFFFF"/>
                </a:solidFill>
                <a:latin typeface="Times New Roman"/>
              </a:rPr>
              <a:t>t+100d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12" descr="L:\metwin\MSc\enso\Fig7a.gif"/>
          <p:cNvPicPr/>
          <p:nvPr/>
        </p:nvPicPr>
        <p:blipFill>
          <a:blip r:embed="rId3"/>
          <a:stretch/>
        </p:blipFill>
        <p:spPr>
          <a:xfrm>
            <a:off x="584640" y="2224080"/>
            <a:ext cx="7933680" cy="3863520"/>
          </a:xfrm>
          <a:prstGeom prst="rect">
            <a:avLst/>
          </a:prstGeom>
          <a:ln>
            <a:noFill/>
          </a:ln>
        </p:spPr>
      </p:pic>
      <p:sp>
        <p:nvSpPr>
          <p:cNvPr id="278" name="TextShape 1"/>
          <p:cNvSpPr txBox="1"/>
          <p:nvPr/>
        </p:nvSpPr>
        <p:spPr>
          <a:xfrm>
            <a:off x="457200" y="1371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>
                <a:latin typeface="Tw Cen MT"/>
              </a:rPr>
              <a:t>Delayed Oscillator Theory:
Response to initial perturbation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2484360" y="2197440"/>
            <a:ext cx="1904760" cy="13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Upwelling Rossby waves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(symmetric mode) </a:t>
            </a:r>
            <a:endParaRPr/>
          </a:p>
        </p:txBody>
      </p:sp>
      <p:sp>
        <p:nvSpPr>
          <p:cNvPr id="280" name="Line 3"/>
          <p:cNvSpPr/>
          <p:nvPr/>
        </p:nvSpPr>
        <p:spPr>
          <a:xfrm>
            <a:off x="822960" y="3931920"/>
            <a:ext cx="7589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TextShape 4"/>
          <p:cNvSpPr txBox="1"/>
          <p:nvPr/>
        </p:nvSpPr>
        <p:spPr>
          <a:xfrm>
            <a:off x="110880" y="3677040"/>
            <a:ext cx="5860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>
                <a:latin typeface="Times New Roman"/>
              </a:rPr>
              <a:t>EQ</a:t>
            </a:r>
            <a:endParaRPr/>
          </a:p>
        </p:txBody>
      </p:sp>
      <p:sp>
        <p:nvSpPr>
          <p:cNvPr id="282" name="Line 5"/>
          <p:cNvSpPr/>
          <p:nvPr/>
        </p:nvSpPr>
        <p:spPr>
          <a:xfrm>
            <a:off x="4203360" y="2219760"/>
            <a:ext cx="0" cy="3366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6"/>
          <p:cNvSpPr/>
          <p:nvPr/>
        </p:nvSpPr>
        <p:spPr>
          <a:xfrm>
            <a:off x="5439240" y="2410920"/>
            <a:ext cx="1905120" cy="64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Downwelling Rossby waves</a:t>
            </a:r>
            <a:endParaRPr/>
          </a:p>
        </p:txBody>
      </p:sp>
      <p:sp>
        <p:nvSpPr>
          <p:cNvPr id="284" name="CustomShape 7"/>
          <p:cNvSpPr/>
          <p:nvPr/>
        </p:nvSpPr>
        <p:spPr>
          <a:xfrm>
            <a:off x="914400" y="2468880"/>
            <a:ext cx="1005840" cy="36576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spc="-1">
                <a:solidFill>
                  <a:srgbClr val="FFFFFF"/>
                </a:solidFill>
                <a:latin typeface="Times New Roman"/>
              </a:rPr>
              <a:t>t+125d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13" descr="L:\metwin\MSc\enso\Fig7b.gif"/>
          <p:cNvPicPr/>
          <p:nvPr/>
        </p:nvPicPr>
        <p:blipFill>
          <a:blip r:embed="rId3"/>
          <a:stretch/>
        </p:blipFill>
        <p:spPr>
          <a:xfrm>
            <a:off x="552960" y="2215440"/>
            <a:ext cx="7898400" cy="3866040"/>
          </a:xfrm>
          <a:prstGeom prst="rect">
            <a:avLst/>
          </a:prstGeom>
          <a:ln>
            <a:noFill/>
          </a:ln>
        </p:spPr>
      </p:pic>
      <p:sp>
        <p:nvSpPr>
          <p:cNvPr id="286" name="TextShape 1"/>
          <p:cNvSpPr txBox="1"/>
          <p:nvPr/>
        </p:nvSpPr>
        <p:spPr>
          <a:xfrm>
            <a:off x="457200" y="1371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>
                <a:latin typeface="Tw Cen MT"/>
              </a:rPr>
              <a:t>Delayed Oscillator Theory:
Response to initial perturbation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914400" y="4609800"/>
            <a:ext cx="3383280" cy="13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Reflection and start of upwelling equatorial Kelvin wave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 </a:t>
            </a:r>
            <a:endParaRPr/>
          </a:p>
        </p:txBody>
      </p:sp>
      <p:sp>
        <p:nvSpPr>
          <p:cNvPr id="288" name="Line 3"/>
          <p:cNvSpPr/>
          <p:nvPr/>
        </p:nvSpPr>
        <p:spPr>
          <a:xfrm>
            <a:off x="822960" y="3931920"/>
            <a:ext cx="7589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TextShape 4"/>
          <p:cNvSpPr txBox="1"/>
          <p:nvPr/>
        </p:nvSpPr>
        <p:spPr>
          <a:xfrm>
            <a:off x="110880" y="3677040"/>
            <a:ext cx="5860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>
                <a:latin typeface="Times New Roman"/>
              </a:rPr>
              <a:t>EQ</a:t>
            </a:r>
            <a:endParaRPr/>
          </a:p>
        </p:txBody>
      </p:sp>
      <p:sp>
        <p:nvSpPr>
          <p:cNvPr id="290" name="Line 5"/>
          <p:cNvSpPr/>
          <p:nvPr/>
        </p:nvSpPr>
        <p:spPr>
          <a:xfrm>
            <a:off x="4203360" y="2219760"/>
            <a:ext cx="0" cy="3366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6"/>
          <p:cNvSpPr/>
          <p:nvPr/>
        </p:nvSpPr>
        <p:spPr>
          <a:xfrm>
            <a:off x="5439240" y="2410920"/>
            <a:ext cx="1905120" cy="64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Downwelling Rossby waves</a:t>
            </a:r>
            <a:endParaRPr/>
          </a:p>
        </p:txBody>
      </p:sp>
      <p:sp>
        <p:nvSpPr>
          <p:cNvPr id="292" name="CustomShape 7"/>
          <p:cNvSpPr/>
          <p:nvPr/>
        </p:nvSpPr>
        <p:spPr>
          <a:xfrm>
            <a:off x="914400" y="2468880"/>
            <a:ext cx="1005840" cy="36576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spc="-1">
                <a:solidFill>
                  <a:srgbClr val="FFFFFF"/>
                </a:solidFill>
                <a:latin typeface="Times New Roman"/>
              </a:rPr>
              <a:t>t+175d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14" descr="L:\metwin\MSc\enso\Fig7c.gif"/>
          <p:cNvPicPr/>
          <p:nvPr/>
        </p:nvPicPr>
        <p:blipFill>
          <a:blip r:embed="rId3"/>
          <a:stretch/>
        </p:blipFill>
        <p:spPr>
          <a:xfrm>
            <a:off x="604080" y="2230560"/>
            <a:ext cx="7950600" cy="3840480"/>
          </a:xfrm>
          <a:prstGeom prst="rect">
            <a:avLst/>
          </a:prstGeom>
          <a:ln>
            <a:noFill/>
          </a:ln>
        </p:spPr>
      </p:pic>
      <p:sp>
        <p:nvSpPr>
          <p:cNvPr id="294" name="TextShape 1"/>
          <p:cNvSpPr txBox="1"/>
          <p:nvPr/>
        </p:nvSpPr>
        <p:spPr>
          <a:xfrm>
            <a:off x="457200" y="1371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>
                <a:latin typeface="Tw Cen MT"/>
              </a:rPr>
              <a:t>Delayed Oscillator Theory:
Response to initial perturbation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822960" y="4754880"/>
            <a:ext cx="3383280" cy="1059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Reflected Rossby waves: upwelling Kelvin wave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 </a:t>
            </a:r>
            <a:endParaRPr/>
          </a:p>
        </p:txBody>
      </p:sp>
      <p:sp>
        <p:nvSpPr>
          <p:cNvPr id="296" name="Line 3"/>
          <p:cNvSpPr/>
          <p:nvPr/>
        </p:nvSpPr>
        <p:spPr>
          <a:xfrm>
            <a:off x="822960" y="3931920"/>
            <a:ext cx="7589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TextShape 4"/>
          <p:cNvSpPr txBox="1"/>
          <p:nvPr/>
        </p:nvSpPr>
        <p:spPr>
          <a:xfrm>
            <a:off x="110880" y="3677040"/>
            <a:ext cx="5860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>
                <a:latin typeface="Times New Roman"/>
              </a:rPr>
              <a:t>EQ</a:t>
            </a:r>
            <a:endParaRPr/>
          </a:p>
        </p:txBody>
      </p:sp>
      <p:sp>
        <p:nvSpPr>
          <p:cNvPr id="298" name="Line 5"/>
          <p:cNvSpPr/>
          <p:nvPr/>
        </p:nvSpPr>
        <p:spPr>
          <a:xfrm>
            <a:off x="4203360" y="2219760"/>
            <a:ext cx="0" cy="3366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6"/>
          <p:cNvSpPr/>
          <p:nvPr/>
        </p:nvSpPr>
        <p:spPr>
          <a:xfrm>
            <a:off x="5439240" y="2410920"/>
            <a:ext cx="1905120" cy="64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Downwelling Rossby waves</a:t>
            </a:r>
            <a:endParaRPr/>
          </a:p>
        </p:txBody>
      </p:sp>
      <p:sp>
        <p:nvSpPr>
          <p:cNvPr id="300" name="CustomShape 7"/>
          <p:cNvSpPr/>
          <p:nvPr/>
        </p:nvSpPr>
        <p:spPr>
          <a:xfrm>
            <a:off x="914400" y="2468880"/>
            <a:ext cx="1005840" cy="36576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spc="-1">
                <a:solidFill>
                  <a:srgbClr val="FFFFFF"/>
                </a:solidFill>
                <a:latin typeface="Times New Roman"/>
              </a:rPr>
              <a:t>t+225d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Picture 15" descr="L:\metwin\MSc\enso\Fig7d.gif"/>
          <p:cNvPicPr/>
          <p:nvPr/>
        </p:nvPicPr>
        <p:blipFill>
          <a:blip r:embed="rId3"/>
          <a:stretch/>
        </p:blipFill>
        <p:spPr>
          <a:xfrm>
            <a:off x="486000" y="2178000"/>
            <a:ext cx="8032680" cy="3897360"/>
          </a:xfrm>
          <a:prstGeom prst="rect">
            <a:avLst/>
          </a:prstGeom>
          <a:ln>
            <a:noFill/>
          </a:ln>
        </p:spPr>
      </p:pic>
      <p:sp>
        <p:nvSpPr>
          <p:cNvPr id="302" name="TextShape 1"/>
          <p:cNvSpPr txBox="1"/>
          <p:nvPr/>
        </p:nvSpPr>
        <p:spPr>
          <a:xfrm>
            <a:off x="457200" y="1371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>
                <a:latin typeface="Tw Cen MT"/>
              </a:rPr>
              <a:t>Delayed Oscillator Theory: 
Response to initial perturbation</a:t>
            </a:r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914400" y="4792680"/>
            <a:ext cx="3383280" cy="1059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Reflected Rossby waves and upwelling Kelvin wave</a:t>
            </a:r>
            <a:endParaRPr/>
          </a:p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 </a:t>
            </a:r>
            <a:endParaRPr/>
          </a:p>
        </p:txBody>
      </p:sp>
      <p:sp>
        <p:nvSpPr>
          <p:cNvPr id="304" name="Line 3"/>
          <p:cNvSpPr/>
          <p:nvPr/>
        </p:nvSpPr>
        <p:spPr>
          <a:xfrm>
            <a:off x="822960" y="3931920"/>
            <a:ext cx="7589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TextShape 4"/>
          <p:cNvSpPr txBox="1"/>
          <p:nvPr/>
        </p:nvSpPr>
        <p:spPr>
          <a:xfrm>
            <a:off x="110880" y="3677040"/>
            <a:ext cx="5860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>
                <a:latin typeface="Times New Roman"/>
              </a:rPr>
              <a:t>EQ</a:t>
            </a:r>
            <a:endParaRPr/>
          </a:p>
        </p:txBody>
      </p:sp>
      <p:sp>
        <p:nvSpPr>
          <p:cNvPr id="306" name="Line 5"/>
          <p:cNvSpPr/>
          <p:nvPr/>
        </p:nvSpPr>
        <p:spPr>
          <a:xfrm>
            <a:off x="4203360" y="2219760"/>
            <a:ext cx="0" cy="3366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6"/>
          <p:cNvSpPr/>
          <p:nvPr/>
        </p:nvSpPr>
        <p:spPr>
          <a:xfrm>
            <a:off x="5439240" y="2410920"/>
            <a:ext cx="1905120" cy="64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b="1" spc="-1">
                <a:latin typeface="Arial"/>
              </a:rPr>
              <a:t>Downwelling Rossby waves</a:t>
            </a:r>
            <a:endParaRPr/>
          </a:p>
        </p:txBody>
      </p:sp>
      <p:sp>
        <p:nvSpPr>
          <p:cNvPr id="308" name="CustomShape 7"/>
          <p:cNvSpPr/>
          <p:nvPr/>
        </p:nvSpPr>
        <p:spPr>
          <a:xfrm>
            <a:off x="914400" y="2468880"/>
            <a:ext cx="1005840" cy="365760"/>
          </a:xfrm>
          <a:prstGeom prst="rect">
            <a:avLst/>
          </a:pr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spc="-1">
                <a:solidFill>
                  <a:srgbClr val="FFFFFF"/>
                </a:solidFill>
                <a:latin typeface="Times New Roman"/>
              </a:rPr>
              <a:t>t+275d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914400" y="3646800"/>
            <a:ext cx="7498080" cy="118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Created by the NASA/Jet Propulsion Laboratory</a:t>
            </a:r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675000" y="52524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spc="-1">
                <a:latin typeface="Al Bayan"/>
              </a:rPr>
              <a:t>Satellite  Altimeter data animation</a:t>
            </a:r>
            <a:endParaRPr/>
          </a:p>
        </p:txBody>
      </p:sp>
      <p:sp>
        <p:nvSpPr>
          <p:cNvPr id="311" name="TextShape 3"/>
          <p:cNvSpPr txBox="1"/>
          <p:nvPr/>
        </p:nvSpPr>
        <p:spPr>
          <a:xfrm>
            <a:off x="365760" y="199692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900" spc="-1">
                <a:latin typeface="Tw Cen MT"/>
              </a:rPr>
              <a:t>https://www.youtube.com/watch?v=F8zYKb2GoR4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Picture 2" descr="Pycnocline animation"/>
          <p:cNvPicPr/>
          <p:nvPr/>
        </p:nvPicPr>
        <p:blipFill>
          <a:blip r:embed="rId3"/>
          <a:stretch/>
        </p:blipFill>
        <p:spPr>
          <a:xfrm>
            <a:off x="1371600" y="1737360"/>
            <a:ext cx="6229440" cy="464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685800" y="759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 dirty="0" smtClean="0">
                <a:latin typeface="Tw Cen MT"/>
              </a:rPr>
              <a:t>Further information on ENSO theory: Delayed </a:t>
            </a:r>
            <a:r>
              <a:rPr lang="en-GB" sz="3600" spc="-1" dirty="0">
                <a:latin typeface="Tw Cen MT"/>
              </a:rPr>
              <a:t>Oscillator Theory </a:t>
            </a:r>
            <a:endParaRPr dirty="0"/>
          </a:p>
        </p:txBody>
      </p:sp>
      <p:sp>
        <p:nvSpPr>
          <p:cNvPr id="314" name="TextShape 2"/>
          <p:cNvSpPr txBox="1"/>
          <p:nvPr/>
        </p:nvSpPr>
        <p:spPr>
          <a:xfrm>
            <a:off x="685800" y="1627920"/>
            <a:ext cx="7772400" cy="4952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This material is provided as additional information. It goes </a:t>
            </a:r>
            <a:r>
              <a:rPr lang="en-US" dirty="0" smtClean="0"/>
              <a:t>more into the theoretical aspects how we can explain the behavior that ENSO </a:t>
            </a:r>
          </a:p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Variability is concentrated on 2-7yr time scales. </a:t>
            </a:r>
          </a:p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endParaRPr lang="en-US" dirty="0"/>
          </a:p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685800" y="759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>
                <a:latin typeface="Tw Cen MT"/>
              </a:rPr>
              <a:t>Delayed Oscillator Theory </a:t>
            </a:r>
            <a:endParaRPr/>
          </a:p>
        </p:txBody>
      </p:sp>
      <p:sp>
        <p:nvSpPr>
          <p:cNvPr id="314" name="TextShape 2"/>
          <p:cNvSpPr txBox="1"/>
          <p:nvPr/>
        </p:nvSpPr>
        <p:spPr>
          <a:xfrm>
            <a:off x="685800" y="1627920"/>
            <a:ext cx="7772400" cy="4952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800" spc="-1">
                <a:latin typeface="Tw Cen MT"/>
              </a:rPr>
              <a:t>Equatorial ocean waves offer a mechanism to reverse the phase of perturbations to the thermocline depth</a:t>
            </a:r>
            <a:endParaRPr/>
          </a:p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800" spc="-1">
                <a:latin typeface="Tw Cen MT"/>
              </a:rPr>
              <a:t>Without further wind forcing waves eventually decay</a:t>
            </a:r>
            <a:endParaRPr/>
          </a:p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800" spc="-1">
                <a:latin typeface="Tw Cen MT"/>
              </a:rPr>
              <a:t>Thermocline depth perturbations influence SST in the upwelling regions of central / eastern equatorial Pacific =&gt; coupling to atmosphere</a:t>
            </a:r>
            <a:endParaRPr/>
          </a:p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800" spc="-1">
                <a:latin typeface="Tw Cen MT"/>
              </a:rPr>
              <a:t>Bjerknes feedback + equatorial waves can generate a self-sustaining oscillation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9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b="1" spc="-1" dirty="0">
                <a:latin typeface="Tw Cen MT"/>
              </a:rPr>
              <a:t>Equatorial Waves</a:t>
            </a:r>
            <a:endParaRPr b="1" dirty="0"/>
          </a:p>
        </p:txBody>
      </p:sp>
      <p:sp>
        <p:nvSpPr>
          <p:cNvPr id="184" name="TextShape 2"/>
          <p:cNvSpPr txBox="1"/>
          <p:nvPr/>
        </p:nvSpPr>
        <p:spPr>
          <a:xfrm>
            <a:off x="491534" y="1777273"/>
            <a:ext cx="8152920" cy="475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FFFFFF"/>
              </a:buClr>
              <a:buSzPct val="45000"/>
            </a:pPr>
            <a:r>
              <a:rPr lang="en-US" sz="2400" spc="-1" dirty="0">
                <a:latin typeface="Arial"/>
              </a:rPr>
              <a:t>The dynamics of oceanic and atmospheric waves can be described with prognostic* mathematical </a:t>
            </a:r>
            <a:r>
              <a:rPr lang="en-US" sz="2400" spc="-1" dirty="0" smtClean="0">
                <a:latin typeface="Arial"/>
              </a:rPr>
              <a:t>equations.</a:t>
            </a:r>
            <a:endParaRPr dirty="0"/>
          </a:p>
          <a:p>
            <a:pPr>
              <a:buClr>
                <a:srgbClr val="FFFFFF"/>
              </a:buClr>
              <a:buSzPct val="45000"/>
            </a:pPr>
            <a:r>
              <a:rPr lang="en-US" sz="2400" spc="-1" dirty="0" smtClean="0">
                <a:latin typeface="Arial"/>
              </a:rPr>
              <a:t>They are based on some fundamental laws:</a:t>
            </a:r>
            <a:br>
              <a:rPr lang="en-US" sz="2400" spc="-1" dirty="0" smtClean="0">
                <a:latin typeface="Arial"/>
              </a:rPr>
            </a:br>
            <a:endParaRPr lang="en-US" sz="2400" spc="-1" dirty="0" smtClean="0">
              <a:latin typeface="Arial"/>
            </a:endParaRPr>
          </a:p>
          <a:p>
            <a:pPr marL="914400" lvl="1" indent="-457200">
              <a:buClr>
                <a:schemeClr val="tx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2400" spc="-1" dirty="0" smtClean="0">
                <a:latin typeface="Arial"/>
              </a:rPr>
              <a:t>Conservation of mass</a:t>
            </a:r>
          </a:p>
          <a:p>
            <a:pPr marL="914400" lvl="1" indent="-457200">
              <a:buClr>
                <a:schemeClr val="tx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2400" spc="-1" dirty="0" smtClean="0">
                <a:latin typeface="Arial"/>
              </a:rPr>
              <a:t>Conservation of energy</a:t>
            </a:r>
          </a:p>
          <a:p>
            <a:pPr marL="914400" lvl="1" indent="-457200">
              <a:buClr>
                <a:schemeClr val="tx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2400" spc="-1" dirty="0" smtClean="0">
                <a:latin typeface="Arial"/>
              </a:rPr>
              <a:t>Conservation of momentum</a:t>
            </a:r>
          </a:p>
          <a:p>
            <a:pPr marL="914400" lvl="1" indent="-457200">
              <a:buClr>
                <a:schemeClr val="tx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sz="2400" spc="-1" dirty="0" smtClean="0">
                <a:latin typeface="Arial"/>
              </a:rPr>
              <a:t>Conservation of angular momentum </a:t>
            </a:r>
            <a:endParaRPr dirty="0"/>
          </a:p>
          <a:p>
            <a:pPr>
              <a:buClr>
                <a:srgbClr val="FFFFFF"/>
              </a:buClr>
            </a:pPr>
            <a:endParaRPr lang="en-US" sz="2400" b="1" spc="-1" dirty="0" smtClean="0">
              <a:latin typeface="Arial"/>
            </a:endParaRPr>
          </a:p>
          <a:p>
            <a:pPr>
              <a:buClr>
                <a:srgbClr val="FFFFFF"/>
              </a:buClr>
            </a:pPr>
            <a:r>
              <a:rPr lang="en-US" sz="2400" spc="-1" dirty="0" smtClean="0">
                <a:latin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7708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Picture 314"/>
          <p:cNvPicPr/>
          <p:nvPr/>
        </p:nvPicPr>
        <p:blipFill>
          <a:blip r:embed="rId2"/>
          <a:stretch/>
        </p:blipFill>
        <p:spPr>
          <a:xfrm>
            <a:off x="2158920" y="2377440"/>
            <a:ext cx="4470120" cy="1416240"/>
          </a:xfrm>
          <a:prstGeom prst="rect">
            <a:avLst/>
          </a:prstGeom>
          <a:ln>
            <a:noFill/>
          </a:ln>
        </p:spPr>
      </p:pic>
      <p:sp>
        <p:nvSpPr>
          <p:cNvPr id="316" name="TextShape 1"/>
          <p:cNvSpPr txBox="1"/>
          <p:nvPr/>
        </p:nvSpPr>
        <p:spPr>
          <a:xfrm>
            <a:off x="622080" y="763920"/>
            <a:ext cx="482904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spc="-1">
                <a:latin typeface="Times New Roman"/>
              </a:rPr>
              <a:t>The delayed oscillator equation:</a:t>
            </a:r>
            <a:r>
              <a:rPr lang="en-US" sz="2400" spc="-1">
                <a:latin typeface="Times New Roman"/>
              </a:rPr>
              <a:t> </a:t>
            </a:r>
            <a:endParaRPr/>
          </a:p>
        </p:txBody>
      </p:sp>
      <p:sp>
        <p:nvSpPr>
          <p:cNvPr id="317" name="TextShape 2"/>
          <p:cNvSpPr txBox="1"/>
          <p:nvPr/>
        </p:nvSpPr>
        <p:spPr>
          <a:xfrm>
            <a:off x="7262640" y="6002640"/>
            <a:ext cx="1607040" cy="67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spc="-1">
                <a:latin typeface="Times New Roman"/>
              </a:rPr>
              <a:t>Battisti and Hurst 1989</a:t>
            </a:r>
            <a:endParaRPr/>
          </a:p>
        </p:txBody>
      </p:sp>
      <p:sp>
        <p:nvSpPr>
          <p:cNvPr id="318" name="TextShape 3"/>
          <p:cNvSpPr txBox="1"/>
          <p:nvPr/>
        </p:nvSpPr>
        <p:spPr>
          <a:xfrm>
            <a:off x="274680" y="1815120"/>
            <a:ext cx="839808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pc="-1">
                <a:latin typeface="Times New Roman"/>
              </a:rPr>
              <a:t>A prognostic model for eastern tropical Pacific SST anomalies: </a:t>
            </a:r>
            <a:endParaRPr/>
          </a:p>
        </p:txBody>
      </p:sp>
      <p:sp>
        <p:nvSpPr>
          <p:cNvPr id="319" name="TextShape 4"/>
          <p:cNvSpPr txBox="1"/>
          <p:nvPr/>
        </p:nvSpPr>
        <p:spPr>
          <a:xfrm>
            <a:off x="93600" y="4572000"/>
            <a:ext cx="2799000" cy="82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>
                <a:latin typeface="Times New Roman"/>
              </a:rPr>
              <a:t>Rate of change in </a:t>
            </a:r>
            <a:endParaRPr/>
          </a:p>
          <a:p>
            <a:r>
              <a:rPr lang="en-US" sz="2400" spc="-1">
                <a:latin typeface="Times New Roman"/>
              </a:rPr>
              <a:t>eastern tropical SST  </a:t>
            </a:r>
            <a:endParaRPr/>
          </a:p>
        </p:txBody>
      </p:sp>
      <p:sp>
        <p:nvSpPr>
          <p:cNvPr id="320" name="Line 5"/>
          <p:cNvSpPr/>
          <p:nvPr/>
        </p:nvSpPr>
        <p:spPr>
          <a:xfrm flipV="1">
            <a:off x="1737360" y="3474720"/>
            <a:ext cx="1005840" cy="1097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Line 6"/>
          <p:cNvSpPr/>
          <p:nvPr/>
        </p:nvSpPr>
        <p:spPr>
          <a:xfrm flipH="1" flipV="1">
            <a:off x="5303520" y="3474720"/>
            <a:ext cx="457200" cy="640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TextShape 7"/>
          <p:cNvSpPr txBox="1"/>
          <p:nvPr/>
        </p:nvSpPr>
        <p:spPr>
          <a:xfrm>
            <a:off x="5760720" y="4206240"/>
            <a:ext cx="3303360" cy="21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 dirty="0">
                <a:latin typeface="Times New Roman"/>
              </a:rPr>
              <a:t>Net local heating rate</a:t>
            </a:r>
            <a:endParaRPr dirty="0"/>
          </a:p>
          <a:p>
            <a:r>
              <a:rPr lang="en-US" sz="2400" spc="-1" dirty="0">
                <a:latin typeface="Times New Roman"/>
              </a:rPr>
              <a:t>In eastern trop Pac.</a:t>
            </a:r>
            <a:endParaRPr dirty="0"/>
          </a:p>
          <a:p>
            <a:r>
              <a:rPr lang="en-US" sz="2400" spc="-1" dirty="0">
                <a:latin typeface="Times New Roman"/>
              </a:rPr>
              <a:t>(upwelling, advection,</a:t>
            </a:r>
            <a:endParaRPr dirty="0"/>
          </a:p>
          <a:p>
            <a:r>
              <a:rPr lang="en-US" sz="2400" spc="-1" dirty="0" err="1">
                <a:latin typeface="Times New Roman"/>
              </a:rPr>
              <a:t>Bjerknes</a:t>
            </a:r>
            <a:r>
              <a:rPr lang="en-US" sz="2400" spc="-1" dirty="0">
                <a:latin typeface="Times New Roman"/>
              </a:rPr>
              <a:t>-type </a:t>
            </a:r>
            <a:r>
              <a:rPr lang="en-US" sz="2400" spc="-1" dirty="0" smtClean="0">
                <a:latin typeface="Times New Roman"/>
              </a:rPr>
              <a:t>feedback)</a:t>
            </a:r>
            <a:endParaRPr dirty="0"/>
          </a:p>
          <a:p>
            <a:r>
              <a:rPr lang="en-US" sz="2400" spc="-1" dirty="0">
                <a:latin typeface="Times New Roman"/>
              </a:rPr>
              <a:t> </a:t>
            </a:r>
            <a:endParaRPr dirty="0"/>
          </a:p>
        </p:txBody>
      </p:sp>
      <p:sp>
        <p:nvSpPr>
          <p:cNvPr id="323" name="TextShape 8"/>
          <p:cNvSpPr txBox="1"/>
          <p:nvPr/>
        </p:nvSpPr>
        <p:spPr>
          <a:xfrm>
            <a:off x="2814840" y="4811400"/>
            <a:ext cx="2831040" cy="19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 dirty="0">
                <a:latin typeface="Times New Roman"/>
              </a:rPr>
              <a:t>Delayed negative</a:t>
            </a:r>
            <a:endParaRPr dirty="0"/>
          </a:p>
          <a:p>
            <a:r>
              <a:rPr lang="en-US" sz="2400" spc="-1" dirty="0">
                <a:latin typeface="Times New Roman"/>
              </a:rPr>
              <a:t>Feedback </a:t>
            </a:r>
            <a:endParaRPr dirty="0"/>
          </a:p>
          <a:p>
            <a:r>
              <a:rPr lang="en-US" sz="2400" spc="-1" dirty="0">
                <a:latin typeface="Times New Roman"/>
              </a:rPr>
              <a:t>(Kelvin-</a:t>
            </a:r>
            <a:r>
              <a:rPr lang="en-US" sz="2400" spc="-1" dirty="0" err="1">
                <a:latin typeface="Times New Roman"/>
              </a:rPr>
              <a:t>Rossby</a:t>
            </a:r>
            <a:r>
              <a:rPr lang="en-US" sz="2400" spc="-1" dirty="0">
                <a:latin typeface="Times New Roman"/>
              </a:rPr>
              <a:t> wave</a:t>
            </a:r>
            <a:endParaRPr dirty="0"/>
          </a:p>
          <a:p>
            <a:r>
              <a:rPr lang="en-US" sz="2400" spc="-1" dirty="0">
                <a:latin typeface="Times New Roman"/>
              </a:rPr>
              <a:t>Processes)</a:t>
            </a:r>
            <a:endParaRPr dirty="0"/>
          </a:p>
          <a:p>
            <a:r>
              <a:rPr lang="en-US" sz="2400" spc="-1" dirty="0" smtClean="0">
                <a:latin typeface="Times New Roman"/>
              </a:rPr>
              <a:t>(</a:t>
            </a:r>
            <a:r>
              <a:rPr lang="el-GR" sz="2400" spc="-1" dirty="0" smtClean="0">
                <a:latin typeface="Times New Roman"/>
              </a:rPr>
              <a:t>τ</a:t>
            </a:r>
            <a:r>
              <a:rPr lang="en-US" sz="2400" spc="-1" dirty="0" smtClean="0">
                <a:latin typeface="Times New Roman"/>
              </a:rPr>
              <a:t> </a:t>
            </a:r>
            <a:r>
              <a:rPr lang="en-US" sz="2400" spc="-1" dirty="0">
                <a:latin typeface="Times New Roman"/>
              </a:rPr>
              <a:t>is the delay time) </a:t>
            </a:r>
            <a:endParaRPr dirty="0"/>
          </a:p>
        </p:txBody>
      </p:sp>
      <p:sp>
        <p:nvSpPr>
          <p:cNvPr id="324" name="Line 9"/>
          <p:cNvSpPr/>
          <p:nvPr/>
        </p:nvSpPr>
        <p:spPr>
          <a:xfrm flipV="1">
            <a:off x="3749040" y="3383280"/>
            <a:ext cx="365760" cy="16048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10"/>
          <p:cNvSpPr/>
          <p:nvPr/>
        </p:nvSpPr>
        <p:spPr>
          <a:xfrm flipH="1">
            <a:off x="6217920" y="2743200"/>
            <a:ext cx="548640" cy="274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TextShape 11"/>
          <p:cNvSpPr txBox="1"/>
          <p:nvPr/>
        </p:nvSpPr>
        <p:spPr>
          <a:xfrm>
            <a:off x="6864480" y="2622240"/>
            <a:ext cx="21801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spc="-1">
                <a:latin typeface="Times New Roman"/>
              </a:rPr>
              <a:t>(Non-linear damping)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icture 2" descr="C:\My Documents\Axel Vortraege\POTSDAM\sst_prof_11.jpg"/>
          <p:cNvPicPr/>
          <p:nvPr/>
        </p:nvPicPr>
        <p:blipFill>
          <a:blip r:embed="rId3"/>
          <a:stretch/>
        </p:blipFill>
        <p:spPr>
          <a:xfrm>
            <a:off x="5867280" y="2187720"/>
            <a:ext cx="3276720" cy="2460600"/>
          </a:xfrm>
          <a:prstGeom prst="rect">
            <a:avLst/>
          </a:prstGeom>
          <a:ln>
            <a:noFill/>
          </a:ln>
        </p:spPr>
      </p:pic>
      <p:sp>
        <p:nvSpPr>
          <p:cNvPr id="328" name="CustomShape 1"/>
          <p:cNvSpPr/>
          <p:nvPr/>
        </p:nvSpPr>
        <p:spPr>
          <a:xfrm>
            <a:off x="7324920" y="3940200"/>
            <a:ext cx="18162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/>
            <a:r>
              <a:rPr lang="en-US" sz="2400" spc="-1">
                <a:latin typeface="Times New Roman"/>
              </a:rPr>
              <a:t> </a:t>
            </a:r>
            <a:r>
              <a:rPr lang="en-US" sz="2400" spc="-1">
                <a:solidFill>
                  <a:srgbClr val="FFFFFF"/>
                </a:solidFill>
                <a:latin typeface="Arial"/>
              </a:rPr>
              <a:t>discharging</a:t>
            </a:r>
            <a:endParaRPr/>
          </a:p>
        </p:txBody>
      </p:sp>
      <p:sp>
        <p:nvSpPr>
          <p:cNvPr id="329" name="Line 2"/>
          <p:cNvSpPr/>
          <p:nvPr/>
        </p:nvSpPr>
        <p:spPr>
          <a:xfrm flipH="1" flipV="1">
            <a:off x="7695720" y="2949480"/>
            <a:ext cx="381240" cy="1526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Line 3"/>
          <p:cNvSpPr/>
          <p:nvPr/>
        </p:nvSpPr>
        <p:spPr>
          <a:xfrm flipH="1" flipV="1">
            <a:off x="6934320" y="3101760"/>
            <a:ext cx="380880" cy="1522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Line 4"/>
          <p:cNvSpPr/>
          <p:nvPr/>
        </p:nvSpPr>
        <p:spPr>
          <a:xfrm flipH="1" flipV="1">
            <a:off x="7315200" y="3025440"/>
            <a:ext cx="380880" cy="1522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Line 5"/>
          <p:cNvSpPr/>
          <p:nvPr/>
        </p:nvSpPr>
        <p:spPr>
          <a:xfrm>
            <a:off x="7315200" y="3254400"/>
            <a:ext cx="380880" cy="1522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Line 6"/>
          <p:cNvSpPr/>
          <p:nvPr/>
        </p:nvSpPr>
        <p:spPr>
          <a:xfrm>
            <a:off x="7696080" y="3178080"/>
            <a:ext cx="381240" cy="1526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Line 7"/>
          <p:cNvSpPr/>
          <p:nvPr/>
        </p:nvSpPr>
        <p:spPr>
          <a:xfrm>
            <a:off x="8077320" y="3102120"/>
            <a:ext cx="380880" cy="1522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5" name="Picture 10" descr="C:\My Documents\Axel Vortraege\POTSDAM\sst_prof_03.jpg"/>
          <p:cNvPicPr/>
          <p:nvPr/>
        </p:nvPicPr>
        <p:blipFill>
          <a:blip r:embed="rId4"/>
          <a:stretch/>
        </p:blipFill>
        <p:spPr>
          <a:xfrm>
            <a:off x="5867280" y="4397400"/>
            <a:ext cx="3276720" cy="2460600"/>
          </a:xfrm>
          <a:prstGeom prst="rect">
            <a:avLst/>
          </a:prstGeom>
          <a:ln>
            <a:noFill/>
          </a:ln>
        </p:spPr>
      </p:pic>
      <p:sp>
        <p:nvSpPr>
          <p:cNvPr id="336" name="CustomShape 8"/>
          <p:cNvSpPr/>
          <p:nvPr/>
        </p:nvSpPr>
        <p:spPr>
          <a:xfrm>
            <a:off x="7089840" y="6095880"/>
            <a:ext cx="17474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/>
            <a:r>
              <a:rPr lang="en-US" sz="2400" spc="-1">
                <a:latin typeface="Times New Roman"/>
              </a:rPr>
              <a:t> </a:t>
            </a:r>
            <a:r>
              <a:rPr lang="en-US" sz="2400" spc="-1">
                <a:solidFill>
                  <a:srgbClr val="FFFFFF"/>
                </a:solidFill>
                <a:latin typeface="Arial"/>
              </a:rPr>
              <a:t>discharged</a:t>
            </a:r>
            <a:endParaRPr/>
          </a:p>
        </p:txBody>
      </p:sp>
      <p:pic>
        <p:nvPicPr>
          <p:cNvPr id="337" name="Picture 13" descr="C:\My Documents\Axel Vortraege\POTSDAM\sst_prof_01.jpg"/>
          <p:cNvPicPr/>
          <p:nvPr/>
        </p:nvPicPr>
        <p:blipFill>
          <a:blip r:embed="rId5"/>
          <a:stretch/>
        </p:blipFill>
        <p:spPr>
          <a:xfrm>
            <a:off x="5867280" y="-174600"/>
            <a:ext cx="3276720" cy="2460600"/>
          </a:xfrm>
          <a:prstGeom prst="rect">
            <a:avLst/>
          </a:prstGeom>
          <a:ln>
            <a:noFill/>
          </a:ln>
        </p:spPr>
      </p:pic>
      <p:sp>
        <p:nvSpPr>
          <p:cNvPr id="338" name="CustomShape 9"/>
          <p:cNvSpPr/>
          <p:nvPr/>
        </p:nvSpPr>
        <p:spPr>
          <a:xfrm>
            <a:off x="7454880" y="1654200"/>
            <a:ext cx="162864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/>
            <a:r>
              <a:rPr lang="en-US" sz="2400" spc="-1">
                <a:latin typeface="Times New Roman"/>
              </a:rPr>
              <a:t> </a:t>
            </a:r>
            <a:r>
              <a:rPr lang="en-US" sz="2400" spc="-1">
                <a:solidFill>
                  <a:srgbClr val="FFFFFF"/>
                </a:solidFill>
                <a:latin typeface="Arial"/>
              </a:rPr>
              <a:t>recharged</a:t>
            </a:r>
            <a:endParaRPr/>
          </a:p>
        </p:txBody>
      </p:sp>
      <p:sp>
        <p:nvSpPr>
          <p:cNvPr id="339" name="Line 10"/>
          <p:cNvSpPr/>
          <p:nvPr/>
        </p:nvSpPr>
        <p:spPr>
          <a:xfrm flipV="1">
            <a:off x="6477120" y="2796840"/>
            <a:ext cx="1447560" cy="304920"/>
          </a:xfrm>
          <a:prstGeom prst="line">
            <a:avLst/>
          </a:prstGeom>
          <a:ln w="34920">
            <a:solidFill>
              <a:srgbClr val="FFFF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Line 11"/>
          <p:cNvSpPr/>
          <p:nvPr/>
        </p:nvSpPr>
        <p:spPr>
          <a:xfrm flipV="1">
            <a:off x="6019920" y="1120680"/>
            <a:ext cx="2590560" cy="533520"/>
          </a:xfrm>
          <a:prstGeom prst="line">
            <a:avLst/>
          </a:prstGeom>
          <a:ln w="255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Line 12"/>
          <p:cNvSpPr/>
          <p:nvPr/>
        </p:nvSpPr>
        <p:spPr>
          <a:xfrm flipV="1">
            <a:off x="6019920" y="3711240"/>
            <a:ext cx="2590560" cy="152280"/>
          </a:xfrm>
          <a:prstGeom prst="line">
            <a:avLst/>
          </a:prstGeom>
          <a:ln w="2844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Line 13"/>
          <p:cNvSpPr/>
          <p:nvPr/>
        </p:nvSpPr>
        <p:spPr>
          <a:xfrm flipV="1">
            <a:off x="6019920" y="5486040"/>
            <a:ext cx="2590560" cy="609480"/>
          </a:xfrm>
          <a:prstGeom prst="line">
            <a:avLst/>
          </a:prstGeom>
          <a:ln w="2844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43" name="Picture 19" descr="C:\WINDOWS\Profiles\axel\My Documents\Axel Vortraege\ROYALMETSOC\nino3sst-n-wwv-timeseries.gif"/>
          <p:cNvPicPr/>
          <p:nvPr/>
        </p:nvPicPr>
        <p:blipFill>
          <a:blip r:embed="rId6"/>
          <a:stretch/>
        </p:blipFill>
        <p:spPr>
          <a:xfrm>
            <a:off x="380880" y="1447920"/>
            <a:ext cx="5029200" cy="352584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sp>
        <p:nvSpPr>
          <p:cNvPr id="344" name="TextShape 14"/>
          <p:cNvSpPr txBox="1"/>
          <p:nvPr/>
        </p:nvSpPr>
        <p:spPr>
          <a:xfrm>
            <a:off x="228240" y="-228600"/>
            <a:ext cx="5334120" cy="1828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600" spc="-1">
                <a:latin typeface="Tw Cen MT"/>
              </a:rPr>
              <a:t>Recharge/Discharge theory (Jin, 1997)</a:t>
            </a:r>
            <a:endParaRPr/>
          </a:p>
        </p:txBody>
      </p:sp>
      <p:sp>
        <p:nvSpPr>
          <p:cNvPr id="345" name="CustomShape 15"/>
          <p:cNvSpPr/>
          <p:nvPr/>
        </p:nvSpPr>
        <p:spPr>
          <a:xfrm>
            <a:off x="380880" y="5105520"/>
            <a:ext cx="5181840" cy="23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spc="-1">
                <a:latin typeface="Arial"/>
              </a:rPr>
              <a:t>Prior to El Nino heat content in equatorial region builds up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spc="-1">
                <a:latin typeface="Arial"/>
              </a:rPr>
              <a:t>During El Nino heat is “discharged” eastward and polewards</a:t>
            </a:r>
            <a:endParaRPr/>
          </a:p>
          <a:p>
            <a:pPr>
              <a:lnSpc>
                <a:spcPct val="100000"/>
              </a:lnSpc>
            </a:pPr>
            <a:r>
              <a:rPr lang="en-GB" sz="2400" spc="-1">
                <a:latin typeface="Arial"/>
              </a:rPr>
              <a:t> </a:t>
            </a:r>
            <a:endParaRPr/>
          </a:p>
        </p:txBody>
      </p:sp>
      <p:sp>
        <p:nvSpPr>
          <p:cNvPr id="346" name="CustomShape 16"/>
          <p:cNvSpPr/>
          <p:nvPr/>
        </p:nvSpPr>
        <p:spPr>
          <a:xfrm>
            <a:off x="457200" y="4648320"/>
            <a:ext cx="320040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1800" spc="-1">
                <a:latin typeface="Arial"/>
              </a:rPr>
              <a:t>Source: A. Timmermann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200" spc="-1">
                <a:latin typeface="Tw Cen MT"/>
              </a:rPr>
              <a:t>Theories for ENSO Oscillations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685800" y="1600200"/>
            <a:ext cx="7772400" cy="4495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900" b="1" spc="-1">
                <a:latin typeface="Tw Cen MT"/>
              </a:rPr>
              <a:t>Delayed Oscillator</a:t>
            </a:r>
            <a:r>
              <a:rPr lang="en-GB" sz="2900" spc="-1">
                <a:latin typeface="Tw Cen MT"/>
              </a:rPr>
              <a:t> (e.g. </a:t>
            </a:r>
            <a:r>
              <a:rPr lang="en-US" sz="2900" spc="-1">
                <a:latin typeface="Tw Cen MT"/>
              </a:rPr>
              <a:t>Battisti and Hirst, 1989; Suarez and Schopf, 1988</a:t>
            </a:r>
            <a:endParaRPr/>
          </a:p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900" b="1" spc="-1">
                <a:latin typeface="Tw Cen MT"/>
              </a:rPr>
              <a:t>Recharge/discharge theory</a:t>
            </a:r>
            <a:r>
              <a:rPr lang="en-GB" sz="2900" spc="-1">
                <a:latin typeface="Tw Cen MT"/>
              </a:rPr>
              <a:t> (Jin, 1997)</a:t>
            </a:r>
            <a:endParaRPr/>
          </a:p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900" b="1" spc="-1">
                <a:latin typeface="Tw Cen MT"/>
              </a:rPr>
              <a:t>Western Pacific Oscillator</a:t>
            </a:r>
            <a:r>
              <a:rPr lang="en-GB" sz="2900" spc="-1">
                <a:latin typeface="Tw Cen MT"/>
              </a:rPr>
              <a:t> (e.g. </a:t>
            </a:r>
            <a:r>
              <a:rPr lang="en-US" sz="2900" spc="-1">
                <a:latin typeface="Tw Cen MT"/>
              </a:rPr>
              <a:t>Weisberg, R. H., and C. Wang, 1997)</a:t>
            </a:r>
            <a:endParaRPr/>
          </a:p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900" b="1" spc="-1">
                <a:latin typeface="Tw Cen MT"/>
              </a:rPr>
              <a:t>Advective-Reflective Oscillator</a:t>
            </a:r>
            <a:r>
              <a:rPr lang="en-US" sz="2900" spc="-1">
                <a:latin typeface="Tw Cen MT"/>
              </a:rPr>
              <a:t> (e.g. Picaut et al, 1997)</a:t>
            </a:r>
            <a:endParaRPr/>
          </a:p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900" b="1" spc="-1">
                <a:latin typeface="Tw Cen MT"/>
              </a:rPr>
              <a:t>Unified Oscillator</a:t>
            </a:r>
            <a:r>
              <a:rPr lang="en-US" sz="2900" spc="-1">
                <a:latin typeface="Tw Cen MT"/>
              </a:rPr>
              <a:t> (Wang, 2001 J Clim)</a:t>
            </a:r>
            <a:endParaRPr/>
          </a:p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900" spc="-1">
                <a:latin typeface="Tw Cen MT"/>
              </a:rPr>
              <a:t> </a:t>
            </a:r>
            <a:endParaRPr/>
          </a:p>
          <a:p>
            <a:pPr marL="432000" indent="-32400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900" spc="-1">
                <a:latin typeface="Tw Cen MT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Picture 3" descr="http://www.pmel.noaa.gov/pubs/outstand/mein2119/images/fig_01.gif"/>
          <p:cNvPicPr/>
          <p:nvPr/>
        </p:nvPicPr>
        <p:blipFill>
          <a:blip r:embed="rId3"/>
          <a:stretch/>
        </p:blipFill>
        <p:spPr>
          <a:xfrm>
            <a:off x="857160" y="388800"/>
            <a:ext cx="7429680" cy="608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380520" y="151920"/>
            <a:ext cx="815364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1800" spc="-1">
                <a:latin typeface="Tw Cen MT"/>
              </a:rPr>
              <a:t>Equatorial temperature sections</a:t>
            </a:r>
            <a:endParaRPr/>
          </a:p>
        </p:txBody>
      </p:sp>
      <p:pic>
        <p:nvPicPr>
          <p:cNvPr id="351" name="Picture 3" descr="L:\metwin\MSc\enso\TAO_Feb04_T_z.gif"/>
          <p:cNvPicPr/>
          <p:nvPr/>
        </p:nvPicPr>
        <p:blipFill>
          <a:blip r:embed="rId3"/>
          <a:stretch/>
        </p:blipFill>
        <p:spPr>
          <a:xfrm>
            <a:off x="457200" y="1371600"/>
            <a:ext cx="4000680" cy="4994280"/>
          </a:xfrm>
          <a:prstGeom prst="rect">
            <a:avLst/>
          </a:prstGeom>
          <a:ln>
            <a:noFill/>
          </a:ln>
        </p:spPr>
      </p:pic>
      <p:pic>
        <p:nvPicPr>
          <p:cNvPr id="352" name="Picture 4" descr="L:\metwin\MSc\enso\TAO_Feb97_Tz.gif"/>
          <p:cNvPicPr/>
          <p:nvPr/>
        </p:nvPicPr>
        <p:blipFill>
          <a:blip r:embed="rId4"/>
          <a:stretch/>
        </p:blipFill>
        <p:spPr>
          <a:xfrm>
            <a:off x="4419720" y="1371600"/>
            <a:ext cx="4000320" cy="499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685800" y="-3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800" spc="-1">
                <a:latin typeface="Tw Cen MT"/>
              </a:rPr>
              <a:t>What triggers El Nino?</a:t>
            </a:r>
            <a:endParaRPr/>
          </a:p>
        </p:txBody>
      </p:sp>
      <p:sp>
        <p:nvSpPr>
          <p:cNvPr id="355" name="TextShape 2"/>
          <p:cNvSpPr txBox="1"/>
          <p:nvPr/>
        </p:nvSpPr>
        <p:spPr>
          <a:xfrm>
            <a:off x="914400" y="4829040"/>
            <a:ext cx="7772400" cy="1846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622014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Illustration of westerly wind bursts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Picture 4" descr="L:\metwin\MSc\enso\wwb.gif"/>
          <p:cNvPicPr/>
          <p:nvPr/>
        </p:nvPicPr>
        <p:blipFill>
          <a:blip r:embed="rId3"/>
          <a:stretch/>
        </p:blipFill>
        <p:spPr>
          <a:xfrm>
            <a:off x="1599840" y="1718280"/>
            <a:ext cx="5898240" cy="3538440"/>
          </a:xfrm>
          <a:prstGeom prst="rect">
            <a:avLst/>
          </a:prstGeom>
          <a:ln>
            <a:noFill/>
          </a:ln>
        </p:spPr>
      </p:pic>
      <p:sp>
        <p:nvSpPr>
          <p:cNvPr id="354" name="TextShape 1"/>
          <p:cNvSpPr txBox="1"/>
          <p:nvPr/>
        </p:nvSpPr>
        <p:spPr>
          <a:xfrm>
            <a:off x="685800" y="-3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800" spc="-1">
                <a:latin typeface="Tw Cen MT"/>
              </a:rPr>
              <a:t>What triggers El Nino?</a:t>
            </a:r>
            <a:endParaRPr/>
          </a:p>
        </p:txBody>
      </p:sp>
      <p:sp>
        <p:nvSpPr>
          <p:cNvPr id="355" name="TextShape 2"/>
          <p:cNvSpPr txBox="1"/>
          <p:nvPr/>
        </p:nvSpPr>
        <p:spPr>
          <a:xfrm>
            <a:off x="914400" y="4829040"/>
            <a:ext cx="7772400" cy="1846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Tw Cen MT"/>
              </a:rPr>
              <a:t>Still not fully understood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Tw Cen MT"/>
              </a:rPr>
              <a:t>High heat content (deep thermocline) in the equatorial region necessary but not sufficient condition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spc="-1">
                <a:latin typeface="Tw Cen MT"/>
              </a:rPr>
              <a:t>“Westerly wind bursts” (few days duration) associated with the Madden Julian Oscillation may act as one trigger.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736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Picture 363"/>
          <p:cNvPicPr/>
          <p:nvPr/>
        </p:nvPicPr>
        <p:blipFill>
          <a:blip r:embed="rId2"/>
          <a:stretch/>
        </p:blipFill>
        <p:spPr>
          <a:xfrm>
            <a:off x="997200" y="1522800"/>
            <a:ext cx="7143480" cy="382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685800" y="-4409"/>
            <a:ext cx="7772400" cy="156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200" spc="-1" dirty="0">
                <a:latin typeface="Tw Cen MT"/>
              </a:rPr>
              <a:t>Summary of El Nino </a:t>
            </a:r>
            <a:r>
              <a:rPr lang="en-GB" sz="3200" spc="-1" dirty="0" smtClean="0">
                <a:latin typeface="Tw Cen MT"/>
              </a:rPr>
              <a:t>event:</a:t>
            </a:r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200" spc="-1" dirty="0" smtClean="0">
                <a:latin typeface="Tw Cen MT"/>
              </a:rPr>
              <a:t>onset, growth and decay</a:t>
            </a:r>
            <a:endParaRPr dirty="0"/>
          </a:p>
        </p:txBody>
      </p:sp>
      <p:sp>
        <p:nvSpPr>
          <p:cNvPr id="366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65200" indent="-457200">
              <a:lnSpc>
                <a:spcPct val="150000"/>
              </a:lnSpc>
              <a:buClr>
                <a:schemeClr val="tx1"/>
              </a:buClr>
              <a:buSzPct val="45000"/>
              <a:buFont typeface="Wingdings" panose="05000000000000000000" pitchFamily="2" charset="2"/>
              <a:buChar char="§"/>
            </a:pPr>
            <a:r>
              <a:rPr lang="en-GB" sz="2000" spc="-1" dirty="0">
                <a:latin typeface="+mj-lt"/>
              </a:rPr>
              <a:t>Need high heat content in equatorial Pacific</a:t>
            </a:r>
            <a:endParaRPr sz="2000" dirty="0">
              <a:latin typeface="+mj-lt"/>
            </a:endParaRPr>
          </a:p>
          <a:p>
            <a:pPr marL="565200" indent="-457200">
              <a:lnSpc>
                <a:spcPct val="150000"/>
              </a:lnSpc>
              <a:buClr>
                <a:schemeClr val="tx1"/>
              </a:buClr>
              <a:buSzPct val="45000"/>
              <a:buFont typeface="Wingdings" panose="05000000000000000000" pitchFamily="2" charset="2"/>
              <a:buChar char="§"/>
            </a:pPr>
            <a:r>
              <a:rPr lang="en-GB" sz="2000" spc="-1" dirty="0" smtClean="0">
                <a:latin typeface="+mj-lt"/>
              </a:rPr>
              <a:t>Trigger mechanism: wind fluctuations (e.g</a:t>
            </a:r>
            <a:r>
              <a:rPr lang="en-GB" sz="2000" spc="-1" dirty="0">
                <a:latin typeface="+mj-lt"/>
              </a:rPr>
              <a:t>. </a:t>
            </a:r>
            <a:r>
              <a:rPr lang="en-GB" sz="2000" spc="-1" dirty="0" smtClean="0">
                <a:latin typeface="+mj-lt"/>
              </a:rPr>
              <a:t>westerly </a:t>
            </a:r>
            <a:r>
              <a:rPr lang="en-GB" sz="2000" spc="-1" dirty="0">
                <a:latin typeface="+mj-lt"/>
              </a:rPr>
              <a:t>wind </a:t>
            </a:r>
            <a:r>
              <a:rPr lang="en-GB" sz="2000" spc="-1" dirty="0" smtClean="0">
                <a:latin typeface="+mj-lt"/>
              </a:rPr>
              <a:t>bursts </a:t>
            </a:r>
            <a:r>
              <a:rPr lang="en-GB" sz="2000" spc="-1" dirty="0">
                <a:latin typeface="+mj-lt"/>
              </a:rPr>
              <a:t>over central/western </a:t>
            </a:r>
            <a:r>
              <a:rPr lang="en-GB" sz="2000" spc="-1" dirty="0" smtClean="0">
                <a:latin typeface="+mj-lt"/>
              </a:rPr>
              <a:t>tropical Pacific)</a:t>
            </a:r>
            <a:endParaRPr sz="2000" dirty="0">
              <a:latin typeface="+mj-lt"/>
            </a:endParaRPr>
          </a:p>
          <a:p>
            <a:pPr marL="565200" indent="-457200">
              <a:lnSpc>
                <a:spcPct val="150000"/>
              </a:lnSpc>
              <a:buClr>
                <a:schemeClr val="tx1"/>
              </a:buClr>
              <a:buSzPct val="45000"/>
              <a:buFont typeface="Wingdings" panose="05000000000000000000" pitchFamily="2" charset="2"/>
              <a:buChar char="§"/>
            </a:pPr>
            <a:r>
              <a:rPr lang="en-GB" sz="2000" spc="-1" dirty="0">
                <a:latin typeface="+mj-lt"/>
              </a:rPr>
              <a:t>Growth through </a:t>
            </a:r>
            <a:r>
              <a:rPr lang="en-GB" sz="2000" spc="-1" dirty="0"/>
              <a:t>positive </a:t>
            </a:r>
            <a:r>
              <a:rPr lang="en-GB" sz="2000" spc="-1" dirty="0" smtClean="0">
                <a:latin typeface="+mj-lt"/>
              </a:rPr>
              <a:t>(</a:t>
            </a:r>
            <a:r>
              <a:rPr lang="en-GB" sz="2000" spc="-1" dirty="0" err="1" smtClean="0">
                <a:latin typeface="+mj-lt"/>
              </a:rPr>
              <a:t>Bjerknes</a:t>
            </a:r>
            <a:r>
              <a:rPr lang="en-GB" sz="2000" spc="-1" dirty="0" smtClean="0">
                <a:latin typeface="+mj-lt"/>
              </a:rPr>
              <a:t>) feedback mechanism</a:t>
            </a:r>
          </a:p>
          <a:p>
            <a:pPr marL="565200" indent="-457200">
              <a:lnSpc>
                <a:spcPct val="150000"/>
              </a:lnSpc>
              <a:buClr>
                <a:schemeClr val="tx1"/>
              </a:buClr>
              <a:buSzPct val="45000"/>
              <a:buFont typeface="Wingdings" panose="05000000000000000000" pitchFamily="2" charset="2"/>
              <a:buChar char="§"/>
            </a:pPr>
            <a:r>
              <a:rPr lang="en-GB" sz="2000" spc="-1" dirty="0" smtClean="0">
                <a:latin typeface="+mj-lt"/>
              </a:rPr>
              <a:t>Eastward propagation of subsurface heat anomalies through Kelvin waves </a:t>
            </a:r>
            <a:endParaRPr lang="en-GB" sz="2000" spc="-1" dirty="0">
              <a:latin typeface="+mj-lt"/>
            </a:endParaRPr>
          </a:p>
          <a:p>
            <a:pPr marL="565200" indent="-457200">
              <a:lnSpc>
                <a:spcPct val="150000"/>
              </a:lnSpc>
              <a:buClr>
                <a:schemeClr val="tx1"/>
              </a:buClr>
              <a:buSzPct val="45000"/>
              <a:buFont typeface="Wingdings" panose="05000000000000000000" pitchFamily="2" charset="2"/>
              <a:buChar char="§"/>
            </a:pPr>
            <a:r>
              <a:rPr lang="en-GB" sz="2000" spc="-1" dirty="0" smtClean="0">
                <a:latin typeface="+mj-lt"/>
              </a:rPr>
              <a:t>Decay or reversal through a combination of wave processes: westward propagating </a:t>
            </a:r>
            <a:r>
              <a:rPr lang="en-GB" sz="2000" spc="-1" dirty="0" err="1" smtClean="0">
                <a:latin typeface="+mj-lt"/>
              </a:rPr>
              <a:t>Rossby</a:t>
            </a:r>
            <a:r>
              <a:rPr lang="en-GB" sz="2000" spc="-1" dirty="0" smtClean="0">
                <a:latin typeface="+mj-lt"/>
              </a:rPr>
              <a:t> waves off the equator </a:t>
            </a:r>
            <a:r>
              <a:rPr lang="en-GB" sz="2000" dirty="0">
                <a:latin typeface="+mj-lt"/>
              </a:rPr>
              <a:t/>
            </a:r>
            <a:br>
              <a:rPr lang="en-GB" sz="2000" dirty="0">
                <a:latin typeface="+mj-lt"/>
              </a:rPr>
            </a:br>
            <a:r>
              <a:rPr lang="en-GB" sz="2000" dirty="0" smtClean="0">
                <a:latin typeface="+mj-lt"/>
              </a:rPr>
              <a:t>(discharge of warm water away from equator)</a:t>
            </a:r>
            <a:endParaRPr lang="en-GB" sz="2000" spc="-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b="1" spc="-1" dirty="0">
                <a:latin typeface="Tw Cen MT"/>
              </a:rPr>
              <a:t>Equatorial Waves</a:t>
            </a:r>
            <a:endParaRPr b="1" dirty="0"/>
          </a:p>
        </p:txBody>
      </p:sp>
      <p:sp>
        <p:nvSpPr>
          <p:cNvPr id="184" name="TextShape 2"/>
          <p:cNvSpPr txBox="1"/>
          <p:nvPr/>
        </p:nvSpPr>
        <p:spPr>
          <a:xfrm>
            <a:off x="491534" y="1777273"/>
            <a:ext cx="8152920" cy="475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FFFFFF"/>
              </a:buClr>
            </a:pPr>
            <a:r>
              <a:rPr lang="en-US" sz="2400" b="1" spc="-1" dirty="0" smtClean="0">
                <a:latin typeface="Arial"/>
              </a:rPr>
              <a:t>Momentum (</a:t>
            </a:r>
            <a:r>
              <a:rPr lang="en-US" sz="2400" b="1" spc="-1" dirty="0" err="1" smtClean="0">
                <a:latin typeface="Arial"/>
              </a:rPr>
              <a:t>Navier</a:t>
            </a:r>
            <a:r>
              <a:rPr lang="en-US" sz="2400" b="1" spc="-1" dirty="0" smtClean="0">
                <a:latin typeface="Arial"/>
              </a:rPr>
              <a:t>-Stokes) equation:</a:t>
            </a:r>
          </a:p>
          <a:p>
            <a:pPr>
              <a:buClr>
                <a:srgbClr val="FFFFFF"/>
              </a:buClr>
            </a:pPr>
            <a:endParaRPr lang="en-US" sz="2400" spc="-1" dirty="0">
              <a:latin typeface="Arial"/>
            </a:endParaRPr>
          </a:p>
          <a:p>
            <a:pPr>
              <a:buClr>
                <a:srgbClr val="FFFFFF"/>
              </a:buClr>
            </a:pPr>
            <a:r>
              <a:rPr lang="en-US" sz="2400" spc="-1" dirty="0" smtClean="0">
                <a:latin typeface="Arial"/>
              </a:rPr>
              <a:t>These equations describe how forces of gravity, buoyancy, pressure, friction and Coriolis effect act to change the momentum of a fluid (i.e. accelerate a fluid parcel)</a:t>
            </a:r>
            <a:br>
              <a:rPr lang="en-US" sz="2400" spc="-1" dirty="0" smtClean="0">
                <a:latin typeface="Arial"/>
              </a:rPr>
            </a:br>
            <a:r>
              <a:rPr lang="en-US" sz="2400" spc="-1" dirty="0" smtClean="0">
                <a:latin typeface="Arial"/>
              </a:rPr>
              <a:t>at a given location at a given point in time.</a:t>
            </a:r>
            <a:endParaRPr dirty="0"/>
          </a:p>
          <a:p>
            <a:pPr>
              <a:buClr>
                <a:srgbClr val="FFFFFF"/>
              </a:buClr>
            </a:pPr>
            <a:r>
              <a:rPr lang="en-US" sz="2400" spc="-1" dirty="0">
                <a:latin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3053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b="1" spc="-1" dirty="0">
                <a:latin typeface="Tw Cen MT"/>
              </a:rPr>
              <a:t>Equatorial Waves</a:t>
            </a:r>
            <a:endParaRPr b="1" dirty="0"/>
          </a:p>
        </p:txBody>
      </p:sp>
      <p:sp>
        <p:nvSpPr>
          <p:cNvPr id="184" name="TextShape 2"/>
          <p:cNvSpPr txBox="1"/>
          <p:nvPr/>
        </p:nvSpPr>
        <p:spPr>
          <a:xfrm>
            <a:off x="491534" y="1777273"/>
            <a:ext cx="8152920" cy="475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FFFFFF"/>
              </a:buClr>
            </a:pPr>
            <a:r>
              <a:rPr lang="en-US" sz="2400" b="1" spc="-1" dirty="0" err="1" smtClean="0">
                <a:latin typeface="Arial"/>
              </a:rPr>
              <a:t>Navier</a:t>
            </a:r>
            <a:r>
              <a:rPr lang="en-US" sz="2400" b="1" spc="-1" dirty="0" smtClean="0">
                <a:latin typeface="Arial"/>
              </a:rPr>
              <a:t>-Stokes </a:t>
            </a:r>
            <a:r>
              <a:rPr lang="en-US" sz="2400" b="1" spc="-1" dirty="0">
                <a:latin typeface="Arial"/>
              </a:rPr>
              <a:t>equations</a:t>
            </a:r>
            <a:r>
              <a:rPr lang="en-US" sz="2400" spc="-1" dirty="0">
                <a:latin typeface="Arial"/>
              </a:rPr>
              <a:t> on a </a:t>
            </a:r>
            <a:r>
              <a:rPr lang="en-US" sz="2400" spc="-1" dirty="0" smtClean="0">
                <a:latin typeface="Arial"/>
              </a:rPr>
              <a:t>rotating sphere:</a:t>
            </a:r>
          </a:p>
          <a:p>
            <a:pPr>
              <a:buClr>
                <a:srgbClr val="FFFFFF"/>
              </a:buClr>
            </a:pPr>
            <a:endParaRPr lang="en-US" sz="2400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80" y="3133151"/>
            <a:ext cx="8686800" cy="2552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4063" y="2126255"/>
            <a:ext cx="7513503" cy="72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Please refer to textbooks on atmospheric dynamics or fluid dynamics for a detailed derivation and discussion of the terms.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3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b="1" spc="-1" dirty="0">
                <a:latin typeface="Tw Cen MT"/>
              </a:rPr>
              <a:t>Equatorial Waves</a:t>
            </a:r>
            <a:endParaRPr b="1" dirty="0"/>
          </a:p>
        </p:txBody>
      </p:sp>
      <p:sp>
        <p:nvSpPr>
          <p:cNvPr id="184" name="TextShape 2"/>
          <p:cNvSpPr txBox="1"/>
          <p:nvPr/>
        </p:nvSpPr>
        <p:spPr>
          <a:xfrm>
            <a:off x="491534" y="1601001"/>
            <a:ext cx="8152920" cy="475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FFFFFF"/>
              </a:buClr>
            </a:pPr>
            <a:r>
              <a:rPr lang="en-US" sz="2400" spc="-1" dirty="0" smtClean="0">
                <a:latin typeface="Arial"/>
              </a:rPr>
              <a:t>The full momentum equations are difficult to solve and to find all types of solution. Therefore, approximate, simplified </a:t>
            </a:r>
            <a:r>
              <a:rPr lang="en-US" sz="2400" spc="-1" dirty="0">
                <a:latin typeface="Arial"/>
              </a:rPr>
              <a:t>sets of </a:t>
            </a:r>
            <a:r>
              <a:rPr lang="en-US" sz="2400" spc="-1" dirty="0" smtClean="0">
                <a:latin typeface="Arial"/>
              </a:rPr>
              <a:t>equations are derived from the full equation:</a:t>
            </a:r>
            <a:br>
              <a:rPr lang="en-US" sz="2400" spc="-1" dirty="0" smtClean="0">
                <a:latin typeface="Arial"/>
              </a:rPr>
            </a:br>
            <a:endParaRPr lang="en-US" sz="2400" spc="-1" dirty="0" smtClean="0">
              <a:latin typeface="Arial"/>
            </a:endParaRPr>
          </a:p>
          <a:p>
            <a:pPr>
              <a:buClr>
                <a:srgbClr val="FFFFFF"/>
              </a:buClr>
            </a:pPr>
            <a:r>
              <a:rPr lang="en-US" sz="2400" b="1" spc="-1" dirty="0" smtClean="0">
                <a:latin typeface="Arial"/>
              </a:rPr>
              <a:t>Scale </a:t>
            </a:r>
            <a:r>
              <a:rPr lang="en-US" sz="2400" b="1" spc="-1" dirty="0">
                <a:latin typeface="Arial"/>
              </a:rPr>
              <a:t>analysis </a:t>
            </a:r>
            <a:r>
              <a:rPr lang="en-US" sz="2400" spc="-1" dirty="0">
                <a:latin typeface="Arial"/>
              </a:rPr>
              <a:t>of the magnitude of the individual </a:t>
            </a:r>
            <a:r>
              <a:rPr lang="en-US" sz="2400" spc="-1" dirty="0" smtClean="0">
                <a:latin typeface="Arial"/>
              </a:rPr>
              <a:t>terms:</a:t>
            </a:r>
          </a:p>
          <a:p>
            <a:pPr>
              <a:buClr>
                <a:srgbClr val="FFFFFF"/>
              </a:buClr>
            </a:pPr>
            <a:r>
              <a:rPr lang="en-US" sz="2400" spc="-1" dirty="0" smtClean="0">
                <a:latin typeface="Arial"/>
              </a:rPr>
              <a:t>keep only the dominant forces in the equations</a:t>
            </a:r>
          </a:p>
          <a:p>
            <a:pPr>
              <a:buClr>
                <a:srgbClr val="FFFFFF"/>
              </a:buClr>
            </a:pPr>
            <a:endParaRPr dirty="0"/>
          </a:p>
          <a:p>
            <a:pPr>
              <a:buClr>
                <a:srgbClr val="FFFFFF"/>
              </a:buClr>
            </a:pPr>
            <a:r>
              <a:rPr lang="en-US" sz="2400" b="1" spc="-1" dirty="0" smtClean="0">
                <a:latin typeface="Arial"/>
              </a:rPr>
              <a:t>Simplified ocean stratification:</a:t>
            </a:r>
            <a:r>
              <a:rPr lang="en-US" dirty="0"/>
              <a:t/>
            </a:r>
            <a:br>
              <a:rPr lang="en-US" dirty="0"/>
            </a:br>
            <a:r>
              <a:rPr lang="en-US" sz="2400" spc="-1" dirty="0" smtClean="0">
                <a:latin typeface="Arial"/>
              </a:rPr>
              <a:t>2 </a:t>
            </a:r>
            <a:r>
              <a:rPr lang="en-US" sz="2400" spc="-1" dirty="0">
                <a:latin typeface="Arial"/>
              </a:rPr>
              <a:t>layer models: One active upper ocean mixed layer and a </a:t>
            </a:r>
            <a:r>
              <a:rPr lang="en-US" sz="2400" spc="-1" dirty="0" smtClean="0">
                <a:latin typeface="Arial"/>
              </a:rPr>
              <a:t>lower </a:t>
            </a:r>
            <a:r>
              <a:rPr lang="en-US" sz="2400" spc="-1" dirty="0">
                <a:latin typeface="Arial"/>
              </a:rPr>
              <a:t>water </a:t>
            </a:r>
            <a:r>
              <a:rPr lang="en-US" sz="2400" spc="-1" dirty="0" smtClean="0">
                <a:latin typeface="Arial"/>
              </a:rPr>
              <a:t>layer.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13131" y="5897456"/>
            <a:ext cx="6670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</a:pPr>
            <a:r>
              <a:rPr lang="en-US" spc="-1" dirty="0"/>
              <a:t>This is an approximation to the continuously stratified </a:t>
            </a:r>
            <a:r>
              <a:rPr lang="en-US" spc="-1" dirty="0" smtClean="0"/>
              <a:t>ocean with a vertical density (temperature, salinity) profile</a:t>
            </a:r>
            <a:r>
              <a:rPr lang="en-US" spc="-1" dirty="0"/>
              <a:t> </a:t>
            </a:r>
            <a:r>
              <a:rPr lang="en-US" spc="-1" dirty="0" smtClean="0"/>
              <a:t>showing a sharp increase of density with depth (</a:t>
            </a:r>
            <a:r>
              <a:rPr lang="en-US" spc="-1" dirty="0" err="1" smtClean="0"/>
              <a:t>pycnocline</a:t>
            </a:r>
            <a:r>
              <a:rPr lang="en-US" spc="-1" dirty="0" smtClean="0"/>
              <a:t>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2"/>
          <p:cNvSpPr txBox="1"/>
          <p:nvPr/>
        </p:nvSpPr>
        <p:spPr>
          <a:xfrm>
            <a:off x="612720" y="1443210"/>
            <a:ext cx="8152920" cy="52936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FFFFFF"/>
              </a:buClr>
            </a:pPr>
            <a:r>
              <a:rPr lang="en-US" spc="-1" dirty="0" smtClean="0">
                <a:latin typeface="+mj-lt"/>
              </a:rPr>
              <a:t>Approximate </a:t>
            </a:r>
            <a:r>
              <a:rPr lang="en-US" spc="-1" dirty="0">
                <a:latin typeface="+mj-lt"/>
              </a:rPr>
              <a:t>solutions use simplified sets of </a:t>
            </a:r>
            <a:r>
              <a:rPr lang="en-US" spc="-1" dirty="0" smtClean="0">
                <a:latin typeface="+mj-lt"/>
              </a:rPr>
              <a:t>equations: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spc="-1" dirty="0" smtClean="0">
                <a:latin typeface="+mj-lt"/>
              </a:rPr>
              <a:t>Scale </a:t>
            </a:r>
            <a:r>
              <a:rPr lang="en-US" spc="-1" dirty="0">
                <a:latin typeface="+mj-lt"/>
              </a:rPr>
              <a:t>analysis of the magnitude of the individual </a:t>
            </a:r>
            <a:r>
              <a:rPr lang="en-US" spc="-1" dirty="0" smtClean="0">
                <a:latin typeface="+mj-lt"/>
              </a:rPr>
              <a:t>terms:</a:t>
            </a:r>
          </a:p>
          <a:p>
            <a:pPr>
              <a:buClr>
                <a:srgbClr val="FFFFFF"/>
              </a:buClr>
            </a:pPr>
            <a:endParaRPr dirty="0"/>
          </a:p>
          <a:p>
            <a:pPr>
              <a:buClr>
                <a:srgbClr val="FFFFFF"/>
              </a:buClr>
            </a:pPr>
            <a:r>
              <a:rPr lang="en-US" sz="2400" b="1" spc="-1" dirty="0" smtClean="0">
                <a:latin typeface="Arial"/>
              </a:rPr>
              <a:t>Governing equations:</a:t>
            </a:r>
            <a:r>
              <a:rPr lang="en-US" dirty="0"/>
              <a:t/>
            </a:r>
            <a:br>
              <a:rPr lang="en-US" dirty="0"/>
            </a:br>
            <a:r>
              <a:rPr lang="en-US" sz="2000" spc="-1" dirty="0" smtClean="0">
                <a:latin typeface="+mj-lt"/>
              </a:rPr>
              <a:t>2 layers*: one </a:t>
            </a:r>
            <a:r>
              <a:rPr lang="en-US" sz="2000" spc="-1" dirty="0">
                <a:latin typeface="+mj-lt"/>
              </a:rPr>
              <a:t>active upper ocean mixed layer and </a:t>
            </a:r>
            <a:r>
              <a:rPr lang="en-US" sz="2000" spc="-1" dirty="0" smtClean="0">
                <a:latin typeface="+mj-lt"/>
              </a:rPr>
              <a:t>lower </a:t>
            </a:r>
            <a:r>
              <a:rPr lang="en-US" sz="2000" spc="-1" dirty="0">
                <a:latin typeface="+mj-lt"/>
              </a:rPr>
              <a:t>water layer</a:t>
            </a:r>
            <a:endParaRPr sz="2000" dirty="0">
              <a:latin typeface="+mj-lt"/>
            </a:endParaRPr>
          </a:p>
          <a:p>
            <a:pPr marL="216000" lvl="1">
              <a:buClr>
                <a:srgbClr val="FFFFFF"/>
              </a:buClr>
              <a:buSzPct val="45000"/>
            </a:pPr>
            <a:r>
              <a:rPr lang="en-US" sz="2400" spc="-1" dirty="0">
                <a:latin typeface="Arial"/>
              </a:rPr>
              <a:t> </a:t>
            </a:r>
            <a:endParaRPr lang="en-US" sz="2400" spc="-1" dirty="0" smtClean="0">
              <a:latin typeface="Arial"/>
            </a:endParaRPr>
          </a:p>
          <a:p>
            <a:pPr marL="216000" lvl="1">
              <a:buClr>
                <a:srgbClr val="FFFFFF"/>
              </a:buClr>
              <a:buSzPct val="45000"/>
            </a:pPr>
            <a:endParaRPr lang="en-US" sz="2400" spc="-1" dirty="0">
              <a:latin typeface="Arial"/>
            </a:endParaRPr>
          </a:p>
          <a:p>
            <a:pPr marL="216000" lvl="1">
              <a:buClr>
                <a:srgbClr val="FFFFFF"/>
              </a:buClr>
              <a:buSzPct val="45000"/>
            </a:pPr>
            <a:endParaRPr lang="en-US" sz="2400" spc="-1" dirty="0" smtClean="0">
              <a:latin typeface="Arial"/>
            </a:endParaRPr>
          </a:p>
          <a:p>
            <a:pPr marL="216000" lvl="1">
              <a:buClr>
                <a:srgbClr val="FFFFFF"/>
              </a:buClr>
              <a:buSzPct val="45000"/>
            </a:pPr>
            <a:endParaRPr lang="en-US" sz="2400" spc="-1" dirty="0">
              <a:latin typeface="Arial"/>
            </a:endParaRPr>
          </a:p>
          <a:p>
            <a:pPr marL="216000" lvl="1">
              <a:buClr>
                <a:srgbClr val="FFFFFF"/>
              </a:buClr>
              <a:buSzPct val="45000"/>
            </a:pPr>
            <a:endParaRPr dirty="0"/>
          </a:p>
          <a:p>
            <a:pPr>
              <a:buClr>
                <a:srgbClr val="FFFFFF"/>
              </a:buClr>
            </a:pPr>
            <a:endParaRPr lang="en-US" sz="2400" spc="-1" dirty="0" smtClean="0">
              <a:latin typeface="Arial"/>
            </a:endParaRPr>
          </a:p>
          <a:p>
            <a:pPr>
              <a:buClr>
                <a:srgbClr val="FFFFFF"/>
              </a:buClr>
            </a:pPr>
            <a:endParaRPr lang="en-US" spc="-1" dirty="0" smtClean="0">
              <a:latin typeface="+mj-lt"/>
            </a:endParaRPr>
          </a:p>
          <a:p>
            <a:pPr>
              <a:buClr>
                <a:srgbClr val="FFFFFF"/>
              </a:buClr>
            </a:pPr>
            <a:endParaRPr lang="en-US" spc="-1" dirty="0">
              <a:latin typeface="+mj-lt"/>
            </a:endParaRPr>
          </a:p>
          <a:p>
            <a:pPr>
              <a:buClr>
                <a:srgbClr val="FFFFFF"/>
              </a:buClr>
            </a:pPr>
            <a:r>
              <a:rPr lang="en-US" spc="-1" dirty="0" smtClean="0">
                <a:latin typeface="+mj-lt"/>
              </a:rPr>
              <a:t>* Sometimes you will find the expression 1 ½ layer model, because the deeper ocean layer is only a passive layer and the wave motions are studied in the upper layer. </a:t>
            </a:r>
            <a:endParaRPr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0125" y="3216926"/>
            <a:ext cx="5198469" cy="2373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b="1" spc="-1" dirty="0">
                <a:latin typeface="Tw Cen MT"/>
              </a:rPr>
              <a:t>Equatorial Waves</a:t>
            </a: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34" y="3390741"/>
            <a:ext cx="5111092" cy="20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71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4"/>
          <p:cNvPicPr/>
          <p:nvPr/>
        </p:nvPicPr>
        <p:blipFill>
          <a:blip r:embed="rId3"/>
          <a:stretch/>
        </p:blipFill>
        <p:spPr>
          <a:xfrm>
            <a:off x="2883600" y="1828800"/>
            <a:ext cx="5620320" cy="3130920"/>
          </a:xfrm>
          <a:prstGeom prst="rect">
            <a:avLst/>
          </a:prstGeom>
          <a:ln>
            <a:noFill/>
          </a:ln>
        </p:spPr>
      </p:pic>
      <p:sp>
        <p:nvSpPr>
          <p:cNvPr id="186" name="TextShape 1"/>
          <p:cNvSpPr txBox="1"/>
          <p:nvPr/>
        </p:nvSpPr>
        <p:spPr>
          <a:xfrm>
            <a:off x="2864160" y="5122080"/>
            <a:ext cx="874872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trike="noStrike" spc="-1">
                <a:solidFill>
                  <a:srgbClr val="000053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Sketch of the two-layer model of the equatorial ocean used </a:t>
            </a:r>
            <a:endParaRPr/>
          </a:p>
          <a:p>
            <a:r>
              <a:rPr lang="en-US" sz="1200" strike="noStrike" spc="-1">
                <a:solidFill>
                  <a:srgbClr val="000053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to calculate planetary waves in those regions. From Philander (1990)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613080" y="22896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b="1" spc="-1" dirty="0">
                <a:latin typeface="Tw Cen MT"/>
              </a:rPr>
              <a:t>Equatorial Waves</a:t>
            </a:r>
            <a:endParaRPr b="1" dirty="0"/>
          </a:p>
        </p:txBody>
      </p:sp>
      <p:sp>
        <p:nvSpPr>
          <p:cNvPr id="188" name="TextShape 3"/>
          <p:cNvSpPr txBox="1"/>
          <p:nvPr/>
        </p:nvSpPr>
        <p:spPr>
          <a:xfrm>
            <a:off x="365760" y="2103120"/>
            <a:ext cx="2286000" cy="374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 dirty="0">
                <a:latin typeface="+mj-lt"/>
              </a:rPr>
              <a:t>Note that in the interior ocean</a:t>
            </a:r>
            <a:endParaRPr dirty="0">
              <a:latin typeface="+mj-lt"/>
            </a:endParaRPr>
          </a:p>
          <a:p>
            <a:r>
              <a:rPr lang="en-US" sz="2400" b="1" spc="-1" dirty="0">
                <a:latin typeface="+mj-lt"/>
              </a:rPr>
              <a:t>'reduced gravity</a:t>
            </a:r>
            <a:r>
              <a:rPr lang="en-US" sz="2400" spc="-1" dirty="0">
                <a:latin typeface="+mj-lt"/>
              </a:rPr>
              <a:t>' acts as a restoring force when the thermocline is perturbed. </a:t>
            </a:r>
            <a:endParaRPr dirty="0">
              <a:latin typeface="+mj-lt"/>
            </a:endParaRPr>
          </a:p>
          <a:p>
            <a:endParaRPr dirty="0">
              <a:latin typeface="+mj-lt"/>
            </a:endParaRPr>
          </a:p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65760" y="6013440"/>
            <a:ext cx="799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Reduced gravity: </a:t>
            </a:r>
            <a:r>
              <a:rPr lang="en-US" dirty="0" smtClean="0"/>
              <a:t>is related to the density difference between the two layers</a:t>
            </a:r>
          </a:p>
          <a:p>
            <a:r>
              <a:rPr lang="en-US" dirty="0" smtClean="0"/>
              <a:t>(</a:t>
            </a:r>
            <a:r>
              <a:rPr lang="el-GR" dirty="0" smtClean="0"/>
              <a:t>ρ</a:t>
            </a:r>
            <a:r>
              <a:rPr lang="en-US" baseline="-25000" dirty="0" smtClean="0"/>
              <a:t>2</a:t>
            </a:r>
            <a:r>
              <a:rPr lang="en-US" dirty="0" smtClean="0"/>
              <a:t> – </a:t>
            </a:r>
            <a:r>
              <a:rPr lang="el-GR" dirty="0" smtClean="0"/>
              <a:t>ρ</a:t>
            </a:r>
            <a:r>
              <a:rPr lang="en-US" baseline="-25000" dirty="0" smtClean="0"/>
              <a:t>1</a:t>
            </a:r>
            <a:r>
              <a:rPr lang="en-US" dirty="0" smtClean="0"/>
              <a:t>)/ </a:t>
            </a:r>
            <a:r>
              <a:rPr lang="el-GR" dirty="0" smtClean="0"/>
              <a:t>ρ</a:t>
            </a:r>
            <a:r>
              <a:rPr lang="en-US" baseline="-25000" dirty="0" smtClean="0"/>
              <a:t>2 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c/c8/Superpositionprincipl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92" y="2591968"/>
            <a:ext cx="5034708" cy="261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spc="-1">
                <a:latin typeface="Tw Cen MT"/>
              </a:rPr>
              <a:t>What is a wave?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640080" y="1920240"/>
            <a:ext cx="387180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 dirty="0" smtClean="0">
                <a:latin typeface="Times New Roman"/>
              </a:rPr>
              <a:t>Imagine </a:t>
            </a:r>
            <a:r>
              <a:rPr lang="en-US" sz="2400" spc="-1" dirty="0">
                <a:latin typeface="Times New Roman"/>
              </a:rPr>
              <a:t>in this figure the line </a:t>
            </a:r>
            <a:endParaRPr dirty="0"/>
          </a:p>
          <a:p>
            <a:r>
              <a:rPr lang="en-US" sz="2400" spc="-1" dirty="0">
                <a:latin typeface="Times New Roman"/>
              </a:rPr>
              <a:t>represents the </a:t>
            </a:r>
            <a:r>
              <a:rPr lang="en-US" sz="2400" spc="-1" dirty="0" err="1">
                <a:latin typeface="Times New Roman"/>
              </a:rPr>
              <a:t>pycnocline</a:t>
            </a:r>
            <a:r>
              <a:rPr lang="en-US" sz="2400" spc="-1" dirty="0">
                <a:latin typeface="Times New Roman"/>
              </a:rPr>
              <a:t>.</a:t>
            </a:r>
            <a:endParaRPr dirty="0"/>
          </a:p>
          <a:p>
            <a:endParaRPr dirty="0"/>
          </a:p>
        </p:txBody>
      </p:sp>
      <p:sp>
        <p:nvSpPr>
          <p:cNvPr id="193" name="Line 3"/>
          <p:cNvSpPr/>
          <p:nvPr/>
        </p:nvSpPr>
        <p:spPr>
          <a:xfrm>
            <a:off x="4297680" y="2743200"/>
            <a:ext cx="43891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Line 4"/>
          <p:cNvSpPr/>
          <p:nvPr/>
        </p:nvSpPr>
        <p:spPr>
          <a:xfrm>
            <a:off x="4297680" y="2743200"/>
            <a:ext cx="0" cy="21031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TextShape 5"/>
          <p:cNvSpPr txBox="1"/>
          <p:nvPr/>
        </p:nvSpPr>
        <p:spPr>
          <a:xfrm>
            <a:off x="110520" y="5303520"/>
            <a:ext cx="914328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spc="-1" dirty="0">
                <a:latin typeface="+mj-lt"/>
              </a:rPr>
              <a:t>Mathematical equation for wave solutions in one spatial dimension:</a:t>
            </a:r>
            <a:endParaRPr sz="2000" dirty="0">
              <a:latin typeface="+mj-lt"/>
            </a:endParaRPr>
          </a:p>
          <a:p>
            <a:r>
              <a:rPr lang="en-US" sz="2000" spc="-1" dirty="0">
                <a:latin typeface="+mj-lt"/>
              </a:rPr>
              <a:t>Variable </a:t>
            </a:r>
            <a:r>
              <a:rPr lang="en-US" sz="2000" spc="-1" dirty="0" smtClean="0">
                <a:latin typeface="+mj-lt"/>
              </a:rPr>
              <a:t>z can have different meanings. In our ocean case z is the depth anomaly of the </a:t>
            </a:r>
            <a:r>
              <a:rPr lang="en-US" sz="2000" spc="-1" dirty="0" err="1" smtClean="0">
                <a:latin typeface="+mj-lt"/>
              </a:rPr>
              <a:t>pycnocline</a:t>
            </a:r>
            <a:r>
              <a:rPr lang="en-US" sz="2000" spc="-1" dirty="0" smtClean="0">
                <a:latin typeface="+mj-lt"/>
              </a:rPr>
              <a:t>.</a:t>
            </a:r>
            <a:endParaRPr sz="20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61" y="3302495"/>
            <a:ext cx="2190750" cy="119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4918</TotalTime>
  <Words>1568</Words>
  <Application>Microsoft Office PowerPoint</Application>
  <PresentationFormat>On-screen Show (4:3)</PresentationFormat>
  <Paragraphs>284</Paragraphs>
  <Slides>38</Slides>
  <Notes>33</Notes>
  <HiddenSlides>7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Al Bayan</vt:lpstr>
      <vt:lpstr>Arial</vt:lpstr>
      <vt:lpstr>Calibri</vt:lpstr>
      <vt:lpstr>Calibri Light</vt:lpstr>
      <vt:lpstr>DejaVu Sans</vt:lpstr>
      <vt:lpstr>StarSymbol</vt:lpstr>
      <vt:lpstr>Times New Roman</vt:lpstr>
      <vt:lpstr>Tw Cen MT</vt:lpstr>
      <vt:lpstr>Verdana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 The El Nino Southern Oscillation (ENSO)</dc:title>
  <dc:creator>sws97rs</dc:creator>
  <cp:lastModifiedBy>Elison Timm, Oliver</cp:lastModifiedBy>
  <cp:revision>119</cp:revision>
  <dcterms:created xsi:type="dcterms:W3CDTF">2014-10-08T09:29:19Z</dcterms:created>
  <dcterms:modified xsi:type="dcterms:W3CDTF">2016-10-17T18:12:07Z</dcterms:modified>
  <dc:language>en-US</dc:language>
</cp:coreProperties>
</file>