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06de5533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06de553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latin typeface="Lato"/>
                <a:ea typeface="Lato"/>
                <a:cs typeface="Lato"/>
                <a:sym typeface="Lato"/>
              </a:rPr>
              <a:t>The 21 pieces available in the game of Blokus were all individually created in their own class.</a:t>
            </a:r>
            <a:endParaRPr sz="1300">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06de5533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06de5533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Focused on a </a:t>
            </a:r>
            <a:r>
              <a:rPr lang="en" sz="1300">
                <a:latin typeface="Lato"/>
                <a:ea typeface="Lato"/>
                <a:cs typeface="Lato"/>
                <a:sym typeface="Lato"/>
              </a:rPr>
              <a:t>strategy  board game and implemented it with heuristics. </a:t>
            </a:r>
            <a:endParaRPr/>
          </a:p>
          <a:p>
            <a:pPr indent="0" lvl="0" marL="0" rtl="0" algn="l">
              <a:spcBef>
                <a:spcPts val="0"/>
              </a:spcBef>
              <a:spcAft>
                <a:spcPts val="0"/>
              </a:spcAft>
              <a:buNone/>
            </a:pPr>
            <a:r>
              <a:rPr lang="en"/>
              <a:t>Two player games have a min and max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06de5533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06de5533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06de5533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06de5533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06de5533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06de5533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06de5533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06de5533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06de5533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06de5533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weights both the size and total corner difference between the player and opponent</a:t>
            </a:r>
            <a:endParaRPr/>
          </a:p>
          <a:p>
            <a:pPr indent="0" lvl="0" marL="0" rtl="0" algn="l">
              <a:spcBef>
                <a:spcPts val="0"/>
              </a:spcBef>
              <a:spcAft>
                <a:spcPts val="0"/>
              </a:spcAft>
              <a:buNone/>
            </a:pPr>
            <a:r>
              <a:rPr lang="en"/>
              <a:t>Pseudo-minimax because it does take future moves into consideration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0daec46f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0daec46f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06de553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06de553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06de5533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06de5533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6de553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6de553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06de5533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06de5533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84029e5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84029e5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06de5533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06de5533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06de5533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06de5533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06de5533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06de5533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0daec46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0daec46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0aae391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0aae391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06de553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06de553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06de553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06de553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06de553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06de553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06de5533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06de5533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06de5533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06de5533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 moves parameters: must start in corners, cannot overlap, must be within the boards bounds, check if it’s already occupied</a:t>
            </a:r>
            <a:endParaRPr/>
          </a:p>
          <a:p>
            <a:pPr indent="0" lvl="0" marL="0" rtl="0" algn="l">
              <a:spcBef>
                <a:spcPts val="0"/>
              </a:spcBef>
              <a:spcAft>
                <a:spcPts val="0"/>
              </a:spcAft>
              <a:buNone/>
            </a:pPr>
            <a:r>
              <a:rPr lang="en"/>
              <a:t>Possible moves rotates and flips pieces to see if they’re valid anywhere</a:t>
            </a:r>
            <a:endParaRPr/>
          </a:p>
          <a:p>
            <a:pPr indent="0" lvl="0" marL="0" rtl="0" algn="l">
              <a:spcBef>
                <a:spcPts val="0"/>
              </a:spcBef>
              <a:spcAft>
                <a:spcPts val="0"/>
              </a:spcAft>
              <a:buNone/>
            </a:pPr>
            <a:r>
              <a:rPr lang="en"/>
              <a:t>We will quickly demo this later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06de5533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06de5533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Blokus with AI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 Mallinson, Jacob Peterson, Prasanna Gnanasekaran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Pieces</a:t>
            </a:r>
            <a:endParaRPr/>
          </a:p>
        </p:txBody>
      </p:sp>
      <p:sp>
        <p:nvSpPr>
          <p:cNvPr id="198" name="Google Shape;198;p22"/>
          <p:cNvSpPr txBox="1"/>
          <p:nvPr>
            <p:ph idx="1" type="body"/>
          </p:nvPr>
        </p:nvSpPr>
        <p:spPr>
          <a:xfrm>
            <a:off x="1297500" y="1437750"/>
            <a:ext cx="5850900" cy="10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Each possible piece was created within its own class. </a:t>
            </a:r>
            <a:endParaRPr sz="1400"/>
          </a:p>
          <a:p>
            <a:pPr indent="0" lvl="0" marL="0" rtl="0" algn="l">
              <a:spcBef>
                <a:spcPts val="1600"/>
              </a:spcBef>
              <a:spcAft>
                <a:spcPts val="1600"/>
              </a:spcAft>
              <a:buNone/>
            </a:pPr>
            <a:r>
              <a:rPr lang="en" sz="1400"/>
              <a:t>The points and corners are created on a two-dimensional character array</a:t>
            </a:r>
            <a:endParaRPr sz="1400"/>
          </a:p>
        </p:txBody>
      </p:sp>
      <p:pic>
        <p:nvPicPr>
          <p:cNvPr id="199" name="Google Shape;199;p22"/>
          <p:cNvPicPr preferRelativeResize="0"/>
          <p:nvPr/>
        </p:nvPicPr>
        <p:blipFill>
          <a:blip r:embed="rId3">
            <a:alphaModFix/>
          </a:blip>
          <a:stretch>
            <a:fillRect/>
          </a:stretch>
        </p:blipFill>
        <p:spPr>
          <a:xfrm>
            <a:off x="1995475" y="2571750"/>
            <a:ext cx="5153025" cy="186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Functions</a:t>
            </a:r>
            <a:endParaRPr/>
          </a:p>
        </p:txBody>
      </p:sp>
      <p:sp>
        <p:nvSpPr>
          <p:cNvPr id="205" name="Google Shape;20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reward function was the total number of points scored added to a weighted number of wins. We chose 25 as our weight for the number of wins, to prioritize winning agents over high scoring agents:</a:t>
            </a:r>
            <a:endParaRPr/>
          </a:p>
          <a:p>
            <a:pPr indent="0" lvl="0" marL="0" rtl="0" algn="l">
              <a:spcBef>
                <a:spcPts val="1600"/>
              </a:spcBef>
              <a:spcAft>
                <a:spcPts val="0"/>
              </a:spcAft>
              <a:buNone/>
            </a:pPr>
            <a:r>
              <a:rPr lang="en"/>
              <a:t>Reward = total_points_scored + 25(total_wins)</a:t>
            </a:r>
            <a:endParaRPr/>
          </a:p>
          <a:p>
            <a:pPr indent="0" lvl="0" marL="0" rtl="0" algn="l">
              <a:spcBef>
                <a:spcPts val="1600"/>
              </a:spcBef>
              <a:spcAft>
                <a:spcPts val="0"/>
              </a:spcAft>
              <a:buNone/>
            </a:pPr>
            <a:r>
              <a:rPr lang="en"/>
              <a:t>Alpha-beta pruning wasn’t as easily implementable with a four-player game as opposed to a two-player game. </a:t>
            </a:r>
            <a:endParaRPr/>
          </a:p>
          <a:p>
            <a:pPr indent="0" lvl="0" marL="0" rtl="0" algn="l">
              <a:spcBef>
                <a:spcPts val="1600"/>
              </a:spcBef>
              <a:spcAft>
                <a:spcPts val="0"/>
              </a:spcAft>
              <a:buNone/>
            </a:pPr>
            <a:r>
              <a:rPr lang="en"/>
              <a:t>We did not reward for an optimized time-to-run route in our four-player Blokus game, so iterations took longer than if we were to use alpha-beta pruning.</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Agent Types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Agent</a:t>
            </a:r>
            <a:endParaRPr/>
          </a:p>
        </p:txBody>
      </p:sp>
      <p:sp>
        <p:nvSpPr>
          <p:cNvPr id="216" name="Google Shape;21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random agent is designed to randomly select a piece from a list of all possible moves and to choose a random placement to utilize it.</a:t>
            </a:r>
            <a:endParaRPr/>
          </a:p>
        </p:txBody>
      </p:sp>
      <p:pic>
        <p:nvPicPr>
          <p:cNvPr id="217" name="Google Shape;217;p25"/>
          <p:cNvPicPr preferRelativeResize="0"/>
          <p:nvPr/>
        </p:nvPicPr>
        <p:blipFill>
          <a:blip r:embed="rId3">
            <a:alphaModFix/>
          </a:blip>
          <a:stretch>
            <a:fillRect/>
          </a:stretch>
        </p:blipFill>
        <p:spPr>
          <a:xfrm>
            <a:off x="2738438" y="2409813"/>
            <a:ext cx="3667125" cy="273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Greedy Agent</a:t>
            </a:r>
            <a:endParaRPr/>
          </a:p>
        </p:txBody>
      </p:sp>
      <p:sp>
        <p:nvSpPr>
          <p:cNvPr id="223" name="Google Shape;22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Greedy Agent is designed to select the piece with the largest size out of the available pieces and to prioritize playing it first.</a:t>
            </a:r>
            <a:endParaRPr/>
          </a:p>
          <a:p>
            <a:pPr indent="0" lvl="0" marL="0" rtl="0" algn="l">
              <a:spcBef>
                <a:spcPts val="1600"/>
              </a:spcBef>
              <a:spcAft>
                <a:spcPts val="1600"/>
              </a:spcAft>
              <a:buNone/>
            </a:pPr>
            <a:r>
              <a:rPr lang="en"/>
              <a:t>General game strategy suggests playing larger pieces before smaller pieces so you are left with more flexibility near the end of the game.</a:t>
            </a:r>
            <a:endParaRPr/>
          </a:p>
        </p:txBody>
      </p:sp>
      <p:pic>
        <p:nvPicPr>
          <p:cNvPr id="224" name="Google Shape;224;p26"/>
          <p:cNvPicPr preferRelativeResize="0"/>
          <p:nvPr/>
        </p:nvPicPr>
        <p:blipFill>
          <a:blip r:embed="rId3">
            <a:alphaModFix/>
          </a:blip>
          <a:stretch>
            <a:fillRect/>
          </a:stretch>
        </p:blipFill>
        <p:spPr>
          <a:xfrm>
            <a:off x="3196475" y="3076800"/>
            <a:ext cx="2751050" cy="206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Center of the Board Control Agent</a:t>
            </a:r>
            <a:endParaRPr/>
          </a:p>
        </p:txBody>
      </p:sp>
      <p:sp>
        <p:nvSpPr>
          <p:cNvPr id="230" name="Google Shape;230;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Agent designed to </a:t>
            </a:r>
            <a:r>
              <a:rPr lang="en"/>
              <a:t>control</a:t>
            </a:r>
            <a:r>
              <a:rPr lang="en"/>
              <a:t> the center of the board weights pieces that can be played closest to the center of the board and takes into account their size as well.</a:t>
            </a:r>
            <a:endParaRPr/>
          </a:p>
          <a:p>
            <a:pPr indent="0" lvl="0" marL="0" rtl="0" algn="l">
              <a:spcBef>
                <a:spcPts val="1600"/>
              </a:spcBef>
              <a:spcAft>
                <a:spcPts val="1600"/>
              </a:spcAft>
              <a:buNone/>
            </a:pPr>
            <a:r>
              <a:rPr lang="en"/>
              <a:t>Building towards the center of the board is a basic strategy that we researched in order to win games of Blokus against other people.</a:t>
            </a:r>
            <a:endParaRPr/>
          </a:p>
        </p:txBody>
      </p:sp>
      <p:pic>
        <p:nvPicPr>
          <p:cNvPr id="231" name="Google Shape;231;p27"/>
          <p:cNvPicPr preferRelativeResize="0"/>
          <p:nvPr/>
        </p:nvPicPr>
        <p:blipFill>
          <a:blip r:embed="rId3">
            <a:alphaModFix/>
          </a:blip>
          <a:stretch>
            <a:fillRect/>
          </a:stretch>
        </p:blipFill>
        <p:spPr>
          <a:xfrm>
            <a:off x="3169875" y="3038350"/>
            <a:ext cx="2804250" cy="210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Corner Management Agent</a:t>
            </a:r>
            <a:endParaRPr/>
          </a:p>
          <a:p>
            <a:pPr indent="0" lvl="0" marL="0" rtl="0" algn="l">
              <a:spcBef>
                <a:spcPts val="0"/>
              </a:spcBef>
              <a:spcAft>
                <a:spcPts val="0"/>
              </a:spcAft>
              <a:buNone/>
            </a:pPr>
            <a:r>
              <a:t/>
            </a:r>
            <a:endParaRPr/>
          </a:p>
        </p:txBody>
      </p:sp>
      <p:sp>
        <p:nvSpPr>
          <p:cNvPr id="237" name="Google Shape;23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Corner Management Agent chooses an available piece based off a heuristic on the piece’s size and the total corner difference between that player and their opponents from its placement. </a:t>
            </a:r>
            <a:endParaRPr/>
          </a:p>
          <a:p>
            <a:pPr indent="0" lvl="0" marL="0" rtl="0" algn="l">
              <a:spcBef>
                <a:spcPts val="1600"/>
              </a:spcBef>
              <a:spcAft>
                <a:spcPts val="1600"/>
              </a:spcAft>
              <a:buNone/>
            </a:pPr>
            <a:r>
              <a:rPr lang="en"/>
              <a:t>This agent does look one turn ahead into the game, whereas the other agents do not.</a:t>
            </a:r>
            <a:endParaRPr/>
          </a:p>
        </p:txBody>
      </p:sp>
      <p:pic>
        <p:nvPicPr>
          <p:cNvPr id="238" name="Google Shape;238;p28"/>
          <p:cNvPicPr preferRelativeResize="0"/>
          <p:nvPr/>
        </p:nvPicPr>
        <p:blipFill>
          <a:blip r:embed="rId3">
            <a:alphaModFix/>
          </a:blip>
          <a:stretch>
            <a:fillRect/>
          </a:stretch>
        </p:blipFill>
        <p:spPr>
          <a:xfrm>
            <a:off x="3618775" y="3349450"/>
            <a:ext cx="2396350" cy="179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Demonstration</a:t>
            </a:r>
            <a:endParaRPr/>
          </a:p>
        </p:txBody>
      </p:sp>
      <p:sp>
        <p:nvSpPr>
          <p:cNvPr id="244" name="Google Shape;244;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https://colab.research.google.com/drive/1PVjEBH3B0ip18Ua7nbnhUIAmTPSI-WM3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Simulations</a:t>
            </a:r>
            <a:endParaRPr/>
          </a:p>
        </p:txBody>
      </p:sp>
      <p:sp>
        <p:nvSpPr>
          <p:cNvPr id="255" name="Google Shape;255;p31"/>
          <p:cNvSpPr txBox="1"/>
          <p:nvPr>
            <p:ph idx="1" type="body"/>
          </p:nvPr>
        </p:nvSpPr>
        <p:spPr>
          <a:xfrm>
            <a:off x="1297500" y="1567550"/>
            <a:ext cx="4500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did 15 simulations between every iteration of the four agents we created to collect a large enough sample size to derive an answer to a hypothesis.</a:t>
            </a:r>
            <a:endParaRPr sz="1500"/>
          </a:p>
          <a:p>
            <a:pPr indent="0" lvl="0" marL="0" rtl="0" algn="l">
              <a:spcBef>
                <a:spcPts val="1600"/>
              </a:spcBef>
              <a:spcAft>
                <a:spcPts val="1600"/>
              </a:spcAft>
              <a:buNone/>
            </a:pPr>
            <a:r>
              <a:t/>
            </a:r>
            <a:endParaRPr/>
          </a:p>
        </p:txBody>
      </p:sp>
      <p:pic>
        <p:nvPicPr>
          <p:cNvPr id="256" name="Google Shape;256;p31"/>
          <p:cNvPicPr preferRelativeResize="0"/>
          <p:nvPr/>
        </p:nvPicPr>
        <p:blipFill>
          <a:blip r:embed="rId3">
            <a:alphaModFix/>
          </a:blip>
          <a:stretch>
            <a:fillRect/>
          </a:stretch>
        </p:blipFill>
        <p:spPr>
          <a:xfrm>
            <a:off x="6349000" y="206538"/>
            <a:ext cx="2600100" cy="4730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Introduction/Overview</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of the project - Simply study of heuristics. Taken a strategy  board game and implemented it with heuristics. </a:t>
            </a:r>
            <a:endParaRPr/>
          </a:p>
          <a:p>
            <a:pPr indent="0" lvl="0" marL="0" rtl="0" algn="l">
              <a:spcBef>
                <a:spcPts val="1600"/>
              </a:spcBef>
              <a:spcAft>
                <a:spcPts val="0"/>
              </a:spcAft>
              <a:buNone/>
            </a:pPr>
            <a:r>
              <a:rPr lang="en"/>
              <a:t>For our measurement of success we account for the score in the game rather than the run time. </a:t>
            </a:r>
            <a:endParaRPr/>
          </a:p>
          <a:p>
            <a:pPr indent="0" lvl="0" marL="0" rtl="0" algn="l">
              <a:spcBef>
                <a:spcPts val="1600"/>
              </a:spcBef>
              <a:spcAft>
                <a:spcPts val="1600"/>
              </a:spcAft>
              <a:buNone/>
            </a:pPr>
            <a:r>
              <a:rPr lang="en"/>
              <a:t>Only data our project requires is the sizes and shaped and shapes of the pieces from the Board game. </a:t>
            </a:r>
            <a:endParaRPr/>
          </a:p>
        </p:txBody>
      </p:sp>
      <p:pic>
        <p:nvPicPr>
          <p:cNvPr id="142" name="Google Shape;142;p14"/>
          <p:cNvPicPr preferRelativeResize="0"/>
          <p:nvPr/>
        </p:nvPicPr>
        <p:blipFill>
          <a:blip r:embed="rId3">
            <a:alphaModFix/>
          </a:blip>
          <a:stretch>
            <a:fillRect/>
          </a:stretch>
        </p:blipFill>
        <p:spPr>
          <a:xfrm>
            <a:off x="5165250" y="1656313"/>
            <a:ext cx="3667125" cy="2733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62" name="Google Shape;262;p32"/>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t>The Center Management Agent was the highest performing agent that we designed. It broke even with corner management in the head to head games, but won more games in the 1 v 1 v 1 v1. The score differentials have been listed below, with full results compiled in the “Simulation  Results” file</a:t>
            </a:r>
            <a:endParaRPr sz="1500"/>
          </a:p>
        </p:txBody>
      </p:sp>
      <p:pic>
        <p:nvPicPr>
          <p:cNvPr id="263" name="Google Shape;263;p32"/>
          <p:cNvPicPr preferRelativeResize="0"/>
          <p:nvPr/>
        </p:nvPicPr>
        <p:blipFill>
          <a:blip r:embed="rId3">
            <a:alphaModFix/>
          </a:blip>
          <a:stretch>
            <a:fillRect/>
          </a:stretch>
        </p:blipFill>
        <p:spPr>
          <a:xfrm>
            <a:off x="1756525" y="2582003"/>
            <a:ext cx="6120850" cy="189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69" name="Google Shape;269;p3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t>Our reward function weighted wins heavily, so as a result, the corner control agent and center control agent greatly outperformed the random and greedy agents, with the random agent scoring almost half as many overall points. One interesting point of note is that the corner control agent scored more points overall in its games, but won fewer games and was thus deemed an overall worse performing agent.</a:t>
            </a:r>
            <a:endParaRPr sz="1500"/>
          </a:p>
        </p:txBody>
      </p:sp>
      <p:pic>
        <p:nvPicPr>
          <p:cNvPr id="270" name="Google Shape;270;p33"/>
          <p:cNvPicPr preferRelativeResize="0"/>
          <p:nvPr/>
        </p:nvPicPr>
        <p:blipFill>
          <a:blip r:embed="rId3">
            <a:alphaModFix/>
          </a:blip>
          <a:stretch>
            <a:fillRect/>
          </a:stretch>
        </p:blipFill>
        <p:spPr>
          <a:xfrm>
            <a:off x="2090574" y="3143350"/>
            <a:ext cx="5452750" cy="146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and Future Work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Findings/Challenges</a:t>
            </a:r>
            <a:endParaRPr/>
          </a:p>
        </p:txBody>
      </p:sp>
      <p:sp>
        <p:nvSpPr>
          <p:cNvPr id="281" name="Google Shape;281;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Designed heuristics performed well</a:t>
            </a:r>
            <a:endParaRPr sz="1500"/>
          </a:p>
          <a:p>
            <a:pPr indent="-323850" lvl="0" marL="457200" rtl="0" algn="l">
              <a:spcBef>
                <a:spcPts val="0"/>
              </a:spcBef>
              <a:spcAft>
                <a:spcPts val="0"/>
              </a:spcAft>
              <a:buSzPts val="1500"/>
              <a:buChar char="●"/>
            </a:pPr>
            <a:r>
              <a:rPr lang="en" sz="1500"/>
              <a:t>Center of board agent performed better against corner control agent when all four agents were present in the game</a:t>
            </a:r>
            <a:endParaRPr sz="1500"/>
          </a:p>
          <a:p>
            <a:pPr indent="-323850" lvl="0" marL="457200" rtl="0" algn="l">
              <a:spcBef>
                <a:spcPts val="0"/>
              </a:spcBef>
              <a:spcAft>
                <a:spcPts val="0"/>
              </a:spcAft>
              <a:buSzPts val="1500"/>
              <a:buChar char="●"/>
            </a:pPr>
            <a:r>
              <a:rPr lang="en" sz="1500"/>
              <a:t>Speed challenges - simulations were quite costly</a:t>
            </a:r>
            <a:endParaRPr sz="1500"/>
          </a:p>
          <a:p>
            <a:pPr indent="-311150" lvl="1" marL="914400" rtl="0" algn="l">
              <a:spcBef>
                <a:spcPts val="0"/>
              </a:spcBef>
              <a:spcAft>
                <a:spcPts val="0"/>
              </a:spcAft>
              <a:buSzPts val="1300"/>
              <a:buChar char="○"/>
            </a:pPr>
            <a:r>
              <a:rPr lang="en" sz="1300"/>
              <a:t>Large pool of possible moves, 4 agents and a dozen or more turns</a:t>
            </a:r>
            <a:endParaRPr sz="1300"/>
          </a:p>
          <a:p>
            <a:pPr indent="-311150" lvl="1" marL="914400" rtl="0" algn="l">
              <a:spcBef>
                <a:spcPts val="0"/>
              </a:spcBef>
              <a:spcAft>
                <a:spcPts val="0"/>
              </a:spcAft>
              <a:buSzPts val="1300"/>
              <a:buChar char="○"/>
            </a:pPr>
            <a:r>
              <a:rPr lang="en" sz="1300"/>
              <a:t>No alpha-beta pruning</a:t>
            </a:r>
            <a:endParaRPr sz="1300"/>
          </a:p>
          <a:p>
            <a:pPr indent="-323850" lvl="0" marL="457200" rtl="0" algn="l">
              <a:spcBef>
                <a:spcPts val="0"/>
              </a:spcBef>
              <a:spcAft>
                <a:spcPts val="0"/>
              </a:spcAft>
              <a:buSzPts val="1500"/>
              <a:buChar char="●"/>
            </a:pPr>
            <a:r>
              <a:rPr lang="en" sz="1500"/>
              <a:t>Turning strategies I have used myself into codable heuristics was the biggest take-away from this project</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Implementations</a:t>
            </a:r>
            <a:endParaRPr/>
          </a:p>
        </p:txBody>
      </p:sp>
      <p:sp>
        <p:nvSpPr>
          <p:cNvPr id="287" name="Google Shape;287;p36"/>
          <p:cNvSpPr txBox="1"/>
          <p:nvPr>
            <p:ph idx="1" type="body"/>
          </p:nvPr>
        </p:nvSpPr>
        <p:spPr>
          <a:xfrm>
            <a:off x="363250" y="1457025"/>
            <a:ext cx="50013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Alpha beta pruning</a:t>
            </a:r>
            <a:endParaRPr/>
          </a:p>
          <a:p>
            <a:pPr indent="-311150" lvl="0" marL="457200" rtl="0" algn="l">
              <a:spcBef>
                <a:spcPts val="0"/>
              </a:spcBef>
              <a:spcAft>
                <a:spcPts val="0"/>
              </a:spcAft>
              <a:buSzPts val="1300"/>
              <a:buChar char="●"/>
            </a:pPr>
            <a:r>
              <a:rPr lang="en"/>
              <a:t>Blokus Duo?</a:t>
            </a:r>
            <a:endParaRPr/>
          </a:p>
          <a:p>
            <a:pPr indent="-311150" lvl="0" marL="457200" rtl="0" algn="l">
              <a:spcBef>
                <a:spcPts val="0"/>
              </a:spcBef>
              <a:spcAft>
                <a:spcPts val="0"/>
              </a:spcAft>
              <a:buSzPts val="1300"/>
              <a:buChar char="●"/>
            </a:pPr>
            <a:r>
              <a:rPr lang="en"/>
              <a:t>Other time saving/efficiency changes</a:t>
            </a:r>
            <a:endParaRPr/>
          </a:p>
          <a:p>
            <a:pPr indent="-311150" lvl="0" marL="457200" rtl="0" algn="l">
              <a:spcBef>
                <a:spcPts val="0"/>
              </a:spcBef>
              <a:spcAft>
                <a:spcPts val="0"/>
              </a:spcAft>
              <a:buSzPts val="1300"/>
              <a:buChar char="●"/>
            </a:pPr>
            <a:r>
              <a:rPr lang="en"/>
              <a:t>Potential for human player would allow for us to gauge </a:t>
            </a:r>
            <a:r>
              <a:rPr lang="en"/>
              <a:t>heuristic’s </a:t>
            </a:r>
            <a:r>
              <a:rPr lang="en"/>
              <a:t> viability against intelligent human components</a:t>
            </a:r>
            <a:endParaRPr/>
          </a:p>
          <a:p>
            <a:pPr indent="-311150" lvl="0" marL="457200" rtl="0" algn="l">
              <a:spcBef>
                <a:spcPts val="0"/>
              </a:spcBef>
              <a:spcAft>
                <a:spcPts val="0"/>
              </a:spcAft>
              <a:buSzPts val="1300"/>
              <a:buChar char="●"/>
            </a:pPr>
            <a:r>
              <a:rPr lang="en"/>
              <a:t>Visual upgrades</a:t>
            </a:r>
            <a:endParaRPr/>
          </a:p>
          <a:p>
            <a:pPr indent="-298450" lvl="1" marL="1371600" rtl="0" algn="l">
              <a:spcBef>
                <a:spcPts val="0"/>
              </a:spcBef>
              <a:spcAft>
                <a:spcPts val="0"/>
              </a:spcAft>
              <a:buSzPts val="1100"/>
              <a:buChar char="○"/>
            </a:pPr>
            <a:r>
              <a:rPr lang="en"/>
              <a:t>Colors</a:t>
            </a:r>
            <a:endParaRPr/>
          </a:p>
          <a:p>
            <a:pPr indent="-298450" lvl="1" marL="1371600" rtl="0" algn="l">
              <a:spcBef>
                <a:spcPts val="0"/>
              </a:spcBef>
              <a:spcAft>
                <a:spcPts val="0"/>
              </a:spcAft>
              <a:buSzPts val="1100"/>
              <a:buChar char="○"/>
            </a:pPr>
            <a:r>
              <a:rPr lang="en"/>
              <a:t>Menu</a:t>
            </a:r>
            <a:endParaRPr/>
          </a:p>
          <a:p>
            <a:pPr indent="-298450" lvl="1" marL="1371600" rtl="0" algn="l">
              <a:spcBef>
                <a:spcPts val="0"/>
              </a:spcBef>
              <a:spcAft>
                <a:spcPts val="0"/>
              </a:spcAft>
              <a:buSzPts val="1100"/>
              <a:buChar char="○"/>
            </a:pPr>
            <a:r>
              <a:rPr lang="en"/>
              <a:t>Graphical elements, rather than printing chars</a:t>
            </a:r>
            <a:endParaRPr/>
          </a:p>
        </p:txBody>
      </p:sp>
      <p:pic>
        <p:nvPicPr>
          <p:cNvPr id="288" name="Google Shape;288;p36"/>
          <p:cNvPicPr preferRelativeResize="0"/>
          <p:nvPr/>
        </p:nvPicPr>
        <p:blipFill>
          <a:blip r:embed="rId3">
            <a:alphaModFix/>
          </a:blip>
          <a:stretch>
            <a:fillRect/>
          </a:stretch>
        </p:blipFill>
        <p:spPr>
          <a:xfrm>
            <a:off x="5505149" y="844799"/>
            <a:ext cx="3247650" cy="1391875"/>
          </a:xfrm>
          <a:prstGeom prst="rect">
            <a:avLst/>
          </a:prstGeom>
          <a:noFill/>
          <a:ln>
            <a:noFill/>
          </a:ln>
        </p:spPr>
      </p:pic>
      <p:pic>
        <p:nvPicPr>
          <p:cNvPr id="289" name="Google Shape;289;p36"/>
          <p:cNvPicPr preferRelativeResize="0"/>
          <p:nvPr/>
        </p:nvPicPr>
        <p:blipFill>
          <a:blip r:embed="rId4">
            <a:alphaModFix/>
          </a:blip>
          <a:stretch>
            <a:fillRect/>
          </a:stretch>
        </p:blipFill>
        <p:spPr>
          <a:xfrm>
            <a:off x="5624137" y="2707850"/>
            <a:ext cx="3009675" cy="214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48" name="Google Shape;148;p15"/>
          <p:cNvSpPr txBox="1"/>
          <p:nvPr>
            <p:ph idx="1" type="body"/>
          </p:nvPr>
        </p:nvSpPr>
        <p:spPr>
          <a:xfrm>
            <a:off x="421925" y="1567550"/>
            <a:ext cx="4862100" cy="2911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solidFill>
                  <a:srgbClr val="FFFFFF"/>
                </a:solidFill>
              </a:rPr>
              <a:t>How to Play the Game? </a:t>
            </a:r>
            <a:endParaRPr>
              <a:solidFill>
                <a:srgbClr val="FFFFFF"/>
              </a:solidFill>
            </a:endParaRPr>
          </a:p>
          <a:p>
            <a:pPr indent="-311150" lvl="0" marL="457200" rtl="0" algn="l">
              <a:lnSpc>
                <a:spcPct val="107916"/>
              </a:lnSpc>
              <a:spcBef>
                <a:spcPts val="800"/>
              </a:spcBef>
              <a:spcAft>
                <a:spcPts val="0"/>
              </a:spcAft>
              <a:buClr>
                <a:srgbClr val="FFFFFF"/>
              </a:buClr>
              <a:buSzPts val="1300"/>
              <a:buChar char="●"/>
            </a:pPr>
            <a:r>
              <a:rPr lang="en">
                <a:solidFill>
                  <a:srgbClr val="FFFFFF"/>
                </a:solidFill>
              </a:rPr>
              <a:t>There can be up to 4 players and each player chooses a color and gets all their 21 pieces.</a:t>
            </a:r>
            <a:endParaRPr>
              <a:solidFill>
                <a:srgbClr val="FFFFFF"/>
              </a:solidFill>
            </a:endParaRPr>
          </a:p>
          <a:p>
            <a:pPr indent="-311150" lvl="0" marL="457200" rtl="0" algn="l">
              <a:lnSpc>
                <a:spcPct val="107916"/>
              </a:lnSpc>
              <a:spcBef>
                <a:spcPts val="0"/>
              </a:spcBef>
              <a:spcAft>
                <a:spcPts val="0"/>
              </a:spcAft>
              <a:buClr>
                <a:srgbClr val="FFFFFF"/>
              </a:buClr>
              <a:buSzPts val="1300"/>
              <a:buChar char="●"/>
            </a:pPr>
            <a:r>
              <a:rPr lang="en">
                <a:solidFill>
                  <a:srgbClr val="FFFFFF"/>
                </a:solidFill>
              </a:rPr>
              <a:t>The first piece placed by each player must cover a corner square on the game board.</a:t>
            </a:r>
            <a:endParaRPr>
              <a:solidFill>
                <a:srgbClr val="FFFFFF"/>
              </a:solidFill>
            </a:endParaRPr>
          </a:p>
          <a:p>
            <a:pPr indent="-311150" lvl="0" marL="457200" rtl="0" algn="l">
              <a:lnSpc>
                <a:spcPct val="107916"/>
              </a:lnSpc>
              <a:spcBef>
                <a:spcPts val="0"/>
              </a:spcBef>
              <a:spcAft>
                <a:spcPts val="0"/>
              </a:spcAft>
              <a:buClr>
                <a:srgbClr val="FFFFFF"/>
              </a:buClr>
              <a:buSzPts val="1300"/>
              <a:buChar char="●"/>
            </a:pPr>
            <a:r>
              <a:rPr lang="en">
                <a:solidFill>
                  <a:srgbClr val="FFFFFF"/>
                </a:solidFill>
              </a:rPr>
              <a:t>Next, each new piece placed must touch at least one other piece of the same color, but only at the corners and not along the edge. </a:t>
            </a:r>
            <a:endParaRPr>
              <a:solidFill>
                <a:srgbClr val="FFFFFF"/>
              </a:solidFill>
            </a:endParaRPr>
          </a:p>
          <a:p>
            <a:pPr indent="-311150" lvl="0" marL="457200" rtl="0" algn="l">
              <a:lnSpc>
                <a:spcPct val="107916"/>
              </a:lnSpc>
              <a:spcBef>
                <a:spcPts val="0"/>
              </a:spcBef>
              <a:spcAft>
                <a:spcPts val="0"/>
              </a:spcAft>
              <a:buClr>
                <a:srgbClr val="FFFFFF"/>
              </a:buClr>
              <a:buSzPts val="1300"/>
              <a:buChar char="●"/>
            </a:pPr>
            <a:r>
              <a:rPr lang="en">
                <a:solidFill>
                  <a:srgbClr val="FFFFFF"/>
                </a:solidFill>
              </a:rPr>
              <a:t>There are no rules on how the pieces of different colors may contact each other. Once the piece is placed on the board it cannot be moved for the other turns. </a:t>
            </a:r>
            <a:endParaRPr>
              <a:solidFill>
                <a:srgbClr val="FFFFFF"/>
              </a:solidFill>
            </a:endParaRPr>
          </a:p>
          <a:p>
            <a:pPr indent="-311150" lvl="0" marL="457200" rtl="0" algn="l">
              <a:lnSpc>
                <a:spcPct val="107916"/>
              </a:lnSpc>
              <a:spcBef>
                <a:spcPts val="0"/>
              </a:spcBef>
              <a:spcAft>
                <a:spcPts val="0"/>
              </a:spcAft>
              <a:buClr>
                <a:srgbClr val="FFFFFF"/>
              </a:buClr>
              <a:buSzPts val="1300"/>
              <a:buChar char="●"/>
            </a:pPr>
            <a:r>
              <a:rPr lang="en">
                <a:solidFill>
                  <a:srgbClr val="FFFFFF"/>
                </a:solidFill>
              </a:rPr>
              <a:t>The game comes to an end when a player has placed all their 21 pieces on the game board or if all the players are blocked from putting down anymore of their pieces.</a:t>
            </a:r>
            <a:endParaRPr>
              <a:solidFill>
                <a:srgbClr val="FFFFFF"/>
              </a:solidFill>
            </a:endParaRPr>
          </a:p>
        </p:txBody>
      </p:sp>
      <p:pic>
        <p:nvPicPr>
          <p:cNvPr id="149" name="Google Shape;149;p15"/>
          <p:cNvPicPr preferRelativeResize="0"/>
          <p:nvPr/>
        </p:nvPicPr>
        <p:blipFill>
          <a:blip r:embed="rId3">
            <a:alphaModFix/>
          </a:blip>
          <a:stretch>
            <a:fillRect/>
          </a:stretch>
        </p:blipFill>
        <p:spPr>
          <a:xfrm>
            <a:off x="6580575" y="90425"/>
            <a:ext cx="2449000" cy="2700625"/>
          </a:xfrm>
          <a:prstGeom prst="rect">
            <a:avLst/>
          </a:prstGeom>
          <a:noFill/>
          <a:ln>
            <a:noFill/>
          </a:ln>
        </p:spPr>
      </p:pic>
      <p:pic>
        <p:nvPicPr>
          <p:cNvPr id="150" name="Google Shape;150;p15"/>
          <p:cNvPicPr preferRelativeResize="0"/>
          <p:nvPr/>
        </p:nvPicPr>
        <p:blipFill>
          <a:blip r:embed="rId4">
            <a:alphaModFix/>
          </a:blip>
          <a:stretch>
            <a:fillRect/>
          </a:stretch>
        </p:blipFill>
        <p:spPr>
          <a:xfrm>
            <a:off x="5707675" y="2891500"/>
            <a:ext cx="2118075" cy="211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Different heuristic approaches:</a:t>
            </a:r>
            <a:endParaRPr sz="1500"/>
          </a:p>
          <a:p>
            <a:pPr indent="-323850" lvl="1" marL="914400" rtl="0" algn="l">
              <a:spcBef>
                <a:spcPts val="0"/>
              </a:spcBef>
              <a:spcAft>
                <a:spcPts val="0"/>
              </a:spcAft>
              <a:buSzPts val="1500"/>
              <a:buChar char="○"/>
            </a:pPr>
            <a:r>
              <a:rPr lang="en" sz="1500"/>
              <a:t>Random</a:t>
            </a:r>
            <a:endParaRPr sz="1500"/>
          </a:p>
          <a:p>
            <a:pPr indent="-323850" lvl="1" marL="914400" rtl="0" algn="l">
              <a:spcBef>
                <a:spcPts val="0"/>
              </a:spcBef>
              <a:spcAft>
                <a:spcPts val="0"/>
              </a:spcAft>
              <a:buSzPts val="1500"/>
              <a:buChar char="○"/>
            </a:pPr>
            <a:r>
              <a:rPr lang="en" sz="1500"/>
              <a:t>Greedy</a:t>
            </a:r>
            <a:endParaRPr sz="1500"/>
          </a:p>
          <a:p>
            <a:pPr indent="-323850" lvl="1" marL="914400" rtl="0" algn="l">
              <a:spcBef>
                <a:spcPts val="0"/>
              </a:spcBef>
              <a:spcAft>
                <a:spcPts val="0"/>
              </a:spcAft>
              <a:buSzPts val="1500"/>
              <a:buChar char="○"/>
            </a:pPr>
            <a:r>
              <a:rPr lang="en" sz="1500"/>
              <a:t>Center of the board control</a:t>
            </a:r>
            <a:endParaRPr sz="1500"/>
          </a:p>
          <a:p>
            <a:pPr indent="-323850" lvl="1" marL="914400" rtl="0" algn="l">
              <a:spcBef>
                <a:spcPts val="0"/>
              </a:spcBef>
              <a:spcAft>
                <a:spcPts val="0"/>
              </a:spcAft>
              <a:buSzPts val="1500"/>
              <a:buChar char="○"/>
            </a:pPr>
            <a:r>
              <a:rPr lang="en" sz="1500"/>
              <a:t>Corner management</a:t>
            </a:r>
            <a:endParaRPr sz="1500"/>
          </a:p>
        </p:txBody>
      </p:sp>
      <p:pic>
        <p:nvPicPr>
          <p:cNvPr id="157" name="Google Shape;157;p16"/>
          <p:cNvPicPr preferRelativeResize="0"/>
          <p:nvPr/>
        </p:nvPicPr>
        <p:blipFill>
          <a:blip r:embed="rId3">
            <a:alphaModFix/>
          </a:blip>
          <a:stretch>
            <a:fillRect/>
          </a:stretch>
        </p:blipFill>
        <p:spPr>
          <a:xfrm>
            <a:off x="6547425" y="393750"/>
            <a:ext cx="2001400" cy="1987875"/>
          </a:xfrm>
          <a:prstGeom prst="rect">
            <a:avLst/>
          </a:prstGeom>
          <a:noFill/>
          <a:ln>
            <a:noFill/>
          </a:ln>
        </p:spPr>
      </p:pic>
      <p:pic>
        <p:nvPicPr>
          <p:cNvPr id="158" name="Google Shape;158;p16"/>
          <p:cNvPicPr preferRelativeResize="0"/>
          <p:nvPr/>
        </p:nvPicPr>
        <p:blipFill>
          <a:blip r:embed="rId4">
            <a:alphaModFix/>
          </a:blip>
          <a:stretch>
            <a:fillRect/>
          </a:stretch>
        </p:blipFill>
        <p:spPr>
          <a:xfrm>
            <a:off x="6421775" y="2656675"/>
            <a:ext cx="2127050" cy="211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733700" y="393750"/>
            <a:ext cx="6602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Methodologies</a:t>
            </a:r>
            <a:endParaRPr/>
          </a:p>
        </p:txBody>
      </p:sp>
      <p:sp>
        <p:nvSpPr>
          <p:cNvPr id="164" name="Google Shape;164;p17"/>
          <p:cNvSpPr txBox="1"/>
          <p:nvPr>
            <p:ph idx="1" type="body"/>
          </p:nvPr>
        </p:nvSpPr>
        <p:spPr>
          <a:xfrm>
            <a:off x="1733700" y="1567550"/>
            <a:ext cx="6602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utilized the following within our project:</a:t>
            </a:r>
            <a:endParaRPr sz="1500"/>
          </a:p>
          <a:p>
            <a:pPr indent="-323850" lvl="0" marL="457200" rtl="0" algn="l">
              <a:spcBef>
                <a:spcPts val="1600"/>
              </a:spcBef>
              <a:spcAft>
                <a:spcPts val="0"/>
              </a:spcAft>
              <a:buSzPts val="1500"/>
              <a:buChar char="●"/>
            </a:pPr>
            <a:r>
              <a:rPr lang="en" sz="1500"/>
              <a:t>Python Standard Library</a:t>
            </a:r>
            <a:endParaRPr sz="1500"/>
          </a:p>
          <a:p>
            <a:pPr indent="-323850" lvl="0" marL="457200" rtl="0" algn="l">
              <a:spcBef>
                <a:spcPts val="0"/>
              </a:spcBef>
              <a:spcAft>
                <a:spcPts val="0"/>
              </a:spcAft>
              <a:buSzPts val="1500"/>
              <a:buChar char="●"/>
            </a:pPr>
            <a:r>
              <a:rPr lang="en" sz="1500"/>
              <a:t>Google Colaboratory</a:t>
            </a:r>
            <a:endParaRPr sz="1500"/>
          </a:p>
          <a:p>
            <a:pPr indent="-323850" lvl="0" marL="457200" rtl="0" algn="l">
              <a:spcBef>
                <a:spcPts val="0"/>
              </a:spcBef>
              <a:spcAft>
                <a:spcPts val="0"/>
              </a:spcAft>
              <a:buSzPts val="1500"/>
              <a:buChar char="●"/>
            </a:pPr>
            <a:r>
              <a:rPr lang="en" sz="1500"/>
              <a:t>Blokus Duo vs. Blokus</a:t>
            </a:r>
            <a:endParaRPr sz="1500"/>
          </a:p>
          <a:p>
            <a:pPr indent="-323850" lvl="0" marL="457200" rtl="0" algn="l">
              <a:spcBef>
                <a:spcPts val="0"/>
              </a:spcBef>
              <a:spcAft>
                <a:spcPts val="0"/>
              </a:spcAft>
              <a:buSzPts val="1500"/>
              <a:buChar char="●"/>
            </a:pPr>
            <a:r>
              <a:rPr lang="en" sz="1500"/>
              <a:t>Board stored as character array</a:t>
            </a:r>
            <a:endParaRPr sz="1500"/>
          </a:p>
          <a:p>
            <a:pPr indent="0" lvl="0" marL="457200" rtl="0" algn="l">
              <a:spcBef>
                <a:spcPts val="1600"/>
              </a:spcBef>
              <a:spcAft>
                <a:spcPts val="1600"/>
              </a:spcAft>
              <a:buNone/>
            </a:pPr>
            <a:r>
              <a:t/>
            </a:r>
            <a:endParaRPr/>
          </a:p>
        </p:txBody>
      </p:sp>
      <p:pic>
        <p:nvPicPr>
          <p:cNvPr id="165" name="Google Shape;165;p17"/>
          <p:cNvPicPr preferRelativeResize="0"/>
          <p:nvPr/>
        </p:nvPicPr>
        <p:blipFill>
          <a:blip r:embed="rId3">
            <a:alphaModFix/>
          </a:blip>
          <a:stretch>
            <a:fillRect/>
          </a:stretch>
        </p:blipFill>
        <p:spPr>
          <a:xfrm>
            <a:off x="6730976" y="291296"/>
            <a:ext cx="2237100" cy="2059426"/>
          </a:xfrm>
          <a:prstGeom prst="rect">
            <a:avLst/>
          </a:prstGeom>
          <a:noFill/>
          <a:ln>
            <a:noFill/>
          </a:ln>
        </p:spPr>
      </p:pic>
      <p:pic>
        <p:nvPicPr>
          <p:cNvPr id="166" name="Google Shape;166;p17"/>
          <p:cNvPicPr preferRelativeResize="0"/>
          <p:nvPr/>
        </p:nvPicPr>
        <p:blipFill>
          <a:blip r:embed="rId4">
            <a:alphaModFix/>
          </a:blip>
          <a:stretch>
            <a:fillRect/>
          </a:stretch>
        </p:blipFill>
        <p:spPr>
          <a:xfrm>
            <a:off x="6359050" y="2689500"/>
            <a:ext cx="2131950" cy="212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Approaching the Project</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Wanted a unique board game with a complexity more similar to Chess than Checkers</a:t>
            </a:r>
            <a:endParaRPr sz="1500"/>
          </a:p>
          <a:p>
            <a:pPr indent="-323850" lvl="0" marL="457200" rtl="0" algn="l">
              <a:spcBef>
                <a:spcPts val="0"/>
              </a:spcBef>
              <a:spcAft>
                <a:spcPts val="0"/>
              </a:spcAft>
              <a:buSzPts val="1500"/>
              <a:buChar char="●"/>
            </a:pPr>
            <a:r>
              <a:rPr lang="en" sz="1500"/>
              <a:t>Four player Blokus</a:t>
            </a:r>
            <a:endParaRPr sz="1500"/>
          </a:p>
          <a:p>
            <a:pPr indent="-323850" lvl="0" marL="457200" rtl="0" algn="l">
              <a:spcBef>
                <a:spcPts val="0"/>
              </a:spcBef>
              <a:spcAft>
                <a:spcPts val="0"/>
              </a:spcAft>
              <a:buSzPts val="1500"/>
              <a:buChar char="●"/>
            </a:pPr>
            <a:r>
              <a:rPr lang="en" sz="1500"/>
              <a:t>Researched game rules and basic strategies</a:t>
            </a:r>
            <a:endParaRPr sz="1500"/>
          </a:p>
          <a:p>
            <a:pPr indent="-323850" lvl="0" marL="457200" rtl="0" algn="l">
              <a:spcBef>
                <a:spcPts val="0"/>
              </a:spcBef>
              <a:spcAft>
                <a:spcPts val="0"/>
              </a:spcAft>
              <a:buSzPts val="1500"/>
              <a:buChar char="●"/>
            </a:pPr>
            <a:r>
              <a:rPr lang="en" sz="1500"/>
              <a:t>Collected sources that would </a:t>
            </a:r>
            <a:r>
              <a:rPr lang="en" sz="1500"/>
              <a:t>aid</a:t>
            </a:r>
            <a:r>
              <a:rPr lang="en" sz="1500"/>
              <a:t> us in developing the code, such as GitHub,  Google Scholar, AI Textbooks</a:t>
            </a:r>
            <a:endParaRPr sz="1500"/>
          </a:p>
          <a:p>
            <a:pPr indent="-323850" lvl="0" marL="457200" rtl="0" algn="l">
              <a:spcBef>
                <a:spcPts val="0"/>
              </a:spcBef>
              <a:spcAft>
                <a:spcPts val="0"/>
              </a:spcAft>
              <a:buSzPts val="1500"/>
              <a:buChar char="●"/>
            </a:pPr>
            <a:r>
              <a:rPr lang="en" sz="1500"/>
              <a:t>Created outline of code, started building</a:t>
            </a:r>
            <a:endParaRPr sz="1500"/>
          </a:p>
          <a:p>
            <a:pPr indent="-323850" lvl="0" marL="457200" rtl="0" algn="l">
              <a:spcBef>
                <a:spcPts val="0"/>
              </a:spcBef>
              <a:spcAft>
                <a:spcPts val="0"/>
              </a:spcAft>
              <a:buSzPts val="1500"/>
              <a:buChar char="●"/>
            </a:pPr>
            <a:r>
              <a:rPr lang="en" sz="1500"/>
              <a:t>Implement additional agents as we thought of strategies to try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Code</a:t>
            </a:r>
            <a:endParaRPr/>
          </a:p>
        </p:txBody>
      </p:sp>
      <p:sp>
        <p:nvSpPr>
          <p:cNvPr id="183" name="Google Shape;183;p20"/>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Basic Outline of Our Code:</a:t>
            </a:r>
            <a:endParaRPr/>
          </a:p>
          <a:p>
            <a:pPr indent="-311150" lvl="0" marL="457200" rtl="0" algn="l">
              <a:spcBef>
                <a:spcPts val="1600"/>
              </a:spcBef>
              <a:spcAft>
                <a:spcPts val="0"/>
              </a:spcAft>
              <a:buSzPts val="1300"/>
              <a:buChar char="●"/>
            </a:pPr>
            <a:r>
              <a:rPr lang="en"/>
              <a:t>Create board</a:t>
            </a:r>
            <a:endParaRPr/>
          </a:p>
          <a:p>
            <a:pPr indent="-311150" lvl="0" marL="457200" rtl="0" algn="l">
              <a:spcBef>
                <a:spcPts val="0"/>
              </a:spcBef>
              <a:spcAft>
                <a:spcPts val="0"/>
              </a:spcAft>
              <a:buSzPts val="1300"/>
              <a:buChar char="●"/>
            </a:pPr>
            <a:r>
              <a:rPr lang="en"/>
              <a:t>Create pieces</a:t>
            </a:r>
            <a:endParaRPr/>
          </a:p>
          <a:p>
            <a:pPr indent="-311150" lvl="0" marL="457200" rtl="0" algn="l">
              <a:spcBef>
                <a:spcPts val="0"/>
              </a:spcBef>
              <a:spcAft>
                <a:spcPts val="0"/>
              </a:spcAft>
              <a:buSzPts val="1300"/>
              <a:buChar char="●"/>
            </a:pPr>
            <a:r>
              <a:rPr lang="en"/>
              <a:t>Create parameters for legal moves</a:t>
            </a:r>
            <a:endParaRPr/>
          </a:p>
          <a:p>
            <a:pPr indent="-311150" lvl="0" marL="457200" rtl="0" algn="l">
              <a:spcBef>
                <a:spcPts val="0"/>
              </a:spcBef>
              <a:spcAft>
                <a:spcPts val="0"/>
              </a:spcAft>
              <a:buSzPts val="1300"/>
              <a:buChar char="●"/>
            </a:pPr>
            <a:r>
              <a:rPr lang="en"/>
              <a:t>Develop way to get all possible moves</a:t>
            </a:r>
            <a:endParaRPr/>
          </a:p>
          <a:p>
            <a:pPr indent="-311150" lvl="0" marL="457200" rtl="0" algn="l">
              <a:spcBef>
                <a:spcPts val="0"/>
              </a:spcBef>
              <a:spcAft>
                <a:spcPts val="0"/>
              </a:spcAft>
              <a:buSzPts val="1300"/>
              <a:buChar char="●"/>
            </a:pPr>
            <a:r>
              <a:rPr lang="en"/>
              <a:t>Create four different AI agents</a:t>
            </a:r>
            <a:endParaRPr/>
          </a:p>
          <a:p>
            <a:pPr indent="-311150" lvl="0" marL="457200" rtl="0" algn="l">
              <a:spcBef>
                <a:spcPts val="0"/>
              </a:spcBef>
              <a:spcAft>
                <a:spcPts val="0"/>
              </a:spcAft>
              <a:buSzPts val="1300"/>
              <a:buChar char="●"/>
            </a:pPr>
            <a:r>
              <a:rPr lang="en"/>
              <a:t>Check if there is a winner for the game</a:t>
            </a:r>
            <a:endParaRPr/>
          </a:p>
          <a:p>
            <a:pPr indent="-311150" lvl="0" marL="457200" rtl="0" algn="l">
              <a:spcBef>
                <a:spcPts val="0"/>
              </a:spcBef>
              <a:spcAft>
                <a:spcPts val="0"/>
              </a:spcAft>
              <a:buSzPts val="1300"/>
              <a:buChar char="●"/>
            </a:pPr>
            <a:r>
              <a:rPr lang="en"/>
              <a:t>Print results</a:t>
            </a:r>
            <a:endParaRPr/>
          </a:p>
        </p:txBody>
      </p:sp>
      <p:sp>
        <p:nvSpPr>
          <p:cNvPr id="184" name="Google Shape;184;p20"/>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20"/>
          <p:cNvPicPr preferRelativeResize="0"/>
          <p:nvPr/>
        </p:nvPicPr>
        <p:blipFill>
          <a:blip r:embed="rId3">
            <a:alphaModFix/>
          </a:blip>
          <a:stretch>
            <a:fillRect/>
          </a:stretch>
        </p:blipFill>
        <p:spPr>
          <a:xfrm>
            <a:off x="4933225" y="2409000"/>
            <a:ext cx="4210775" cy="13300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idx="4294967295" type="title"/>
          </p:nvPr>
        </p:nvSpPr>
        <p:spPr>
          <a:xfrm>
            <a:off x="761275" y="1975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the Board</a:t>
            </a:r>
            <a:endParaRPr/>
          </a:p>
        </p:txBody>
      </p:sp>
      <p:sp>
        <p:nvSpPr>
          <p:cNvPr id="191" name="Google Shape;191;p21"/>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board is defined within a class as a 20x20 2-d array.</a:t>
            </a:r>
            <a:endParaRPr/>
          </a:p>
        </p:txBody>
      </p:sp>
      <p:pic>
        <p:nvPicPr>
          <p:cNvPr id="192" name="Google Shape;192;p21"/>
          <p:cNvPicPr preferRelativeResize="0"/>
          <p:nvPr/>
        </p:nvPicPr>
        <p:blipFill>
          <a:blip r:embed="rId3">
            <a:alphaModFix/>
          </a:blip>
          <a:stretch>
            <a:fillRect/>
          </a:stretch>
        </p:blipFill>
        <p:spPr>
          <a:xfrm>
            <a:off x="2335663" y="1111625"/>
            <a:ext cx="3890125" cy="292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