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77" r:id="rId4"/>
    <p:sldId id="257" r:id="rId5"/>
    <p:sldId id="269" r:id="rId6"/>
    <p:sldId id="272" r:id="rId7"/>
    <p:sldId id="267" r:id="rId8"/>
    <p:sldId id="273" r:id="rId9"/>
    <p:sldId id="259" r:id="rId10"/>
    <p:sldId id="280" r:id="rId11"/>
    <p:sldId id="281" r:id="rId12"/>
    <p:sldId id="282" r:id="rId13"/>
    <p:sldId id="279" r:id="rId14"/>
    <p:sldId id="260" r:id="rId15"/>
    <p:sldId id="261" r:id="rId16"/>
    <p:sldId id="278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94226F-F747-4285-AD78-4CE06BB7B6F7}" v="2" dt="2020-02-18T14:16:29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3037" autoAdjust="0"/>
  </p:normalViewPr>
  <p:slideViewPr>
    <p:cSldViewPr snapToGrid="0">
      <p:cViewPr varScale="1">
        <p:scale>
          <a:sx n="60" d="100"/>
          <a:sy n="60" d="100"/>
        </p:scale>
        <p:origin x="145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Porter" userId="359bd30d-03a7-4715-b5ff-0a5b44fba95b" providerId="ADAL" clId="{7A346E12-FB43-4315-BAE2-310695F52355}"/>
    <pc:docChg chg="custSel modSld">
      <pc:chgData name="John Porter" userId="359bd30d-03a7-4715-b5ff-0a5b44fba95b" providerId="ADAL" clId="{7A346E12-FB43-4315-BAE2-310695F52355}" dt="2020-02-18T14:16:54.119" v="95" actId="20577"/>
      <pc:docMkLst>
        <pc:docMk/>
      </pc:docMkLst>
      <pc:sldChg chg="modNotesTx">
        <pc:chgData name="John Porter" userId="359bd30d-03a7-4715-b5ff-0a5b44fba95b" providerId="ADAL" clId="{7A346E12-FB43-4315-BAE2-310695F52355}" dt="2020-02-18T14:07:05.230" v="2" actId="6549"/>
        <pc:sldMkLst>
          <pc:docMk/>
          <pc:sldMk cId="1027891148" sldId="257"/>
        </pc:sldMkLst>
      </pc:sldChg>
      <pc:sldChg chg="modNotesTx">
        <pc:chgData name="John Porter" userId="359bd30d-03a7-4715-b5ff-0a5b44fba95b" providerId="ADAL" clId="{7A346E12-FB43-4315-BAE2-310695F52355}" dt="2020-02-18T14:07:42.154" v="3" actId="6549"/>
        <pc:sldMkLst>
          <pc:docMk/>
          <pc:sldMk cId="405944559" sldId="260"/>
        </pc:sldMkLst>
      </pc:sldChg>
      <pc:sldChg chg="modNotesTx">
        <pc:chgData name="John Porter" userId="359bd30d-03a7-4715-b5ff-0a5b44fba95b" providerId="ADAL" clId="{7A346E12-FB43-4315-BAE2-310695F52355}" dt="2020-02-18T14:07:46.762" v="4" actId="6549"/>
        <pc:sldMkLst>
          <pc:docMk/>
          <pc:sldMk cId="3025470946" sldId="261"/>
        </pc:sldMkLst>
      </pc:sldChg>
      <pc:sldChg chg="modNotesTx">
        <pc:chgData name="John Porter" userId="359bd30d-03a7-4715-b5ff-0a5b44fba95b" providerId="ADAL" clId="{7A346E12-FB43-4315-BAE2-310695F52355}" dt="2020-02-18T14:06:57.485" v="0" actId="6549"/>
        <pc:sldMkLst>
          <pc:docMk/>
          <pc:sldMk cId="2686145612" sldId="270"/>
        </pc:sldMkLst>
      </pc:sldChg>
      <pc:sldChg chg="modSp">
        <pc:chgData name="John Porter" userId="359bd30d-03a7-4715-b5ff-0a5b44fba95b" providerId="ADAL" clId="{7A346E12-FB43-4315-BAE2-310695F52355}" dt="2020-02-18T14:16:54.119" v="95" actId="20577"/>
        <pc:sldMkLst>
          <pc:docMk/>
          <pc:sldMk cId="2714439966" sldId="274"/>
        </pc:sldMkLst>
        <pc:spChg chg="mod">
          <ac:chgData name="John Porter" userId="359bd30d-03a7-4715-b5ff-0a5b44fba95b" providerId="ADAL" clId="{7A346E12-FB43-4315-BAE2-310695F52355}" dt="2020-02-18T14:16:54.119" v="95" actId="20577"/>
          <ac:spMkLst>
            <pc:docMk/>
            <pc:sldMk cId="2714439966" sldId="274"/>
            <ac:spMk id="3" creationId="{97D6DF11-2752-4400-B2EA-FCA9DF3221DA}"/>
          </ac:spMkLst>
        </pc:spChg>
      </pc:sldChg>
      <pc:sldChg chg="modNotesTx">
        <pc:chgData name="John Porter" userId="359bd30d-03a7-4715-b5ff-0a5b44fba95b" providerId="ADAL" clId="{7A346E12-FB43-4315-BAE2-310695F52355}" dt="2020-02-18T14:07:01.536" v="1" actId="6549"/>
        <pc:sldMkLst>
          <pc:docMk/>
          <pc:sldMk cId="3509120003" sldId="277"/>
        </pc:sldMkLst>
      </pc:sldChg>
      <pc:sldChg chg="modNotesTx">
        <pc:chgData name="John Porter" userId="359bd30d-03a7-4715-b5ff-0a5b44fba95b" providerId="ADAL" clId="{7A346E12-FB43-4315-BAE2-310695F52355}" dt="2020-02-18T14:07:50.738" v="5" actId="6549"/>
        <pc:sldMkLst>
          <pc:docMk/>
          <pc:sldMk cId="3016934527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084E7-D1E0-4411-A9DD-2C7FA9A46117}" type="datetimeFigureOut">
              <a:rPr lang="en-IE" smtClean="0"/>
              <a:t>17/02/2020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E814D-303E-4AB1-B9D8-57214FD208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85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E814D-303E-4AB1-B9D8-57214FD2080E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7194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E814D-303E-4AB1-B9D8-57214FD2080E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2386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E814D-303E-4AB1-B9D8-57214FD2080E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7760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E814D-303E-4AB1-B9D8-57214FD2080E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969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E814D-303E-4AB1-B9D8-57214FD2080E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4929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E814D-303E-4AB1-B9D8-57214FD2080E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3465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E814D-303E-4AB1-B9D8-57214FD2080E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2407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E814D-303E-4AB1-B9D8-57214FD2080E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7056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E814D-303E-4AB1-B9D8-57214FD2080E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6537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E814D-303E-4AB1-B9D8-57214FD2080E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5271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0B24-85FC-4C00-AA08-82F14F28D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CE1B8-DA43-4799-B964-2763BF370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0B094-6CCB-4293-9EC2-FE7D9EC3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0E25-778F-4484-9B56-4074B9D47316}" type="datetimeFigureOut">
              <a:rPr lang="en-IE" smtClean="0"/>
              <a:t>17/02/2020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C2B40-0133-49F2-BD16-76E76B40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F6AF1-86C6-481D-96F5-66FDB351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B0E8-E25F-4FDA-A56C-9A2109CAB2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969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E528-D3B5-459D-B916-148A042D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0CF84-B4A8-49A0-AFB5-6D8085DDB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AEAA4-7175-469D-9E29-D3A083D5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0E25-778F-4484-9B56-4074B9D47316}" type="datetimeFigureOut">
              <a:rPr lang="en-IE" smtClean="0"/>
              <a:t>17/02/2020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C934B-FCFD-4809-93C3-6ADE986E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676B3-0CAA-4CAA-8B24-6B30B16E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B0E8-E25F-4FDA-A56C-9A2109CAB2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710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9D572-50CC-4E2A-B5E4-71E0AE99E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A9B85-F14F-4399-A06A-E1AFE5B11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0E136-3981-4AB3-A1F5-CF7B2E52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0E25-778F-4484-9B56-4074B9D47316}" type="datetimeFigureOut">
              <a:rPr lang="en-IE" smtClean="0"/>
              <a:t>17/02/2020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288A-4059-48B6-9DD6-B379FD0A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358D8-099B-4D1A-AF47-44397BA2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B0E8-E25F-4FDA-A56C-9A2109CAB2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093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0C62-DB31-4EC4-89CB-EA935EBB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A4D1-7539-4F65-B1FB-23737E050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2CF02-F108-4D95-B581-76CE2E34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0E25-778F-4484-9B56-4074B9D47316}" type="datetimeFigureOut">
              <a:rPr lang="en-IE" smtClean="0"/>
              <a:t>17/02/2020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16CD2-5D2B-4A12-A7DE-3EECE761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5CB8C-F3D5-4FA8-9CD8-5BC43E00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B0E8-E25F-4FDA-A56C-9A2109CAB2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97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AD67-27AF-41B2-8FC1-C19FB6B50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F1EE1-DFFD-46FE-B89E-85D37E06D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90CFC-0A0E-4D1F-9B52-D966BE8E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0E25-778F-4484-9B56-4074B9D47316}" type="datetimeFigureOut">
              <a:rPr lang="en-IE" smtClean="0"/>
              <a:t>17/02/2020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111AC-E682-4174-8A82-54B5799E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2E9E8-F1A4-4630-95B5-E51A5C14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B0E8-E25F-4FDA-A56C-9A2109CAB2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145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1EFD-4910-4F03-AA39-DB223DD7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3F61D-7B4F-462B-93F6-4EFF885E3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E28D0-1EA5-475B-A9FB-E403AB7EF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77683-4EDA-4A94-97E5-FC2DE889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0E25-778F-4484-9B56-4074B9D47316}" type="datetimeFigureOut">
              <a:rPr lang="en-IE" smtClean="0"/>
              <a:t>17/02/2020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8FDB8-FE06-4AC8-8B94-7206A0C2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925E6-46DD-47E1-B24A-19555779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B0E8-E25F-4FDA-A56C-9A2109CAB2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284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38B2-D809-4D7F-B8B5-DC90B10A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58D82-EABC-4917-AF91-96B9DC08E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AF8F5-7B7E-49CB-B13F-398DBF0AE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290B6-C8C0-4CD5-AFE0-710EED4CB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7656B-FC02-4A62-B2B2-C756DF8A4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08F21-7A8C-437D-8284-D9CB3D64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0E25-778F-4484-9B56-4074B9D47316}" type="datetimeFigureOut">
              <a:rPr lang="en-IE" smtClean="0"/>
              <a:t>17/02/2020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DA564-470B-4066-A767-7DD435E1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FBA50-9352-4069-BDC7-0962D0ED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B0E8-E25F-4FDA-A56C-9A2109CAB2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475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6D127-52C9-46D7-8CD5-1EF551A3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2A3E8-BB78-4699-A5BA-963D88F3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0E25-778F-4484-9B56-4074B9D47316}" type="datetimeFigureOut">
              <a:rPr lang="en-IE" smtClean="0"/>
              <a:t>17/02/2020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CFC7D-B769-46AC-A0B2-994131D9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7AE3B-61AE-4688-8359-5FF5522F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B0E8-E25F-4FDA-A56C-9A2109CAB2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92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29845-2205-401D-BB8E-1956B2CD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0E25-778F-4484-9B56-4074B9D47316}" type="datetimeFigureOut">
              <a:rPr lang="en-IE" smtClean="0"/>
              <a:t>17/02/2020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BAC4C-E30A-4718-8E9D-E439AF7A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0BBEB-9DDB-4A58-BAE8-003A4AF8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B0E8-E25F-4FDA-A56C-9A2109CAB2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435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73C4-398A-49EA-8CD0-4B184E32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DFDD0-27DE-48B2-BC40-0732F11C8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D7502-530A-4949-9ED8-AC29AA2C0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4212A-36CF-45E3-BD73-31AE904F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0E25-778F-4484-9B56-4074B9D47316}" type="datetimeFigureOut">
              <a:rPr lang="en-IE" smtClean="0"/>
              <a:t>17/02/2020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8B51D-FF74-4AC4-88FE-B79628D2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89B8A-1ED5-4819-BBCA-7C0F3DD7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B0E8-E25F-4FDA-A56C-9A2109CAB2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438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52C3-D048-4317-99B4-F91D2021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291AA-2600-4898-9D40-8672E6674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E614A-BF75-4DD2-9905-635603600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B738-1984-4C83-AFF9-BC335483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0E25-778F-4484-9B56-4074B9D47316}" type="datetimeFigureOut">
              <a:rPr lang="en-IE" smtClean="0"/>
              <a:t>17/02/2020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3CD6F-73D4-4385-AF45-679D7F2D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5E375-B564-4E55-9644-35A989C1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B0E8-E25F-4FDA-A56C-9A2109CAB2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862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A8A7A-B455-49C4-AFA2-1BFDD14B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E69C5-CA9D-4FBD-8997-23A0BEB17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DA9F-CD28-45E8-BE69-98B88BB8A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10E25-778F-4484-9B56-4074B9D47316}" type="datetimeFigureOut">
              <a:rPr lang="en-IE" smtClean="0"/>
              <a:t>17/02/2020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1ADB7-B401-4EA2-B3C8-DEB2E8448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604B8-5475-4C8E-A30F-4BBF89F91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B0E8-E25F-4FDA-A56C-9A2109CAB2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295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indexes/" TargetMode="External"/><Relationship Id="rId2" Type="http://schemas.openxmlformats.org/officeDocument/2006/relationships/hyperlink" Target="https://docs.mongodb.com/manual/core/data-modeling-introduc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lptheman/MongoDB-Example" TargetMode="External"/><Relationship Id="rId4" Type="http://schemas.openxmlformats.org/officeDocument/2006/relationships/hyperlink" Target="https://www.mongodb.com/webinar/back-to-basics-webinar-series-2019?utm_campaign=Int_WB_Back%20to%20Basics%20Series%20%28English%29_01_19_EMEA%20-%20sharding&amp;utm_medium=email&amp;utm_source=Eloqu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F5970-22FE-496A-A517-078F97086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MongoDB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68732-9032-4F63-BAFE-CA947D802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A Hitchhikers guide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4207482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41CCBED-E4E1-4997-A072-94D325AE3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EB85B-52BE-496B-B2DF-1ABE66E0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434228"/>
            <a:ext cx="10640754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IOT Device output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7F50A4-96DC-44F7-8805-D1713FA4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 flipV="1">
            <a:off x="0" y="4030580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657922F-06FC-4A81-9EC2-4047535D1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41749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6E7488-3AA5-4575-A1B8-6C965018E3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18048" y="1076717"/>
            <a:ext cx="10555905" cy="232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41CCBED-E4E1-4997-A072-94D325AE3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EB85B-52BE-496B-B2DF-1ABE66E0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434228"/>
            <a:ext cx="10640754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Chatroom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7F50A4-96DC-44F7-8805-D1713FA4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 flipV="1">
            <a:off x="0" y="4030580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657922F-06FC-4A81-9EC2-4047535D1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41749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6E7488-3AA5-4575-A1B8-6C965018E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18048" y="500819"/>
            <a:ext cx="10555905" cy="347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41CCBED-E4E1-4997-A072-94D325AE3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EB85B-52BE-496B-B2DF-1ABE66E0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434228"/>
            <a:ext cx="10640754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Boarding Pass Event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7F50A4-96DC-44F7-8805-D1713FA4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 flipV="1">
            <a:off x="0" y="4030580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657922F-06FC-4A81-9EC2-4047535D1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41749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26E7488-3AA5-4575-A1B8-6C965018E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32" b="42480"/>
          <a:stretch/>
        </p:blipFill>
        <p:spPr>
          <a:xfrm>
            <a:off x="2508152" y="404575"/>
            <a:ext cx="7172648" cy="460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82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FA8E97-1F74-498E-ACBE-CFB1CB3C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When should I use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DB14-1543-4713-8C8E-2AA274EC6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IE" sz="2400">
                <a:solidFill>
                  <a:srgbClr val="000000"/>
                </a:solidFill>
              </a:rPr>
              <a:t>Almost always!!</a:t>
            </a:r>
          </a:p>
          <a:p>
            <a:r>
              <a:rPr lang="en-IE" sz="2400">
                <a:solidFill>
                  <a:srgbClr val="000000"/>
                </a:solidFill>
              </a:rPr>
              <a:t>Data model has a nested structure</a:t>
            </a:r>
          </a:p>
          <a:p>
            <a:r>
              <a:rPr lang="en-IE" sz="2400">
                <a:solidFill>
                  <a:srgbClr val="000000"/>
                </a:solidFill>
              </a:rPr>
              <a:t>Data objects are self contained</a:t>
            </a:r>
          </a:p>
          <a:p>
            <a:r>
              <a:rPr lang="en-IE" sz="2400">
                <a:solidFill>
                  <a:srgbClr val="000000"/>
                </a:solidFill>
              </a:rPr>
              <a:t>High read/write throughput</a:t>
            </a:r>
          </a:p>
          <a:p>
            <a:r>
              <a:rPr lang="en-IE" sz="2400">
                <a:solidFill>
                  <a:srgbClr val="000000"/>
                </a:solidFill>
              </a:rPr>
              <a:t>Large data volume</a:t>
            </a:r>
          </a:p>
          <a:p>
            <a:r>
              <a:rPr lang="en-IE" sz="2400">
                <a:solidFill>
                  <a:srgbClr val="000000"/>
                </a:solidFill>
              </a:rPr>
              <a:t>High Availability (Replication)</a:t>
            </a:r>
          </a:p>
          <a:p>
            <a:r>
              <a:rPr lang="en-IE" sz="2400">
                <a:solidFill>
                  <a:srgbClr val="000000"/>
                </a:solidFill>
              </a:rPr>
              <a:t>High Scalability (Sharding)</a:t>
            </a:r>
          </a:p>
          <a:p>
            <a:r>
              <a:rPr lang="en-IE" sz="2400">
                <a:solidFill>
                  <a:srgbClr val="000000"/>
                </a:solidFill>
              </a:rPr>
              <a:t>Dynamic data model </a:t>
            </a:r>
          </a:p>
          <a:p>
            <a:endParaRPr lang="en-IE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4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350C50-E6EB-4CF5-98B3-C203BAB4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When should I NOT use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B5A16-1BF5-421C-9DD2-59DE151B2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IE" sz="2400" dirty="0">
                <a:solidFill>
                  <a:srgbClr val="000000"/>
                </a:solidFill>
              </a:rPr>
              <a:t>On the ATI Cloud!</a:t>
            </a:r>
          </a:p>
          <a:p>
            <a:pPr lvl="1"/>
            <a:r>
              <a:rPr lang="en-IE" dirty="0">
                <a:solidFill>
                  <a:srgbClr val="000000"/>
                </a:solidFill>
              </a:rPr>
              <a:t>Recommend a managed cluster</a:t>
            </a:r>
          </a:p>
          <a:p>
            <a:r>
              <a:rPr lang="en-IE" sz="2400" dirty="0">
                <a:solidFill>
                  <a:srgbClr val="000000"/>
                </a:solidFill>
              </a:rPr>
              <a:t>Data model must be relational/normalised</a:t>
            </a:r>
          </a:p>
          <a:p>
            <a:r>
              <a:rPr lang="en-IE" sz="2400" dirty="0">
                <a:solidFill>
                  <a:srgbClr val="000000"/>
                </a:solidFill>
              </a:rPr>
              <a:t>ACID transactions</a:t>
            </a:r>
          </a:p>
          <a:p>
            <a:pPr lvl="1"/>
            <a:r>
              <a:rPr lang="en-IE" dirty="0">
                <a:solidFill>
                  <a:srgbClr val="000000"/>
                </a:solidFill>
              </a:rPr>
              <a:t>Limited support for transactions</a:t>
            </a:r>
          </a:p>
          <a:p>
            <a:pPr lvl="1"/>
            <a:r>
              <a:rPr lang="en-IE" dirty="0">
                <a:solidFill>
                  <a:srgbClr val="000000"/>
                </a:solidFill>
              </a:rPr>
              <a:t>Replication Lag</a:t>
            </a:r>
          </a:p>
          <a:p>
            <a:r>
              <a:rPr lang="en-IE" sz="2400" dirty="0">
                <a:solidFill>
                  <a:srgbClr val="000000"/>
                </a:solidFill>
              </a:rPr>
              <a:t>Where the data model has been designed upfront</a:t>
            </a:r>
          </a:p>
          <a:p>
            <a:endParaRPr lang="en-IE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4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F158BC-66C0-487C-90C0-EB060ABE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How do I use it effectively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4F744-E2BE-4E11-BC28-6A83AE1DC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IE" sz="1700" dirty="0">
                <a:solidFill>
                  <a:srgbClr val="000000"/>
                </a:solidFill>
              </a:rPr>
              <a:t>Keep frequently accessed data together</a:t>
            </a:r>
          </a:p>
          <a:p>
            <a:r>
              <a:rPr lang="en-IE" sz="1700" dirty="0">
                <a:solidFill>
                  <a:srgbClr val="000000"/>
                </a:solidFill>
              </a:rPr>
              <a:t>Embedding Documents</a:t>
            </a:r>
          </a:p>
          <a:p>
            <a:pPr lvl="1"/>
            <a:r>
              <a:rPr lang="en-IE" sz="1300" dirty="0">
                <a:solidFill>
                  <a:srgbClr val="000000"/>
                </a:solidFill>
              </a:rPr>
              <a:t>1 – 1 relationships</a:t>
            </a:r>
          </a:p>
          <a:p>
            <a:pPr lvl="1"/>
            <a:r>
              <a:rPr lang="en-IE" sz="1300" dirty="0">
                <a:solidFill>
                  <a:srgbClr val="000000"/>
                </a:solidFill>
              </a:rPr>
              <a:t>1 – Many relationships</a:t>
            </a:r>
          </a:p>
          <a:p>
            <a:r>
              <a:rPr lang="en-IE" sz="1700" dirty="0">
                <a:solidFill>
                  <a:srgbClr val="000000"/>
                </a:solidFill>
              </a:rPr>
              <a:t>3 Main Questions:</a:t>
            </a:r>
          </a:p>
          <a:p>
            <a:pPr lvl="1"/>
            <a:r>
              <a:rPr lang="en-IE" sz="1300" dirty="0">
                <a:solidFill>
                  <a:srgbClr val="000000"/>
                </a:solidFill>
              </a:rPr>
              <a:t>Reads v Inserts v Updates</a:t>
            </a:r>
          </a:p>
          <a:p>
            <a:pPr lvl="2"/>
            <a:r>
              <a:rPr lang="en-IE" sz="900" dirty="0">
                <a:solidFill>
                  <a:srgbClr val="000000"/>
                </a:solidFill>
              </a:rPr>
              <a:t>Keep data together for high reads and inserts</a:t>
            </a:r>
          </a:p>
          <a:p>
            <a:pPr lvl="2"/>
            <a:r>
              <a:rPr lang="en-IE" sz="900" dirty="0">
                <a:solidFill>
                  <a:srgbClr val="000000"/>
                </a:solidFill>
              </a:rPr>
              <a:t>Split data if high updates (pre 4.2)</a:t>
            </a:r>
          </a:p>
          <a:p>
            <a:pPr lvl="1"/>
            <a:r>
              <a:rPr lang="en-IE" sz="1300" dirty="0">
                <a:solidFill>
                  <a:srgbClr val="000000"/>
                </a:solidFill>
              </a:rPr>
              <a:t>How will the data be accessed</a:t>
            </a:r>
          </a:p>
          <a:p>
            <a:pPr lvl="2"/>
            <a:r>
              <a:rPr lang="en-IE" sz="900" dirty="0">
                <a:solidFill>
                  <a:srgbClr val="000000"/>
                </a:solidFill>
              </a:rPr>
              <a:t>Split data if a subset is most frequently read</a:t>
            </a:r>
          </a:p>
          <a:p>
            <a:pPr lvl="2"/>
            <a:r>
              <a:rPr lang="en-IE" sz="900" dirty="0">
                <a:solidFill>
                  <a:srgbClr val="000000"/>
                </a:solidFill>
              </a:rPr>
              <a:t>Common calculations can be done on insert/update</a:t>
            </a:r>
          </a:p>
          <a:p>
            <a:pPr lvl="1"/>
            <a:r>
              <a:rPr lang="en-IE" sz="1300" dirty="0">
                <a:solidFill>
                  <a:srgbClr val="000000"/>
                </a:solidFill>
              </a:rPr>
              <a:t>Document size</a:t>
            </a:r>
          </a:p>
          <a:p>
            <a:pPr lvl="2"/>
            <a:r>
              <a:rPr lang="en-IE" sz="900" dirty="0">
                <a:solidFill>
                  <a:srgbClr val="000000"/>
                </a:solidFill>
              </a:rPr>
              <a:t>Documents should never be allowed to grow indefinitely</a:t>
            </a:r>
          </a:p>
          <a:p>
            <a:pPr lvl="2"/>
            <a:r>
              <a:rPr lang="en-IE" sz="900" dirty="0">
                <a:solidFill>
                  <a:srgbClr val="000000"/>
                </a:solidFill>
              </a:rPr>
              <a:t>Large documents are slow to retrieve and require more ram</a:t>
            </a:r>
          </a:p>
          <a:p>
            <a:pPr lvl="2"/>
            <a:r>
              <a:rPr lang="en-IE" sz="900" dirty="0">
                <a:solidFill>
                  <a:srgbClr val="000000"/>
                </a:solidFill>
              </a:rPr>
              <a:t>Small documents lead to larger indexes which require more ram</a:t>
            </a:r>
          </a:p>
          <a:p>
            <a:pPr lvl="2"/>
            <a:r>
              <a:rPr lang="en-IE" sz="900" dirty="0">
                <a:solidFill>
                  <a:srgbClr val="000000"/>
                </a:solidFill>
              </a:rPr>
              <a:t>Consider putting data into buckets</a:t>
            </a:r>
          </a:p>
          <a:p>
            <a:r>
              <a:rPr lang="en-IE" sz="1700" dirty="0">
                <a:solidFill>
                  <a:srgbClr val="000000"/>
                </a:solidFill>
              </a:rPr>
              <a:t>Design for Simplicity, Performance, Scalability</a:t>
            </a:r>
          </a:p>
          <a:p>
            <a:pPr lvl="1"/>
            <a:r>
              <a:rPr lang="en-IE" sz="1300" dirty="0">
                <a:solidFill>
                  <a:srgbClr val="000000"/>
                </a:solidFill>
              </a:rPr>
              <a:t>Don’t be afraid duplicate data</a:t>
            </a:r>
          </a:p>
          <a:p>
            <a:pPr lvl="1"/>
            <a:r>
              <a:rPr lang="en-IE" sz="1300" dirty="0">
                <a:solidFill>
                  <a:srgbClr val="000000"/>
                </a:solidFill>
              </a:rPr>
              <a:t>Don’t overdesign</a:t>
            </a:r>
          </a:p>
        </p:txBody>
      </p:sp>
    </p:spTree>
    <p:extLst>
      <p:ext uri="{BB962C8B-B14F-4D97-AF65-F5344CB8AC3E}">
        <p14:creationId xmlns:p14="http://schemas.microsoft.com/office/powerpoint/2010/main" val="3025470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F158BC-66C0-487C-90C0-EB060ABE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How do I use it effectively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4F744-E2BE-4E11-BC28-6A83AE1DC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IE" sz="1700" dirty="0">
                <a:solidFill>
                  <a:srgbClr val="000000"/>
                </a:solidFill>
              </a:rPr>
              <a:t>Indexes</a:t>
            </a:r>
          </a:p>
          <a:p>
            <a:pPr lvl="1"/>
            <a:r>
              <a:rPr lang="en-IE" sz="1700" dirty="0">
                <a:solidFill>
                  <a:srgbClr val="000000"/>
                </a:solidFill>
              </a:rPr>
              <a:t>Order of index fields</a:t>
            </a:r>
          </a:p>
          <a:p>
            <a:pPr lvl="1"/>
            <a:r>
              <a:rPr lang="en-IE" sz="1700" dirty="0">
                <a:solidFill>
                  <a:srgbClr val="000000"/>
                </a:solidFill>
              </a:rPr>
              <a:t>Reuse of Indexes</a:t>
            </a:r>
          </a:p>
          <a:p>
            <a:pPr lvl="1"/>
            <a:r>
              <a:rPr lang="en-IE" sz="1700" dirty="0">
                <a:solidFill>
                  <a:srgbClr val="000000"/>
                </a:solidFill>
              </a:rPr>
              <a:t>When no matching index – nesting</a:t>
            </a:r>
          </a:p>
          <a:p>
            <a:pPr lvl="1"/>
            <a:r>
              <a:rPr lang="en-IE" sz="1700" dirty="0">
                <a:solidFill>
                  <a:srgbClr val="000000"/>
                </a:solidFill>
              </a:rPr>
              <a:t>Ensure indexes fit in RAM</a:t>
            </a:r>
          </a:p>
          <a:p>
            <a:r>
              <a:rPr lang="en-IE" sz="1700" dirty="0">
                <a:solidFill>
                  <a:srgbClr val="000000"/>
                </a:solidFill>
              </a:rPr>
              <a:t>Minimise data transfer</a:t>
            </a:r>
          </a:p>
          <a:p>
            <a:pPr lvl="1"/>
            <a:r>
              <a:rPr lang="en-IE" sz="1700" dirty="0">
                <a:solidFill>
                  <a:srgbClr val="000000"/>
                </a:solidFill>
              </a:rPr>
              <a:t>Push grouping, aggregates, sorting, filtering, projections and joining to the database</a:t>
            </a:r>
          </a:p>
          <a:p>
            <a:pPr lvl="1"/>
            <a:r>
              <a:rPr lang="en-IE" sz="1700" dirty="0">
                <a:solidFill>
                  <a:srgbClr val="000000"/>
                </a:solidFill>
              </a:rPr>
              <a:t>Aggregation Pipeline</a:t>
            </a:r>
          </a:p>
          <a:p>
            <a:r>
              <a:rPr lang="en-IE" sz="1700" dirty="0">
                <a:solidFill>
                  <a:srgbClr val="000000"/>
                </a:solidFill>
              </a:rPr>
              <a:t>Minimise updates</a:t>
            </a:r>
          </a:p>
          <a:p>
            <a:pPr lvl="1"/>
            <a:r>
              <a:rPr lang="en-IE" sz="1700" dirty="0">
                <a:solidFill>
                  <a:srgbClr val="000000"/>
                </a:solidFill>
              </a:rPr>
              <a:t>If write heavy then structure you data so that updates are handled as simple inserts</a:t>
            </a:r>
          </a:p>
          <a:p>
            <a:pPr lvl="1"/>
            <a:r>
              <a:rPr lang="en-IE" sz="1700" dirty="0">
                <a:solidFill>
                  <a:srgbClr val="000000"/>
                </a:solidFill>
              </a:rPr>
              <a:t>If you must use updates use the Update Aggregation Pipeline (4.2+)</a:t>
            </a:r>
          </a:p>
        </p:txBody>
      </p:sp>
    </p:spTree>
    <p:extLst>
      <p:ext uri="{BB962C8B-B14F-4D97-AF65-F5344CB8AC3E}">
        <p14:creationId xmlns:p14="http://schemas.microsoft.com/office/powerpoint/2010/main" val="3016934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25F6-C305-4A9A-AD09-8380EBCC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6DF11-2752-4400-B2EA-FCA9DF322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/>
              <a:t>Data modelling Guide:</a:t>
            </a:r>
          </a:p>
          <a:p>
            <a:pPr lvl="1"/>
            <a:r>
              <a:rPr lang="en-IE" dirty="0">
                <a:hlinkClick r:id="rId2"/>
              </a:rPr>
              <a:t>https://docs.mongodb.com/manual/core/data-modeling-introduction/</a:t>
            </a:r>
            <a:endParaRPr lang="en-IE" dirty="0"/>
          </a:p>
          <a:p>
            <a:r>
              <a:rPr lang="en-IE" dirty="0"/>
              <a:t>Indexing:</a:t>
            </a:r>
          </a:p>
          <a:p>
            <a:pPr lvl="1"/>
            <a:r>
              <a:rPr lang="en-IE" dirty="0">
                <a:hlinkClick r:id="rId3"/>
              </a:rPr>
              <a:t>https://docs.mongodb.com/manual/indexes/</a:t>
            </a:r>
            <a:endParaRPr lang="en-IE" dirty="0"/>
          </a:p>
          <a:p>
            <a:r>
              <a:rPr lang="en-IE" dirty="0"/>
              <a:t>Useful set of videos from Mongo:</a:t>
            </a:r>
          </a:p>
          <a:p>
            <a:pPr lvl="1"/>
            <a:r>
              <a:rPr lang="en-IE" dirty="0">
                <a:hlinkClick r:id="rId4"/>
              </a:rPr>
              <a:t>https://www.mongodb.com/webinar/back-to-basics-webinar-series-2019?utm_campaign=Int_WB_Back%20to%20Basics%20Series%20%28English%29_01_19_EMEA%20-%20sharding&amp;utm_medium=email&amp;utm_source=Eloqua</a:t>
            </a:r>
            <a:endParaRPr lang="en-IE" dirty="0"/>
          </a:p>
          <a:p>
            <a:r>
              <a:rPr lang="en-IE" dirty="0"/>
              <a:t>Very basic sample projects in </a:t>
            </a:r>
            <a:r>
              <a:rPr lang="en-IE" dirty="0" err="1"/>
              <a:t>.net</a:t>
            </a:r>
            <a:r>
              <a:rPr lang="en-IE" dirty="0"/>
              <a:t> core and Java 8:</a:t>
            </a:r>
          </a:p>
          <a:p>
            <a:pPr lvl="1"/>
            <a:r>
              <a:rPr lang="en-IE" dirty="0">
                <a:hlinkClick r:id="rId5"/>
              </a:rPr>
              <a:t>https://github.com/jlptheman/MongoDB-Example</a:t>
            </a:r>
            <a:endParaRPr lang="en-IE" dirty="0"/>
          </a:p>
          <a:p>
            <a:pPr lvl="1"/>
            <a:r>
              <a:rPr lang="en-IE" dirty="0"/>
              <a:t>Currently WIP – let me know if anyone wants me to finish </a:t>
            </a:r>
            <a:r>
              <a:rPr lang="en-IE"/>
              <a:t>this out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1443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F772-07C0-4E04-BA27-25486CAF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B8DC0-9C91-4A3A-8D37-E8EBFD9EC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771D3-86A8-43E1-B3E5-D6E6DF9DD2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8" b="15442"/>
          <a:stretch/>
        </p:blipFill>
        <p:spPr bwMode="auto">
          <a:xfrm>
            <a:off x="729362" y="575721"/>
            <a:ext cx="10733276" cy="56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F1B086-5B56-4692-A78A-0B1FB1D7E434}"/>
              </a:ext>
            </a:extLst>
          </p:cNvPr>
          <p:cNvSpPr txBox="1"/>
          <p:nvPr/>
        </p:nvSpPr>
        <p:spPr>
          <a:xfrm rot="21124309">
            <a:off x="8544164" y="4616362"/>
            <a:ext cx="18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bg2">
                    <a:lumMod val="75000"/>
                  </a:schemeClr>
                </a:solidFill>
              </a:rPr>
              <a:t>American Muscle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78A05-0096-4130-98AA-24636F417A0A}"/>
              </a:ext>
            </a:extLst>
          </p:cNvPr>
          <p:cNvSpPr txBox="1"/>
          <p:nvPr/>
        </p:nvSpPr>
        <p:spPr>
          <a:xfrm rot="21287057">
            <a:off x="2879988" y="2994394"/>
            <a:ext cx="14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bg2">
                    <a:lumMod val="75000"/>
                  </a:schemeClr>
                </a:solidFill>
              </a:rPr>
              <a:t>Green Energy</a:t>
            </a:r>
          </a:p>
        </p:txBody>
      </p:sp>
    </p:spTree>
    <p:extLst>
      <p:ext uri="{BB962C8B-B14F-4D97-AF65-F5344CB8AC3E}">
        <p14:creationId xmlns:p14="http://schemas.microsoft.com/office/powerpoint/2010/main" val="268614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F772-07C0-4E04-BA27-25486CAF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B8DC0-9C91-4A3A-8D37-E8EBFD9EC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771D3-86A8-43E1-B3E5-D6E6DF9DD2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8" b="15442"/>
          <a:stretch/>
        </p:blipFill>
        <p:spPr bwMode="auto">
          <a:xfrm>
            <a:off x="729362" y="575721"/>
            <a:ext cx="10733276" cy="56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F1B086-5B56-4692-A78A-0B1FB1D7E434}"/>
              </a:ext>
            </a:extLst>
          </p:cNvPr>
          <p:cNvSpPr txBox="1"/>
          <p:nvPr/>
        </p:nvSpPr>
        <p:spPr>
          <a:xfrm rot="21124309">
            <a:off x="8933656" y="4528898"/>
            <a:ext cx="78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bg2">
                    <a:lumMod val="75000"/>
                  </a:schemeClr>
                </a:solidFill>
              </a:rPr>
              <a:t>Oracle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78A05-0096-4130-98AA-24636F417A0A}"/>
              </a:ext>
            </a:extLst>
          </p:cNvPr>
          <p:cNvSpPr txBox="1"/>
          <p:nvPr/>
        </p:nvSpPr>
        <p:spPr>
          <a:xfrm rot="21287057">
            <a:off x="3202929" y="296892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bg2">
                    <a:lumMod val="75000"/>
                  </a:schemeClr>
                </a:solidFill>
              </a:rPr>
              <a:t>Mongo</a:t>
            </a:r>
          </a:p>
        </p:txBody>
      </p:sp>
    </p:spTree>
    <p:extLst>
      <p:ext uri="{BB962C8B-B14F-4D97-AF65-F5344CB8AC3E}">
        <p14:creationId xmlns:p14="http://schemas.microsoft.com/office/powerpoint/2010/main" val="350912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CB8A56-A482-4144-AF93-C1DCE1F7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IE" sz="4000">
                <a:solidFill>
                  <a:srgbClr val="FFFFFF"/>
                </a:solidFill>
              </a:rPr>
              <a:t>What is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EFC15-4AF1-4143-B80E-5C5F3F46F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IE" sz="1900" dirty="0">
                <a:solidFill>
                  <a:srgbClr val="000000"/>
                </a:solidFill>
              </a:rPr>
              <a:t>Open Source NoSQL Database</a:t>
            </a:r>
          </a:p>
          <a:p>
            <a:r>
              <a:rPr lang="en-IE" sz="1900" dirty="0">
                <a:solidFill>
                  <a:srgbClr val="000000"/>
                </a:solidFill>
              </a:rPr>
              <a:t>JSON Object Store</a:t>
            </a:r>
          </a:p>
          <a:p>
            <a:r>
              <a:rPr lang="en-IE" sz="1900" dirty="0">
                <a:solidFill>
                  <a:srgbClr val="000000"/>
                </a:solidFill>
              </a:rPr>
              <a:t>Easy to use</a:t>
            </a:r>
          </a:p>
          <a:p>
            <a:r>
              <a:rPr lang="en-IE" sz="1900" dirty="0">
                <a:solidFill>
                  <a:srgbClr val="000000"/>
                </a:solidFill>
              </a:rPr>
              <a:t>Powerful query language</a:t>
            </a:r>
          </a:p>
          <a:p>
            <a:r>
              <a:rPr lang="en-IE" sz="1900" dirty="0">
                <a:solidFill>
                  <a:srgbClr val="000000"/>
                </a:solidFill>
              </a:rPr>
              <a:t>Supports all expected database-y stuff</a:t>
            </a:r>
          </a:p>
          <a:p>
            <a:r>
              <a:rPr lang="en-IE" sz="1900" dirty="0">
                <a:solidFill>
                  <a:srgbClr val="000000"/>
                </a:solidFill>
              </a:rPr>
              <a:t>There is a commercial wing</a:t>
            </a:r>
          </a:p>
          <a:p>
            <a:r>
              <a:rPr lang="en-IE" sz="1900" dirty="0">
                <a:solidFill>
                  <a:srgbClr val="000000"/>
                </a:solidFill>
              </a:rPr>
              <a:t>Natively scalable – designed for hu</a:t>
            </a:r>
            <a:r>
              <a:rPr lang="en-IE" sz="1900" b="1" dirty="0">
                <a:solidFill>
                  <a:srgbClr val="00B050"/>
                </a:solidFill>
              </a:rPr>
              <a:t>mongou</a:t>
            </a:r>
            <a:r>
              <a:rPr lang="en-IE" sz="1900" dirty="0">
                <a:solidFill>
                  <a:srgbClr val="000000"/>
                </a:solidFill>
              </a:rPr>
              <a:t>s databases</a:t>
            </a:r>
          </a:p>
          <a:p>
            <a:endParaRPr lang="en-IE" sz="1900" dirty="0">
              <a:solidFill>
                <a:srgbClr val="00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E52F3-B9AB-4D34-8FDD-EE1B13BD8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013" y="3092970"/>
            <a:ext cx="4619658" cy="254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9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2513-660E-41C6-BD6C-C6C2BA94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IE"/>
          </a:p>
        </p:txBody>
      </p:sp>
      <p:pic>
        <p:nvPicPr>
          <p:cNvPr id="2050" name="Picture 2" descr="Image result for silver bullet">
            <a:extLst>
              <a:ext uri="{FF2B5EF4-FFF2-40B4-BE49-F238E27FC236}">
                <a16:creationId xmlns:a16="http://schemas.microsoft.com/office/drawing/2014/main" id="{9531E21B-E328-4D7B-8FA7-332C49B303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927" y="111861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564BB0-70B8-4BD5-BC83-4F448CA96973}"/>
              </a:ext>
            </a:extLst>
          </p:cNvPr>
          <p:cNvSpPr txBox="1"/>
          <p:nvPr/>
        </p:nvSpPr>
        <p:spPr>
          <a:xfrm rot="21174329">
            <a:off x="5993556" y="3513509"/>
            <a:ext cx="1224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>
                <a:solidFill>
                  <a:schemeClr val="bg2">
                    <a:lumMod val="25000"/>
                  </a:schemeClr>
                </a:solidFill>
              </a:rPr>
              <a:t>Mongo</a:t>
            </a:r>
          </a:p>
        </p:txBody>
      </p:sp>
    </p:spTree>
    <p:extLst>
      <p:ext uri="{BB962C8B-B14F-4D97-AF65-F5344CB8AC3E}">
        <p14:creationId xmlns:p14="http://schemas.microsoft.com/office/powerpoint/2010/main" val="344623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2513-660E-41C6-BD6C-C6C2BA94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IE"/>
          </a:p>
        </p:txBody>
      </p:sp>
      <p:pic>
        <p:nvPicPr>
          <p:cNvPr id="2050" name="Picture 2" descr="Image result for silver bullet">
            <a:extLst>
              <a:ext uri="{FF2B5EF4-FFF2-40B4-BE49-F238E27FC236}">
                <a16:creationId xmlns:a16="http://schemas.microsoft.com/office/drawing/2014/main" id="{9531E21B-E328-4D7B-8FA7-332C49B303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927" y="111861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564BB0-70B8-4BD5-BC83-4F448CA96973}"/>
              </a:ext>
            </a:extLst>
          </p:cNvPr>
          <p:cNvSpPr txBox="1"/>
          <p:nvPr/>
        </p:nvSpPr>
        <p:spPr>
          <a:xfrm rot="21174329">
            <a:off x="5993556" y="3513509"/>
            <a:ext cx="1224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>
                <a:solidFill>
                  <a:schemeClr val="bg2">
                    <a:lumMod val="25000"/>
                  </a:schemeClr>
                </a:solidFill>
              </a:rPr>
              <a:t>Mongo</a:t>
            </a: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FF5C5EA8-3B9C-4138-96E8-C7EF6011C797}"/>
              </a:ext>
            </a:extLst>
          </p:cNvPr>
          <p:cNvSpPr/>
          <p:nvPr/>
        </p:nvSpPr>
        <p:spPr>
          <a:xfrm>
            <a:off x="4081807" y="1724662"/>
            <a:ext cx="3355942" cy="4014723"/>
          </a:xfrm>
          <a:prstGeom prst="mathMultiply">
            <a:avLst>
              <a:gd name="adj1" fmla="val 750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069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F6E5-E4D4-42B7-8978-F68C7990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CAP Theorem</a:t>
            </a:r>
          </a:p>
        </p:txBody>
      </p:sp>
      <p:pic>
        <p:nvPicPr>
          <p:cNvPr id="1026" name="Picture 2" descr="CAP theorem">
            <a:extLst>
              <a:ext uri="{FF2B5EF4-FFF2-40B4-BE49-F238E27FC236}">
                <a16:creationId xmlns:a16="http://schemas.microsoft.com/office/drawing/2014/main" id="{665DF98C-2358-4707-85E9-772E4F4AE9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361" y="1487810"/>
            <a:ext cx="6524066" cy="492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42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F6E5-E4D4-42B7-8978-F68C7990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CAP Theorem</a:t>
            </a:r>
          </a:p>
        </p:txBody>
      </p:sp>
      <p:pic>
        <p:nvPicPr>
          <p:cNvPr id="1026" name="Picture 2" descr="CAP theorem">
            <a:extLst>
              <a:ext uri="{FF2B5EF4-FFF2-40B4-BE49-F238E27FC236}">
                <a16:creationId xmlns:a16="http://schemas.microsoft.com/office/drawing/2014/main" id="{665DF98C-2358-4707-85E9-772E4F4AE9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361" y="1487810"/>
            <a:ext cx="6524066" cy="492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B38D83BC-BAC6-4E56-9530-F193B8B489F6}"/>
              </a:ext>
            </a:extLst>
          </p:cNvPr>
          <p:cNvSpPr/>
          <p:nvPr/>
        </p:nvSpPr>
        <p:spPr>
          <a:xfrm>
            <a:off x="4891691" y="5693134"/>
            <a:ext cx="914400" cy="214685"/>
          </a:xfrm>
          <a:prstGeom prst="flowChartTerminator">
            <a:avLst/>
          </a:prstGeom>
          <a:solidFill>
            <a:schemeClr val="accent6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703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FA8E97-1F74-498E-ACBE-CFB1CB3C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When should I use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DB14-1543-4713-8C8E-2AA274EC6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IE" sz="2400">
                <a:solidFill>
                  <a:srgbClr val="000000"/>
                </a:solidFill>
              </a:rPr>
              <a:t>Almost always!!</a:t>
            </a:r>
          </a:p>
          <a:p>
            <a:r>
              <a:rPr lang="en-IE" sz="2400">
                <a:solidFill>
                  <a:srgbClr val="000000"/>
                </a:solidFill>
              </a:rPr>
              <a:t>Data model has a nested structure</a:t>
            </a:r>
          </a:p>
          <a:p>
            <a:r>
              <a:rPr lang="en-IE" sz="2400">
                <a:solidFill>
                  <a:srgbClr val="000000"/>
                </a:solidFill>
              </a:rPr>
              <a:t>Data objects are self contained</a:t>
            </a:r>
          </a:p>
          <a:p>
            <a:r>
              <a:rPr lang="en-IE" sz="2400">
                <a:solidFill>
                  <a:srgbClr val="000000"/>
                </a:solidFill>
              </a:rPr>
              <a:t>High read/write throughput</a:t>
            </a:r>
          </a:p>
          <a:p>
            <a:r>
              <a:rPr lang="en-IE" sz="2400">
                <a:solidFill>
                  <a:srgbClr val="000000"/>
                </a:solidFill>
              </a:rPr>
              <a:t>Large data volume</a:t>
            </a:r>
          </a:p>
          <a:p>
            <a:r>
              <a:rPr lang="en-IE" sz="2400">
                <a:solidFill>
                  <a:srgbClr val="000000"/>
                </a:solidFill>
              </a:rPr>
              <a:t>High Availability (Replication)</a:t>
            </a:r>
          </a:p>
          <a:p>
            <a:r>
              <a:rPr lang="en-IE" sz="2400">
                <a:solidFill>
                  <a:srgbClr val="000000"/>
                </a:solidFill>
              </a:rPr>
              <a:t>High Scalability (Sharding)</a:t>
            </a:r>
          </a:p>
          <a:p>
            <a:r>
              <a:rPr lang="en-IE" sz="2400">
                <a:solidFill>
                  <a:srgbClr val="000000"/>
                </a:solidFill>
              </a:rPr>
              <a:t>Dynamic data model </a:t>
            </a:r>
          </a:p>
          <a:p>
            <a:endParaRPr lang="en-IE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4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507</Words>
  <Application>Microsoft Office PowerPoint</Application>
  <PresentationFormat>Widescreen</PresentationFormat>
  <Paragraphs>99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MongoDB</vt:lpstr>
      <vt:lpstr>PowerPoint Presentation</vt:lpstr>
      <vt:lpstr>PowerPoint Presentation</vt:lpstr>
      <vt:lpstr>What is it</vt:lpstr>
      <vt:lpstr>PowerPoint Presentation</vt:lpstr>
      <vt:lpstr>PowerPoint Presentation</vt:lpstr>
      <vt:lpstr>CAP Theorem</vt:lpstr>
      <vt:lpstr>CAP Theorem</vt:lpstr>
      <vt:lpstr>When should I use it</vt:lpstr>
      <vt:lpstr>IOT Device output</vt:lpstr>
      <vt:lpstr>Chatroom</vt:lpstr>
      <vt:lpstr>Boarding Pass Event</vt:lpstr>
      <vt:lpstr>When should I use it</vt:lpstr>
      <vt:lpstr>When should I NOT use it</vt:lpstr>
      <vt:lpstr>How do I use it effectively</vt:lpstr>
      <vt:lpstr>How do I use it effectively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John Porter</dc:creator>
  <cp:lastModifiedBy>John Porter</cp:lastModifiedBy>
  <cp:revision>1</cp:revision>
  <dcterms:created xsi:type="dcterms:W3CDTF">2020-02-18T11:16:51Z</dcterms:created>
  <dcterms:modified xsi:type="dcterms:W3CDTF">2020-02-18T14:16:57Z</dcterms:modified>
</cp:coreProperties>
</file>