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65" r:id="rId6"/>
    <p:sldId id="263" r:id="rId7"/>
    <p:sldId id="266" r:id="rId8"/>
    <p:sldId id="259" r:id="rId9"/>
    <p:sldId id="267" r:id="rId10"/>
    <p:sldId id="268" r:id="rId11"/>
    <p:sldId id="260"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B72A9D-0F93-47CE-AF3A-014388D90D50}">
          <p14:sldIdLst>
            <p14:sldId id="256"/>
            <p14:sldId id="257"/>
            <p14:sldId id="258"/>
            <p14:sldId id="264"/>
            <p14:sldId id="265"/>
            <p14:sldId id="263"/>
            <p14:sldId id="266"/>
            <p14:sldId id="259"/>
            <p14:sldId id="267"/>
            <p14:sldId id="268"/>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4/11/2017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Scheduled Task </a:t>
            </a:r>
            <a:br>
              <a:rPr lang="en-US" dirty="0"/>
            </a:br>
            <a:r>
              <a:rPr lang="en-US" dirty="0"/>
              <a:t>Release Pipeline </a:t>
            </a:r>
            <a:br>
              <a:rPr lang="en-US" dirty="0"/>
            </a:br>
            <a:r>
              <a:rPr lang="en-US" dirty="0"/>
              <a:t>W/ Jenkins</a:t>
            </a:r>
          </a:p>
        </p:txBody>
      </p:sp>
      <p:sp>
        <p:nvSpPr>
          <p:cNvPr id="3" name="Subtitle 2"/>
          <p:cNvSpPr>
            <a:spLocks noGrp="1"/>
          </p:cNvSpPr>
          <p:nvPr>
            <p:ph type="subTitle" idx="1"/>
          </p:nvPr>
        </p:nvSpPr>
        <p:spPr/>
        <p:txBody>
          <a:bodyPr/>
          <a:lstStyle/>
          <a:p>
            <a:r>
              <a:rPr lang="en-US" dirty="0"/>
              <a:t>Using Git with Jenkins Pipeline Job to execute PowerShell as traditionally done with Windows TaskScheduler</a:t>
            </a:r>
          </a:p>
        </p:txBody>
      </p:sp>
    </p:spTree>
    <p:extLst>
      <p:ext uri="{BB962C8B-B14F-4D97-AF65-F5344CB8AC3E}">
        <p14:creationId xmlns:p14="http://schemas.microsoft.com/office/powerpoint/2010/main" val="299579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353" y="273424"/>
            <a:ext cx="11591365" cy="1200329"/>
          </a:xfrm>
          <a:prstGeom prst="rect">
            <a:avLst/>
          </a:prstGeom>
          <a:noFill/>
        </p:spPr>
        <p:txBody>
          <a:bodyPr wrap="square" rtlCol="0">
            <a:spAutoFit/>
          </a:bodyPr>
          <a:lstStyle/>
          <a:p>
            <a:r>
              <a:rPr lang="en-US" sz="7200" dirty="0" err="1"/>
              <a:t>Jenkinsfile</a:t>
            </a:r>
            <a:r>
              <a:rPr lang="en-US" sz="7200" dirty="0"/>
              <a:t> (Declarative)</a:t>
            </a:r>
          </a:p>
        </p:txBody>
      </p:sp>
      <p:sp>
        <p:nvSpPr>
          <p:cNvPr id="4" name="TextBox 3"/>
          <p:cNvSpPr txBox="1"/>
          <p:nvPr/>
        </p:nvSpPr>
        <p:spPr>
          <a:xfrm>
            <a:off x="528917" y="1396061"/>
            <a:ext cx="10600765" cy="707886"/>
          </a:xfrm>
          <a:prstGeom prst="rect">
            <a:avLst/>
          </a:prstGeom>
          <a:noFill/>
        </p:spPr>
        <p:txBody>
          <a:bodyPr wrap="square" rtlCol="0">
            <a:spAutoFit/>
          </a:bodyPr>
          <a:lstStyle/>
          <a:p>
            <a:r>
              <a:rPr lang="en-US" sz="2000" dirty="0">
                <a:solidFill>
                  <a:schemeClr val="bg1"/>
                </a:solidFill>
              </a:rPr>
              <a:t>The “</a:t>
            </a:r>
            <a:r>
              <a:rPr lang="en-US" sz="2000" dirty="0" err="1">
                <a:solidFill>
                  <a:schemeClr val="bg1"/>
                </a:solidFill>
              </a:rPr>
              <a:t>Jenkinsfile</a:t>
            </a:r>
            <a:r>
              <a:rPr lang="en-US" sz="2000" dirty="0">
                <a:solidFill>
                  <a:schemeClr val="bg1"/>
                </a:solidFill>
              </a:rPr>
              <a:t>” (case matters, uppercase J and NO file extension). Lives at the root of your source repo, containing your PS1 code.</a:t>
            </a:r>
          </a:p>
        </p:txBody>
      </p:sp>
      <p:sp>
        <p:nvSpPr>
          <p:cNvPr id="6" name="TextBox 5"/>
          <p:cNvSpPr txBox="1"/>
          <p:nvPr/>
        </p:nvSpPr>
        <p:spPr>
          <a:xfrm>
            <a:off x="744069" y="3682064"/>
            <a:ext cx="10936941" cy="2800767"/>
          </a:xfrm>
          <a:prstGeom prst="rect">
            <a:avLst/>
          </a:prstGeom>
          <a:solidFill>
            <a:schemeClr val="tx1">
              <a:lumMod val="95000"/>
            </a:schemeClr>
          </a:solidFill>
        </p:spPr>
        <p:txBody>
          <a:bodyPr wrap="square" rtlCol="0">
            <a:spAutoFit/>
          </a:bodyPr>
          <a:lstStyle/>
          <a:p>
            <a:r>
              <a:rPr lang="en-US" sz="1600" dirty="0">
                <a:solidFill>
                  <a:schemeClr val="bg1"/>
                </a:solidFill>
                <a:latin typeface="Courier New" panose="02070309020205020404" pitchFamily="49" charset="0"/>
                <a:cs typeface="Courier New" panose="02070309020205020404" pitchFamily="49" charset="0"/>
              </a:rPr>
              <a:t>pipeline {</a:t>
            </a:r>
          </a:p>
          <a:p>
            <a:r>
              <a:rPr lang="en-US" sz="1600" dirty="0">
                <a:solidFill>
                  <a:schemeClr val="bg1"/>
                </a:solidFill>
                <a:latin typeface="Courier New" panose="02070309020205020404" pitchFamily="49" charset="0"/>
                <a:cs typeface="Courier New" panose="02070309020205020404" pitchFamily="49" charset="0"/>
              </a:rPr>
              <a:t> agent { label '</a:t>
            </a:r>
            <a:r>
              <a:rPr lang="en-US" sz="1600" dirty="0" err="1">
                <a:solidFill>
                  <a:schemeClr val="bg1"/>
                </a:solidFill>
                <a:latin typeface="Courier New" panose="02070309020205020404" pitchFamily="49" charset="0"/>
                <a:cs typeface="Courier New" panose="02070309020205020404" pitchFamily="49" charset="0"/>
              </a:rPr>
              <a:t>ActiveDirectory</a:t>
            </a:r>
            <a:r>
              <a:rPr lang="en-US" sz="1600" dirty="0">
                <a:solidFill>
                  <a:schemeClr val="bg1"/>
                </a:solidFill>
                <a:latin typeface="Courier New" panose="02070309020205020404" pitchFamily="49" charset="0"/>
                <a:cs typeface="Courier New" panose="02070309020205020404" pitchFamily="49" charset="0"/>
              </a:rPr>
              <a:t>' } </a:t>
            </a:r>
          </a:p>
          <a:p>
            <a:r>
              <a:rPr lang="en-US" sz="1600" dirty="0">
                <a:solidFill>
                  <a:schemeClr val="bg1"/>
                </a:solidFill>
                <a:latin typeface="Courier New" panose="02070309020205020404" pitchFamily="49" charset="0"/>
                <a:cs typeface="Courier New" panose="02070309020205020404" pitchFamily="49" charset="0"/>
              </a:rPr>
              <a:t> triggers { </a:t>
            </a:r>
            <a:r>
              <a:rPr lang="en-US" sz="1600" dirty="0" err="1">
                <a:solidFill>
                  <a:schemeClr val="bg1"/>
                </a:solidFill>
                <a:latin typeface="Courier New" panose="02070309020205020404" pitchFamily="49" charset="0"/>
                <a:cs typeface="Courier New" panose="02070309020205020404" pitchFamily="49" charset="0"/>
              </a:rPr>
              <a:t>cron</a:t>
            </a:r>
            <a:r>
              <a:rPr lang="en-US" sz="1600" dirty="0">
                <a:solidFill>
                  <a:schemeClr val="bg1"/>
                </a:solidFill>
                <a:latin typeface="Courier New" panose="02070309020205020404" pitchFamily="49" charset="0"/>
                <a:cs typeface="Courier New" panose="02070309020205020404" pitchFamily="49" charset="0"/>
              </a:rPr>
              <a:t>('*/5 * * * *') }   </a:t>
            </a:r>
          </a:p>
          <a:p>
            <a:r>
              <a:rPr lang="en-US" sz="1600" dirty="0">
                <a:solidFill>
                  <a:schemeClr val="bg1"/>
                </a:solidFill>
                <a:latin typeface="Courier New" panose="02070309020205020404" pitchFamily="49" charset="0"/>
                <a:cs typeface="Courier New" panose="02070309020205020404" pitchFamily="49" charset="0"/>
              </a:rPr>
              <a:t> stages {</a:t>
            </a:r>
          </a:p>
          <a:p>
            <a:r>
              <a:rPr lang="en-US" sz="1600" dirty="0">
                <a:solidFill>
                  <a:schemeClr val="bg1"/>
                </a:solidFill>
                <a:latin typeface="Courier New" panose="02070309020205020404" pitchFamily="49" charset="0"/>
                <a:cs typeface="Courier New" panose="02070309020205020404" pitchFamily="49" charset="0"/>
              </a:rPr>
              <a:t>  stage('</a:t>
            </a:r>
            <a:r>
              <a:rPr lang="en-US" sz="1600" dirty="0" err="1">
                <a:solidFill>
                  <a:schemeClr val="bg1"/>
                </a:solidFill>
                <a:latin typeface="Courier New" panose="02070309020205020404" pitchFamily="49" charset="0"/>
                <a:cs typeface="Courier New" panose="02070309020205020404" pitchFamily="49" charset="0"/>
              </a:rPr>
              <a:t>DoThatThing</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steps {</a:t>
            </a:r>
          </a:p>
          <a:p>
            <a:r>
              <a:rPr lang="en-US" sz="1600" dirty="0">
                <a:solidFill>
                  <a:schemeClr val="bg1"/>
                </a:solidFill>
                <a:latin typeface="Courier New" panose="02070309020205020404" pitchFamily="49" charset="0"/>
                <a:cs typeface="Courier New" panose="02070309020205020404" pitchFamily="49" charset="0"/>
              </a:rPr>
              <a:t>    </a:t>
            </a:r>
            <a:r>
              <a:rPr lang="en-US" sz="1400" dirty="0">
                <a:solidFill>
                  <a:schemeClr val="bg1"/>
                </a:solidFill>
                <a:latin typeface="Courier New" panose="02070309020205020404" pitchFamily="49" charset="0"/>
                <a:cs typeface="Courier New" panose="02070309020205020404" pitchFamily="49" charset="0"/>
              </a:rPr>
              <a:t>bat "powershell.exe -</a:t>
            </a:r>
            <a:r>
              <a:rPr lang="en-US" sz="1400" dirty="0" err="1">
                <a:solidFill>
                  <a:schemeClr val="bg1"/>
                </a:solidFill>
                <a:latin typeface="Courier New" panose="02070309020205020404" pitchFamily="49" charset="0"/>
                <a:cs typeface="Courier New" panose="02070309020205020404" pitchFamily="49" charset="0"/>
              </a:rPr>
              <a:t>NonInteractive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ExecutionPolicy</a:t>
            </a:r>
            <a:r>
              <a:rPr lang="en-US" sz="1400" dirty="0">
                <a:solidFill>
                  <a:schemeClr val="bg1"/>
                </a:solidFill>
                <a:latin typeface="Courier New" panose="02070309020205020404" pitchFamily="49" charset="0"/>
                <a:cs typeface="Courier New" panose="02070309020205020404" pitchFamily="49" charset="0"/>
              </a:rPr>
              <a:t> Bypass -Command \"&amp; '.\\YourScript.ps1'\""</a:t>
            </a:r>
          </a:p>
          <a:p>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a:t>
            </a:r>
          </a:p>
        </p:txBody>
      </p:sp>
      <p:sp>
        <p:nvSpPr>
          <p:cNvPr id="5" name="TextBox 4"/>
          <p:cNvSpPr txBox="1"/>
          <p:nvPr/>
        </p:nvSpPr>
        <p:spPr>
          <a:xfrm>
            <a:off x="739583" y="2215409"/>
            <a:ext cx="10941427" cy="1323439"/>
          </a:xfrm>
          <a:prstGeom prst="rect">
            <a:avLst/>
          </a:prstGeom>
          <a:solidFill>
            <a:schemeClr val="tx1">
              <a:lumMod val="95000"/>
            </a:schemeClr>
          </a:solidFill>
        </p:spPr>
        <p:txBody>
          <a:bodyPr wrap="square" rtlCol="0">
            <a:spAutoFit/>
          </a:bodyPr>
          <a:lstStyle/>
          <a:p>
            <a:r>
              <a:rPr lang="en-US" sz="1600" dirty="0">
                <a:solidFill>
                  <a:schemeClr val="bg1"/>
                </a:solidFill>
                <a:latin typeface="Courier New" panose="02070309020205020404" pitchFamily="49" charset="0"/>
                <a:cs typeface="Courier New" panose="02070309020205020404" pitchFamily="49" charset="0"/>
              </a:rPr>
              <a:t>Mode                </a:t>
            </a:r>
            <a:r>
              <a:rPr lang="en-US" sz="1600" dirty="0" err="1">
                <a:solidFill>
                  <a:schemeClr val="bg1"/>
                </a:solidFill>
                <a:latin typeface="Courier New" panose="02070309020205020404" pitchFamily="49" charset="0"/>
                <a:cs typeface="Courier New" panose="02070309020205020404" pitchFamily="49" charset="0"/>
              </a:rPr>
              <a:t>LastWriteTime</a:t>
            </a:r>
            <a:r>
              <a:rPr lang="en-US" sz="1600" dirty="0">
                <a:solidFill>
                  <a:schemeClr val="bg1"/>
                </a:solidFill>
                <a:latin typeface="Courier New" panose="02070309020205020404" pitchFamily="49" charset="0"/>
                <a:cs typeface="Courier New" panose="02070309020205020404" pitchFamily="49" charset="0"/>
              </a:rPr>
              <a:t>         Length Name</a:t>
            </a:r>
          </a:p>
          <a:p>
            <a:r>
              <a:rPr lang="en-US" sz="1600" dirty="0">
                <a:solidFill>
                  <a:schemeClr val="bg1"/>
                </a:solidFill>
                <a:latin typeface="Courier New" panose="02070309020205020404" pitchFamily="49" charset="0"/>
                <a:cs typeface="Courier New" panose="02070309020205020404" pitchFamily="49" charset="0"/>
              </a:rPr>
              <a:t>----                -------------         ------ ----</a:t>
            </a:r>
          </a:p>
          <a:p>
            <a:r>
              <a:rPr lang="en-US" sz="1600" dirty="0">
                <a:solidFill>
                  <a:schemeClr val="bg1"/>
                </a:solidFill>
                <a:latin typeface="Courier New" panose="02070309020205020404" pitchFamily="49" charset="0"/>
                <a:cs typeface="Courier New" panose="02070309020205020404" pitchFamily="49" charset="0"/>
              </a:rPr>
              <a:t>-a----        4/11/2017   1:14 AM            651 </a:t>
            </a:r>
            <a:r>
              <a:rPr lang="en-US" sz="1600" dirty="0" err="1">
                <a:solidFill>
                  <a:schemeClr val="bg1"/>
                </a:solidFill>
                <a:latin typeface="Courier New" panose="02070309020205020404" pitchFamily="49" charset="0"/>
                <a:cs typeface="Courier New" panose="02070309020205020404" pitchFamily="49" charset="0"/>
              </a:rPr>
              <a:t>Jenkinsfile</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-a----         4/9/2017   7:37 PM             41 README.md</a:t>
            </a:r>
          </a:p>
          <a:p>
            <a:r>
              <a:rPr lang="en-US" sz="1600" dirty="0">
                <a:solidFill>
                  <a:schemeClr val="bg1"/>
                </a:solidFill>
                <a:latin typeface="Courier New" panose="02070309020205020404" pitchFamily="49" charset="0"/>
                <a:cs typeface="Courier New" panose="02070309020205020404" pitchFamily="49" charset="0"/>
              </a:rPr>
              <a:t>-a----         4/9/2017   8:23 PM            115 YourScript.ps1</a:t>
            </a:r>
          </a:p>
        </p:txBody>
      </p:sp>
    </p:spTree>
    <p:extLst>
      <p:ext uri="{BB962C8B-B14F-4D97-AF65-F5344CB8AC3E}">
        <p14:creationId xmlns:p14="http://schemas.microsoft.com/office/powerpoint/2010/main" val="304330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91353" y="273424"/>
            <a:ext cx="11591365" cy="1877437"/>
          </a:xfrm>
          <a:prstGeom prst="rect">
            <a:avLst/>
          </a:prstGeom>
          <a:noFill/>
        </p:spPr>
        <p:txBody>
          <a:bodyPr wrap="square" rtlCol="0">
            <a:spAutoFit/>
          </a:bodyPr>
          <a:lstStyle/>
          <a:p>
            <a:r>
              <a:rPr lang="en-US" sz="7200" dirty="0"/>
              <a:t>Jenkins Agent</a:t>
            </a:r>
          </a:p>
          <a:p>
            <a:r>
              <a:rPr lang="en-US" sz="4400" dirty="0">
                <a:solidFill>
                  <a:schemeClr val="bg1"/>
                </a:solidFill>
              </a:rPr>
              <a:t>"The Scheduled Task"</a:t>
            </a:r>
          </a:p>
        </p:txBody>
      </p:sp>
      <p:sp>
        <p:nvSpPr>
          <p:cNvPr id="5" name="TextBox 4"/>
          <p:cNvSpPr txBox="1"/>
          <p:nvPr/>
        </p:nvSpPr>
        <p:spPr>
          <a:xfrm>
            <a:off x="1280107" y="2769080"/>
            <a:ext cx="9897261" cy="3416320"/>
          </a:xfrm>
          <a:prstGeom prst="rect">
            <a:avLst/>
          </a:prstGeom>
          <a:noFill/>
        </p:spPr>
        <p:txBody>
          <a:bodyPr wrap="none" rtlCol="0">
            <a:spAutoFit/>
          </a:bodyPr>
          <a:lstStyle/>
          <a:p>
            <a:r>
              <a:rPr lang="en-US" dirty="0"/>
              <a:t>This </a:t>
            </a:r>
            <a:r>
              <a:rPr lang="en-US" dirty="0" err="1"/>
              <a:t>stratagey</a:t>
            </a:r>
            <a:r>
              <a:rPr lang="en-US" dirty="0"/>
              <a:t> uses the Jenkins slave/agent/node Scheduled Task deployment method.</a:t>
            </a:r>
          </a:p>
          <a:p>
            <a:endParaRPr lang="en-US" dirty="0"/>
          </a:p>
          <a:p>
            <a:r>
              <a:rPr lang="en-US" dirty="0"/>
              <a:t>Basically the Jenkins slave.jar is run via java.exe from a Scheduled Task “On Startup”</a:t>
            </a:r>
          </a:p>
          <a:p>
            <a:r>
              <a:rPr lang="en-US" dirty="0"/>
              <a:t>and runs persistently or until manually “ended”</a:t>
            </a:r>
          </a:p>
          <a:p>
            <a:endParaRPr lang="en-US" dirty="0"/>
          </a:p>
          <a:p>
            <a:r>
              <a:rPr lang="en-US" dirty="0"/>
              <a:t>With the Scheduled Task method you can create multiple instances of “agents” so</a:t>
            </a:r>
          </a:p>
          <a:p>
            <a:r>
              <a:rPr lang="en-US" dirty="0"/>
              <a:t>You could run each instance with a different service account user, i.e. one for </a:t>
            </a:r>
          </a:p>
          <a:p>
            <a:r>
              <a:rPr lang="en-US" dirty="0"/>
              <a:t>Active Directory and another for SQL. The traditional service agent deployment</a:t>
            </a:r>
          </a:p>
          <a:p>
            <a:r>
              <a:rPr lang="en-US" dirty="0"/>
              <a:t>Expects a 1:1 install host to agent.</a:t>
            </a:r>
          </a:p>
          <a:p>
            <a:endParaRPr lang="en-US" dirty="0"/>
          </a:p>
          <a:p>
            <a:r>
              <a:rPr lang="en-US" dirty="0"/>
              <a:t>Each agent instance is backed by a Node entry in Jenkins. Using Node</a:t>
            </a:r>
          </a:p>
          <a:p>
            <a:r>
              <a:rPr lang="en-US" dirty="0"/>
              <a:t>Labels you can target agents with valid credentials for your code.</a:t>
            </a:r>
          </a:p>
        </p:txBody>
      </p:sp>
    </p:spTree>
    <p:extLst>
      <p:ext uri="{BB962C8B-B14F-4D97-AF65-F5344CB8AC3E}">
        <p14:creationId xmlns:p14="http://schemas.microsoft.com/office/powerpoint/2010/main" val="361120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353" y="273424"/>
            <a:ext cx="11591365" cy="1200329"/>
          </a:xfrm>
          <a:prstGeom prst="rect">
            <a:avLst/>
          </a:prstGeom>
          <a:noFill/>
        </p:spPr>
        <p:txBody>
          <a:bodyPr wrap="square" rtlCol="0">
            <a:spAutoFit/>
          </a:bodyPr>
          <a:lstStyle/>
          <a:p>
            <a:r>
              <a:rPr lang="en-US" sz="7200" dirty="0"/>
              <a:t>DEMO</a:t>
            </a:r>
          </a:p>
        </p:txBody>
      </p:sp>
    </p:spTree>
    <p:extLst>
      <p:ext uri="{BB962C8B-B14F-4D97-AF65-F5344CB8AC3E}">
        <p14:creationId xmlns:p14="http://schemas.microsoft.com/office/powerpoint/2010/main" val="411668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353" y="273424"/>
            <a:ext cx="11591365" cy="1200329"/>
          </a:xfrm>
          <a:prstGeom prst="rect">
            <a:avLst/>
          </a:prstGeom>
          <a:noFill/>
        </p:spPr>
        <p:txBody>
          <a:bodyPr wrap="square" rtlCol="0">
            <a:spAutoFit/>
          </a:bodyPr>
          <a:lstStyle/>
          <a:p>
            <a:r>
              <a:rPr lang="en-US" sz="7200" dirty="0"/>
              <a:t>Contact Info</a:t>
            </a:r>
          </a:p>
        </p:txBody>
      </p:sp>
      <p:sp>
        <p:nvSpPr>
          <p:cNvPr id="5" name="TextBox 4"/>
          <p:cNvSpPr txBox="1"/>
          <p:nvPr/>
        </p:nvSpPr>
        <p:spPr>
          <a:xfrm>
            <a:off x="1151447" y="2769080"/>
            <a:ext cx="9618339" cy="2062103"/>
          </a:xfrm>
          <a:prstGeom prst="rect">
            <a:avLst/>
          </a:prstGeom>
          <a:noFill/>
        </p:spPr>
        <p:txBody>
          <a:bodyPr wrap="none" rtlCol="0">
            <a:spAutoFit/>
          </a:bodyPr>
          <a:lstStyle/>
          <a:p>
            <a:r>
              <a:rPr lang="nl-NL" b="1" dirty="0">
                <a:solidFill>
                  <a:schemeClr val="bg1"/>
                </a:solidFill>
              </a:rPr>
              <a:t>Me:          </a:t>
            </a:r>
            <a:r>
              <a:rPr lang="nl-NL" dirty="0"/>
              <a:t>Joel Reed </a:t>
            </a:r>
          </a:p>
          <a:p>
            <a:r>
              <a:rPr lang="nl-NL" b="1" dirty="0">
                <a:solidFill>
                  <a:schemeClr val="bg1"/>
                </a:solidFill>
              </a:rPr>
              <a:t>Twitter:    </a:t>
            </a:r>
            <a:r>
              <a:rPr lang="nl-NL" dirty="0"/>
              <a:t>@AKAJoelReed</a:t>
            </a:r>
          </a:p>
          <a:p>
            <a:r>
              <a:rPr lang="nl-NL" b="1" dirty="0">
                <a:solidFill>
                  <a:schemeClr val="bg1"/>
                </a:solidFill>
              </a:rPr>
              <a:t>Email:      </a:t>
            </a:r>
            <a:r>
              <a:rPr lang="nl-NL" dirty="0"/>
              <a:t>joelreed@outlook.com</a:t>
            </a:r>
          </a:p>
          <a:p>
            <a:br>
              <a:rPr lang="nl-NL" dirty="0"/>
            </a:br>
            <a:r>
              <a:rPr lang="nl-NL" sz="2800" b="1" dirty="0">
                <a:solidFill>
                  <a:schemeClr val="bg1"/>
                </a:solidFill>
              </a:rPr>
              <a:t>Slide deck, notes, scripts and examples</a:t>
            </a:r>
          </a:p>
          <a:p>
            <a:r>
              <a:rPr lang="nl-NL" sz="2800" dirty="0"/>
              <a:t>https://github.com/jlrd/ScheduledTaskReleasePipeline</a:t>
            </a:r>
          </a:p>
        </p:txBody>
      </p:sp>
    </p:spTree>
    <p:extLst>
      <p:ext uri="{BB962C8B-B14F-4D97-AF65-F5344CB8AC3E}">
        <p14:creationId xmlns:p14="http://schemas.microsoft.com/office/powerpoint/2010/main" val="35758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91353" y="273424"/>
            <a:ext cx="11591365" cy="1200329"/>
          </a:xfrm>
          <a:prstGeom prst="rect">
            <a:avLst/>
          </a:prstGeom>
          <a:noFill/>
        </p:spPr>
        <p:txBody>
          <a:bodyPr wrap="square" rtlCol="0">
            <a:spAutoFit/>
          </a:bodyPr>
          <a:lstStyle/>
          <a:p>
            <a:r>
              <a:rPr lang="en-US" sz="7200" dirty="0"/>
              <a:t>Knowing is Half the Battle</a:t>
            </a:r>
          </a:p>
        </p:txBody>
      </p:sp>
      <p:sp>
        <p:nvSpPr>
          <p:cNvPr id="3" name="Rectangle 2"/>
          <p:cNvSpPr/>
          <p:nvPr/>
        </p:nvSpPr>
        <p:spPr>
          <a:xfrm>
            <a:off x="385482" y="2164993"/>
            <a:ext cx="10381130" cy="1754326"/>
          </a:xfrm>
          <a:prstGeom prst="rect">
            <a:avLst/>
          </a:prstGeom>
        </p:spPr>
        <p:txBody>
          <a:bodyPr wrap="square">
            <a:spAutoFit/>
          </a:bodyPr>
          <a:lstStyle/>
          <a:p>
            <a:r>
              <a:rPr lang="en-US" sz="3600" dirty="0">
                <a:solidFill>
                  <a:schemeClr val="bg1"/>
                </a:solidFill>
                <a:latin typeface="Century Gothic" panose="020B0502020202020204" pitchFamily="34" charset="0"/>
              </a:rPr>
              <a:t>The Release Pipeline Model</a:t>
            </a:r>
          </a:p>
          <a:p>
            <a:r>
              <a:rPr lang="en-US" sz="3600" dirty="0">
                <a:solidFill>
                  <a:schemeClr val="bg1"/>
                </a:solidFill>
                <a:latin typeface="Century Gothic" panose="020B0502020202020204" pitchFamily="34" charset="0"/>
              </a:rPr>
              <a:t>http://aka.ms/TheReleasePipelineModel </a:t>
            </a:r>
            <a:r>
              <a:rPr lang="en-US" sz="3600" dirty="0">
                <a:solidFill>
                  <a:srgbClr val="D4D4D4"/>
                </a:solidFill>
                <a:latin typeface="Century Gothic" panose="020B0502020202020204" pitchFamily="34" charset="0"/>
              </a:rPr>
              <a:t>Steven </a:t>
            </a:r>
            <a:r>
              <a:rPr lang="en-US" sz="3600" dirty="0" err="1">
                <a:solidFill>
                  <a:srgbClr val="D4D4D4"/>
                </a:solidFill>
                <a:latin typeface="Century Gothic" panose="020B0502020202020204" pitchFamily="34" charset="0"/>
              </a:rPr>
              <a:t>Murawski</a:t>
            </a:r>
            <a:r>
              <a:rPr lang="en-US" sz="3600" dirty="0">
                <a:solidFill>
                  <a:srgbClr val="D4D4D4"/>
                </a:solidFill>
                <a:latin typeface="Century Gothic" panose="020B0502020202020204" pitchFamily="34" charset="0"/>
              </a:rPr>
              <a:t> and Michael Greene</a:t>
            </a:r>
            <a:endParaRPr lang="en-US" sz="3600" dirty="0">
              <a:solidFill>
                <a:srgbClr val="D4D4D4"/>
              </a:solidFill>
              <a:effectLst/>
              <a:latin typeface="Century Gothic" panose="020B0502020202020204" pitchFamily="34" charset="0"/>
            </a:endParaRPr>
          </a:p>
        </p:txBody>
      </p:sp>
      <p:sp>
        <p:nvSpPr>
          <p:cNvPr id="4" name="Rectangle 3"/>
          <p:cNvSpPr/>
          <p:nvPr/>
        </p:nvSpPr>
        <p:spPr>
          <a:xfrm>
            <a:off x="385482" y="4339663"/>
            <a:ext cx="10381130" cy="1446550"/>
          </a:xfrm>
          <a:prstGeom prst="rect">
            <a:avLst/>
          </a:prstGeom>
        </p:spPr>
        <p:txBody>
          <a:bodyPr wrap="square">
            <a:spAutoFit/>
          </a:bodyPr>
          <a:lstStyle/>
          <a:p>
            <a:r>
              <a:rPr lang="en-US" sz="2800" dirty="0">
                <a:solidFill>
                  <a:schemeClr val="bg1"/>
                </a:solidFill>
                <a:latin typeface="Century Gothic" panose="020B0502020202020204" pitchFamily="34" charset="0"/>
              </a:rPr>
              <a:t>Hitchhikers Guide to the PowerShell Module Pipeline</a:t>
            </a:r>
          </a:p>
          <a:p>
            <a:r>
              <a:rPr lang="en-US" sz="2400" dirty="0">
                <a:solidFill>
                  <a:schemeClr val="bg1"/>
                </a:solidFill>
                <a:latin typeface="Century Gothic" panose="020B0502020202020204" pitchFamily="34" charset="0"/>
              </a:rPr>
              <a:t>https://xainey.github.io/2017/powershell-module-pipeline/</a:t>
            </a:r>
          </a:p>
          <a:p>
            <a:r>
              <a:rPr lang="en-US" sz="3600" dirty="0">
                <a:solidFill>
                  <a:srgbClr val="D4D4D4"/>
                </a:solidFill>
                <a:latin typeface="Century Gothic" panose="020B0502020202020204" pitchFamily="34" charset="0"/>
              </a:rPr>
              <a:t>Michael Willis</a:t>
            </a:r>
            <a:endParaRPr lang="en-US" sz="3600" dirty="0">
              <a:solidFill>
                <a:srgbClr val="D4D4D4"/>
              </a:solidFill>
              <a:effectLst/>
              <a:latin typeface="Century Gothic" panose="020B0502020202020204" pitchFamily="34" charset="0"/>
            </a:endParaRPr>
          </a:p>
        </p:txBody>
      </p:sp>
    </p:spTree>
    <p:extLst>
      <p:ext uri="{BB962C8B-B14F-4D97-AF65-F5344CB8AC3E}">
        <p14:creationId xmlns:p14="http://schemas.microsoft.com/office/powerpoint/2010/main" val="17754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353" y="273424"/>
            <a:ext cx="11591365" cy="2308324"/>
          </a:xfrm>
          <a:prstGeom prst="rect">
            <a:avLst/>
          </a:prstGeom>
          <a:noFill/>
        </p:spPr>
        <p:txBody>
          <a:bodyPr wrap="square" rtlCol="0">
            <a:spAutoFit/>
          </a:bodyPr>
          <a:lstStyle/>
          <a:p>
            <a:r>
              <a:rPr lang="en-US" sz="7200" dirty="0"/>
              <a:t>Scheduled Task </a:t>
            </a:r>
          </a:p>
          <a:p>
            <a:r>
              <a:rPr lang="en-US" sz="7200" dirty="0"/>
              <a:t>Release Pipeline</a:t>
            </a:r>
          </a:p>
        </p:txBody>
      </p:sp>
      <p:sp>
        <p:nvSpPr>
          <p:cNvPr id="5" name="TextBox 4"/>
          <p:cNvSpPr txBox="1"/>
          <p:nvPr/>
        </p:nvSpPr>
        <p:spPr>
          <a:xfrm>
            <a:off x="576378" y="2930445"/>
            <a:ext cx="10496784" cy="2308324"/>
          </a:xfrm>
          <a:prstGeom prst="rect">
            <a:avLst/>
          </a:prstGeom>
          <a:noFill/>
        </p:spPr>
        <p:txBody>
          <a:bodyPr wrap="none" rtlCol="0">
            <a:spAutoFit/>
          </a:bodyPr>
          <a:lstStyle/>
          <a:p>
            <a:r>
              <a:rPr lang="en-US" sz="4800" dirty="0">
                <a:solidFill>
                  <a:schemeClr val="bg1"/>
                </a:solidFill>
              </a:rPr>
              <a:t>PS1 (Git) </a:t>
            </a:r>
            <a:r>
              <a:rPr lang="en-US" sz="4800" dirty="0">
                <a:solidFill>
                  <a:schemeClr val="bg1"/>
                </a:solidFill>
                <a:latin typeface="Century Gothic" panose="020B0502020202020204" pitchFamily="34" charset="0"/>
              </a:rPr>
              <a:t>&gt;</a:t>
            </a:r>
            <a:r>
              <a:rPr lang="en-US" sz="4800" dirty="0">
                <a:solidFill>
                  <a:schemeClr val="bg1"/>
                </a:solidFill>
              </a:rPr>
              <a:t> </a:t>
            </a:r>
          </a:p>
          <a:p>
            <a:r>
              <a:rPr lang="en-US" sz="4800" dirty="0">
                <a:solidFill>
                  <a:schemeClr val="bg1"/>
                </a:solidFill>
              </a:rPr>
              <a:t>	Jenkins (Pipeline Job) &gt; </a:t>
            </a:r>
          </a:p>
          <a:p>
            <a:r>
              <a:rPr lang="en-US" sz="4800" dirty="0">
                <a:solidFill>
                  <a:schemeClr val="bg1"/>
                </a:solidFill>
              </a:rPr>
              <a:t>		Jenkins Agent (Scheduled Task)</a:t>
            </a:r>
          </a:p>
        </p:txBody>
      </p:sp>
    </p:spTree>
    <p:extLst>
      <p:ext uri="{BB962C8B-B14F-4D97-AF65-F5344CB8AC3E}">
        <p14:creationId xmlns:p14="http://schemas.microsoft.com/office/powerpoint/2010/main" val="254708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91353" y="273424"/>
            <a:ext cx="11591365" cy="1200329"/>
          </a:xfrm>
          <a:prstGeom prst="rect">
            <a:avLst/>
          </a:prstGeom>
          <a:noFill/>
        </p:spPr>
        <p:txBody>
          <a:bodyPr wrap="square" rtlCol="0">
            <a:spAutoFit/>
          </a:bodyPr>
          <a:lstStyle/>
          <a:p>
            <a:r>
              <a:rPr lang="en-US" sz="7200" dirty="0"/>
              <a:t>Goal: From</a:t>
            </a:r>
          </a:p>
        </p:txBody>
      </p:sp>
      <p:sp>
        <p:nvSpPr>
          <p:cNvPr id="3" name="TextBox 2"/>
          <p:cNvSpPr txBox="1"/>
          <p:nvPr/>
        </p:nvSpPr>
        <p:spPr>
          <a:xfrm>
            <a:off x="291354" y="1733950"/>
            <a:ext cx="10612522"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chemeClr val="bg1"/>
                </a:solidFill>
              </a:rPr>
              <a:t>Scripts on file systems all over ...</a:t>
            </a:r>
          </a:p>
          <a:p>
            <a:pPr marL="285750" indent="-285750">
              <a:buFont typeface="Arial" panose="020B0604020202020204" pitchFamily="34" charset="0"/>
              <a:buChar char="•"/>
            </a:pPr>
            <a:r>
              <a:rPr lang="en-US" sz="3600" dirty="0">
                <a:solidFill>
                  <a:schemeClr val="bg1"/>
                </a:solidFill>
              </a:rPr>
              <a:t>Maybe script in TaskScheduler is in source control, maybe not ...</a:t>
            </a:r>
          </a:p>
          <a:p>
            <a:pPr marL="285750" indent="-285750">
              <a:buFont typeface="Arial" panose="020B0604020202020204" pitchFamily="34" charset="0"/>
              <a:buChar char="•"/>
            </a:pPr>
            <a:r>
              <a:rPr lang="en-US" sz="3600" dirty="0">
                <a:solidFill>
                  <a:schemeClr val="bg1"/>
                </a:solidFill>
              </a:rPr>
              <a:t>Have to go to many systems to find out whether scripts and tasks are working ...</a:t>
            </a:r>
          </a:p>
          <a:p>
            <a:pPr marL="285750" indent="-285750">
              <a:buFont typeface="Arial" panose="020B0604020202020204" pitchFamily="34" charset="0"/>
              <a:buChar char="•"/>
            </a:pPr>
            <a:r>
              <a:rPr lang="en-US" sz="3600" dirty="0">
                <a:solidFill>
                  <a:schemeClr val="bg1"/>
                </a:solidFill>
              </a:rPr>
              <a:t>What is the script output, is it logged to a file or event log, lots of variation, and some with no output ...</a:t>
            </a:r>
          </a:p>
        </p:txBody>
      </p:sp>
    </p:spTree>
    <p:extLst>
      <p:ext uri="{BB962C8B-B14F-4D97-AF65-F5344CB8AC3E}">
        <p14:creationId xmlns:p14="http://schemas.microsoft.com/office/powerpoint/2010/main" val="21781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91353" y="273424"/>
            <a:ext cx="11591365" cy="1200329"/>
          </a:xfrm>
          <a:prstGeom prst="rect">
            <a:avLst/>
          </a:prstGeom>
          <a:noFill/>
        </p:spPr>
        <p:txBody>
          <a:bodyPr wrap="square" rtlCol="0">
            <a:spAutoFit/>
          </a:bodyPr>
          <a:lstStyle/>
          <a:p>
            <a:r>
              <a:rPr lang="en-US" sz="7200" dirty="0"/>
              <a:t>Goal: To</a:t>
            </a:r>
          </a:p>
        </p:txBody>
      </p:sp>
      <p:sp>
        <p:nvSpPr>
          <p:cNvPr id="3" name="TextBox 2"/>
          <p:cNvSpPr txBox="1"/>
          <p:nvPr/>
        </p:nvSpPr>
        <p:spPr>
          <a:xfrm>
            <a:off x="291353" y="1473753"/>
            <a:ext cx="10612522" cy="5078313"/>
          </a:xfrm>
          <a:prstGeom prst="rect">
            <a:avLst/>
          </a:prstGeom>
          <a:noFill/>
        </p:spPr>
        <p:txBody>
          <a:bodyPr wrap="square" rtlCol="0">
            <a:spAutoFit/>
          </a:bodyPr>
          <a:lstStyle/>
          <a:p>
            <a:pPr marL="285750" indent="-285750">
              <a:buFont typeface="Arial" panose="020B0604020202020204" pitchFamily="34" charset="0"/>
              <a:buChar char="•"/>
            </a:pPr>
            <a:r>
              <a:rPr lang="en-US" sz="3600" dirty="0">
                <a:solidFill>
                  <a:schemeClr val="bg1"/>
                </a:solidFill>
              </a:rPr>
              <a:t>Scripts in source control as are Jenkins instructions/orchestration (aka the </a:t>
            </a:r>
            <a:r>
              <a:rPr lang="en-US" sz="3600" dirty="0" err="1">
                <a:solidFill>
                  <a:schemeClr val="bg1"/>
                </a:solidFill>
              </a:rPr>
              <a:t>Jenkinsfile</a:t>
            </a:r>
            <a:r>
              <a:rPr lang="en-US" sz="3600" dirty="0">
                <a:solidFill>
                  <a:schemeClr val="bg1"/>
                </a:solidFill>
              </a:rPr>
              <a:t>)</a:t>
            </a:r>
          </a:p>
          <a:p>
            <a:pPr marL="285750" indent="-285750">
              <a:buFont typeface="Arial" panose="020B0604020202020204" pitchFamily="34" charset="0"/>
              <a:buChar char="•"/>
            </a:pPr>
            <a:r>
              <a:rPr lang="en-US" sz="3600" dirty="0">
                <a:solidFill>
                  <a:schemeClr val="bg1"/>
                </a:solidFill>
              </a:rPr>
              <a:t>Jenkins can send notifications on success or failure, many options; Email, Slack, HipChat, MS Teams, JIRA, etc. Jenkins ecosystem is huge win here.</a:t>
            </a:r>
          </a:p>
          <a:p>
            <a:pPr marL="285750" indent="-285750">
              <a:buFont typeface="Arial" panose="020B0604020202020204" pitchFamily="34" charset="0"/>
              <a:buChar char="•"/>
            </a:pPr>
            <a:r>
              <a:rPr lang="en-US" sz="3600" dirty="0">
                <a:solidFill>
                  <a:schemeClr val="bg1"/>
                </a:solidFill>
              </a:rPr>
              <a:t>Output is nicely presented and preserved. </a:t>
            </a:r>
          </a:p>
          <a:p>
            <a:pPr marL="285750" indent="-285750">
              <a:buFont typeface="Arial" panose="020B0604020202020204" pitchFamily="34" charset="0"/>
              <a:buChar char="•"/>
            </a:pPr>
            <a:r>
              <a:rPr lang="en-US" sz="3600" dirty="0">
                <a:solidFill>
                  <a:schemeClr val="bg1"/>
                </a:solidFill>
              </a:rPr>
              <a:t>Success/Failure response, accessible output drives improvement lifecycle</a:t>
            </a:r>
          </a:p>
        </p:txBody>
      </p:sp>
    </p:spTree>
    <p:extLst>
      <p:ext uri="{BB962C8B-B14F-4D97-AF65-F5344CB8AC3E}">
        <p14:creationId xmlns:p14="http://schemas.microsoft.com/office/powerpoint/2010/main" val="84659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91353" y="273424"/>
            <a:ext cx="11591365" cy="1877437"/>
          </a:xfrm>
          <a:prstGeom prst="rect">
            <a:avLst/>
          </a:prstGeom>
          <a:noFill/>
        </p:spPr>
        <p:txBody>
          <a:bodyPr wrap="square" rtlCol="0">
            <a:spAutoFit/>
          </a:bodyPr>
          <a:lstStyle/>
          <a:p>
            <a:r>
              <a:rPr lang="en-US" sz="7200" dirty="0"/>
              <a:t>Git </a:t>
            </a:r>
          </a:p>
          <a:p>
            <a:r>
              <a:rPr lang="en-US" sz="4400" dirty="0">
                <a:solidFill>
                  <a:schemeClr val="bg1"/>
                </a:solidFill>
              </a:rPr>
              <a:t>"The One Source of Truth To Rule Them All"</a:t>
            </a:r>
          </a:p>
        </p:txBody>
      </p:sp>
      <p:sp>
        <p:nvSpPr>
          <p:cNvPr id="5" name="TextBox 4"/>
          <p:cNvSpPr txBox="1"/>
          <p:nvPr/>
        </p:nvSpPr>
        <p:spPr>
          <a:xfrm>
            <a:off x="1280107" y="2769080"/>
            <a:ext cx="9315371" cy="1477328"/>
          </a:xfrm>
          <a:prstGeom prst="rect">
            <a:avLst/>
          </a:prstGeom>
          <a:noFill/>
        </p:spPr>
        <p:txBody>
          <a:bodyPr wrap="none" rtlCol="0">
            <a:spAutoFit/>
          </a:bodyPr>
          <a:lstStyle/>
          <a:p>
            <a:r>
              <a:rPr lang="en-US" dirty="0"/>
              <a:t>All of your PowerShell script files should reside and be versioned in source control. </a:t>
            </a:r>
          </a:p>
          <a:p>
            <a:endParaRPr lang="en-US" dirty="0"/>
          </a:p>
          <a:p>
            <a:r>
              <a:rPr lang="en-US" dirty="0"/>
              <a:t>The definitive version of SomFile.ps1 lives in source control.</a:t>
            </a:r>
          </a:p>
          <a:p>
            <a:endParaRPr lang="en-US" dirty="0"/>
          </a:p>
          <a:p>
            <a:r>
              <a:rPr lang="en-US" dirty="0"/>
              <a:t>If SomeFile.ps1 needs updating get it from and commit changes to source control</a:t>
            </a:r>
          </a:p>
        </p:txBody>
      </p:sp>
    </p:spTree>
    <p:extLst>
      <p:ext uri="{BB962C8B-B14F-4D97-AF65-F5344CB8AC3E}">
        <p14:creationId xmlns:p14="http://schemas.microsoft.com/office/powerpoint/2010/main" val="104292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91353" y="273424"/>
            <a:ext cx="11591365" cy="1200329"/>
          </a:xfrm>
          <a:prstGeom prst="rect">
            <a:avLst/>
          </a:prstGeom>
          <a:noFill/>
        </p:spPr>
        <p:txBody>
          <a:bodyPr wrap="square" rtlCol="0">
            <a:spAutoFit/>
          </a:bodyPr>
          <a:lstStyle/>
          <a:p>
            <a:r>
              <a:rPr lang="en-US" sz="7200" dirty="0"/>
              <a:t>Two types of PS1 tasks</a:t>
            </a:r>
          </a:p>
        </p:txBody>
      </p:sp>
      <p:sp>
        <p:nvSpPr>
          <p:cNvPr id="4" name="TextBox 3"/>
          <p:cNvSpPr txBox="1"/>
          <p:nvPr/>
        </p:nvSpPr>
        <p:spPr>
          <a:xfrm>
            <a:off x="676835" y="1629143"/>
            <a:ext cx="10600765" cy="2677656"/>
          </a:xfrm>
          <a:prstGeom prst="rect">
            <a:avLst/>
          </a:prstGeom>
          <a:noFill/>
        </p:spPr>
        <p:txBody>
          <a:bodyPr wrap="square" rtlCol="0">
            <a:spAutoFit/>
          </a:bodyPr>
          <a:lstStyle/>
          <a:p>
            <a:r>
              <a:rPr lang="en-US" sz="2400" b="1" dirty="0">
                <a:solidFill>
                  <a:schemeClr val="bg1"/>
                </a:solidFill>
              </a:rPr>
              <a:t>Controller Code</a:t>
            </a:r>
          </a:p>
          <a:p>
            <a:endParaRPr lang="en-US" sz="2400" dirty="0">
              <a:solidFill>
                <a:schemeClr val="bg1"/>
              </a:solidFill>
            </a:endParaRPr>
          </a:p>
          <a:p>
            <a:pPr marL="285750" indent="-285750">
              <a:buFont typeface="Arial" panose="020B0604020202020204" pitchFamily="34" charset="0"/>
              <a:buChar char="•"/>
            </a:pPr>
            <a:r>
              <a:rPr lang="en-US" sz="2400" dirty="0"/>
              <a:t>Typically simple logic, some if/else, </a:t>
            </a:r>
            <a:r>
              <a:rPr lang="en-US" sz="2400" dirty="0" err="1"/>
              <a:t>foreach</a:t>
            </a:r>
            <a:r>
              <a:rPr lang="en-US" sz="2400" dirty="0"/>
              <a:t> loops, probable one-liners</a:t>
            </a:r>
          </a:p>
          <a:p>
            <a:pPr marL="285750" indent="-285750">
              <a:buFont typeface="Arial" panose="020B0604020202020204" pitchFamily="34" charset="0"/>
              <a:buChar char="•"/>
            </a:pPr>
            <a:r>
              <a:rPr lang="en-US" sz="2400" dirty="0"/>
              <a:t>Code is fairly static, action happens in called external modules, in box, 3</a:t>
            </a:r>
            <a:r>
              <a:rPr lang="en-US" sz="2400" baseline="30000" dirty="0"/>
              <a:t>rd</a:t>
            </a:r>
            <a:r>
              <a:rPr lang="en-US" sz="2400" dirty="0"/>
              <a:t> party, and custom modules</a:t>
            </a:r>
          </a:p>
          <a:p>
            <a:pPr marL="285750" indent="-285750">
              <a:buFont typeface="Arial" panose="020B0604020202020204" pitchFamily="34" charset="0"/>
              <a:buChar char="•"/>
            </a:pPr>
            <a:r>
              <a:rPr lang="en-US" sz="2400" dirty="0"/>
              <a:t>These scripts often have connection strings, URLs, </a:t>
            </a:r>
            <a:r>
              <a:rPr lang="en-US" sz="2400" dirty="0" err="1"/>
              <a:t>api</a:t>
            </a:r>
            <a:r>
              <a:rPr lang="en-US" sz="2400" dirty="0"/>
              <a:t> tokens, </a:t>
            </a:r>
            <a:r>
              <a:rPr lang="en-US" sz="2400" dirty="0" err="1"/>
              <a:t>etc</a:t>
            </a:r>
            <a:endParaRPr lang="en-US" sz="2400" dirty="0"/>
          </a:p>
        </p:txBody>
      </p:sp>
      <p:sp>
        <p:nvSpPr>
          <p:cNvPr id="6" name="TextBox 5"/>
          <p:cNvSpPr txBox="1"/>
          <p:nvPr/>
        </p:nvSpPr>
        <p:spPr>
          <a:xfrm>
            <a:off x="676835" y="4332001"/>
            <a:ext cx="11093824" cy="2308324"/>
          </a:xfrm>
          <a:prstGeom prst="rect">
            <a:avLst/>
          </a:prstGeom>
          <a:noFill/>
        </p:spPr>
        <p:txBody>
          <a:bodyPr wrap="square" rtlCol="0">
            <a:spAutoFit/>
          </a:bodyPr>
          <a:lstStyle/>
          <a:p>
            <a:r>
              <a:rPr lang="en-US" sz="2400" b="1" dirty="0">
                <a:solidFill>
                  <a:schemeClr val="bg1"/>
                </a:solidFill>
              </a:rPr>
              <a:t>Script Code</a:t>
            </a:r>
          </a:p>
          <a:p>
            <a:endParaRPr lang="en-US" sz="2400" b="1" dirty="0">
              <a:solidFill>
                <a:schemeClr val="bg1"/>
              </a:solidFill>
            </a:endParaRPr>
          </a:p>
          <a:p>
            <a:pPr marL="285750" indent="-285750">
              <a:buFont typeface="Arial" panose="020B0604020202020204" pitchFamily="34" charset="0"/>
              <a:buChar char="•"/>
            </a:pPr>
            <a:r>
              <a:rPr lang="en-US" sz="2400" dirty="0"/>
              <a:t>Typically monolithic in nature, contain all the logic and do all the things. </a:t>
            </a:r>
          </a:p>
          <a:p>
            <a:pPr marL="285750" indent="-285750">
              <a:buFont typeface="Arial" panose="020B0604020202020204" pitchFamily="34" charset="0"/>
              <a:buChar char="•"/>
            </a:pPr>
            <a:r>
              <a:rPr lang="en-US" sz="2400" dirty="0"/>
              <a:t>Non-shared logic, exists nowhere but in the file.</a:t>
            </a:r>
          </a:p>
          <a:p>
            <a:pPr marL="285750" indent="-285750">
              <a:buFont typeface="Arial" panose="020B0604020202020204" pitchFamily="34" charset="0"/>
              <a:buChar char="•"/>
            </a:pPr>
            <a:r>
              <a:rPr lang="en-US" sz="2400" dirty="0"/>
              <a:t>Lots of business logic, as processes change, logic may change, so code changes.</a:t>
            </a:r>
          </a:p>
        </p:txBody>
      </p:sp>
    </p:spTree>
    <p:extLst>
      <p:ext uri="{BB962C8B-B14F-4D97-AF65-F5344CB8AC3E}">
        <p14:creationId xmlns:p14="http://schemas.microsoft.com/office/powerpoint/2010/main" val="252926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291353" y="273424"/>
            <a:ext cx="11591365" cy="1877437"/>
          </a:xfrm>
          <a:prstGeom prst="rect">
            <a:avLst/>
          </a:prstGeom>
          <a:noFill/>
        </p:spPr>
        <p:txBody>
          <a:bodyPr wrap="square" rtlCol="0">
            <a:spAutoFit/>
          </a:bodyPr>
          <a:lstStyle/>
          <a:p>
            <a:r>
              <a:rPr lang="en-US" sz="7200" dirty="0"/>
              <a:t>Jenkins </a:t>
            </a:r>
          </a:p>
          <a:p>
            <a:r>
              <a:rPr lang="en-US" sz="4400" dirty="0">
                <a:solidFill>
                  <a:schemeClr val="bg1"/>
                </a:solidFill>
              </a:rPr>
              <a:t>"The Butler"</a:t>
            </a:r>
          </a:p>
        </p:txBody>
      </p:sp>
      <p:sp>
        <p:nvSpPr>
          <p:cNvPr id="5" name="TextBox 4"/>
          <p:cNvSpPr txBox="1"/>
          <p:nvPr/>
        </p:nvSpPr>
        <p:spPr>
          <a:xfrm>
            <a:off x="1280107" y="2769080"/>
            <a:ext cx="9690473" cy="3139321"/>
          </a:xfrm>
          <a:prstGeom prst="rect">
            <a:avLst/>
          </a:prstGeom>
          <a:noFill/>
        </p:spPr>
        <p:txBody>
          <a:bodyPr wrap="none" rtlCol="0">
            <a:spAutoFit/>
          </a:bodyPr>
          <a:lstStyle/>
          <a:p>
            <a:r>
              <a:rPr lang="en-US" dirty="0"/>
              <a:t>Jenkins strength is around centralized automation.</a:t>
            </a:r>
          </a:p>
          <a:p>
            <a:endParaRPr lang="en-US" dirty="0"/>
          </a:p>
          <a:p>
            <a:r>
              <a:rPr lang="en-US" dirty="0"/>
              <a:t>Traditionally automation is in support of software dev continuous integration (CI) and </a:t>
            </a:r>
          </a:p>
          <a:p>
            <a:r>
              <a:rPr lang="en-US" dirty="0" err="1"/>
              <a:t>continous</a:t>
            </a:r>
            <a:r>
              <a:rPr lang="en-US" dirty="0"/>
              <a:t> development (CD).</a:t>
            </a:r>
          </a:p>
          <a:p>
            <a:endParaRPr lang="en-US" dirty="0"/>
          </a:p>
          <a:p>
            <a:r>
              <a:rPr lang="en-US" dirty="0"/>
              <a:t>The typical workflow is capture code from source control, test code, </a:t>
            </a:r>
          </a:p>
          <a:p>
            <a:r>
              <a:rPr lang="en-US" dirty="0"/>
              <a:t>build code, produce an "artifact" (exe, </a:t>
            </a:r>
            <a:r>
              <a:rPr lang="en-US" dirty="0" err="1"/>
              <a:t>msi</a:t>
            </a:r>
            <a:r>
              <a:rPr lang="en-US" dirty="0"/>
              <a:t>, java war, zip file, "a thing" </a:t>
            </a:r>
            <a:r>
              <a:rPr lang="en-US" dirty="0" err="1"/>
              <a:t>etc</a:t>
            </a:r>
            <a:r>
              <a:rPr lang="en-US" dirty="0"/>
              <a:t>), </a:t>
            </a:r>
          </a:p>
          <a:p>
            <a:r>
              <a:rPr lang="en-US" dirty="0" err="1"/>
              <a:t>intiate</a:t>
            </a:r>
            <a:r>
              <a:rPr lang="en-US" dirty="0"/>
              <a:t> artifact/QA testing, and lastly initiate a deployment to production.</a:t>
            </a:r>
          </a:p>
          <a:p>
            <a:endParaRPr lang="en-US" dirty="0"/>
          </a:p>
          <a:p>
            <a:r>
              <a:rPr lang="en-US" dirty="0"/>
              <a:t>Scheduled Task Release pipeline we use a shortened flow; source to deployment.</a:t>
            </a:r>
          </a:p>
          <a:p>
            <a:r>
              <a:rPr lang="en-US" dirty="0"/>
              <a:t>You could implement a testing stage if you choose. </a:t>
            </a:r>
          </a:p>
        </p:txBody>
      </p:sp>
    </p:spTree>
    <p:extLst>
      <p:ext uri="{BB962C8B-B14F-4D97-AF65-F5344CB8AC3E}">
        <p14:creationId xmlns:p14="http://schemas.microsoft.com/office/powerpoint/2010/main" val="361222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353" y="273424"/>
            <a:ext cx="11591365" cy="1200329"/>
          </a:xfrm>
          <a:prstGeom prst="rect">
            <a:avLst/>
          </a:prstGeom>
          <a:noFill/>
        </p:spPr>
        <p:txBody>
          <a:bodyPr wrap="square" rtlCol="0">
            <a:spAutoFit/>
          </a:bodyPr>
          <a:lstStyle/>
          <a:p>
            <a:r>
              <a:rPr lang="en-US" sz="7200" dirty="0"/>
              <a:t>Jenkins Pipeline Job</a:t>
            </a:r>
          </a:p>
        </p:txBody>
      </p:sp>
      <p:sp>
        <p:nvSpPr>
          <p:cNvPr id="4" name="TextBox 3"/>
          <p:cNvSpPr txBox="1"/>
          <p:nvPr/>
        </p:nvSpPr>
        <p:spPr>
          <a:xfrm>
            <a:off x="676835" y="1629143"/>
            <a:ext cx="10600765" cy="1569660"/>
          </a:xfrm>
          <a:prstGeom prst="rect">
            <a:avLst/>
          </a:prstGeom>
          <a:noFill/>
        </p:spPr>
        <p:txBody>
          <a:bodyPr wrap="square" rtlCol="0">
            <a:spAutoFit/>
          </a:bodyPr>
          <a:lstStyle/>
          <a:p>
            <a:r>
              <a:rPr lang="en-US" sz="2400" dirty="0">
                <a:solidFill>
                  <a:schemeClr val="bg1"/>
                </a:solidFill>
              </a:rPr>
              <a:t>The Jenkins Pipeline Job is the backbone of this release pipeline. It knows where the code lives in source control. It also deals with facilitating when and where the contents of the script in SCM will be executed. FYI there are 2 types of Jenkins Pipelines</a:t>
            </a:r>
          </a:p>
        </p:txBody>
      </p:sp>
      <p:sp>
        <p:nvSpPr>
          <p:cNvPr id="6" name="TextBox 5"/>
          <p:cNvSpPr txBox="1"/>
          <p:nvPr/>
        </p:nvSpPr>
        <p:spPr>
          <a:xfrm>
            <a:off x="676835" y="3386228"/>
            <a:ext cx="11093824" cy="2677656"/>
          </a:xfrm>
          <a:prstGeom prst="rect">
            <a:avLst/>
          </a:prstGeom>
          <a:noFill/>
        </p:spPr>
        <p:txBody>
          <a:bodyPr wrap="square" rtlCol="0">
            <a:spAutoFit/>
          </a:bodyPr>
          <a:lstStyle/>
          <a:p>
            <a:r>
              <a:rPr lang="en-US" sz="2400" b="1" dirty="0">
                <a:solidFill>
                  <a:schemeClr val="bg1"/>
                </a:solidFill>
              </a:rPr>
              <a:t>Scripted Pipeline vs. Declarative Pipeline</a:t>
            </a:r>
          </a:p>
          <a:p>
            <a:endParaRPr lang="en-US" sz="2400" b="1" dirty="0">
              <a:solidFill>
                <a:schemeClr val="bg1"/>
              </a:solidFill>
            </a:endParaRPr>
          </a:p>
          <a:p>
            <a:pPr marL="342900" indent="-342900">
              <a:buFont typeface="Arial" panose="020B0604020202020204" pitchFamily="34" charset="0"/>
              <a:buChar char="•"/>
            </a:pPr>
            <a:r>
              <a:rPr lang="en-US" sz="2400" dirty="0">
                <a:solidFill>
                  <a:schemeClr val="accent1"/>
                </a:solidFill>
              </a:rPr>
              <a:t>Getting Started with Pipeline</a:t>
            </a:r>
            <a:r>
              <a:rPr lang="en-US" sz="2400" dirty="0"/>
              <a:t> - https://jenkins.io/doc/book/pipeline/getting-started/</a:t>
            </a:r>
          </a:p>
          <a:p>
            <a:pPr marL="342900" indent="-342900">
              <a:buFont typeface="Arial" panose="020B0604020202020204" pitchFamily="34" charset="0"/>
              <a:buChar char="•"/>
            </a:pPr>
            <a:r>
              <a:rPr lang="en-US" sz="2400" dirty="0">
                <a:solidFill>
                  <a:schemeClr val="accent1"/>
                </a:solidFill>
              </a:rPr>
              <a:t>Declarative Pipeline Syntax</a:t>
            </a:r>
            <a:r>
              <a:rPr lang="en-US" sz="2400" dirty="0"/>
              <a:t> - https://jenkins.io/doc/book/pipeline/syntax/</a:t>
            </a:r>
          </a:p>
          <a:p>
            <a:pPr marL="342900" indent="-342900">
              <a:buFont typeface="Arial" panose="020B0604020202020204" pitchFamily="34" charset="0"/>
              <a:buChar char="•"/>
            </a:pPr>
            <a:r>
              <a:rPr lang="en-US" sz="2400" dirty="0">
                <a:solidFill>
                  <a:schemeClr val="accent1"/>
                </a:solidFill>
              </a:rPr>
              <a:t>Pipeline Steps Reference</a:t>
            </a:r>
            <a:r>
              <a:rPr lang="en-US" sz="2400" dirty="0"/>
              <a:t> - https://jenkins.io/doc/pipeline/steps/</a:t>
            </a:r>
          </a:p>
        </p:txBody>
      </p:sp>
    </p:spTree>
    <p:extLst>
      <p:ext uri="{BB962C8B-B14F-4D97-AF65-F5344CB8AC3E}">
        <p14:creationId xmlns:p14="http://schemas.microsoft.com/office/powerpoint/2010/main" val="367521416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224</TotalTime>
  <Words>845</Words>
  <Application>Microsoft Office PowerPoint</Application>
  <PresentationFormat>Widescreen</PresentationFormat>
  <Paragraphs>100</Paragraphs>
  <Slides>13</Slides>
  <Notes>0</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Courier New</vt:lpstr>
      <vt:lpstr>Wingdings 3</vt:lpstr>
      <vt:lpstr>Slice</vt:lpstr>
      <vt:lpstr>Scheduled Task  Release Pipeline  W/ 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Scheduled Task  Release Pipeline  W/ Jenkins</dc:title>
  <dc:creator>Joel Reed</dc:creator>
  <cp:lastModifiedBy>Joel Reed</cp:lastModifiedBy>
  <cp:revision>18</cp:revision>
  <dcterms:created xsi:type="dcterms:W3CDTF">2017-04-11T20:15:22Z</dcterms:created>
  <dcterms:modified xsi:type="dcterms:W3CDTF">2017-04-12T04:31:11Z</dcterms:modified>
</cp:coreProperties>
</file>