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embeddedFontLst>
    <p:embeddedFont>
      <p:font typeface="Roboto Light"/>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hLy/YhCP/7GNb6tKksDBsQ/r+e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RobotoLight-bold.fntdata"/><Relationship Id="rId10" Type="http://schemas.openxmlformats.org/officeDocument/2006/relationships/font" Target="fonts/RobotoLight-regular.fntdata"/><Relationship Id="rId13" Type="http://schemas.openxmlformats.org/officeDocument/2006/relationships/font" Target="fonts/RobotoLight-boldItalic.fntdata"/><Relationship Id="rId12" Type="http://schemas.openxmlformats.org/officeDocument/2006/relationships/font" Target="fonts/RobotoLigh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a674ae839a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a674ae839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a674ae839a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a674ae839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ac39629ae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ac39629a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felt rushed between platformer and MVP. So we suggest a different timeline in the course to help students do better. We did better on the platformer because we split it up based on how we were splitting up the big game. It might be a good idea to suggest the </a:t>
            </a:r>
            <a:r>
              <a:rPr lang="en-US"/>
              <a:t>same</a:t>
            </a:r>
            <a:r>
              <a:rPr lang="en-US"/>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pic>
        <p:nvPicPr>
          <p:cNvPr descr="Celestia-R1---OverlayTitleHD.png" id="12" name="Google Shape;12;p4"/>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13" name="Google Shape;13;p4"/>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4"/>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15" name="Google Shape;15;p4"/>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6" name="Shape 76"/>
        <p:cNvGrpSpPr/>
        <p:nvPr/>
      </p:nvGrpSpPr>
      <p:grpSpPr>
        <a:xfrm>
          <a:off x="0" y="0"/>
          <a:ext cx="0" cy="0"/>
          <a:chOff x="0" y="0"/>
          <a:chExt cx="0" cy="0"/>
        </a:xfrm>
      </p:grpSpPr>
      <p:pic>
        <p:nvPicPr>
          <p:cNvPr descr="Celestia-R1---OverlayContentHD.png" id="77" name="Google Shape;77;p1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8" name="Google Shape;78;p13"/>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80" name="Google Shape;80;p13"/>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1" name="Google Shape;81;p1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4" name="Shape 84"/>
        <p:cNvGrpSpPr/>
        <p:nvPr/>
      </p:nvGrpSpPr>
      <p:grpSpPr>
        <a:xfrm>
          <a:off x="0" y="0"/>
          <a:ext cx="0" cy="0"/>
          <a:chOff x="0" y="0"/>
          <a:chExt cx="0" cy="0"/>
        </a:xfrm>
      </p:grpSpPr>
      <p:pic>
        <p:nvPicPr>
          <p:cNvPr descr="Celestia-R1---OverlayContentHD.png" id="85" name="Google Shape;85;p1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6" name="Google Shape;86;p14"/>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4"/>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88" name="Google Shape;88;p1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pic>
        <p:nvPicPr>
          <p:cNvPr descr="Celestia-R1---OverlayContentHD.png" id="92" name="Google Shape;92;p1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3" name="Google Shape;93;p15"/>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94" name="Google Shape;94;p15"/>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95" name="Google Shape;95;p15"/>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5"/>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800"/>
              <a:buFont typeface="Calibri"/>
              <a:buNone/>
              <a:defRPr/>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97" name="Google Shape;97;p15"/>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8" name="Google Shape;98;p1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pic>
        <p:nvPicPr>
          <p:cNvPr descr="Celestia-R1---OverlayContentHD.png" id="102" name="Google Shape;102;p1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3" name="Google Shape;103;p16"/>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6"/>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5" name="Google Shape;105;p1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8" name="Shape 108"/>
        <p:cNvGrpSpPr/>
        <p:nvPr/>
      </p:nvGrpSpPr>
      <p:grpSpPr>
        <a:xfrm>
          <a:off x="0" y="0"/>
          <a:ext cx="0" cy="0"/>
          <a:chOff x="0" y="0"/>
          <a:chExt cx="0" cy="0"/>
        </a:xfrm>
      </p:grpSpPr>
      <p:pic>
        <p:nvPicPr>
          <p:cNvPr descr="Celestia-R1---OverlayContentHD.png" id="109" name="Google Shape;109;p1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0" name="Google Shape;110;p17"/>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111" name="Google Shape;111;p17"/>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112" name="Google Shape;112;p17"/>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7"/>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4" name="Google Shape;114;p17"/>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5" name="Google Shape;115;p1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8" name="Shape 118"/>
        <p:cNvGrpSpPr/>
        <p:nvPr/>
      </p:nvGrpSpPr>
      <p:grpSpPr>
        <a:xfrm>
          <a:off x="0" y="0"/>
          <a:ext cx="0" cy="0"/>
          <a:chOff x="0" y="0"/>
          <a:chExt cx="0" cy="0"/>
        </a:xfrm>
      </p:grpSpPr>
      <p:pic>
        <p:nvPicPr>
          <p:cNvPr descr="Celestia-R1---OverlayContentHD.png" id="119" name="Google Shape;119;p1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0" name="Google Shape;120;p18"/>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8"/>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2" name="Google Shape;122;p18"/>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3" name="Google Shape;123;p1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pic>
        <p:nvPicPr>
          <p:cNvPr descr="Celestia-R1---OverlayContentHD.png" id="127" name="Google Shape;127;p1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8" name="Google Shape;128;p19"/>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9"/>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0" name="Google Shape;130;p1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pic>
        <p:nvPicPr>
          <p:cNvPr descr="Celestia-R1---OverlayContentHD.png" id="134" name="Google Shape;134;p2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5" name="Google Shape;135;p20"/>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0"/>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7" name="Google Shape;137;p2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pic>
        <p:nvPicPr>
          <p:cNvPr descr="Celestia-R1---OverlayContentHD.png" id="19" name="Google Shape;19;p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0" name="Google Shape;20;p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2" name="Google Shape;22;p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pic>
        <p:nvPicPr>
          <p:cNvPr descr="Celestia-R1---OverlayContentHD.png" id="26" name="Google Shape;26;p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7" name="Google Shape;27;p6"/>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29" name="Google Shape;29;p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pic>
        <p:nvPicPr>
          <p:cNvPr descr="Celestia-R1---OverlayContentHD.png" id="33" name="Google Shape;33;p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4" name="Google Shape;34;p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36" name="Google Shape;36;p7"/>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37" name="Google Shape;37;p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3" name="Google Shape;43;p8"/>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4" name="Google Shape;44;p8"/>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5" name="Google Shape;45;p8"/>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6" name="Google Shape;46;p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pic>
        <p:nvPicPr>
          <p:cNvPr descr="Celestia-R1---OverlayContentHD.png" id="50" name="Google Shape;50;p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1" name="Google Shape;51;p9"/>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pic>
        <p:nvPicPr>
          <p:cNvPr descr="Celestia-R1---OverlayContentHD.png" id="56" name="Google Shape;56;p1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7" name="Google Shape;57;p1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pic>
        <p:nvPicPr>
          <p:cNvPr descr="Celestia-R1---OverlayContentHD.png" id="61" name="Google Shape;61;p1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2" name="Google Shape;62;p11"/>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1"/>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4" name="Google Shape;64;p11"/>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65" name="Google Shape;65;p1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pic>
        <p:nvPicPr>
          <p:cNvPr descr="Celestia-R1---OverlayContentHD.png" id="69" name="Google Shape;69;p1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0" name="Google Shape;70;p12"/>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2"/>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72" name="Google Shape;72;p12"/>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3" name="Google Shape;73;p1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3"/>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8" name="Google Shape;8;p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lt1"/>
              </a:buClr>
              <a:buSzPts val="4800"/>
              <a:buFont typeface="Calibri"/>
              <a:buNone/>
            </a:pPr>
            <a:r>
              <a:rPr lang="en-US"/>
              <a:t>POST MORTEM</a:t>
            </a:r>
            <a:endParaRPr/>
          </a:p>
        </p:txBody>
      </p:sp>
      <p:sp>
        <p:nvSpPr>
          <p:cNvPr id="145" name="Google Shape;145;p1"/>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800"/>
              <a:buNone/>
            </a:pPr>
            <a:r>
              <a:rPr lang="en-US"/>
              <a:t>513 STUDIOS</a:t>
            </a:r>
            <a:endParaRPr/>
          </a:p>
          <a:p>
            <a:pPr indent="0" lvl="0" marL="0" rtl="0" algn="r">
              <a:spcBef>
                <a:spcPts val="1000"/>
              </a:spcBef>
              <a:spcAft>
                <a:spcPts val="0"/>
              </a:spcAft>
              <a:buSzPts val="1800"/>
              <a:buNone/>
            </a:pPr>
            <a:r>
              <a:rPr lang="en-US"/>
              <a:t>D.R.E.A.D.</a:t>
            </a:r>
            <a:endParaRPr/>
          </a:p>
        </p:txBody>
      </p:sp>
      <p:sp>
        <p:nvSpPr>
          <p:cNvPr id="146" name="Google Shape;146;p1"/>
          <p:cNvSpPr txBox="1"/>
          <p:nvPr>
            <p:ph idx="12" type="sldNum"/>
          </p:nvPr>
        </p:nvSpPr>
        <p:spPr>
          <a:xfrm>
            <a:off x="10608958" y="5870575"/>
            <a:ext cx="551100" cy="377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47" name="Google Shape;147;p1"/>
          <p:cNvPicPr preferRelativeResize="0"/>
          <p:nvPr/>
        </p:nvPicPr>
        <p:blipFill>
          <a:blip r:embed="rId3">
            <a:alphaModFix/>
          </a:blip>
          <a:stretch>
            <a:fillRect/>
          </a:stretch>
        </p:blipFill>
        <p:spPr>
          <a:xfrm>
            <a:off x="9783525" y="5754735"/>
            <a:ext cx="1113825" cy="609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a674ae839a_0_38"/>
          <p:cNvSpPr txBox="1"/>
          <p:nvPr>
            <p:ph idx="12" type="sldNum"/>
          </p:nvPr>
        </p:nvSpPr>
        <p:spPr>
          <a:xfrm>
            <a:off x="10266060" y="5870575"/>
            <a:ext cx="551100" cy="377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53" name="Google Shape;153;g1a674ae839a_0_38"/>
          <p:cNvPicPr preferRelativeResize="0"/>
          <p:nvPr/>
        </p:nvPicPr>
        <p:blipFill>
          <a:blip r:embed="rId3">
            <a:alphaModFix/>
          </a:blip>
          <a:stretch>
            <a:fillRect/>
          </a:stretch>
        </p:blipFill>
        <p:spPr>
          <a:xfrm>
            <a:off x="2841851" y="994175"/>
            <a:ext cx="6325075" cy="4244575"/>
          </a:xfrm>
          <a:prstGeom prst="rect">
            <a:avLst/>
          </a:prstGeom>
          <a:noFill/>
          <a:ln>
            <a:noFill/>
          </a:ln>
        </p:spPr>
      </p:pic>
      <p:pic>
        <p:nvPicPr>
          <p:cNvPr id="154" name="Google Shape;154;g1a674ae839a_0_38"/>
          <p:cNvPicPr preferRelativeResize="0"/>
          <p:nvPr/>
        </p:nvPicPr>
        <p:blipFill>
          <a:blip r:embed="rId4">
            <a:alphaModFix/>
          </a:blip>
          <a:stretch>
            <a:fillRect/>
          </a:stretch>
        </p:blipFill>
        <p:spPr>
          <a:xfrm>
            <a:off x="1290501" y="994176"/>
            <a:ext cx="10119314" cy="4244575"/>
          </a:xfrm>
          <a:prstGeom prst="rect">
            <a:avLst/>
          </a:prstGeom>
          <a:noFill/>
          <a:ln>
            <a:noFill/>
          </a:ln>
        </p:spPr>
      </p:pic>
      <p:pic>
        <p:nvPicPr>
          <p:cNvPr id="155" name="Google Shape;155;g1a674ae839a_0_38"/>
          <p:cNvPicPr preferRelativeResize="0"/>
          <p:nvPr/>
        </p:nvPicPr>
        <p:blipFill>
          <a:blip r:embed="rId5">
            <a:alphaModFix/>
          </a:blip>
          <a:stretch>
            <a:fillRect/>
          </a:stretch>
        </p:blipFill>
        <p:spPr>
          <a:xfrm>
            <a:off x="9290125" y="5754748"/>
            <a:ext cx="1113825" cy="609375"/>
          </a:xfrm>
          <a:prstGeom prst="rect">
            <a:avLst/>
          </a:prstGeom>
          <a:noFill/>
          <a:ln>
            <a:noFill/>
          </a:ln>
        </p:spPr>
      </p:pic>
      <p:sp>
        <p:nvSpPr>
          <p:cNvPr id="156" name="Google Shape;156;g1a674ae839a_0_38"/>
          <p:cNvSpPr txBox="1"/>
          <p:nvPr/>
        </p:nvSpPr>
        <p:spPr>
          <a:xfrm>
            <a:off x="1290500" y="5859325"/>
            <a:ext cx="401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Roboto Light"/>
                <a:ea typeface="Roboto Light"/>
                <a:cs typeface="Roboto Light"/>
                <a:sym typeface="Roboto Light"/>
              </a:rPr>
              <a:t>Snapshot: 4pm 12/5/22</a:t>
            </a:r>
            <a:endParaRPr>
              <a:solidFill>
                <a:schemeClr val="lt1"/>
              </a:solidFill>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Project Breakdown</a:t>
            </a:r>
            <a:endParaRPr/>
          </a:p>
        </p:txBody>
      </p:sp>
      <p:sp>
        <p:nvSpPr>
          <p:cNvPr id="162" name="Google Shape;162;p2"/>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342900" lvl="0" marL="457200" rtl="0" algn="l">
              <a:spcBef>
                <a:spcPts val="0"/>
              </a:spcBef>
              <a:spcAft>
                <a:spcPts val="0"/>
              </a:spcAft>
              <a:buSzPts val="1800"/>
              <a:buChar char="•"/>
            </a:pPr>
            <a:r>
              <a:rPr lang="en-US"/>
              <a:t>Player &amp; enemies - Taylor</a:t>
            </a:r>
            <a:endParaRPr/>
          </a:p>
          <a:p>
            <a:pPr indent="-342900" lvl="0" marL="457200" rtl="0" algn="l">
              <a:spcBef>
                <a:spcPts val="0"/>
              </a:spcBef>
              <a:spcAft>
                <a:spcPts val="0"/>
              </a:spcAft>
              <a:buSzPts val="1800"/>
              <a:buChar char="•"/>
            </a:pPr>
            <a:r>
              <a:rPr lang="en-US"/>
              <a:t>Level generation &amp; sound - Dan</a:t>
            </a:r>
            <a:endParaRPr/>
          </a:p>
          <a:p>
            <a:pPr indent="-342900" lvl="0" marL="457200" rtl="0" algn="l">
              <a:spcBef>
                <a:spcPts val="0"/>
              </a:spcBef>
              <a:spcAft>
                <a:spcPts val="0"/>
              </a:spcAft>
              <a:buSzPts val="1800"/>
              <a:buChar char="•"/>
            </a:pPr>
            <a:r>
              <a:rPr lang="en-US"/>
              <a:t>Weapons &amp; items &amp; screens - Jordan</a:t>
            </a:r>
            <a:endParaRPr/>
          </a:p>
        </p:txBody>
      </p:sp>
      <p:sp>
        <p:nvSpPr>
          <p:cNvPr id="163" name="Google Shape;163;p2"/>
          <p:cNvSpPr txBox="1"/>
          <p:nvPr>
            <p:ph idx="12" type="sldNum"/>
          </p:nvPr>
        </p:nvSpPr>
        <p:spPr>
          <a:xfrm>
            <a:off x="10114330" y="5870575"/>
            <a:ext cx="702900" cy="377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pSp>
        <p:nvGrpSpPr>
          <p:cNvPr id="164" name="Google Shape;164;p2"/>
          <p:cNvGrpSpPr/>
          <p:nvPr/>
        </p:nvGrpSpPr>
        <p:grpSpPr>
          <a:xfrm>
            <a:off x="4984700" y="609600"/>
            <a:ext cx="6752350" cy="4830625"/>
            <a:chOff x="2142825" y="1895725"/>
            <a:chExt cx="6752350" cy="4830625"/>
          </a:xfrm>
        </p:grpSpPr>
        <p:sp>
          <p:nvSpPr>
            <p:cNvPr id="165" name="Google Shape;165;p2"/>
            <p:cNvSpPr/>
            <p:nvPr/>
          </p:nvSpPr>
          <p:spPr>
            <a:xfrm>
              <a:off x="2142825" y="3927300"/>
              <a:ext cx="1292700" cy="1085400"/>
            </a:xfrm>
            <a:prstGeom prst="flowChartAlternateProcess">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Enemies</a:t>
              </a:r>
              <a:endParaRPr/>
            </a:p>
          </p:txBody>
        </p:sp>
        <p:sp>
          <p:nvSpPr>
            <p:cNvPr id="166" name="Google Shape;166;p2"/>
            <p:cNvSpPr/>
            <p:nvPr/>
          </p:nvSpPr>
          <p:spPr>
            <a:xfrm>
              <a:off x="5300625" y="4003488"/>
              <a:ext cx="1248900" cy="1149000"/>
            </a:xfrm>
            <a:prstGeom prst="flowChartAlternateProcess">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Player</a:t>
              </a:r>
              <a:endParaRPr/>
            </a:p>
          </p:txBody>
        </p:sp>
        <p:sp>
          <p:nvSpPr>
            <p:cNvPr id="167" name="Google Shape;167;p2"/>
            <p:cNvSpPr/>
            <p:nvPr/>
          </p:nvSpPr>
          <p:spPr>
            <a:xfrm>
              <a:off x="3659775" y="5577350"/>
              <a:ext cx="1248900" cy="1149000"/>
            </a:xfrm>
            <a:prstGeom prst="flowChartAlternateProcess">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Weapons</a:t>
              </a:r>
              <a:endParaRPr/>
            </a:p>
          </p:txBody>
        </p:sp>
        <p:sp>
          <p:nvSpPr>
            <p:cNvPr id="168" name="Google Shape;168;p2"/>
            <p:cNvSpPr/>
            <p:nvPr/>
          </p:nvSpPr>
          <p:spPr>
            <a:xfrm>
              <a:off x="7646275" y="2854500"/>
              <a:ext cx="1248900" cy="1149000"/>
            </a:xfrm>
            <a:prstGeom prst="flowChartAlternateProcess">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Items</a:t>
              </a:r>
              <a:endParaRPr/>
            </a:p>
          </p:txBody>
        </p:sp>
        <p:sp>
          <p:nvSpPr>
            <p:cNvPr id="169" name="Google Shape;169;p2"/>
            <p:cNvSpPr/>
            <p:nvPr/>
          </p:nvSpPr>
          <p:spPr>
            <a:xfrm>
              <a:off x="4908675" y="1895725"/>
              <a:ext cx="1248900" cy="1149000"/>
            </a:xfrm>
            <a:prstGeom prst="flowChartAlternateProcess">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Level Generation</a:t>
              </a:r>
              <a:endParaRPr/>
            </a:p>
          </p:txBody>
        </p:sp>
        <p:cxnSp>
          <p:nvCxnSpPr>
            <p:cNvPr id="170" name="Google Shape;170;p2"/>
            <p:cNvCxnSpPr>
              <a:stCxn id="165" idx="0"/>
              <a:endCxn id="169" idx="1"/>
            </p:cNvCxnSpPr>
            <p:nvPr/>
          </p:nvCxnSpPr>
          <p:spPr>
            <a:xfrm flipH="1" rot="10800000">
              <a:off x="2789175" y="2470200"/>
              <a:ext cx="2119500" cy="1457100"/>
            </a:xfrm>
            <a:prstGeom prst="straightConnector1">
              <a:avLst/>
            </a:prstGeom>
            <a:noFill/>
            <a:ln cap="flat" cmpd="sng" w="38100">
              <a:solidFill>
                <a:schemeClr val="dk1"/>
              </a:solidFill>
              <a:prstDash val="solid"/>
              <a:round/>
              <a:headEnd len="med" w="med" type="none"/>
              <a:tailEnd len="med" w="med" type="triangle"/>
            </a:ln>
          </p:spPr>
        </p:cxnSp>
        <p:cxnSp>
          <p:nvCxnSpPr>
            <p:cNvPr id="171" name="Google Shape;171;p2"/>
            <p:cNvCxnSpPr>
              <a:stCxn id="167" idx="0"/>
              <a:endCxn id="165" idx="3"/>
            </p:cNvCxnSpPr>
            <p:nvPr/>
          </p:nvCxnSpPr>
          <p:spPr>
            <a:xfrm rot="10800000">
              <a:off x="3435525" y="4470050"/>
              <a:ext cx="848700" cy="1107300"/>
            </a:xfrm>
            <a:prstGeom prst="straightConnector1">
              <a:avLst/>
            </a:prstGeom>
            <a:noFill/>
            <a:ln cap="flat" cmpd="sng" w="38100">
              <a:solidFill>
                <a:schemeClr val="dk1"/>
              </a:solidFill>
              <a:prstDash val="solid"/>
              <a:round/>
              <a:headEnd len="med" w="med" type="none"/>
              <a:tailEnd len="med" w="med" type="triangle"/>
            </a:ln>
          </p:spPr>
        </p:cxnSp>
        <p:cxnSp>
          <p:nvCxnSpPr>
            <p:cNvPr id="172" name="Google Shape;172;p2"/>
            <p:cNvCxnSpPr>
              <a:stCxn id="167" idx="0"/>
              <a:endCxn id="166" idx="1"/>
            </p:cNvCxnSpPr>
            <p:nvPr/>
          </p:nvCxnSpPr>
          <p:spPr>
            <a:xfrm flipH="1" rot="10800000">
              <a:off x="4284225" y="4578050"/>
              <a:ext cx="1016400" cy="999300"/>
            </a:xfrm>
            <a:prstGeom prst="straightConnector1">
              <a:avLst/>
            </a:prstGeom>
            <a:noFill/>
            <a:ln cap="flat" cmpd="sng" w="38100">
              <a:solidFill>
                <a:schemeClr val="dk1"/>
              </a:solidFill>
              <a:prstDash val="solid"/>
              <a:round/>
              <a:headEnd len="med" w="med" type="none"/>
              <a:tailEnd len="med" w="med" type="triangle"/>
            </a:ln>
          </p:spPr>
        </p:cxnSp>
        <p:cxnSp>
          <p:nvCxnSpPr>
            <p:cNvPr id="173" name="Google Shape;173;p2"/>
            <p:cNvCxnSpPr>
              <a:stCxn id="168" idx="1"/>
              <a:endCxn id="166" idx="3"/>
            </p:cNvCxnSpPr>
            <p:nvPr/>
          </p:nvCxnSpPr>
          <p:spPr>
            <a:xfrm flipH="1">
              <a:off x="6549475" y="3429000"/>
              <a:ext cx="1096800" cy="1149000"/>
            </a:xfrm>
            <a:prstGeom prst="straightConnector1">
              <a:avLst/>
            </a:prstGeom>
            <a:noFill/>
            <a:ln cap="flat" cmpd="sng" w="38100">
              <a:solidFill>
                <a:schemeClr val="dk1"/>
              </a:solidFill>
              <a:prstDash val="solid"/>
              <a:round/>
              <a:headEnd len="med" w="med" type="none"/>
              <a:tailEnd len="med" w="med" type="triangle"/>
            </a:ln>
          </p:spPr>
        </p:cxnSp>
        <p:cxnSp>
          <p:nvCxnSpPr>
            <p:cNvPr id="174" name="Google Shape;174;p2"/>
            <p:cNvCxnSpPr>
              <a:stCxn id="168" idx="1"/>
              <a:endCxn id="169" idx="3"/>
            </p:cNvCxnSpPr>
            <p:nvPr/>
          </p:nvCxnSpPr>
          <p:spPr>
            <a:xfrm rot="10800000">
              <a:off x="6157675" y="2470200"/>
              <a:ext cx="1488600" cy="958800"/>
            </a:xfrm>
            <a:prstGeom prst="straightConnector1">
              <a:avLst/>
            </a:prstGeom>
            <a:noFill/>
            <a:ln cap="flat" cmpd="sng" w="38100">
              <a:solidFill>
                <a:schemeClr val="dk1"/>
              </a:solidFill>
              <a:prstDash val="solid"/>
              <a:round/>
              <a:headEnd len="med" w="med" type="none"/>
              <a:tailEnd len="med" w="med" type="triangle"/>
            </a:ln>
          </p:spPr>
        </p:cxnSp>
        <p:cxnSp>
          <p:nvCxnSpPr>
            <p:cNvPr id="175" name="Google Shape;175;p2"/>
            <p:cNvCxnSpPr>
              <a:stCxn id="166" idx="0"/>
              <a:endCxn id="169" idx="2"/>
            </p:cNvCxnSpPr>
            <p:nvPr/>
          </p:nvCxnSpPr>
          <p:spPr>
            <a:xfrm rot="10800000">
              <a:off x="5532975" y="3044688"/>
              <a:ext cx="392100" cy="958800"/>
            </a:xfrm>
            <a:prstGeom prst="straightConnector1">
              <a:avLst/>
            </a:prstGeom>
            <a:noFill/>
            <a:ln cap="flat" cmpd="sng" w="38100">
              <a:solidFill>
                <a:schemeClr val="dk1"/>
              </a:solidFill>
              <a:prstDash val="solid"/>
              <a:round/>
              <a:headEnd len="med" w="med" type="none"/>
              <a:tailEnd len="med" w="med" type="triangle"/>
            </a:ln>
          </p:spPr>
        </p:cxnSp>
      </p:grpSp>
      <p:pic>
        <p:nvPicPr>
          <p:cNvPr id="176" name="Google Shape;176;p2"/>
          <p:cNvPicPr preferRelativeResize="0"/>
          <p:nvPr/>
        </p:nvPicPr>
        <p:blipFill>
          <a:blip r:embed="rId3">
            <a:alphaModFix/>
          </a:blip>
          <a:stretch>
            <a:fillRect/>
          </a:stretch>
        </p:blipFill>
        <p:spPr>
          <a:xfrm>
            <a:off x="9369075" y="5754748"/>
            <a:ext cx="1113825" cy="609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a674ae839a_0_26"/>
          <p:cNvSpPr txBox="1"/>
          <p:nvPr>
            <p:ph type="title"/>
          </p:nvPr>
        </p:nvSpPr>
        <p:spPr>
          <a:xfrm>
            <a:off x="685801" y="609600"/>
            <a:ext cx="10131300" cy="145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Hindsight is 20/20</a:t>
            </a:r>
            <a:endParaRPr/>
          </a:p>
        </p:txBody>
      </p:sp>
      <p:sp>
        <p:nvSpPr>
          <p:cNvPr id="182" name="Google Shape;182;g1a674ae839a_0_26"/>
          <p:cNvSpPr txBox="1"/>
          <p:nvPr>
            <p:ph idx="1" type="body"/>
          </p:nvPr>
        </p:nvSpPr>
        <p:spPr>
          <a:xfrm>
            <a:off x="685801" y="2142067"/>
            <a:ext cx="10131300" cy="3649200"/>
          </a:xfrm>
          <a:prstGeom prst="rect">
            <a:avLst/>
          </a:prstGeom>
        </p:spPr>
        <p:txBody>
          <a:bodyPr anchorCtr="0" anchor="ctr" bIns="45700" lIns="91425" spcFirstLastPara="1" rIns="91425" wrap="square" tIns="45700">
            <a:normAutofit/>
          </a:bodyPr>
          <a:lstStyle/>
          <a:p>
            <a:pPr indent="-342900" lvl="0" marL="457200" rtl="0" algn="l">
              <a:spcBef>
                <a:spcPts val="0"/>
              </a:spcBef>
              <a:spcAft>
                <a:spcPts val="0"/>
              </a:spcAft>
              <a:buSzPts val="1800"/>
              <a:buChar char="•"/>
            </a:pPr>
            <a:r>
              <a:rPr lang="en-US"/>
              <a:t>Breakdown seemed logical for </a:t>
            </a:r>
            <a:r>
              <a:rPr b="1" lang="en-US" sz="2200"/>
              <a:t>3 people</a:t>
            </a:r>
            <a:endParaRPr b="1" sz="2200"/>
          </a:p>
          <a:p>
            <a:pPr indent="-342900" lvl="0" marL="457200" rtl="0" algn="l">
              <a:spcBef>
                <a:spcPts val="0"/>
              </a:spcBef>
              <a:spcAft>
                <a:spcPts val="0"/>
              </a:spcAft>
              <a:buSzPts val="1800"/>
              <a:buChar char="•"/>
            </a:pPr>
            <a:r>
              <a:rPr lang="en-US"/>
              <a:t>Changing level generation plan</a:t>
            </a:r>
            <a:endParaRPr/>
          </a:p>
          <a:p>
            <a:pPr indent="-342900" lvl="0" marL="457200" rtl="0" algn="l">
              <a:spcBef>
                <a:spcPts val="0"/>
              </a:spcBef>
              <a:spcAft>
                <a:spcPts val="0"/>
              </a:spcAft>
              <a:buSzPts val="1800"/>
              <a:buChar char="•"/>
            </a:pPr>
            <a:r>
              <a:rPr lang="en-US"/>
              <a:t>Planning design patterns first</a:t>
            </a:r>
            <a:endParaRPr/>
          </a:p>
          <a:p>
            <a:pPr indent="-342900" lvl="0" marL="457200" rtl="0" algn="l">
              <a:spcBef>
                <a:spcPts val="0"/>
              </a:spcBef>
              <a:spcAft>
                <a:spcPts val="0"/>
              </a:spcAft>
              <a:buSzPts val="1800"/>
              <a:buChar char="•"/>
            </a:pPr>
            <a:r>
              <a:rPr lang="en-US"/>
              <a:t>Scope!</a:t>
            </a:r>
            <a:endParaRPr/>
          </a:p>
          <a:p>
            <a:pPr indent="-342900" lvl="1" marL="914400" rtl="0" algn="l">
              <a:spcBef>
                <a:spcPts val="0"/>
              </a:spcBef>
              <a:spcAft>
                <a:spcPts val="0"/>
              </a:spcAft>
              <a:buSzPts val="1800"/>
              <a:buChar char="•"/>
            </a:pPr>
            <a:r>
              <a:rPr lang="en-US"/>
              <a:t>Initial plan was for a much larger project</a:t>
            </a:r>
            <a:endParaRPr/>
          </a:p>
        </p:txBody>
      </p:sp>
      <p:sp>
        <p:nvSpPr>
          <p:cNvPr id="183" name="Google Shape;183;g1a674ae839a_0_26"/>
          <p:cNvSpPr txBox="1"/>
          <p:nvPr>
            <p:ph idx="12" type="sldNum"/>
          </p:nvPr>
        </p:nvSpPr>
        <p:spPr>
          <a:xfrm>
            <a:off x="10266060" y="5870575"/>
            <a:ext cx="551100" cy="377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84" name="Google Shape;184;g1a674ae839a_0_26"/>
          <p:cNvPicPr preferRelativeResize="0"/>
          <p:nvPr/>
        </p:nvPicPr>
        <p:blipFill>
          <a:blip r:embed="rId3">
            <a:alphaModFix/>
          </a:blip>
          <a:stretch>
            <a:fillRect/>
          </a:stretch>
        </p:blipFill>
        <p:spPr>
          <a:xfrm>
            <a:off x="9270425" y="5754748"/>
            <a:ext cx="1113825" cy="60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ac39629ae7_0_0"/>
          <p:cNvSpPr txBox="1"/>
          <p:nvPr>
            <p:ph type="title"/>
          </p:nvPr>
        </p:nvSpPr>
        <p:spPr>
          <a:xfrm>
            <a:off x="685851" y="313575"/>
            <a:ext cx="10131300" cy="145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Course Improvements</a:t>
            </a:r>
            <a:endParaRPr/>
          </a:p>
        </p:txBody>
      </p:sp>
      <p:sp>
        <p:nvSpPr>
          <p:cNvPr id="190" name="Google Shape;190;g1ac39629ae7_0_0"/>
          <p:cNvSpPr txBox="1"/>
          <p:nvPr>
            <p:ph idx="12" type="sldNum"/>
          </p:nvPr>
        </p:nvSpPr>
        <p:spPr>
          <a:xfrm>
            <a:off x="10266060" y="5870575"/>
            <a:ext cx="551100" cy="377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91" name="Google Shape;191;g1ac39629ae7_0_0"/>
          <p:cNvSpPr txBox="1"/>
          <p:nvPr>
            <p:ph idx="1" type="body"/>
          </p:nvPr>
        </p:nvSpPr>
        <p:spPr>
          <a:xfrm>
            <a:off x="685801" y="2142075"/>
            <a:ext cx="4001400" cy="3649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2100">
                <a:latin typeface="Roboto Light"/>
                <a:ea typeface="Roboto Light"/>
                <a:cs typeface="Roboto Light"/>
                <a:sym typeface="Roboto Light"/>
              </a:rPr>
              <a:t>Current Course Timeline</a:t>
            </a:r>
            <a:endParaRPr sz="2100">
              <a:latin typeface="Roboto Light"/>
              <a:ea typeface="Roboto Light"/>
              <a:cs typeface="Roboto Light"/>
              <a:sym typeface="Roboto Light"/>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US"/>
              <a:t>Pong  		1 week</a:t>
            </a:r>
            <a:endParaRPr/>
          </a:p>
          <a:p>
            <a:pPr indent="-342900" lvl="0" marL="457200" rtl="0" algn="l">
              <a:spcBef>
                <a:spcPts val="0"/>
              </a:spcBef>
              <a:spcAft>
                <a:spcPts val="0"/>
              </a:spcAft>
              <a:buSzPts val="1800"/>
              <a:buChar char="•"/>
            </a:pPr>
            <a:r>
              <a:rPr lang="en-US"/>
              <a:t>Platformer  	3 weeks</a:t>
            </a:r>
            <a:endParaRPr/>
          </a:p>
          <a:p>
            <a:pPr indent="-342900" lvl="0" marL="457200" rtl="0" algn="l">
              <a:spcBef>
                <a:spcPts val="0"/>
              </a:spcBef>
              <a:spcAft>
                <a:spcPts val="0"/>
              </a:spcAft>
              <a:buSzPts val="1800"/>
              <a:buChar char="•"/>
            </a:pPr>
            <a:r>
              <a:rPr lang="en-US"/>
              <a:t>MVP  		1 week</a:t>
            </a:r>
            <a:endParaRPr/>
          </a:p>
        </p:txBody>
      </p:sp>
      <p:sp>
        <p:nvSpPr>
          <p:cNvPr id="192" name="Google Shape;192;g1ac39629ae7_0_0"/>
          <p:cNvSpPr txBox="1"/>
          <p:nvPr>
            <p:ph idx="1" type="body"/>
          </p:nvPr>
        </p:nvSpPr>
        <p:spPr>
          <a:xfrm>
            <a:off x="6815751" y="2142075"/>
            <a:ext cx="4001400" cy="3649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2100">
                <a:latin typeface="Roboto Light"/>
                <a:ea typeface="Roboto Light"/>
                <a:cs typeface="Roboto Light"/>
                <a:sym typeface="Roboto Light"/>
              </a:rPr>
              <a:t>Proposed</a:t>
            </a:r>
            <a:r>
              <a:rPr lang="en-US" sz="2100">
                <a:latin typeface="Roboto Light"/>
                <a:ea typeface="Roboto Light"/>
                <a:cs typeface="Roboto Light"/>
                <a:sym typeface="Roboto Light"/>
              </a:rPr>
              <a:t> Course Timeline</a:t>
            </a:r>
            <a:endParaRPr sz="2100">
              <a:latin typeface="Roboto Light"/>
              <a:ea typeface="Roboto Light"/>
              <a:cs typeface="Roboto Light"/>
              <a:sym typeface="Roboto Light"/>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US"/>
              <a:t>Pong 			1 week</a:t>
            </a:r>
            <a:endParaRPr/>
          </a:p>
          <a:p>
            <a:pPr indent="-342900" lvl="0" marL="457200" rtl="0" algn="l">
              <a:spcBef>
                <a:spcPts val="0"/>
              </a:spcBef>
              <a:spcAft>
                <a:spcPts val="0"/>
              </a:spcAft>
              <a:buSzPts val="1800"/>
              <a:buChar char="•"/>
            </a:pPr>
            <a:r>
              <a:rPr lang="en-US"/>
              <a:t>Platformer 		2 weeks</a:t>
            </a:r>
            <a:endParaRPr/>
          </a:p>
          <a:p>
            <a:pPr indent="-342900" lvl="1" marL="914400" rtl="0" algn="l">
              <a:spcBef>
                <a:spcPts val="0"/>
              </a:spcBef>
              <a:spcAft>
                <a:spcPts val="0"/>
              </a:spcAft>
              <a:buSzPts val="1800"/>
              <a:buChar char="•"/>
            </a:pPr>
            <a:r>
              <a:rPr lang="en-US"/>
              <a:t>1 easy bounds test?</a:t>
            </a:r>
            <a:endParaRPr/>
          </a:p>
          <a:p>
            <a:pPr indent="-342900" lvl="0" marL="457200" rtl="0" algn="l">
              <a:spcBef>
                <a:spcPts val="0"/>
              </a:spcBef>
              <a:spcAft>
                <a:spcPts val="0"/>
              </a:spcAft>
              <a:buSzPts val="1800"/>
              <a:buChar char="•"/>
            </a:pPr>
            <a:r>
              <a:rPr lang="en-US"/>
              <a:t>Game planning 	1 week</a:t>
            </a:r>
            <a:endParaRPr/>
          </a:p>
          <a:p>
            <a:pPr indent="-342900" lvl="1" marL="914400" rtl="0" algn="l">
              <a:spcBef>
                <a:spcPts val="0"/>
              </a:spcBef>
              <a:spcAft>
                <a:spcPts val="0"/>
              </a:spcAft>
              <a:buSzPts val="1800"/>
              <a:buChar char="•"/>
            </a:pPr>
            <a:r>
              <a:rPr lang="en-US"/>
              <a:t>talk about design patterns here</a:t>
            </a:r>
            <a:endParaRPr/>
          </a:p>
          <a:p>
            <a:pPr indent="-342900" lvl="0" marL="457200" rtl="0" algn="l">
              <a:spcBef>
                <a:spcPts val="0"/>
              </a:spcBef>
              <a:spcAft>
                <a:spcPts val="0"/>
              </a:spcAft>
              <a:buSzPts val="1800"/>
              <a:buChar char="•"/>
            </a:pPr>
            <a:r>
              <a:rPr lang="en-US"/>
              <a:t>MVP 			1 week</a:t>
            </a:r>
            <a:endParaRPr/>
          </a:p>
        </p:txBody>
      </p:sp>
      <p:pic>
        <p:nvPicPr>
          <p:cNvPr id="193" name="Google Shape;193;g1ac39629ae7_0_0"/>
          <p:cNvPicPr preferRelativeResize="0"/>
          <p:nvPr/>
        </p:nvPicPr>
        <p:blipFill>
          <a:blip r:embed="rId3">
            <a:alphaModFix/>
          </a:blip>
          <a:stretch>
            <a:fillRect/>
          </a:stretch>
        </p:blipFill>
        <p:spPr>
          <a:xfrm>
            <a:off x="9309875" y="5754748"/>
            <a:ext cx="1113825" cy="609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2022-12-02T04:33:35Z</dcterms:created>
  <dc:creator>Jordan Reed</dc:creator>
</cp:coreProperties>
</file>