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2" r:id="rId5"/>
    <p:sldId id="260" r:id="rId6"/>
    <p:sldId id="261" r:id="rId7"/>
    <p:sldId id="263" r:id="rId8"/>
    <p:sldId id="264" r:id="rId9"/>
    <p:sldId id="265" r:id="rId10"/>
    <p:sldId id="266" r:id="rId11"/>
    <p:sldId id="268" r:id="rId12"/>
    <p:sldId id="269" r:id="rId13"/>
    <p:sldId id="267" r:id="rId14"/>
    <p:sldId id="270" r:id="rId15"/>
    <p:sldId id="271" r:id="rId16"/>
    <p:sldId id="272" r:id="rId17"/>
    <p:sldId id="273" r:id="rId18"/>
    <p:sldId id="274" r:id="rId19"/>
    <p:sldId id="292"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5" d="100"/>
          <a:sy n="75" d="100"/>
        </p:scale>
        <p:origin x="6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77B3181E-BFF1-443E-AD87-AB88C72247A3}" type="datetimeFigureOut">
              <a:rPr lang="es-ES" smtClean="0"/>
              <a:t>29/09/2023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43D917-ABCC-4B0A-A00E-DC9B84F7AEF8}"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B3181E-BFF1-443E-AD87-AB88C72247A3}" type="datetimeFigureOut">
              <a:rPr lang="es-ES" smtClean="0"/>
              <a:t>29/09/2023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332335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B3181E-BFF1-443E-AD87-AB88C72247A3}" type="datetimeFigureOut">
              <a:rPr lang="es-ES" smtClean="0"/>
              <a:t>29/09/2023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43D917-ABCC-4B0A-A00E-DC9B84F7AEF8}" type="slidenum">
              <a:rPr lang="es-ES" smtClean="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28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B3181E-BFF1-443E-AD87-AB88C72247A3}" type="datetimeFigureOut">
              <a:rPr lang="es-ES" smtClean="0"/>
              <a:t>29/09/2023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303952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B3181E-BFF1-443E-AD87-AB88C72247A3}" type="datetimeFigureOut">
              <a:rPr lang="es-ES" smtClean="0"/>
              <a:t>29/09/2023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43D917-ABCC-4B0A-A00E-DC9B84F7AEF8}"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12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B3181E-BFF1-443E-AD87-AB88C72247A3}" type="datetimeFigureOut">
              <a:rPr lang="es-ES" smtClean="0"/>
              <a:t>29/09/2023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343478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B3181E-BFF1-443E-AD87-AB88C72247A3}" type="datetimeFigureOut">
              <a:rPr lang="es-ES" smtClean="0"/>
              <a:t>29/09/2023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300552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B3181E-BFF1-443E-AD87-AB88C72247A3}" type="datetimeFigureOut">
              <a:rPr lang="es-ES" smtClean="0"/>
              <a:t>29/09/2023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92305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3181E-BFF1-443E-AD87-AB88C72247A3}" type="datetimeFigureOut">
              <a:rPr lang="es-ES" smtClean="0"/>
              <a:t>29/09/2023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41926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B3181E-BFF1-443E-AD87-AB88C72247A3}" type="datetimeFigureOut">
              <a:rPr lang="es-ES" smtClean="0"/>
              <a:t>29/09/2023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43D917-ABCC-4B0A-A00E-DC9B84F7AEF8}" type="slidenum">
              <a:rPr lang="es-ES" smtClean="0"/>
              <a:t>‹Nº›</a:t>
            </a:fld>
            <a:endParaRPr lang="es-ES"/>
          </a:p>
        </p:txBody>
      </p:sp>
    </p:spTree>
    <p:extLst>
      <p:ext uri="{BB962C8B-B14F-4D97-AF65-F5344CB8AC3E}">
        <p14:creationId xmlns:p14="http://schemas.microsoft.com/office/powerpoint/2010/main" val="169374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B3181E-BFF1-443E-AD87-AB88C72247A3}" type="datetimeFigureOut">
              <a:rPr lang="es-ES" smtClean="0"/>
              <a:t>29/09/2023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43D917-ABCC-4B0A-A00E-DC9B84F7AEF8}"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30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B3181E-BFF1-443E-AD87-AB88C72247A3}" type="datetimeFigureOut">
              <a:rPr lang="es-ES" smtClean="0"/>
              <a:t>29/09/2023</a:t>
            </a:fld>
            <a:endParaRPr lang="es-E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43D917-ABCC-4B0A-A00E-DC9B84F7AEF8}" type="slidenum">
              <a:rPr lang="es-ES" smtClean="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09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Objec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29C1F-CEE2-4853-BE64-47F319B97BB3}"/>
              </a:ext>
            </a:extLst>
          </p:cNvPr>
          <p:cNvSpPr>
            <a:spLocks noGrp="1"/>
          </p:cNvSpPr>
          <p:nvPr>
            <p:ph type="ctrTitle"/>
          </p:nvPr>
        </p:nvSpPr>
        <p:spPr/>
        <p:txBody>
          <a:bodyPr/>
          <a:lstStyle/>
          <a:p>
            <a:r>
              <a:rPr lang="es-ES" dirty="0"/>
              <a:t>JAVASCRIPT</a:t>
            </a:r>
          </a:p>
        </p:txBody>
      </p:sp>
      <p:sp>
        <p:nvSpPr>
          <p:cNvPr id="3" name="Subtítulo 2">
            <a:extLst>
              <a:ext uri="{FF2B5EF4-FFF2-40B4-BE49-F238E27FC236}">
                <a16:creationId xmlns:a16="http://schemas.microsoft.com/office/drawing/2014/main" id="{C40328D8-B341-464F-8D98-39F6B515D32F}"/>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107918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2C28B-D9DE-4453-9D2F-748CDC9EE447}"/>
              </a:ext>
            </a:extLst>
          </p:cNvPr>
          <p:cNvSpPr>
            <a:spLocks noGrp="1"/>
          </p:cNvSpPr>
          <p:nvPr>
            <p:ph type="title"/>
          </p:nvPr>
        </p:nvSpPr>
        <p:spPr/>
        <p:txBody>
          <a:bodyPr/>
          <a:lstStyle/>
          <a:p>
            <a:r>
              <a:rPr lang="es-ES" dirty="0"/>
              <a:t>CONCATENAR VALORES DE LAS VARIABLES</a:t>
            </a:r>
          </a:p>
        </p:txBody>
      </p:sp>
      <p:sp>
        <p:nvSpPr>
          <p:cNvPr id="3" name="Marcador de contenido 2">
            <a:extLst>
              <a:ext uri="{FF2B5EF4-FFF2-40B4-BE49-F238E27FC236}">
                <a16:creationId xmlns:a16="http://schemas.microsoft.com/office/drawing/2014/main" id="{31C4799E-4AC4-4082-AD30-7FB376A2AD03}"/>
              </a:ext>
            </a:extLst>
          </p:cNvPr>
          <p:cNvSpPr>
            <a:spLocks noGrp="1"/>
          </p:cNvSpPr>
          <p:nvPr>
            <p:ph idx="1"/>
          </p:nvPr>
        </p:nvSpPr>
        <p:spPr>
          <a:xfrm>
            <a:off x="1024128" y="2286000"/>
            <a:ext cx="10400085" cy="4023360"/>
          </a:xfrm>
        </p:spPr>
        <p:txBody>
          <a:bodyPr>
            <a:normAutofit/>
          </a:bodyPr>
          <a:lstStyle/>
          <a:p>
            <a:r>
              <a:rPr lang="es-ES" dirty="0"/>
              <a:t>A veces queremos saber que valor es el que le asignamos a cada variable, y para ellos podemos concatenar. Lo podremos hacer con el + o con una coma. Ejemplo:</a:t>
            </a:r>
          </a:p>
          <a:p>
            <a:r>
              <a:rPr lang="es-ES" dirty="0"/>
              <a:t>console.log(“a “ +a);   </a:t>
            </a:r>
            <a:r>
              <a:rPr lang="es-ES" dirty="0">
                <a:solidFill>
                  <a:srgbClr val="FF0000"/>
                </a:solidFill>
              </a:rPr>
              <a:t>(aparecen en resultado juntos) </a:t>
            </a:r>
            <a:r>
              <a:rPr lang="es-ES" dirty="0" err="1">
                <a:solidFill>
                  <a:srgbClr val="FF0000"/>
                </a:solidFill>
              </a:rPr>
              <a:t>aa</a:t>
            </a:r>
            <a:endParaRPr lang="es-ES" dirty="0"/>
          </a:p>
          <a:p>
            <a:r>
              <a:rPr lang="es-ES" dirty="0"/>
              <a:t>console.log(“a “, a);	</a:t>
            </a:r>
            <a:r>
              <a:rPr lang="es-ES" dirty="0">
                <a:solidFill>
                  <a:srgbClr val="FF0000"/>
                </a:solidFill>
              </a:rPr>
              <a:t>(aparecen en resultado separados por un espacio)</a:t>
            </a:r>
            <a:endParaRPr lang="es-ES" dirty="0"/>
          </a:p>
          <a:p>
            <a:r>
              <a:rPr lang="es-ES" dirty="0"/>
              <a:t>Si queremos aplicar un estilo, pondremos %c seguido del texto y los estilos que deseemos aplicar. Ejemplo:</a:t>
            </a:r>
          </a:p>
          <a:p>
            <a:r>
              <a:rPr lang="en-US" dirty="0"/>
              <a:t>console.log('%c VALOR DE C = ', '</a:t>
            </a:r>
            <a:r>
              <a:rPr lang="en-US" dirty="0" err="1"/>
              <a:t>color:blue</a:t>
            </a:r>
            <a:r>
              <a:rPr lang="en-US" dirty="0"/>
              <a:t>; </a:t>
            </a:r>
            <a:r>
              <a:rPr lang="en-US" dirty="0" err="1"/>
              <a:t>font-weight:bold</a:t>
            </a:r>
            <a:r>
              <a:rPr lang="en-US" dirty="0"/>
              <a:t>;', c);</a:t>
            </a:r>
          </a:p>
          <a:p>
            <a:r>
              <a:rPr lang="en-US" dirty="0" err="1">
                <a:solidFill>
                  <a:srgbClr val="FF0000"/>
                </a:solidFill>
              </a:rPr>
              <a:t>Resultado</a:t>
            </a:r>
            <a:r>
              <a:rPr lang="en-US" dirty="0">
                <a:solidFill>
                  <a:srgbClr val="FF0000"/>
                </a:solidFill>
              </a:rPr>
              <a:t> =  </a:t>
            </a:r>
            <a:r>
              <a:rPr lang="en-US" b="1" dirty="0">
                <a:solidFill>
                  <a:schemeClr val="tx2"/>
                </a:solidFill>
              </a:rPr>
              <a:t>VALOR DE C   </a:t>
            </a:r>
            <a:r>
              <a:rPr lang="en-US" b="1" dirty="0">
                <a:solidFill>
                  <a:srgbClr val="FF0000"/>
                </a:solidFill>
              </a:rPr>
              <a:t>(%C = </a:t>
            </a:r>
            <a:r>
              <a:rPr lang="en-US" dirty="0">
                <a:solidFill>
                  <a:srgbClr val="FF0000"/>
                </a:solidFill>
              </a:rPr>
              <a:t>es </a:t>
            </a:r>
            <a:r>
              <a:rPr lang="en-US" dirty="0" err="1">
                <a:solidFill>
                  <a:srgbClr val="FF0000"/>
                </a:solidFill>
              </a:rPr>
              <a:t>decir</a:t>
            </a:r>
            <a:r>
              <a:rPr lang="en-US" dirty="0">
                <a:solidFill>
                  <a:srgbClr val="FF0000"/>
                </a:solidFill>
              </a:rPr>
              <a:t> </a:t>
            </a:r>
            <a:r>
              <a:rPr lang="en-US" dirty="0" err="1">
                <a:solidFill>
                  <a:srgbClr val="FF0000"/>
                </a:solidFill>
              </a:rPr>
              <a:t>codigo</a:t>
            </a:r>
            <a:r>
              <a:rPr lang="en-US" dirty="0">
                <a:solidFill>
                  <a:srgbClr val="FF0000"/>
                </a:solidFill>
              </a:rPr>
              <a:t> </a:t>
            </a:r>
            <a:r>
              <a:rPr lang="en-US" dirty="0" err="1">
                <a:solidFill>
                  <a:srgbClr val="FF0000"/>
                </a:solidFill>
              </a:rPr>
              <a:t>css</a:t>
            </a:r>
            <a:r>
              <a:rPr lang="en-US" dirty="0">
                <a:solidFill>
                  <a:srgbClr val="FF0000"/>
                </a:solidFill>
              </a:rPr>
              <a:t>,   primero lee </a:t>
            </a:r>
            <a:r>
              <a:rPr lang="en-US" dirty="0" err="1">
                <a:solidFill>
                  <a:srgbClr val="FF0000"/>
                </a:solidFill>
              </a:rPr>
              <a:t>el</a:t>
            </a:r>
            <a:r>
              <a:rPr lang="en-US" dirty="0">
                <a:solidFill>
                  <a:srgbClr val="FF0000"/>
                </a:solidFill>
              </a:rPr>
              <a:t> </a:t>
            </a:r>
            <a:r>
              <a:rPr lang="en-US" dirty="0" err="1">
                <a:solidFill>
                  <a:srgbClr val="FF0000"/>
                </a:solidFill>
              </a:rPr>
              <a:t>css</a:t>
            </a:r>
            <a:r>
              <a:rPr lang="en-US" dirty="0">
                <a:solidFill>
                  <a:srgbClr val="FF0000"/>
                </a:solidFill>
              </a:rPr>
              <a:t> y luego </a:t>
            </a:r>
            <a:r>
              <a:rPr lang="en-US" dirty="0" err="1">
                <a:solidFill>
                  <a:srgbClr val="FF0000"/>
                </a:solidFill>
              </a:rPr>
              <a:t>el</a:t>
            </a:r>
            <a:r>
              <a:rPr lang="en-US" dirty="0">
                <a:solidFill>
                  <a:srgbClr val="FF0000"/>
                </a:solidFill>
              </a:rPr>
              <a:t> txt)</a:t>
            </a:r>
          </a:p>
          <a:p>
            <a:r>
              <a:rPr lang="es-ES" b="1" dirty="0"/>
              <a:t>En este caso no funciona el más para concatenar la variable</a:t>
            </a:r>
          </a:p>
        </p:txBody>
      </p:sp>
    </p:spTree>
    <p:extLst>
      <p:ext uri="{BB962C8B-B14F-4D97-AF65-F5344CB8AC3E}">
        <p14:creationId xmlns:p14="http://schemas.microsoft.com/office/powerpoint/2010/main" val="416370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260F9-59A8-4C50-8D67-0D898149F063}"/>
              </a:ext>
            </a:extLst>
          </p:cNvPr>
          <p:cNvSpPr>
            <a:spLocks noGrp="1"/>
          </p:cNvSpPr>
          <p:nvPr>
            <p:ph type="title"/>
          </p:nvPr>
        </p:nvSpPr>
        <p:spPr/>
        <p:txBody>
          <a:bodyPr/>
          <a:lstStyle/>
          <a:p>
            <a:r>
              <a:rPr lang="es-ES" dirty="0" err="1"/>
              <a:t>Alert</a:t>
            </a:r>
            <a:r>
              <a:rPr lang="es-ES" dirty="0"/>
              <a:t>, </a:t>
            </a:r>
            <a:r>
              <a:rPr lang="es-ES" dirty="0" err="1"/>
              <a:t>prompt</a:t>
            </a:r>
            <a:r>
              <a:rPr lang="es-ES" dirty="0"/>
              <a:t> y </a:t>
            </a:r>
            <a:r>
              <a:rPr lang="es-ES" dirty="0" err="1"/>
              <a:t>confirm</a:t>
            </a:r>
            <a:endParaRPr lang="es-ES" dirty="0"/>
          </a:p>
        </p:txBody>
      </p:sp>
      <p:sp>
        <p:nvSpPr>
          <p:cNvPr id="3" name="Marcador de contenido 2">
            <a:extLst>
              <a:ext uri="{FF2B5EF4-FFF2-40B4-BE49-F238E27FC236}">
                <a16:creationId xmlns:a16="http://schemas.microsoft.com/office/drawing/2014/main" id="{B978821F-86A4-464E-8575-F08CE20119A0}"/>
              </a:ext>
            </a:extLst>
          </p:cNvPr>
          <p:cNvSpPr>
            <a:spLocks noGrp="1"/>
          </p:cNvSpPr>
          <p:nvPr>
            <p:ph idx="1"/>
          </p:nvPr>
        </p:nvSpPr>
        <p:spPr/>
        <p:txBody>
          <a:bodyPr>
            <a:normAutofit/>
          </a:bodyPr>
          <a:lstStyle/>
          <a:p>
            <a:r>
              <a:rPr lang="es-ES" b="1" dirty="0" err="1"/>
              <a:t>Alert</a:t>
            </a:r>
            <a:r>
              <a:rPr lang="es-ES" b="1" dirty="0"/>
              <a:t> </a:t>
            </a:r>
            <a:r>
              <a:rPr lang="es-ES" dirty="0"/>
              <a:t>Muestra una alerta (ventana emergente) en el navegador.</a:t>
            </a:r>
            <a:endParaRPr lang="es-ES" b="1" dirty="0"/>
          </a:p>
          <a:p>
            <a:r>
              <a:rPr lang="es-ES" b="0" dirty="0" err="1">
                <a:solidFill>
                  <a:srgbClr val="FF0000"/>
                </a:solidFill>
                <a:effectLst/>
                <a:latin typeface="Consolas" panose="020B0609020204030204" pitchFamily="49" charset="0"/>
              </a:rPr>
              <a:t>alert</a:t>
            </a:r>
            <a:r>
              <a:rPr lang="es-ES" b="0" dirty="0">
                <a:solidFill>
                  <a:srgbClr val="FF0000"/>
                </a:solidFill>
                <a:effectLst/>
                <a:latin typeface="Consolas" panose="020B0609020204030204" pitchFamily="49" charset="0"/>
              </a:rPr>
              <a:t>("mensaje de Aviso");</a:t>
            </a:r>
            <a:endParaRPr lang="es-ES" dirty="0"/>
          </a:p>
          <a:p>
            <a:r>
              <a:rPr lang="es-ES" b="1" dirty="0" err="1"/>
              <a:t>Prompt</a:t>
            </a:r>
            <a:r>
              <a:rPr lang="es-ES" b="1" dirty="0"/>
              <a:t> </a:t>
            </a:r>
            <a:r>
              <a:rPr lang="es-ES" dirty="0"/>
              <a:t>Muestra una alerta con un input en el navegador.</a:t>
            </a:r>
            <a:endParaRPr lang="es-ES" b="1" dirty="0"/>
          </a:p>
          <a:p>
            <a:r>
              <a:rPr lang="es-ES" dirty="0" err="1"/>
              <a:t>let</a:t>
            </a:r>
            <a:r>
              <a:rPr lang="es-ES" dirty="0"/>
              <a:t> nombre = </a:t>
            </a:r>
            <a:r>
              <a:rPr lang="es-ES" dirty="0" err="1"/>
              <a:t>prompt</a:t>
            </a:r>
            <a:r>
              <a:rPr lang="es-ES" dirty="0"/>
              <a:t>(‘Escriba su nombre:’, ‘Escriba aquí’);</a:t>
            </a:r>
          </a:p>
          <a:p>
            <a:endParaRPr lang="es-ES" dirty="0"/>
          </a:p>
          <a:p>
            <a:r>
              <a:rPr lang="es-ES" b="1" dirty="0" err="1"/>
              <a:t>Confirm</a:t>
            </a:r>
            <a:r>
              <a:rPr lang="es-ES" b="1" dirty="0"/>
              <a:t> </a:t>
            </a:r>
            <a:r>
              <a:rPr lang="es-ES" dirty="0"/>
              <a:t>Devuelve un valor booleano (Verdadero o falso). Cuando queremos confirmar que el usuario quiere realizar una acción.</a:t>
            </a:r>
          </a:p>
          <a:p>
            <a:r>
              <a:rPr lang="es-ES" dirty="0" err="1"/>
              <a:t>let</a:t>
            </a:r>
            <a:r>
              <a:rPr lang="es-ES" dirty="0"/>
              <a:t> borrar = </a:t>
            </a:r>
            <a:r>
              <a:rPr lang="es-ES" dirty="0" err="1"/>
              <a:t>confirm</a:t>
            </a:r>
            <a:r>
              <a:rPr lang="es-ES" dirty="0"/>
              <a:t> ('¿Está seguro que desea eliminar su cuenta?’);</a:t>
            </a:r>
          </a:p>
          <a:p>
            <a:endParaRPr lang="es-ES" dirty="0"/>
          </a:p>
          <a:p>
            <a:endParaRPr lang="es-ES" dirty="0"/>
          </a:p>
        </p:txBody>
      </p:sp>
    </p:spTree>
    <p:extLst>
      <p:ext uri="{BB962C8B-B14F-4D97-AF65-F5344CB8AC3E}">
        <p14:creationId xmlns:p14="http://schemas.microsoft.com/office/powerpoint/2010/main" val="354205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CEAB1-C7BE-4BE5-9462-5E159A504EEB}"/>
              </a:ext>
            </a:extLst>
          </p:cNvPr>
          <p:cNvSpPr>
            <a:spLocks noGrp="1"/>
          </p:cNvSpPr>
          <p:nvPr>
            <p:ph type="title"/>
          </p:nvPr>
        </p:nvSpPr>
        <p:spPr/>
        <p:txBody>
          <a:bodyPr/>
          <a:lstStyle/>
          <a:p>
            <a:r>
              <a:rPr lang="es-ES" dirty="0"/>
              <a:t>PRIMITIVOS. Valores de las variables</a:t>
            </a:r>
          </a:p>
        </p:txBody>
      </p:sp>
      <p:pic>
        <p:nvPicPr>
          <p:cNvPr id="4" name="Marcador de contenido 3">
            <a:extLst>
              <a:ext uri="{FF2B5EF4-FFF2-40B4-BE49-F238E27FC236}">
                <a16:creationId xmlns:a16="http://schemas.microsoft.com/office/drawing/2014/main" id="{9FF2ADA5-9388-45A7-AD8F-B21870EF6884}"/>
              </a:ext>
            </a:extLst>
          </p:cNvPr>
          <p:cNvPicPr>
            <a:picLocks noGrp="1" noChangeAspect="1"/>
          </p:cNvPicPr>
          <p:nvPr>
            <p:ph idx="1"/>
          </p:nvPr>
        </p:nvPicPr>
        <p:blipFill>
          <a:blip r:embed="rId2"/>
          <a:stretch>
            <a:fillRect/>
          </a:stretch>
        </p:blipFill>
        <p:spPr>
          <a:xfrm>
            <a:off x="1886672" y="1566384"/>
            <a:ext cx="6787035" cy="3815844"/>
          </a:xfrm>
          <a:prstGeom prst="rect">
            <a:avLst/>
          </a:prstGeom>
        </p:spPr>
      </p:pic>
      <p:sp>
        <p:nvSpPr>
          <p:cNvPr id="5" name="CuadroTexto 4">
            <a:extLst>
              <a:ext uri="{FF2B5EF4-FFF2-40B4-BE49-F238E27FC236}">
                <a16:creationId xmlns:a16="http://schemas.microsoft.com/office/drawing/2014/main" id="{E5FAB0B9-7D20-4AF8-A26C-2A51CB95F021}"/>
              </a:ext>
            </a:extLst>
          </p:cNvPr>
          <p:cNvSpPr txBox="1"/>
          <p:nvPr/>
        </p:nvSpPr>
        <p:spPr>
          <a:xfrm>
            <a:off x="1109941" y="5564898"/>
            <a:ext cx="9548446" cy="1323439"/>
          </a:xfrm>
          <a:prstGeom prst="rect">
            <a:avLst/>
          </a:prstGeom>
          <a:noFill/>
        </p:spPr>
        <p:txBody>
          <a:bodyPr wrap="square" rtlCol="0">
            <a:spAutoFit/>
          </a:bodyPr>
          <a:lstStyle/>
          <a:p>
            <a:r>
              <a:rPr lang="es-ES" dirty="0"/>
              <a:t>Si queremos saber que tipo de primitivo es una variable: </a:t>
            </a:r>
            <a:r>
              <a:rPr lang="es-ES" sz="2000" b="1" dirty="0"/>
              <a:t>console.log(</a:t>
            </a:r>
            <a:r>
              <a:rPr lang="es-ES" sz="2000" b="1" dirty="0" err="1"/>
              <a:t>typeof</a:t>
            </a:r>
            <a:r>
              <a:rPr lang="es-ES" sz="2000" b="1" dirty="0"/>
              <a:t> variable);</a:t>
            </a:r>
          </a:p>
          <a:p>
            <a:r>
              <a:rPr lang="es-ES" sz="2000" dirty="0">
                <a:solidFill>
                  <a:srgbClr val="FF0000"/>
                </a:solidFill>
              </a:rPr>
              <a:t>Devuelve el tipo de la variable, por ejemplo </a:t>
            </a:r>
            <a:r>
              <a:rPr lang="es-ES" sz="2000" dirty="0" err="1">
                <a:solidFill>
                  <a:srgbClr val="FF0000"/>
                </a:solidFill>
              </a:rPr>
              <a:t>String</a:t>
            </a:r>
            <a:endParaRPr lang="es-ES" sz="2000" dirty="0">
              <a:solidFill>
                <a:srgbClr val="FF0000"/>
              </a:solidFill>
            </a:endParaRPr>
          </a:p>
          <a:p>
            <a:r>
              <a:rPr lang="es-ES" sz="2000" dirty="0">
                <a:solidFill>
                  <a:srgbClr val="FF0000"/>
                </a:solidFill>
              </a:rPr>
              <a:t>El valor </a:t>
            </a:r>
            <a:r>
              <a:rPr lang="es-ES" sz="2000" dirty="0" err="1">
                <a:solidFill>
                  <a:srgbClr val="FF0000"/>
                </a:solidFill>
              </a:rPr>
              <a:t>null</a:t>
            </a:r>
            <a:r>
              <a:rPr lang="es-ES" sz="2000" dirty="0">
                <a:solidFill>
                  <a:srgbClr val="FF0000"/>
                </a:solidFill>
              </a:rPr>
              <a:t> es en si un valor  mientras que </a:t>
            </a:r>
            <a:r>
              <a:rPr lang="es-ES" sz="2000" dirty="0" err="1">
                <a:solidFill>
                  <a:srgbClr val="FF0000"/>
                </a:solidFill>
              </a:rPr>
              <a:t>undefined</a:t>
            </a:r>
            <a:r>
              <a:rPr lang="es-ES" sz="2000" dirty="0">
                <a:solidFill>
                  <a:srgbClr val="FF0000"/>
                </a:solidFill>
              </a:rPr>
              <a:t> es  sin valor aun.</a:t>
            </a:r>
          </a:p>
          <a:p>
            <a:endParaRPr lang="es-ES" sz="2000" b="1" dirty="0">
              <a:solidFill>
                <a:srgbClr val="FF0000"/>
              </a:solidFill>
            </a:endParaRPr>
          </a:p>
        </p:txBody>
      </p:sp>
    </p:spTree>
    <p:extLst>
      <p:ext uri="{BB962C8B-B14F-4D97-AF65-F5344CB8AC3E}">
        <p14:creationId xmlns:p14="http://schemas.microsoft.com/office/powerpoint/2010/main" val="199808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9893E-A831-479A-A5A4-08CE233E3CE5}"/>
              </a:ext>
            </a:extLst>
          </p:cNvPr>
          <p:cNvSpPr>
            <a:spLocks noGrp="1"/>
          </p:cNvSpPr>
          <p:nvPr>
            <p:ph type="title"/>
          </p:nvPr>
        </p:nvSpPr>
        <p:spPr/>
        <p:txBody>
          <a:bodyPr/>
          <a:lstStyle/>
          <a:p>
            <a:r>
              <a:rPr lang="es-ES" dirty="0"/>
              <a:t>ORGANIZACIÓN DEL PROYECTO</a:t>
            </a:r>
          </a:p>
        </p:txBody>
      </p:sp>
      <p:sp>
        <p:nvSpPr>
          <p:cNvPr id="3" name="Marcador de contenido 2">
            <a:extLst>
              <a:ext uri="{FF2B5EF4-FFF2-40B4-BE49-F238E27FC236}">
                <a16:creationId xmlns:a16="http://schemas.microsoft.com/office/drawing/2014/main" id="{36CAF217-BCEB-487D-AB58-C8C140DDDF15}"/>
              </a:ext>
            </a:extLst>
          </p:cNvPr>
          <p:cNvSpPr>
            <a:spLocks noGrp="1"/>
          </p:cNvSpPr>
          <p:nvPr>
            <p:ph idx="1"/>
          </p:nvPr>
        </p:nvSpPr>
        <p:spPr/>
        <p:txBody>
          <a:bodyPr/>
          <a:lstStyle/>
          <a:p>
            <a:r>
              <a:rPr lang="es-ES" dirty="0"/>
              <a:t>Para organizar bien un proyecto, deben estar todos los archivos organizados en las carpetas correspondientes. Por ello que, todos los archivos de </a:t>
            </a:r>
            <a:r>
              <a:rPr lang="es-ES" dirty="0" err="1"/>
              <a:t>javascript</a:t>
            </a:r>
            <a:r>
              <a:rPr lang="es-ES" dirty="0"/>
              <a:t> deben estar en una carpeta llamada </a:t>
            </a:r>
            <a:r>
              <a:rPr lang="es-ES" b="1" dirty="0" err="1"/>
              <a:t>js</a:t>
            </a:r>
            <a:r>
              <a:rPr lang="es-ES" dirty="0"/>
              <a:t>. Al igual ocurre con todos los archivos </a:t>
            </a:r>
            <a:r>
              <a:rPr lang="es-ES" dirty="0" err="1"/>
              <a:t>css</a:t>
            </a:r>
            <a:r>
              <a:rPr lang="es-ES" dirty="0"/>
              <a:t> en una carpeta </a:t>
            </a:r>
            <a:r>
              <a:rPr lang="es-ES" b="1" dirty="0" err="1"/>
              <a:t>css</a:t>
            </a:r>
            <a:r>
              <a:rPr lang="es-ES" dirty="0"/>
              <a:t>.   </a:t>
            </a:r>
            <a:r>
              <a:rPr lang="es-ES" dirty="0">
                <a:solidFill>
                  <a:srgbClr val="FF0000"/>
                </a:solidFill>
              </a:rPr>
              <a:t>También podemos encontrar  como carpeta contenedora a </a:t>
            </a:r>
            <a:r>
              <a:rPr lang="es-ES" dirty="0" err="1">
                <a:solidFill>
                  <a:srgbClr val="FF0000"/>
                </a:solidFill>
              </a:rPr>
              <a:t>src</a:t>
            </a:r>
            <a:r>
              <a:rPr lang="es-ES" dirty="0">
                <a:solidFill>
                  <a:srgbClr val="FF0000"/>
                </a:solidFill>
              </a:rPr>
              <a:t>  o </a:t>
            </a:r>
            <a:r>
              <a:rPr lang="es-ES" dirty="0" err="1">
                <a:solidFill>
                  <a:srgbClr val="FF0000"/>
                </a:solidFill>
              </a:rPr>
              <a:t>assets</a:t>
            </a:r>
            <a:r>
              <a:rPr lang="es-ES" dirty="0">
                <a:solidFill>
                  <a:srgbClr val="FF0000"/>
                </a:solidFill>
              </a:rPr>
              <a:t> que los contendrá a las dos  </a:t>
            </a:r>
            <a:r>
              <a:rPr lang="es-ES" dirty="0" err="1">
                <a:solidFill>
                  <a:srgbClr val="FF0000"/>
                </a:solidFill>
              </a:rPr>
              <a:t>js</a:t>
            </a:r>
            <a:r>
              <a:rPr lang="es-ES" dirty="0">
                <a:solidFill>
                  <a:srgbClr val="FF0000"/>
                </a:solidFill>
              </a:rPr>
              <a:t> y </a:t>
            </a:r>
            <a:r>
              <a:rPr lang="es-ES" dirty="0" err="1">
                <a:solidFill>
                  <a:srgbClr val="FF0000"/>
                </a:solidFill>
              </a:rPr>
              <a:t>css</a:t>
            </a:r>
            <a:endParaRPr lang="es-ES" dirty="0"/>
          </a:p>
          <a:p>
            <a:r>
              <a:rPr lang="es-ES" dirty="0"/>
              <a:t>De este modo, nos resultará mucho más fácil ubicar cada uno de nuestros archivos en un proyecto grande.</a:t>
            </a:r>
          </a:p>
          <a:p>
            <a:r>
              <a:rPr lang="es-ES" dirty="0"/>
              <a:t>Además, no debemos de olvidar que cuando trabajemos con un </a:t>
            </a:r>
            <a:r>
              <a:rPr lang="es-ES" dirty="0" err="1"/>
              <a:t>framework</a:t>
            </a:r>
            <a:r>
              <a:rPr lang="es-ES" dirty="0"/>
              <a:t> como angular. Tendremos toda la información de nuestro proyecto organizada de esta forma.</a:t>
            </a:r>
          </a:p>
        </p:txBody>
      </p:sp>
    </p:spTree>
    <p:extLst>
      <p:ext uri="{BB962C8B-B14F-4D97-AF65-F5344CB8AC3E}">
        <p14:creationId xmlns:p14="http://schemas.microsoft.com/office/powerpoint/2010/main" val="409880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344EF-D92F-4A1D-95E9-1CCFFB85D6F0}"/>
              </a:ext>
            </a:extLst>
          </p:cNvPr>
          <p:cNvSpPr>
            <a:spLocks noGrp="1"/>
          </p:cNvSpPr>
          <p:nvPr>
            <p:ph type="title"/>
          </p:nvPr>
        </p:nvSpPr>
        <p:spPr/>
        <p:txBody>
          <a:bodyPr/>
          <a:lstStyle/>
          <a:p>
            <a:r>
              <a:rPr lang="es-ES" dirty="0"/>
              <a:t>ARREGLOS (ARRAYS)  listas de valores</a:t>
            </a:r>
          </a:p>
        </p:txBody>
      </p:sp>
      <p:sp>
        <p:nvSpPr>
          <p:cNvPr id="3" name="Marcador de contenido 2">
            <a:extLst>
              <a:ext uri="{FF2B5EF4-FFF2-40B4-BE49-F238E27FC236}">
                <a16:creationId xmlns:a16="http://schemas.microsoft.com/office/drawing/2014/main" id="{96832A72-48FC-4B09-AFE0-306E56678E72}"/>
              </a:ext>
            </a:extLst>
          </p:cNvPr>
          <p:cNvSpPr>
            <a:spLocks noGrp="1"/>
          </p:cNvSpPr>
          <p:nvPr>
            <p:ph idx="1"/>
          </p:nvPr>
        </p:nvSpPr>
        <p:spPr/>
        <p:txBody>
          <a:bodyPr>
            <a:normAutofit/>
          </a:bodyPr>
          <a:lstStyle/>
          <a:p>
            <a:r>
              <a:rPr lang="es-ES" b="1" dirty="0"/>
              <a:t>Los arreglos son un conjunto de valores o datos </a:t>
            </a:r>
            <a:r>
              <a:rPr lang="es-ES" b="1" dirty="0" err="1"/>
              <a:t>relaccionados</a:t>
            </a:r>
            <a:r>
              <a:rPr lang="es-ES" b="1" dirty="0"/>
              <a:t>. </a:t>
            </a:r>
            <a:r>
              <a:rPr lang="es-ES" dirty="0"/>
              <a:t>Ejemplo:</a:t>
            </a:r>
          </a:p>
          <a:p>
            <a:r>
              <a:rPr lang="es-ES" dirty="0" err="1"/>
              <a:t>let</a:t>
            </a:r>
            <a:r>
              <a:rPr lang="es-ES" dirty="0"/>
              <a:t> </a:t>
            </a:r>
            <a:r>
              <a:rPr lang="es-ES" dirty="0" err="1"/>
              <a:t>videoJuegos</a:t>
            </a:r>
            <a:r>
              <a:rPr lang="es-ES" dirty="0"/>
              <a:t> = [‘Mario 3’, ‘</a:t>
            </a:r>
            <a:r>
              <a:rPr lang="es-ES" dirty="0" err="1"/>
              <a:t>Megaman</a:t>
            </a:r>
            <a:r>
              <a:rPr lang="es-ES" dirty="0"/>
              <a:t>’, ‘</a:t>
            </a:r>
            <a:r>
              <a:rPr lang="es-ES" dirty="0" err="1"/>
              <a:t>chrono</a:t>
            </a:r>
            <a:r>
              <a:rPr lang="es-ES" dirty="0"/>
              <a:t> </a:t>
            </a:r>
            <a:r>
              <a:rPr lang="es-ES" dirty="0" err="1"/>
              <a:t>Trigger</a:t>
            </a:r>
            <a:r>
              <a:rPr lang="es-ES" dirty="0"/>
              <a:t>’];</a:t>
            </a:r>
          </a:p>
          <a:p>
            <a:pPr marL="1225296" lvl="8" indent="0">
              <a:buNone/>
            </a:pPr>
            <a:endParaRPr lang="es-ES" dirty="0"/>
          </a:p>
          <a:p>
            <a:endParaRPr lang="es-ES" dirty="0"/>
          </a:p>
          <a:p>
            <a:r>
              <a:rPr lang="es-ES" dirty="0"/>
              <a:t>Y para acceder a cada dato, se accede a través de su posición;</a:t>
            </a:r>
          </a:p>
          <a:p>
            <a:r>
              <a:rPr lang="es-ES" dirty="0"/>
              <a:t>videojuegos [1] //</a:t>
            </a:r>
            <a:r>
              <a:rPr lang="es-ES" dirty="0" err="1"/>
              <a:t>Megaman</a:t>
            </a:r>
            <a:r>
              <a:rPr lang="es-ES" dirty="0"/>
              <a:t>   </a:t>
            </a:r>
            <a:r>
              <a:rPr lang="es-ES" dirty="0">
                <a:solidFill>
                  <a:srgbClr val="FF0000"/>
                </a:solidFill>
              </a:rPr>
              <a:t>(el primer elemento es el 0)</a:t>
            </a:r>
          </a:p>
          <a:p>
            <a:r>
              <a:rPr lang="es-ES" dirty="0"/>
              <a:t>Los arrays pueden contener valores de diferentes tipos. (cadena, número, booleano,..)</a:t>
            </a:r>
          </a:p>
          <a:p>
            <a:r>
              <a:rPr lang="es-ES" dirty="0">
                <a:solidFill>
                  <a:srgbClr val="FF0000"/>
                </a:solidFill>
              </a:rPr>
              <a:t>También pueden un elemento cambiar a un grupo de elementos (otro array)</a:t>
            </a:r>
          </a:p>
        </p:txBody>
      </p:sp>
      <p:sp>
        <p:nvSpPr>
          <p:cNvPr id="4" name="CuadroTexto 3">
            <a:extLst>
              <a:ext uri="{FF2B5EF4-FFF2-40B4-BE49-F238E27FC236}">
                <a16:creationId xmlns:a16="http://schemas.microsoft.com/office/drawing/2014/main" id="{1B2C4B3A-45ED-4812-A1D4-CCFBB73E05C1}"/>
              </a:ext>
            </a:extLst>
          </p:cNvPr>
          <p:cNvSpPr txBox="1"/>
          <p:nvPr/>
        </p:nvSpPr>
        <p:spPr>
          <a:xfrm>
            <a:off x="4965895" y="4036070"/>
            <a:ext cx="323557" cy="523220"/>
          </a:xfrm>
          <a:prstGeom prst="rect">
            <a:avLst/>
          </a:prstGeom>
          <a:noFill/>
        </p:spPr>
        <p:txBody>
          <a:bodyPr wrap="square" rtlCol="0">
            <a:spAutoFit/>
          </a:bodyPr>
          <a:lstStyle/>
          <a:p>
            <a:r>
              <a:rPr lang="es-ES" sz="2800" dirty="0">
                <a:solidFill>
                  <a:schemeClr val="accent2"/>
                </a:solidFill>
              </a:rPr>
              <a:t>1</a:t>
            </a:r>
          </a:p>
        </p:txBody>
      </p:sp>
      <p:sp>
        <p:nvSpPr>
          <p:cNvPr id="5" name="CuadroTexto 4">
            <a:extLst>
              <a:ext uri="{FF2B5EF4-FFF2-40B4-BE49-F238E27FC236}">
                <a16:creationId xmlns:a16="http://schemas.microsoft.com/office/drawing/2014/main" id="{62D4B1A0-8CD8-4D16-A938-63F1347ED6E8}"/>
              </a:ext>
            </a:extLst>
          </p:cNvPr>
          <p:cNvSpPr txBox="1"/>
          <p:nvPr/>
        </p:nvSpPr>
        <p:spPr>
          <a:xfrm>
            <a:off x="3683391" y="4036070"/>
            <a:ext cx="323557" cy="523220"/>
          </a:xfrm>
          <a:prstGeom prst="rect">
            <a:avLst/>
          </a:prstGeom>
          <a:noFill/>
        </p:spPr>
        <p:txBody>
          <a:bodyPr wrap="square" rtlCol="0">
            <a:spAutoFit/>
          </a:bodyPr>
          <a:lstStyle/>
          <a:p>
            <a:r>
              <a:rPr lang="es-ES" sz="2800" dirty="0">
                <a:solidFill>
                  <a:schemeClr val="accent2"/>
                </a:solidFill>
              </a:rPr>
              <a:t>0</a:t>
            </a:r>
          </a:p>
        </p:txBody>
      </p:sp>
      <p:sp>
        <p:nvSpPr>
          <p:cNvPr id="6" name="CuadroTexto 5">
            <a:extLst>
              <a:ext uri="{FF2B5EF4-FFF2-40B4-BE49-F238E27FC236}">
                <a16:creationId xmlns:a16="http://schemas.microsoft.com/office/drawing/2014/main" id="{C9A4D243-4913-4DFA-BB78-0F9CB1806F08}"/>
              </a:ext>
            </a:extLst>
          </p:cNvPr>
          <p:cNvSpPr txBox="1"/>
          <p:nvPr/>
        </p:nvSpPr>
        <p:spPr>
          <a:xfrm>
            <a:off x="6578993" y="4036070"/>
            <a:ext cx="323557" cy="523220"/>
          </a:xfrm>
          <a:prstGeom prst="rect">
            <a:avLst/>
          </a:prstGeom>
          <a:noFill/>
        </p:spPr>
        <p:txBody>
          <a:bodyPr wrap="square" rtlCol="0">
            <a:spAutoFit/>
          </a:bodyPr>
          <a:lstStyle/>
          <a:p>
            <a:r>
              <a:rPr lang="es-ES" sz="2800" dirty="0">
                <a:solidFill>
                  <a:schemeClr val="accent2"/>
                </a:solidFill>
              </a:rPr>
              <a:t>2</a:t>
            </a:r>
          </a:p>
        </p:txBody>
      </p:sp>
    </p:spTree>
    <p:extLst>
      <p:ext uri="{BB962C8B-B14F-4D97-AF65-F5344CB8AC3E}">
        <p14:creationId xmlns:p14="http://schemas.microsoft.com/office/powerpoint/2010/main" val="55842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DD1D2-F8D3-44B8-9513-66E88278FA29}"/>
              </a:ext>
            </a:extLst>
          </p:cNvPr>
          <p:cNvSpPr>
            <a:spLocks noGrp="1"/>
          </p:cNvSpPr>
          <p:nvPr>
            <p:ph type="title"/>
          </p:nvPr>
        </p:nvSpPr>
        <p:spPr/>
        <p:txBody>
          <a:bodyPr/>
          <a:lstStyle/>
          <a:p>
            <a:r>
              <a:rPr lang="es-ES" dirty="0"/>
              <a:t>ARREGLOS (ARRAYS)</a:t>
            </a:r>
          </a:p>
        </p:txBody>
      </p:sp>
      <p:sp>
        <p:nvSpPr>
          <p:cNvPr id="3" name="Marcador de contenido 2">
            <a:extLst>
              <a:ext uri="{FF2B5EF4-FFF2-40B4-BE49-F238E27FC236}">
                <a16:creationId xmlns:a16="http://schemas.microsoft.com/office/drawing/2014/main" id="{426BDCF7-F394-4B72-89BA-FBD3CB2F80A2}"/>
              </a:ext>
            </a:extLst>
          </p:cNvPr>
          <p:cNvSpPr>
            <a:spLocks noGrp="1"/>
          </p:cNvSpPr>
          <p:nvPr>
            <p:ph idx="1"/>
          </p:nvPr>
        </p:nvSpPr>
        <p:spPr/>
        <p:txBody>
          <a:bodyPr/>
          <a:lstStyle/>
          <a:p>
            <a:r>
              <a:rPr lang="es-ES" dirty="0"/>
              <a:t>Podremos tener </a:t>
            </a:r>
            <a:r>
              <a:rPr lang="es-ES" dirty="0" err="1"/>
              <a:t>arrays</a:t>
            </a:r>
            <a:r>
              <a:rPr lang="es-ES" dirty="0"/>
              <a:t> dentro de otros </a:t>
            </a:r>
            <a:r>
              <a:rPr lang="es-ES" dirty="0" err="1"/>
              <a:t>arrays</a:t>
            </a:r>
            <a:r>
              <a:rPr lang="es-ES" dirty="0"/>
              <a:t>. Para poder acceder a ellos sólo tendremos que acceder como si fuera una matriz de datos, es decir;</a:t>
            </a:r>
          </a:p>
          <a:p>
            <a:r>
              <a:rPr lang="es-ES" dirty="0" err="1"/>
              <a:t>let</a:t>
            </a:r>
            <a:r>
              <a:rPr lang="es-ES" dirty="0"/>
              <a:t> opciones = [‘OP 1’, ‘OP 2’, ‘OP 3’, [‘SUB OP 1’, ‘</a:t>
            </a:r>
            <a:r>
              <a:rPr lang="es-ES" dirty="0">
                <a:solidFill>
                  <a:srgbClr val="FF0000"/>
                </a:solidFill>
              </a:rPr>
              <a:t>SUB OP 2’]];</a:t>
            </a:r>
          </a:p>
          <a:p>
            <a:pPr lvl="8"/>
            <a:endParaRPr lang="es-ES" dirty="0">
              <a:solidFill>
                <a:srgbClr val="FF0000"/>
              </a:solidFill>
            </a:endParaRPr>
          </a:p>
          <a:p>
            <a:r>
              <a:rPr lang="es-ES" dirty="0"/>
              <a:t>console.log(opciones[3][1]);</a:t>
            </a:r>
          </a:p>
          <a:p>
            <a:r>
              <a:rPr lang="es-ES" dirty="0"/>
              <a:t>Resultado SUB OP 2</a:t>
            </a:r>
          </a:p>
          <a:p>
            <a:endParaRPr lang="es-ES" dirty="0"/>
          </a:p>
          <a:p>
            <a:endParaRPr lang="es-ES" dirty="0"/>
          </a:p>
        </p:txBody>
      </p:sp>
    </p:spTree>
    <p:extLst>
      <p:ext uri="{BB962C8B-B14F-4D97-AF65-F5344CB8AC3E}">
        <p14:creationId xmlns:p14="http://schemas.microsoft.com/office/powerpoint/2010/main" val="207813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EBF41-27A7-4030-BDFF-C4DAD2E23F8C}"/>
              </a:ext>
            </a:extLst>
          </p:cNvPr>
          <p:cNvSpPr>
            <a:spLocks noGrp="1"/>
          </p:cNvSpPr>
          <p:nvPr>
            <p:ph type="title"/>
          </p:nvPr>
        </p:nvSpPr>
        <p:spPr/>
        <p:txBody>
          <a:bodyPr/>
          <a:lstStyle/>
          <a:p>
            <a:r>
              <a:rPr lang="es-ES" dirty="0"/>
              <a:t>Métodos de los ARREGLOS</a:t>
            </a:r>
          </a:p>
        </p:txBody>
      </p:sp>
      <p:sp>
        <p:nvSpPr>
          <p:cNvPr id="3" name="Marcador de contenido 2">
            <a:extLst>
              <a:ext uri="{FF2B5EF4-FFF2-40B4-BE49-F238E27FC236}">
                <a16:creationId xmlns:a16="http://schemas.microsoft.com/office/drawing/2014/main" id="{AF89C8FF-7DE8-4F6E-8634-E01947D3D8F8}"/>
              </a:ext>
            </a:extLst>
          </p:cNvPr>
          <p:cNvSpPr>
            <a:spLocks noGrp="1"/>
          </p:cNvSpPr>
          <p:nvPr>
            <p:ph idx="1"/>
          </p:nvPr>
        </p:nvSpPr>
        <p:spPr/>
        <p:txBody>
          <a:bodyPr>
            <a:normAutofit/>
          </a:bodyPr>
          <a:lstStyle/>
          <a:p>
            <a:r>
              <a:rPr lang="es-ES" dirty="0"/>
              <a:t>Cuando trabajamos con los </a:t>
            </a:r>
            <a:r>
              <a:rPr lang="es-ES" dirty="0" err="1"/>
              <a:t>arrays</a:t>
            </a:r>
            <a:r>
              <a:rPr lang="es-ES" dirty="0"/>
              <a:t>, podemos llevar a cabo varios métodos. Para saber que métodos podemos utilizar con los objetos de los arreglos sólo tendremos que poner un punto a continuación del array, y nos saldrán todos sus métodos.</a:t>
            </a:r>
          </a:p>
          <a:p>
            <a:endParaRPr lang="es-ES" dirty="0"/>
          </a:p>
          <a:p>
            <a:endParaRPr lang="es-ES" dirty="0"/>
          </a:p>
          <a:p>
            <a:endParaRPr lang="es-ES" dirty="0"/>
          </a:p>
          <a:p>
            <a:r>
              <a:rPr lang="es-ES" dirty="0"/>
              <a:t>Por ejemplo, si queremos que nos devuelva la longitud del array </a:t>
            </a:r>
            <a:r>
              <a:rPr lang="es-ES" dirty="0" err="1"/>
              <a:t>videoJuegos</a:t>
            </a:r>
            <a:r>
              <a:rPr lang="es-ES" dirty="0"/>
              <a:t>, tendremos que utilizar el método </a:t>
            </a:r>
            <a:r>
              <a:rPr lang="es-ES" dirty="0" err="1"/>
              <a:t>lenght</a:t>
            </a:r>
            <a:r>
              <a:rPr lang="es-ES" dirty="0"/>
              <a:t>.</a:t>
            </a:r>
          </a:p>
          <a:p>
            <a:r>
              <a:rPr lang="es-ES" dirty="0"/>
              <a:t>console.log(</a:t>
            </a:r>
            <a:r>
              <a:rPr lang="es-ES" dirty="0" err="1"/>
              <a:t>videoJuegos.length</a:t>
            </a:r>
            <a:r>
              <a:rPr lang="es-ES" dirty="0"/>
              <a:t>);</a:t>
            </a:r>
          </a:p>
          <a:p>
            <a:endParaRPr lang="es-ES" dirty="0"/>
          </a:p>
        </p:txBody>
      </p:sp>
      <p:pic>
        <p:nvPicPr>
          <p:cNvPr id="4" name="Imagen 3">
            <a:extLst>
              <a:ext uri="{FF2B5EF4-FFF2-40B4-BE49-F238E27FC236}">
                <a16:creationId xmlns:a16="http://schemas.microsoft.com/office/drawing/2014/main" id="{96FE8FF2-C82D-4BD6-BB20-D44AF65E6F24}"/>
              </a:ext>
            </a:extLst>
          </p:cNvPr>
          <p:cNvPicPr>
            <a:picLocks noChangeAspect="1"/>
          </p:cNvPicPr>
          <p:nvPr/>
        </p:nvPicPr>
        <p:blipFill rotWithShape="1">
          <a:blip r:embed="rId2"/>
          <a:srcRect l="24668" t="15667" r="28064" b="59552"/>
          <a:stretch/>
        </p:blipFill>
        <p:spPr>
          <a:xfrm>
            <a:off x="1153550" y="3429000"/>
            <a:ext cx="4557933" cy="1343466"/>
          </a:xfrm>
          <a:prstGeom prst="rect">
            <a:avLst/>
          </a:prstGeom>
        </p:spPr>
      </p:pic>
    </p:spTree>
    <p:extLst>
      <p:ext uri="{BB962C8B-B14F-4D97-AF65-F5344CB8AC3E}">
        <p14:creationId xmlns:p14="http://schemas.microsoft.com/office/powerpoint/2010/main" val="87204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00A8F-CFE5-4902-85F4-F2FF6C9D2B56}"/>
              </a:ext>
            </a:extLst>
          </p:cNvPr>
          <p:cNvSpPr>
            <a:spLocks noGrp="1"/>
          </p:cNvSpPr>
          <p:nvPr>
            <p:ph type="title"/>
          </p:nvPr>
        </p:nvSpPr>
        <p:spPr/>
        <p:txBody>
          <a:bodyPr/>
          <a:lstStyle/>
          <a:p>
            <a:r>
              <a:rPr lang="es-ES" dirty="0"/>
              <a:t>MÉTODOS DE LOS ARREGLOS</a:t>
            </a:r>
          </a:p>
        </p:txBody>
      </p:sp>
      <p:sp>
        <p:nvSpPr>
          <p:cNvPr id="3" name="Marcador de contenido 2">
            <a:extLst>
              <a:ext uri="{FF2B5EF4-FFF2-40B4-BE49-F238E27FC236}">
                <a16:creationId xmlns:a16="http://schemas.microsoft.com/office/drawing/2014/main" id="{69609C6C-7B74-4C36-86B8-A62C7FDD2436}"/>
              </a:ext>
            </a:extLst>
          </p:cNvPr>
          <p:cNvSpPr>
            <a:spLocks noGrp="1"/>
          </p:cNvSpPr>
          <p:nvPr>
            <p:ph idx="1"/>
          </p:nvPr>
        </p:nvSpPr>
        <p:spPr>
          <a:xfrm>
            <a:off x="1024127" y="1776713"/>
            <a:ext cx="9720073" cy="3987479"/>
          </a:xfrm>
        </p:spPr>
        <p:txBody>
          <a:bodyPr>
            <a:normAutofit fontScale="77500" lnSpcReduction="20000"/>
          </a:bodyPr>
          <a:lstStyle/>
          <a:p>
            <a:r>
              <a:rPr lang="es-ES" b="1" dirty="0" err="1">
                <a:solidFill>
                  <a:srgbClr val="FF0000"/>
                </a:solidFill>
              </a:rPr>
              <a:t>forEach</a:t>
            </a:r>
            <a:r>
              <a:rPr lang="es-ES" dirty="0"/>
              <a:t> </a:t>
            </a:r>
            <a:r>
              <a:rPr lang="es-ES" b="1" dirty="0"/>
              <a:t>Recorre</a:t>
            </a:r>
            <a:r>
              <a:rPr lang="es-ES" dirty="0"/>
              <a:t> el array</a:t>
            </a:r>
          </a:p>
          <a:p>
            <a:r>
              <a:rPr lang="es-ES" dirty="0" err="1"/>
              <a:t>videoJuegos.forEach</a:t>
            </a:r>
            <a:r>
              <a:rPr lang="es-ES" dirty="0"/>
              <a:t>((elemento, </a:t>
            </a:r>
            <a:r>
              <a:rPr lang="es-ES" dirty="0" err="1"/>
              <a:t>indice</a:t>
            </a:r>
            <a:r>
              <a:rPr lang="es-ES" dirty="0"/>
              <a:t>, </a:t>
            </a:r>
            <a:r>
              <a:rPr lang="es-ES" dirty="0" err="1"/>
              <a:t>arr</a:t>
            </a:r>
            <a:r>
              <a:rPr lang="es-ES" dirty="0"/>
              <a:t>) =&gt; {    </a:t>
            </a:r>
            <a:r>
              <a:rPr lang="es-ES" b="1" dirty="0">
                <a:solidFill>
                  <a:srgbClr val="FF0000"/>
                </a:solidFill>
              </a:rPr>
              <a:t>(son tres variables intrínsecas)</a:t>
            </a:r>
          </a:p>
          <a:p>
            <a:r>
              <a:rPr lang="es-ES" dirty="0"/>
              <a:t>    console.log({ elemento, </a:t>
            </a:r>
            <a:r>
              <a:rPr lang="es-ES" dirty="0" err="1"/>
              <a:t>indice</a:t>
            </a:r>
            <a:r>
              <a:rPr lang="es-ES" dirty="0"/>
              <a:t>, </a:t>
            </a:r>
            <a:r>
              <a:rPr lang="es-ES" dirty="0" err="1"/>
              <a:t>arr</a:t>
            </a:r>
            <a:r>
              <a:rPr lang="es-ES" dirty="0"/>
              <a:t> });   </a:t>
            </a:r>
            <a:r>
              <a:rPr lang="es-ES" dirty="0">
                <a:solidFill>
                  <a:srgbClr val="FF0000"/>
                </a:solidFill>
              </a:rPr>
              <a:t>paréntesis = argumentos    llaves = funciones</a:t>
            </a:r>
          </a:p>
          <a:p>
            <a:r>
              <a:rPr lang="es-ES" dirty="0"/>
              <a:t>});</a:t>
            </a:r>
          </a:p>
          <a:p>
            <a:r>
              <a:rPr lang="es-ES" b="1" dirty="0" err="1">
                <a:solidFill>
                  <a:srgbClr val="FF0000"/>
                </a:solidFill>
              </a:rPr>
              <a:t>push</a:t>
            </a:r>
            <a:r>
              <a:rPr lang="es-ES" dirty="0"/>
              <a:t> Añade </a:t>
            </a:r>
            <a:r>
              <a:rPr lang="es-ES" b="1" dirty="0"/>
              <a:t>un nuevo elemento al final del arreglo </a:t>
            </a:r>
            <a:r>
              <a:rPr lang="es-ES" dirty="0"/>
              <a:t>y devuelve la nueva longitud del arreglo</a:t>
            </a:r>
          </a:p>
          <a:p>
            <a:r>
              <a:rPr lang="es-ES" dirty="0" err="1"/>
              <a:t>let</a:t>
            </a:r>
            <a:r>
              <a:rPr lang="es-ES" dirty="0"/>
              <a:t> </a:t>
            </a:r>
            <a:r>
              <a:rPr lang="es-ES" dirty="0" err="1"/>
              <a:t>nuevaLongitud</a:t>
            </a:r>
            <a:r>
              <a:rPr lang="es-ES" dirty="0"/>
              <a:t> = </a:t>
            </a:r>
            <a:r>
              <a:rPr lang="es-ES" dirty="0" err="1"/>
              <a:t>videoJuegos.push</a:t>
            </a:r>
            <a:r>
              <a:rPr lang="es-ES" dirty="0"/>
              <a:t>("nuevo"); </a:t>
            </a:r>
          </a:p>
          <a:p>
            <a:r>
              <a:rPr lang="es-ES" dirty="0"/>
              <a:t>console.log(</a:t>
            </a:r>
            <a:r>
              <a:rPr lang="es-ES" dirty="0" err="1"/>
              <a:t>videoJuegos</a:t>
            </a:r>
            <a:r>
              <a:rPr lang="es-ES" dirty="0"/>
              <a:t>);</a:t>
            </a:r>
          </a:p>
          <a:p>
            <a:r>
              <a:rPr lang="es-ES" dirty="0"/>
              <a:t> </a:t>
            </a:r>
          </a:p>
          <a:p>
            <a:r>
              <a:rPr lang="es-ES" b="1" dirty="0">
                <a:solidFill>
                  <a:srgbClr val="FF0000"/>
                </a:solidFill>
              </a:rPr>
              <a:t>pop</a:t>
            </a:r>
            <a:r>
              <a:rPr lang="es-ES" dirty="0"/>
              <a:t> Elimina </a:t>
            </a:r>
            <a:r>
              <a:rPr lang="es-ES" dirty="0">
                <a:solidFill>
                  <a:srgbClr val="FF0000"/>
                </a:solidFill>
              </a:rPr>
              <a:t>el último elemento </a:t>
            </a:r>
            <a:r>
              <a:rPr lang="es-ES" dirty="0"/>
              <a:t>del arreglo y devuelve la nueva longitud </a:t>
            </a:r>
            <a:r>
              <a:rPr lang="es-ES" dirty="0">
                <a:solidFill>
                  <a:srgbClr val="FF0000"/>
                </a:solidFill>
              </a:rPr>
              <a:t>LIFO</a:t>
            </a:r>
          </a:p>
          <a:p>
            <a:r>
              <a:rPr lang="es-ES" dirty="0" err="1"/>
              <a:t>let</a:t>
            </a:r>
            <a:r>
              <a:rPr lang="es-ES" dirty="0"/>
              <a:t> </a:t>
            </a:r>
            <a:r>
              <a:rPr lang="es-ES" dirty="0" err="1"/>
              <a:t>valorBorrado</a:t>
            </a:r>
            <a:r>
              <a:rPr lang="es-ES" dirty="0"/>
              <a:t> = </a:t>
            </a:r>
            <a:r>
              <a:rPr lang="es-ES" dirty="0" err="1"/>
              <a:t>videoJuegos.pop</a:t>
            </a:r>
            <a:r>
              <a:rPr lang="es-ES" dirty="0"/>
              <a:t>();</a:t>
            </a:r>
          </a:p>
          <a:p>
            <a:r>
              <a:rPr lang="es-ES" dirty="0"/>
              <a:t>console.log({ </a:t>
            </a:r>
            <a:r>
              <a:rPr lang="es-ES" dirty="0" err="1"/>
              <a:t>valorBorrado</a:t>
            </a:r>
            <a:r>
              <a:rPr lang="es-ES" dirty="0"/>
              <a:t> });</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10558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6B209-79C2-4E24-B1D9-616DF6D6FCD8}"/>
              </a:ext>
            </a:extLst>
          </p:cNvPr>
          <p:cNvSpPr>
            <a:spLocks noGrp="1"/>
          </p:cNvSpPr>
          <p:nvPr>
            <p:ph type="title"/>
          </p:nvPr>
        </p:nvSpPr>
        <p:spPr/>
        <p:txBody>
          <a:bodyPr/>
          <a:lstStyle/>
          <a:p>
            <a:r>
              <a:rPr lang="es-ES" dirty="0"/>
              <a:t>MÉTODOS DE LOS ARREGLOS</a:t>
            </a:r>
          </a:p>
        </p:txBody>
      </p:sp>
      <p:sp>
        <p:nvSpPr>
          <p:cNvPr id="3" name="Marcador de contenido 2">
            <a:extLst>
              <a:ext uri="{FF2B5EF4-FFF2-40B4-BE49-F238E27FC236}">
                <a16:creationId xmlns:a16="http://schemas.microsoft.com/office/drawing/2014/main" id="{76075F71-EFAD-4107-869E-067C226D37F6}"/>
              </a:ext>
            </a:extLst>
          </p:cNvPr>
          <p:cNvSpPr>
            <a:spLocks noGrp="1"/>
          </p:cNvSpPr>
          <p:nvPr>
            <p:ph idx="1"/>
          </p:nvPr>
        </p:nvSpPr>
        <p:spPr/>
        <p:txBody>
          <a:bodyPr>
            <a:normAutofit fontScale="85000" lnSpcReduction="20000"/>
          </a:bodyPr>
          <a:lstStyle/>
          <a:p>
            <a:r>
              <a:rPr lang="es-ES" b="1" dirty="0" err="1">
                <a:solidFill>
                  <a:srgbClr val="FF0000"/>
                </a:solidFill>
              </a:rPr>
              <a:t>unshift</a:t>
            </a:r>
            <a:r>
              <a:rPr lang="es-ES" dirty="0"/>
              <a:t> </a:t>
            </a:r>
            <a:r>
              <a:rPr lang="es-ES" b="1" dirty="0"/>
              <a:t>Añade</a:t>
            </a:r>
            <a:r>
              <a:rPr lang="es-ES" dirty="0"/>
              <a:t> un nuevo elemento al principio del arreglo y devuelve la nueva longitud del arreglo</a:t>
            </a:r>
          </a:p>
          <a:p>
            <a:r>
              <a:rPr lang="es-ES" dirty="0" err="1"/>
              <a:t>let</a:t>
            </a:r>
            <a:r>
              <a:rPr lang="es-ES" dirty="0"/>
              <a:t> nuevaLongitud2 = </a:t>
            </a:r>
            <a:r>
              <a:rPr lang="es-ES" dirty="0" err="1"/>
              <a:t>videoJuegos.unshift</a:t>
            </a:r>
            <a:r>
              <a:rPr lang="es-ES" dirty="0"/>
              <a:t>("primero");</a:t>
            </a:r>
          </a:p>
          <a:p>
            <a:r>
              <a:rPr lang="es-ES" dirty="0"/>
              <a:t>console.log({ </a:t>
            </a:r>
            <a:r>
              <a:rPr lang="es-ES" dirty="0" err="1"/>
              <a:t>videoJuegos</a:t>
            </a:r>
            <a:r>
              <a:rPr lang="es-ES" dirty="0"/>
              <a:t> });</a:t>
            </a:r>
          </a:p>
          <a:p>
            <a:pPr marL="0" indent="0">
              <a:buNone/>
            </a:pPr>
            <a:r>
              <a:rPr lang="es-ES" b="1" dirty="0">
                <a:solidFill>
                  <a:srgbClr val="FF0000"/>
                </a:solidFill>
              </a:rPr>
              <a:t>  Shift</a:t>
            </a:r>
            <a:r>
              <a:rPr lang="es-ES" dirty="0"/>
              <a:t>  </a:t>
            </a:r>
            <a:r>
              <a:rPr lang="es-ES" b="1" dirty="0"/>
              <a:t>Elimina</a:t>
            </a:r>
            <a:r>
              <a:rPr lang="es-ES" dirty="0"/>
              <a:t> un elemento por el principio </a:t>
            </a:r>
            <a:r>
              <a:rPr lang="es-ES" b="1" dirty="0">
                <a:solidFill>
                  <a:srgbClr val="FF0000"/>
                </a:solidFill>
              </a:rPr>
              <a:t>FIFO</a:t>
            </a:r>
            <a:r>
              <a:rPr lang="es-ES" dirty="0"/>
              <a:t>  </a:t>
            </a:r>
          </a:p>
          <a:p>
            <a:endParaRPr lang="es-ES" b="1" dirty="0">
              <a:solidFill>
                <a:srgbClr val="FF0000"/>
              </a:solidFill>
            </a:endParaRPr>
          </a:p>
          <a:p>
            <a:r>
              <a:rPr lang="es-ES" b="1" dirty="0" err="1">
                <a:solidFill>
                  <a:srgbClr val="FF0000"/>
                </a:solidFill>
              </a:rPr>
              <a:t>splice</a:t>
            </a:r>
            <a:r>
              <a:rPr lang="es-ES" dirty="0"/>
              <a:t> Elimina un elemento de una posición. Recibe dos parámetros, el primero es el índice de la posición a eliminar y el segundo es cuantos elementos queremos eliminar.</a:t>
            </a:r>
          </a:p>
          <a:p>
            <a:r>
              <a:rPr lang="es-ES" dirty="0" err="1"/>
              <a:t>videoJuegos.splice</a:t>
            </a:r>
            <a:r>
              <a:rPr lang="es-ES" dirty="0"/>
              <a:t>(0, 2);</a:t>
            </a:r>
          </a:p>
          <a:p>
            <a:r>
              <a:rPr lang="es-ES" dirty="0"/>
              <a:t>console.log({ </a:t>
            </a:r>
            <a:r>
              <a:rPr lang="es-ES" dirty="0" err="1"/>
              <a:t>videoJuegos</a:t>
            </a:r>
            <a:r>
              <a:rPr lang="es-ES" dirty="0"/>
              <a:t> });</a:t>
            </a:r>
          </a:p>
          <a:p>
            <a:r>
              <a:rPr lang="es-ES" b="1" dirty="0" err="1">
                <a:solidFill>
                  <a:srgbClr val="FF0000"/>
                </a:solidFill>
              </a:rPr>
              <a:t>indexOf</a:t>
            </a:r>
            <a:r>
              <a:rPr lang="es-ES" dirty="0"/>
              <a:t> Devuelve el índice del valor que le pasemos, si está dentro del arreglo. En caso de no encontrarlo, devuelve -1   </a:t>
            </a:r>
            <a:r>
              <a:rPr lang="es-ES" dirty="0" err="1">
                <a:solidFill>
                  <a:srgbClr val="FF0000"/>
                </a:solidFill>
              </a:rPr>
              <a:t>videoJuegos.indexOf</a:t>
            </a:r>
            <a:r>
              <a:rPr lang="es-ES" dirty="0">
                <a:solidFill>
                  <a:srgbClr val="FF0000"/>
                </a:solidFill>
              </a:rPr>
              <a:t>(2)  =&gt; 1</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186910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ACE3392-8CC3-6EC6-30E1-68DE83C30E15}"/>
              </a:ext>
            </a:extLst>
          </p:cNvPr>
          <p:cNvSpPr txBox="1"/>
          <p:nvPr/>
        </p:nvSpPr>
        <p:spPr>
          <a:xfrm>
            <a:off x="593386" y="515566"/>
            <a:ext cx="10223770" cy="984885"/>
          </a:xfrm>
          <a:prstGeom prst="rect">
            <a:avLst/>
          </a:prstGeom>
          <a:noFill/>
        </p:spPr>
        <p:txBody>
          <a:bodyPr wrap="square" rtlCol="0">
            <a:spAutoFit/>
          </a:bodyPr>
          <a:lstStyle/>
          <a:p>
            <a:r>
              <a:rPr lang="es-ES" sz="4000" dirty="0"/>
              <a:t>MÉTODOS DE LOS ARREGLOS</a:t>
            </a:r>
          </a:p>
          <a:p>
            <a:endParaRPr lang="es-ES" dirty="0"/>
          </a:p>
        </p:txBody>
      </p:sp>
      <p:sp>
        <p:nvSpPr>
          <p:cNvPr id="3" name="CuadroTexto 2">
            <a:extLst>
              <a:ext uri="{FF2B5EF4-FFF2-40B4-BE49-F238E27FC236}">
                <a16:creationId xmlns:a16="http://schemas.microsoft.com/office/drawing/2014/main" id="{3E988DB1-363C-E26A-0763-67B1BE89B32E}"/>
              </a:ext>
            </a:extLst>
          </p:cNvPr>
          <p:cNvSpPr txBox="1"/>
          <p:nvPr/>
        </p:nvSpPr>
        <p:spPr>
          <a:xfrm>
            <a:off x="982494" y="1616153"/>
            <a:ext cx="3822970" cy="369332"/>
          </a:xfrm>
          <a:prstGeom prst="rect">
            <a:avLst/>
          </a:prstGeom>
          <a:noFill/>
        </p:spPr>
        <p:txBody>
          <a:bodyPr wrap="square" rtlCol="0">
            <a:spAutoFit/>
          </a:bodyPr>
          <a:lstStyle/>
          <a:p>
            <a:r>
              <a:rPr lang="es-ES" dirty="0" err="1"/>
              <a:t>Entries</a:t>
            </a:r>
            <a:r>
              <a:rPr lang="es-ES" dirty="0"/>
              <a:t>()   </a:t>
            </a:r>
          </a:p>
        </p:txBody>
      </p:sp>
      <p:sp>
        <p:nvSpPr>
          <p:cNvPr id="9" name="Rectangle 6">
            <a:extLst>
              <a:ext uri="{FF2B5EF4-FFF2-40B4-BE49-F238E27FC236}">
                <a16:creationId xmlns:a16="http://schemas.microsoft.com/office/drawing/2014/main" id="{893451E5-C46F-B045-F825-E0E7D857FF5C}"/>
              </a:ext>
            </a:extLst>
          </p:cNvPr>
          <p:cNvSpPr>
            <a:spLocks noChangeArrowheads="1"/>
          </p:cNvSpPr>
          <p:nvPr/>
        </p:nvSpPr>
        <p:spPr bwMode="auto">
          <a:xfrm>
            <a:off x="982494" y="1936853"/>
            <a:ext cx="9604659"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Segoe WPC"/>
              </a:rPr>
              <a:t>se utiliza para obtener un iterador de pares clave-valor de una matriz. </a:t>
            </a:r>
            <a:r>
              <a:rPr kumimoji="0" lang="es-ES" altLang="es-ES" sz="1400" b="0" i="0" u="none" strike="noStrike" cap="none" normalizeH="0" baseline="0" dirty="0">
                <a:ln>
                  <a:noFill/>
                </a:ln>
                <a:effectLst/>
                <a:highlight>
                  <a:srgbClr val="FFFF00"/>
                </a:highlight>
                <a:latin typeface="Segoe WPC"/>
              </a:rPr>
              <a:t>Devuelve un nuevo objeto </a:t>
            </a:r>
            <a:r>
              <a:rPr kumimoji="0" lang="es-ES" altLang="es-ES" sz="1400" b="0" i="0" u="none" strike="noStrike" cap="none" normalizeH="0" baseline="0" dirty="0">
                <a:ln>
                  <a:noFill/>
                </a:ln>
                <a:effectLst/>
                <a:latin typeface="var(--vscode-editor-font-family)"/>
              </a:rPr>
              <a:t>Array </a:t>
            </a:r>
            <a:r>
              <a:rPr kumimoji="0" lang="es-ES" altLang="es-ES" sz="1400" b="0" i="0" u="none" strike="noStrike" cap="none" normalizeH="0" baseline="0" dirty="0" err="1">
                <a:ln>
                  <a:noFill/>
                </a:ln>
                <a:effectLst/>
                <a:latin typeface="var(--vscode-editor-font-family)"/>
              </a:rPr>
              <a:t>Iterator</a:t>
            </a:r>
            <a:r>
              <a:rPr kumimoji="0" lang="es-ES" altLang="es-ES" sz="1400" b="0" i="0" u="none" strike="noStrike" cap="none" normalizeH="0" baseline="0" dirty="0">
                <a:ln>
                  <a:noFill/>
                </a:ln>
                <a:effectLst/>
                <a:latin typeface="Segoe WPC"/>
              </a:rPr>
              <a:t> que contiene los pares clave-valor para cada elemento de la matriz</a:t>
            </a:r>
            <a:r>
              <a:rPr kumimoji="0" lang="es-ES" altLang="es-ES" sz="900" b="0" i="0" u="none" strike="noStrike" cap="none" normalizeH="0" baseline="0" dirty="0">
                <a:ln>
                  <a:noFill/>
                </a:ln>
                <a:effectLst/>
                <a:latin typeface="Segoe WPC"/>
              </a:rPr>
              <a:t>.</a:t>
            </a:r>
            <a:r>
              <a:rPr kumimoji="0" lang="es-ES" altLang="es-ES" sz="800" b="0" i="0" u="none" strike="noStrike" cap="none" normalizeH="0" baseline="0" dirty="0">
                <a:ln>
                  <a:noFill/>
                </a:ln>
                <a:effectLst/>
              </a:rPr>
              <a:t> </a:t>
            </a:r>
          </a:p>
          <a:p>
            <a:r>
              <a:rPr lang="es-ES" sz="1800" b="0" dirty="0" err="1">
                <a:effectLst/>
                <a:latin typeface="Consolas" panose="020B0609020204030204" pitchFamily="49" charset="0"/>
              </a:rPr>
              <a:t>let</a:t>
            </a:r>
            <a:r>
              <a:rPr lang="es-ES" sz="1800" b="0" dirty="0">
                <a:effectLst/>
                <a:latin typeface="Consolas" panose="020B0609020204030204" pitchFamily="49" charset="0"/>
              </a:rPr>
              <a:t> iterador = </a:t>
            </a:r>
            <a:r>
              <a:rPr lang="es-ES" sz="1800" b="0" dirty="0" err="1">
                <a:effectLst/>
                <a:latin typeface="Consolas" panose="020B0609020204030204" pitchFamily="49" charset="0"/>
              </a:rPr>
              <a:t>arreglo.entries</a:t>
            </a:r>
            <a:r>
              <a:rPr lang="es-ES" sz="1800" dirty="0">
                <a:latin typeface="Consolas" panose="020B0609020204030204" pitchFamily="49" charset="0"/>
              </a:rPr>
              <a:t>()</a:t>
            </a:r>
            <a:r>
              <a:rPr lang="es-ES" sz="1800" b="0" dirty="0">
                <a:effectLst/>
                <a:latin typeface="Consolas" panose="020B0609020204030204" pitchFamily="49" charset="0"/>
              </a:rPr>
              <a:t>;</a:t>
            </a:r>
          </a:p>
          <a:p>
            <a:r>
              <a:rPr lang="es-ES" sz="1800" b="0" dirty="0" err="1">
                <a:effectLst/>
                <a:latin typeface="Consolas" panose="020B0609020204030204" pitchFamily="49" charset="0"/>
              </a:rPr>
              <a:t>let</a:t>
            </a:r>
            <a:r>
              <a:rPr lang="es-ES" sz="1800" b="0" dirty="0">
                <a:effectLst/>
                <a:latin typeface="Consolas" panose="020B0609020204030204" pitchFamily="49" charset="0"/>
              </a:rPr>
              <a:t> cadena = "";</a:t>
            </a:r>
          </a:p>
          <a:p>
            <a:r>
              <a:rPr lang="es-ES" sz="1800" b="0" dirty="0" err="1">
                <a:effectLst/>
                <a:latin typeface="Consolas" panose="020B0609020204030204" pitchFamily="49" charset="0"/>
              </a:rPr>
              <a:t>for</a:t>
            </a:r>
            <a:r>
              <a:rPr lang="es-ES" sz="1800" b="0" dirty="0">
                <a:effectLst/>
                <a:latin typeface="Consolas" panose="020B0609020204030204" pitchFamily="49" charset="0"/>
              </a:rPr>
              <a:t> (</a:t>
            </a:r>
            <a:r>
              <a:rPr lang="es-ES" sz="1800" b="0" dirty="0" err="1">
                <a:effectLst/>
                <a:latin typeface="Consolas" panose="020B0609020204030204" pitchFamily="49" charset="0"/>
              </a:rPr>
              <a:t>let</a:t>
            </a:r>
            <a:r>
              <a:rPr lang="es-ES" sz="1800" b="0" dirty="0">
                <a:effectLst/>
                <a:latin typeface="Consolas" panose="020B0609020204030204" pitchFamily="49" charset="0"/>
              </a:rPr>
              <a:t> entrada </a:t>
            </a:r>
            <a:r>
              <a:rPr lang="es-ES" sz="1800" b="0" dirty="0" err="1">
                <a:effectLst/>
                <a:latin typeface="Consolas" panose="020B0609020204030204" pitchFamily="49" charset="0"/>
              </a:rPr>
              <a:t>of</a:t>
            </a:r>
            <a:r>
              <a:rPr lang="es-ES" sz="1800" b="0" dirty="0">
                <a:effectLst/>
                <a:latin typeface="Consolas" panose="020B0609020204030204" pitchFamily="49" charset="0"/>
              </a:rPr>
              <a:t> iterador){</a:t>
            </a:r>
          </a:p>
          <a:p>
            <a:r>
              <a:rPr lang="es-ES" sz="1800" b="0" dirty="0">
                <a:effectLst/>
                <a:latin typeface="Consolas" panose="020B0609020204030204" pitchFamily="49" charset="0"/>
              </a:rPr>
              <a:t>    cadena += entrada+"\n";</a:t>
            </a:r>
          </a:p>
          <a:p>
            <a:r>
              <a:rPr lang="es-ES" sz="1800" b="0" dirty="0">
                <a:effectLst/>
                <a:latin typeface="Consolas" panose="020B0609020204030204" pitchFamily="49" charset="0"/>
              </a:rPr>
              <a:t>}</a:t>
            </a:r>
          </a:p>
          <a:p>
            <a:r>
              <a:rPr lang="es-ES" sz="1800" b="0" dirty="0" err="1">
                <a:effectLst/>
                <a:latin typeface="Consolas" panose="020B0609020204030204" pitchFamily="49" charset="0"/>
              </a:rPr>
              <a:t>alert</a:t>
            </a:r>
            <a:r>
              <a:rPr lang="es-ES" sz="1800" b="0" dirty="0">
                <a:effectLst/>
                <a:latin typeface="Consolas" panose="020B0609020204030204" pitchFamily="49" charset="0"/>
              </a:rPr>
              <a:t>("el </a:t>
            </a:r>
            <a:r>
              <a:rPr lang="es-ES" sz="1800" b="0" dirty="0" err="1">
                <a:effectLst/>
                <a:latin typeface="Consolas" panose="020B0609020204030204" pitchFamily="49" charset="0"/>
              </a:rPr>
              <a:t>Entries</a:t>
            </a:r>
            <a:r>
              <a:rPr lang="es-ES" sz="1800" b="0" dirty="0">
                <a:effectLst/>
                <a:latin typeface="Consolas" panose="020B0609020204030204" pitchFamily="49" charset="0"/>
              </a:rPr>
              <a:t> del arreglo es: \n" + cadena);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effectLst/>
            </a:endParaRPr>
          </a:p>
        </p:txBody>
      </p:sp>
      <p:sp>
        <p:nvSpPr>
          <p:cNvPr id="10" name="CuadroTexto 9">
            <a:extLst>
              <a:ext uri="{FF2B5EF4-FFF2-40B4-BE49-F238E27FC236}">
                <a16:creationId xmlns:a16="http://schemas.microsoft.com/office/drawing/2014/main" id="{DE04A54D-DF9C-E53A-BDDA-1B93925F1EEB}"/>
              </a:ext>
            </a:extLst>
          </p:cNvPr>
          <p:cNvSpPr txBox="1"/>
          <p:nvPr/>
        </p:nvSpPr>
        <p:spPr>
          <a:xfrm>
            <a:off x="982494" y="4181426"/>
            <a:ext cx="5316706" cy="369332"/>
          </a:xfrm>
          <a:prstGeom prst="rect">
            <a:avLst/>
          </a:prstGeom>
          <a:noFill/>
        </p:spPr>
        <p:txBody>
          <a:bodyPr wrap="square" rtlCol="0">
            <a:spAutoFit/>
          </a:bodyPr>
          <a:lstStyle/>
          <a:p>
            <a:r>
              <a:rPr lang="es-ES" dirty="0" err="1"/>
              <a:t>Every</a:t>
            </a:r>
            <a:r>
              <a:rPr lang="es-ES" dirty="0"/>
              <a:t>()   DEVUELVE BOLEANO</a:t>
            </a:r>
          </a:p>
        </p:txBody>
      </p:sp>
      <p:sp>
        <p:nvSpPr>
          <p:cNvPr id="11" name="CuadroTexto 10">
            <a:extLst>
              <a:ext uri="{FF2B5EF4-FFF2-40B4-BE49-F238E27FC236}">
                <a16:creationId xmlns:a16="http://schemas.microsoft.com/office/drawing/2014/main" id="{E1CFCBC4-3CCB-B600-C0D9-44A5C86197F4}"/>
              </a:ext>
            </a:extLst>
          </p:cNvPr>
          <p:cNvSpPr txBox="1"/>
          <p:nvPr/>
        </p:nvSpPr>
        <p:spPr>
          <a:xfrm>
            <a:off x="982494" y="4550758"/>
            <a:ext cx="9133840" cy="2031325"/>
          </a:xfrm>
          <a:prstGeom prst="rect">
            <a:avLst/>
          </a:prstGeom>
          <a:noFill/>
        </p:spPr>
        <p:txBody>
          <a:bodyPr wrap="square" rtlCol="0">
            <a:spAutoFit/>
          </a:bodyPr>
          <a:lstStyle/>
          <a:p>
            <a:r>
              <a:rPr lang="es-ES" dirty="0">
                <a:solidFill>
                  <a:srgbClr val="FF0000"/>
                </a:solidFill>
              </a:rPr>
              <a:t>Verifica si todos los elementos de un array cumplen con una función</a:t>
            </a:r>
          </a:p>
          <a:p>
            <a:r>
              <a:rPr lang="es-ES" dirty="0">
                <a:solidFill>
                  <a:srgbClr val="FF0000"/>
                </a:solidFill>
              </a:rPr>
              <a:t>Sintaxis: </a:t>
            </a:r>
          </a:p>
          <a:p>
            <a:r>
              <a:rPr lang="es-ES" dirty="0" err="1"/>
              <a:t>array.every</a:t>
            </a:r>
            <a:r>
              <a:rPr lang="es-ES" dirty="0"/>
              <a:t>(</a:t>
            </a:r>
            <a:r>
              <a:rPr lang="es-ES" dirty="0" err="1"/>
              <a:t>funcion</a:t>
            </a:r>
            <a:r>
              <a:rPr lang="es-ES" dirty="0"/>
              <a:t>(elemento, </a:t>
            </a:r>
            <a:r>
              <a:rPr lang="es-ES" dirty="0" err="1"/>
              <a:t>indice</a:t>
            </a:r>
            <a:r>
              <a:rPr lang="es-ES" dirty="0"/>
              <a:t>, arreglo), </a:t>
            </a:r>
            <a:r>
              <a:rPr lang="es-ES" dirty="0" err="1"/>
              <a:t>thisArg</a:t>
            </a:r>
            <a:r>
              <a:rPr lang="es-ES" dirty="0"/>
              <a:t>)</a:t>
            </a:r>
          </a:p>
          <a:p>
            <a:r>
              <a:rPr lang="es-ES" dirty="0"/>
              <a:t>Ej.</a:t>
            </a:r>
          </a:p>
          <a:p>
            <a:r>
              <a:rPr lang="es-ES" dirty="0" err="1"/>
              <a:t>Let</a:t>
            </a:r>
            <a:r>
              <a:rPr lang="es-ES" dirty="0"/>
              <a:t> </a:t>
            </a:r>
            <a:r>
              <a:rPr lang="es-ES" dirty="0" err="1"/>
              <a:t>sonNumeros</a:t>
            </a:r>
            <a:r>
              <a:rPr lang="es-ES" dirty="0"/>
              <a:t> = </a:t>
            </a:r>
            <a:r>
              <a:rPr lang="es-ES" dirty="0" err="1"/>
              <a:t>Array.every</a:t>
            </a:r>
            <a:r>
              <a:rPr lang="es-ES" dirty="0"/>
              <a:t>(</a:t>
            </a:r>
            <a:r>
              <a:rPr lang="es-ES" dirty="0" err="1"/>
              <a:t>isNaN</a:t>
            </a:r>
            <a:r>
              <a:rPr lang="es-ES" dirty="0"/>
              <a:t>(</a:t>
            </a:r>
            <a:r>
              <a:rPr lang="es-ES" dirty="0" err="1"/>
              <a:t>elemento,índice</a:t>
            </a:r>
            <a:r>
              <a:rPr lang="es-ES" dirty="0"/>
              <a:t>);</a:t>
            </a:r>
          </a:p>
          <a:p>
            <a:endParaRPr lang="es-ES" dirty="0"/>
          </a:p>
          <a:p>
            <a:endParaRPr lang="es-ES" dirty="0"/>
          </a:p>
        </p:txBody>
      </p:sp>
    </p:spTree>
    <p:extLst>
      <p:ext uri="{BB962C8B-B14F-4D97-AF65-F5344CB8AC3E}">
        <p14:creationId xmlns:p14="http://schemas.microsoft.com/office/powerpoint/2010/main" val="320339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9D524-3E62-42FE-BB84-222AE5BCA0B0}"/>
              </a:ext>
            </a:extLst>
          </p:cNvPr>
          <p:cNvSpPr>
            <a:spLocks noGrp="1"/>
          </p:cNvSpPr>
          <p:nvPr>
            <p:ph type="title"/>
          </p:nvPr>
        </p:nvSpPr>
        <p:spPr/>
        <p:txBody>
          <a:bodyPr/>
          <a:lstStyle/>
          <a:p>
            <a:r>
              <a:rPr lang="es-ES" dirty="0"/>
              <a:t>INSTALACIONES PREVIAS</a:t>
            </a:r>
          </a:p>
        </p:txBody>
      </p:sp>
      <p:sp>
        <p:nvSpPr>
          <p:cNvPr id="3" name="Marcador de contenido 2">
            <a:extLst>
              <a:ext uri="{FF2B5EF4-FFF2-40B4-BE49-F238E27FC236}">
                <a16:creationId xmlns:a16="http://schemas.microsoft.com/office/drawing/2014/main" id="{EB5113E5-0301-46DA-BCBB-59F6F32EAFE6}"/>
              </a:ext>
            </a:extLst>
          </p:cNvPr>
          <p:cNvSpPr>
            <a:spLocks noGrp="1"/>
          </p:cNvSpPr>
          <p:nvPr>
            <p:ph idx="1"/>
          </p:nvPr>
        </p:nvSpPr>
        <p:spPr/>
        <p:txBody>
          <a:bodyPr/>
          <a:lstStyle/>
          <a:p>
            <a:r>
              <a:rPr lang="es-ES" dirty="0" err="1"/>
              <a:t>Node</a:t>
            </a:r>
            <a:r>
              <a:rPr lang="es-ES" dirty="0"/>
              <a:t>. Con </a:t>
            </a:r>
            <a:r>
              <a:rPr lang="es-ES" dirty="0" err="1"/>
              <a:t>node</a:t>
            </a:r>
            <a:r>
              <a:rPr lang="es-ES" dirty="0"/>
              <a:t> podremos ejecutar </a:t>
            </a:r>
            <a:r>
              <a:rPr lang="es-ES" dirty="0" err="1"/>
              <a:t>javascript</a:t>
            </a:r>
            <a:r>
              <a:rPr lang="es-ES" dirty="0"/>
              <a:t> desde el terminal de comandos.</a:t>
            </a:r>
          </a:p>
          <a:p>
            <a:r>
              <a:rPr lang="es-ES" dirty="0"/>
              <a:t>Visual </a:t>
            </a:r>
            <a:r>
              <a:rPr lang="es-ES" dirty="0" err="1"/>
              <a:t>studio</a:t>
            </a:r>
            <a:r>
              <a:rPr lang="es-ES" dirty="0"/>
              <a:t> </a:t>
            </a:r>
            <a:r>
              <a:rPr lang="es-ES" dirty="0" err="1"/>
              <a:t>code</a:t>
            </a:r>
            <a:endParaRPr lang="es-ES" dirty="0"/>
          </a:p>
          <a:p>
            <a:endParaRPr lang="es-ES" dirty="0"/>
          </a:p>
        </p:txBody>
      </p:sp>
    </p:spTree>
    <p:extLst>
      <p:ext uri="{BB962C8B-B14F-4D97-AF65-F5344CB8AC3E}">
        <p14:creationId xmlns:p14="http://schemas.microsoft.com/office/powerpoint/2010/main" val="2830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BDBEA-81DE-480F-A975-99C3DB845812}"/>
              </a:ext>
            </a:extLst>
          </p:cNvPr>
          <p:cNvSpPr>
            <a:spLocks noGrp="1"/>
          </p:cNvSpPr>
          <p:nvPr>
            <p:ph type="title"/>
          </p:nvPr>
        </p:nvSpPr>
        <p:spPr/>
        <p:txBody>
          <a:bodyPr/>
          <a:lstStyle/>
          <a:p>
            <a:r>
              <a:rPr lang="es-ES" dirty="0"/>
              <a:t>OBJETOS LITERALES  </a:t>
            </a:r>
          </a:p>
        </p:txBody>
      </p:sp>
      <p:sp>
        <p:nvSpPr>
          <p:cNvPr id="3" name="Marcador de contenido 2">
            <a:extLst>
              <a:ext uri="{FF2B5EF4-FFF2-40B4-BE49-F238E27FC236}">
                <a16:creationId xmlns:a16="http://schemas.microsoft.com/office/drawing/2014/main" id="{4BD0F44E-8539-453C-B73B-C351B08DF936}"/>
              </a:ext>
            </a:extLst>
          </p:cNvPr>
          <p:cNvSpPr>
            <a:spLocks noGrp="1"/>
          </p:cNvSpPr>
          <p:nvPr>
            <p:ph idx="1"/>
          </p:nvPr>
        </p:nvSpPr>
        <p:spPr>
          <a:xfrm>
            <a:off x="1024128" y="2286000"/>
            <a:ext cx="10425327" cy="4023360"/>
          </a:xfrm>
        </p:spPr>
        <p:txBody>
          <a:bodyPr>
            <a:normAutofit/>
          </a:bodyPr>
          <a:lstStyle/>
          <a:p>
            <a:r>
              <a:rPr lang="es-ES" dirty="0"/>
              <a:t>Son objetos que tienen pares de valores, es decir, que tienen una propiedad y el valor que se le asigna a esa propiedad. </a:t>
            </a:r>
            <a:r>
              <a:rPr lang="es-ES" dirty="0">
                <a:solidFill>
                  <a:srgbClr val="FF0000"/>
                </a:solidFill>
              </a:rPr>
              <a:t>Pueden parecerse a un mapa o directorio</a:t>
            </a:r>
          </a:p>
          <a:p>
            <a:r>
              <a:rPr lang="es-ES" dirty="0"/>
              <a:t>A diferencia con los arreglos, estos no tienen índice, sino una propiedad. Ejemplo:</a:t>
            </a:r>
          </a:p>
          <a:p>
            <a:r>
              <a:rPr lang="pt-BR" b="1" dirty="0">
                <a:solidFill>
                  <a:srgbClr val="FF0000"/>
                </a:solidFill>
              </a:rPr>
              <a:t>Let</a:t>
            </a:r>
            <a:r>
              <a:rPr lang="pt-BR" dirty="0"/>
              <a:t> </a:t>
            </a:r>
            <a:r>
              <a:rPr lang="pt-BR" dirty="0" err="1"/>
              <a:t>factura</a:t>
            </a:r>
            <a:r>
              <a:rPr lang="pt-BR" dirty="0"/>
              <a:t> = {</a:t>
            </a:r>
          </a:p>
          <a:p>
            <a:pPr lvl="1"/>
            <a:r>
              <a:rPr lang="pt-BR" dirty="0"/>
              <a:t>numero: 201,</a:t>
            </a:r>
          </a:p>
          <a:p>
            <a:pPr lvl="1"/>
            <a:r>
              <a:rPr lang="pt-BR" dirty="0"/>
              <a:t>cliente: 'Transportes </a:t>
            </a:r>
            <a:r>
              <a:rPr lang="pt-BR" dirty="0" err="1"/>
              <a:t>Chemita</a:t>
            </a:r>
            <a:r>
              <a:rPr lang="pt-BR" dirty="0"/>
              <a:t>',</a:t>
            </a:r>
          </a:p>
          <a:p>
            <a:pPr lvl="1"/>
            <a:r>
              <a:rPr lang="pt-BR" dirty="0"/>
              <a:t>divisa: '</a:t>
            </a:r>
            <a:r>
              <a:rPr lang="pt-BR" dirty="0" err="1"/>
              <a:t>eur</a:t>
            </a:r>
            <a:r>
              <a:rPr lang="pt-BR" dirty="0"/>
              <a:t>',</a:t>
            </a:r>
          </a:p>
          <a:p>
            <a:pPr lvl="1"/>
            <a:r>
              <a:rPr lang="pt-BR" dirty="0"/>
              <a:t>subtotal: 350.25,</a:t>
            </a:r>
          </a:p>
          <a:p>
            <a:pPr lvl="1"/>
            <a:r>
              <a:rPr lang="pt-BR" dirty="0"/>
              <a:t>IVA: 75.55</a:t>
            </a:r>
          </a:p>
          <a:p>
            <a:r>
              <a:rPr lang="pt-BR" dirty="0"/>
              <a:t>}     </a:t>
            </a:r>
            <a:r>
              <a:rPr lang="pt-BR" dirty="0">
                <a:solidFill>
                  <a:srgbClr val="FF0000"/>
                </a:solidFill>
              </a:rPr>
              <a:t>Literal</a:t>
            </a:r>
            <a:r>
              <a:rPr lang="pt-BR" dirty="0"/>
              <a:t>   y  </a:t>
            </a:r>
            <a:r>
              <a:rPr lang="pt-BR" dirty="0" err="1">
                <a:solidFill>
                  <a:srgbClr val="FF0000"/>
                </a:solidFill>
              </a:rPr>
              <a:t>Entries</a:t>
            </a:r>
            <a:r>
              <a:rPr lang="pt-BR" dirty="0"/>
              <a:t>  </a:t>
            </a:r>
            <a:r>
              <a:rPr lang="pt-BR" dirty="0" err="1"/>
              <a:t>son</a:t>
            </a:r>
            <a:r>
              <a:rPr lang="pt-BR" dirty="0"/>
              <a:t> métodos de </a:t>
            </a:r>
            <a:r>
              <a:rPr lang="pt-BR" dirty="0" err="1"/>
              <a:t>la</a:t>
            </a:r>
            <a:r>
              <a:rPr lang="pt-BR" dirty="0"/>
              <a:t> lista   ver </a:t>
            </a:r>
            <a:r>
              <a:rPr lang="pt-BR" dirty="0" err="1"/>
              <a:t>informacion</a:t>
            </a:r>
            <a:endParaRPr lang="pt-BR" dirty="0"/>
          </a:p>
          <a:p>
            <a:endParaRPr lang="pt-BR" dirty="0"/>
          </a:p>
          <a:p>
            <a:pPr marL="0" indent="0">
              <a:buNone/>
            </a:pPr>
            <a:endParaRPr lang="pt-BR" dirty="0"/>
          </a:p>
        </p:txBody>
      </p:sp>
    </p:spTree>
    <p:extLst>
      <p:ext uri="{BB962C8B-B14F-4D97-AF65-F5344CB8AC3E}">
        <p14:creationId xmlns:p14="http://schemas.microsoft.com/office/powerpoint/2010/main" val="868786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02791-515D-423A-928C-9E7AD1591F56}"/>
              </a:ext>
            </a:extLst>
          </p:cNvPr>
          <p:cNvSpPr>
            <a:spLocks noGrp="1"/>
          </p:cNvSpPr>
          <p:nvPr>
            <p:ph type="title"/>
          </p:nvPr>
        </p:nvSpPr>
        <p:spPr/>
        <p:txBody>
          <a:bodyPr/>
          <a:lstStyle/>
          <a:p>
            <a:r>
              <a:rPr lang="es-ES" dirty="0"/>
              <a:t>PALABRAS RESERVADAS PARA LAS PROPIEDADES DE OBJETOS LITERALES (MÉTODOS)</a:t>
            </a:r>
          </a:p>
        </p:txBody>
      </p:sp>
      <p:sp>
        <p:nvSpPr>
          <p:cNvPr id="3" name="Marcador de contenido 2">
            <a:extLst>
              <a:ext uri="{FF2B5EF4-FFF2-40B4-BE49-F238E27FC236}">
                <a16:creationId xmlns:a16="http://schemas.microsoft.com/office/drawing/2014/main" id="{C89B70B7-11F4-4F38-8264-3DB38D9F55EF}"/>
              </a:ext>
            </a:extLst>
          </p:cNvPr>
          <p:cNvSpPr>
            <a:spLocks noGrp="1"/>
          </p:cNvSpPr>
          <p:nvPr>
            <p:ph idx="1"/>
          </p:nvPr>
        </p:nvSpPr>
        <p:spPr/>
        <p:txBody>
          <a:bodyPr>
            <a:normAutofit fontScale="85000" lnSpcReduction="10000"/>
          </a:bodyPr>
          <a:lstStyle/>
          <a:p>
            <a:pPr>
              <a:lnSpc>
                <a:spcPct val="100000"/>
              </a:lnSpc>
              <a:spcBef>
                <a:spcPts val="600"/>
              </a:spcBef>
              <a:spcAft>
                <a:spcPts val="0"/>
              </a:spcAft>
            </a:pPr>
            <a:r>
              <a:rPr lang="es-ES" sz="1800" b="1" dirty="0" err="1"/>
              <a:t>Object.entries</a:t>
            </a:r>
            <a:r>
              <a:rPr lang="es-ES" sz="1800" dirty="0"/>
              <a:t> Convierte el objeto en un arreglo</a:t>
            </a:r>
          </a:p>
          <a:p>
            <a:pPr lvl="1">
              <a:lnSpc>
                <a:spcPct val="100000"/>
              </a:lnSpc>
              <a:spcBef>
                <a:spcPts val="600"/>
              </a:spcBef>
              <a:spcAft>
                <a:spcPts val="0"/>
              </a:spcAft>
            </a:pPr>
            <a:r>
              <a:rPr lang="es-ES" sz="1600" dirty="0" err="1"/>
              <a:t>const</a:t>
            </a:r>
            <a:r>
              <a:rPr lang="es-ES" sz="1600" dirty="0"/>
              <a:t> arreglo = </a:t>
            </a:r>
            <a:r>
              <a:rPr lang="es-ES" sz="1600" dirty="0" err="1"/>
              <a:t>Object.entries</a:t>
            </a:r>
            <a:r>
              <a:rPr lang="es-ES" sz="1600" dirty="0"/>
              <a:t>(factura);</a:t>
            </a:r>
          </a:p>
          <a:p>
            <a:pPr lvl="1">
              <a:lnSpc>
                <a:spcPct val="100000"/>
              </a:lnSpc>
              <a:spcBef>
                <a:spcPts val="600"/>
              </a:spcBef>
              <a:spcAft>
                <a:spcPts val="0"/>
              </a:spcAft>
            </a:pPr>
            <a:r>
              <a:rPr lang="es-ES" sz="1600" dirty="0"/>
              <a:t>console.log(arreglo);</a:t>
            </a:r>
          </a:p>
          <a:p>
            <a:pPr marL="128016" lvl="1" indent="0">
              <a:lnSpc>
                <a:spcPct val="100000"/>
              </a:lnSpc>
              <a:spcBef>
                <a:spcPts val="600"/>
              </a:spcBef>
              <a:spcAft>
                <a:spcPts val="0"/>
              </a:spcAft>
              <a:buNone/>
            </a:pPr>
            <a:r>
              <a:rPr lang="es-ES" b="1" dirty="0" err="1"/>
              <a:t>Object.freeze</a:t>
            </a:r>
            <a:r>
              <a:rPr lang="es-ES" dirty="0"/>
              <a:t> Impide modificar los pares de datos del objeto</a:t>
            </a:r>
          </a:p>
          <a:p>
            <a:pPr marL="310896" lvl="2" indent="0">
              <a:lnSpc>
                <a:spcPct val="100000"/>
              </a:lnSpc>
              <a:spcBef>
                <a:spcPts val="600"/>
              </a:spcBef>
              <a:spcAft>
                <a:spcPts val="0"/>
              </a:spcAft>
              <a:buNone/>
            </a:pPr>
            <a:r>
              <a:rPr lang="es-ES" dirty="0" err="1"/>
              <a:t>Object.freeze</a:t>
            </a:r>
            <a:r>
              <a:rPr lang="es-ES" dirty="0"/>
              <a:t>(factura);</a:t>
            </a:r>
          </a:p>
          <a:p>
            <a:pPr marL="128016" lvl="1" indent="0">
              <a:lnSpc>
                <a:spcPct val="100000"/>
              </a:lnSpc>
              <a:spcBef>
                <a:spcPts val="600"/>
              </a:spcBef>
              <a:spcAft>
                <a:spcPts val="0"/>
              </a:spcAft>
              <a:buNone/>
            </a:pPr>
            <a:r>
              <a:rPr lang="es-ES" altLang="es-ES" b="1" dirty="0" err="1">
                <a:solidFill>
                  <a:srgbClr val="1B1B1B"/>
                </a:solidFill>
              </a:rPr>
              <a:t>Object.getOwnPropertyNames</a:t>
            </a:r>
            <a:r>
              <a:rPr lang="es-ES" altLang="es-ES" b="1" dirty="0">
                <a:solidFill>
                  <a:srgbClr val="1B1B1B"/>
                </a:solidFill>
              </a:rPr>
              <a:t>()</a:t>
            </a:r>
            <a:r>
              <a:rPr lang="es-ES" altLang="es-ES" b="1" dirty="0">
                <a:solidFill>
                  <a:srgbClr val="1B1B1B"/>
                </a:solidFill>
                <a:cs typeface="Arial" panose="020B0604020202020204" pitchFamily="34" charset="0"/>
              </a:rPr>
              <a:t> </a:t>
            </a:r>
            <a:r>
              <a:rPr lang="es-ES" altLang="es-ES" dirty="0">
                <a:solidFill>
                  <a:srgbClr val="1B1B1B"/>
                </a:solidFill>
                <a:cs typeface="Arial" panose="020B0604020202020204" pitchFamily="34" charset="0"/>
              </a:rPr>
              <a:t>devuelve un array con todas las propiedades (numerables o no) encontradas en un objeto dado</a:t>
            </a:r>
          </a:p>
          <a:p>
            <a:pPr lvl="1"/>
            <a:r>
              <a:rPr lang="es-ES" sz="1700" dirty="0" err="1"/>
              <a:t>let</a:t>
            </a:r>
            <a:r>
              <a:rPr lang="es-ES" sz="1700" dirty="0"/>
              <a:t> propiedades = </a:t>
            </a:r>
            <a:r>
              <a:rPr lang="es-ES" sz="1700" dirty="0" err="1"/>
              <a:t>Object.getOwnPropertyNames</a:t>
            </a:r>
            <a:r>
              <a:rPr lang="es-ES" sz="1700" dirty="0"/>
              <a:t>(factura);</a:t>
            </a:r>
          </a:p>
          <a:p>
            <a:pPr lvl="1"/>
            <a:r>
              <a:rPr lang="es-ES" sz="1700" dirty="0"/>
              <a:t>console.log(propiedades); </a:t>
            </a:r>
          </a:p>
          <a:p>
            <a:pPr marL="128016" lvl="1" indent="0">
              <a:lnSpc>
                <a:spcPct val="100000"/>
              </a:lnSpc>
              <a:spcBef>
                <a:spcPts val="600"/>
              </a:spcBef>
              <a:spcAft>
                <a:spcPts val="0"/>
              </a:spcAft>
              <a:buNone/>
            </a:pPr>
            <a:r>
              <a:rPr lang="es-ES" altLang="es-ES" b="1" dirty="0">
                <a:solidFill>
                  <a:srgbClr val="1B1B1B"/>
                </a:solidFill>
                <a:cs typeface="Arial" panose="020B0604020202020204" pitchFamily="34" charset="0"/>
              </a:rPr>
              <a:t>El método </a:t>
            </a:r>
            <a:r>
              <a:rPr lang="es-ES" altLang="es-ES" b="1" dirty="0" err="1">
                <a:solidFill>
                  <a:srgbClr val="1B1B1B"/>
                </a:solidFill>
              </a:rPr>
              <a:t>Object.values</a:t>
            </a:r>
            <a:r>
              <a:rPr lang="es-ES" altLang="es-ES" b="1" dirty="0">
                <a:solidFill>
                  <a:srgbClr val="1B1B1B"/>
                </a:solidFill>
              </a:rPr>
              <a:t>()</a:t>
            </a:r>
            <a:r>
              <a:rPr lang="es-ES" altLang="es-ES" b="1" dirty="0">
                <a:solidFill>
                  <a:srgbClr val="1B1B1B"/>
                </a:solidFill>
                <a:cs typeface="Arial" panose="020B0604020202020204" pitchFamily="34" charset="0"/>
              </a:rPr>
              <a:t> </a:t>
            </a:r>
            <a:r>
              <a:rPr lang="es-ES" altLang="es-ES" dirty="0">
                <a:solidFill>
                  <a:srgbClr val="1B1B1B"/>
                </a:solidFill>
                <a:cs typeface="Arial" panose="020B0604020202020204" pitchFamily="34" charset="0"/>
              </a:rPr>
              <a:t>devuelve un array con los valores correspondientes a las propiedades </a:t>
            </a:r>
            <a:r>
              <a:rPr lang="es-ES" altLang="es-ES" b="1" dirty="0" err="1">
                <a:solidFill>
                  <a:srgbClr val="1B1B1B"/>
                </a:solidFill>
                <a:cs typeface="Arial" panose="020B0604020202020204" pitchFamily="34" charset="0"/>
              </a:rPr>
              <a:t>enumerables</a:t>
            </a:r>
            <a:r>
              <a:rPr lang="es-ES" altLang="es-ES" dirty="0">
                <a:solidFill>
                  <a:srgbClr val="1B1B1B"/>
                </a:solidFill>
                <a:cs typeface="Arial" panose="020B0604020202020204" pitchFamily="34" charset="0"/>
              </a:rPr>
              <a:t> de un objeto</a:t>
            </a:r>
            <a:r>
              <a:rPr lang="es-ES" altLang="es-ES" dirty="0"/>
              <a:t> </a:t>
            </a:r>
          </a:p>
          <a:p>
            <a:pPr lvl="1"/>
            <a:r>
              <a:rPr lang="es-ES" sz="1500" dirty="0" err="1"/>
              <a:t>let</a:t>
            </a:r>
            <a:r>
              <a:rPr lang="es-ES" sz="1500" dirty="0"/>
              <a:t> valores = </a:t>
            </a:r>
            <a:r>
              <a:rPr lang="es-ES" sz="1500" dirty="0" err="1"/>
              <a:t>Object.values</a:t>
            </a:r>
            <a:r>
              <a:rPr lang="es-ES" sz="1500" dirty="0"/>
              <a:t>(factura);</a:t>
            </a:r>
          </a:p>
          <a:p>
            <a:pPr lvl="1"/>
            <a:r>
              <a:rPr lang="es-ES" sz="1500" dirty="0"/>
              <a:t>console.log(valores);</a:t>
            </a:r>
          </a:p>
          <a:p>
            <a:pPr marL="128016" lvl="1" indent="0">
              <a:lnSpc>
                <a:spcPct val="100000"/>
              </a:lnSpc>
              <a:spcBef>
                <a:spcPts val="600"/>
              </a:spcBef>
              <a:spcAft>
                <a:spcPts val="0"/>
              </a:spcAft>
              <a:buNone/>
            </a:pPr>
            <a:endParaRPr lang="es-ES" altLang="es-ES" dirty="0"/>
          </a:p>
          <a:p>
            <a:pPr marL="128016" lvl="1" indent="0">
              <a:lnSpc>
                <a:spcPct val="100000"/>
              </a:lnSpc>
              <a:spcBef>
                <a:spcPts val="600"/>
              </a:spcBef>
              <a:spcAft>
                <a:spcPts val="0"/>
              </a:spcAft>
              <a:buNone/>
            </a:pPr>
            <a:r>
              <a:rPr lang="es-ES" altLang="es-ES" b="1" dirty="0">
                <a:solidFill>
                  <a:srgbClr val="1B1B1B"/>
                </a:solidFill>
                <a:cs typeface="Arial" panose="020B0604020202020204" pitchFamily="34" charset="0"/>
              </a:rPr>
              <a:t>URL bastante completa con todos los métodos del objeto y explicados:</a:t>
            </a:r>
          </a:p>
          <a:p>
            <a:pPr marL="128016" lvl="1" indent="0">
              <a:lnSpc>
                <a:spcPct val="100000"/>
              </a:lnSpc>
              <a:spcBef>
                <a:spcPts val="600"/>
              </a:spcBef>
              <a:spcAft>
                <a:spcPts val="0"/>
              </a:spcAft>
              <a:buNone/>
            </a:pPr>
            <a:r>
              <a:rPr lang="es-ES" dirty="0">
                <a:hlinkClick r:id="rId2"/>
              </a:rPr>
              <a:t>https://developer.mozilla.org/es/docs/Web/JavaScript/Reference/Global_Objects/Object</a:t>
            </a:r>
            <a:endParaRPr lang="es-ES" dirty="0"/>
          </a:p>
          <a:p>
            <a:pPr lvl="1">
              <a:lnSpc>
                <a:spcPct val="100000"/>
              </a:lnSpc>
              <a:spcBef>
                <a:spcPts val="600"/>
              </a:spcBef>
              <a:spcAft>
                <a:spcPts val="0"/>
              </a:spcAft>
            </a:pPr>
            <a:endParaRPr lang="es-ES" sz="1600" dirty="0"/>
          </a:p>
          <a:p>
            <a:pPr>
              <a:lnSpc>
                <a:spcPct val="100000"/>
              </a:lnSpc>
              <a:spcBef>
                <a:spcPts val="600"/>
              </a:spcBef>
              <a:spcAft>
                <a:spcPts val="0"/>
              </a:spcAft>
            </a:pPr>
            <a:endParaRPr lang="es-ES" dirty="0"/>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425099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69148-C4C1-4B24-95FB-77511629C1BA}"/>
              </a:ext>
            </a:extLst>
          </p:cNvPr>
          <p:cNvSpPr>
            <a:spLocks noGrp="1"/>
          </p:cNvSpPr>
          <p:nvPr>
            <p:ph type="title"/>
          </p:nvPr>
        </p:nvSpPr>
        <p:spPr/>
        <p:txBody>
          <a:bodyPr/>
          <a:lstStyle/>
          <a:p>
            <a:r>
              <a:rPr lang="es-ES" dirty="0"/>
              <a:t>EXPRESIONES DE OBJETOS</a:t>
            </a:r>
          </a:p>
        </p:txBody>
      </p:sp>
      <p:sp>
        <p:nvSpPr>
          <p:cNvPr id="3" name="Marcador de contenido 2">
            <a:extLst>
              <a:ext uri="{FF2B5EF4-FFF2-40B4-BE49-F238E27FC236}">
                <a16:creationId xmlns:a16="http://schemas.microsoft.com/office/drawing/2014/main" id="{67734858-11BA-4430-8A15-6C40D1A2E1F7}"/>
              </a:ext>
            </a:extLst>
          </p:cNvPr>
          <p:cNvSpPr>
            <a:spLocks noGrp="1"/>
          </p:cNvSpPr>
          <p:nvPr>
            <p:ph idx="1"/>
          </p:nvPr>
        </p:nvSpPr>
        <p:spPr/>
        <p:txBody>
          <a:bodyPr/>
          <a:lstStyle/>
          <a:p>
            <a:r>
              <a:rPr lang="es-ES" dirty="0" err="1"/>
              <a:t>delete</a:t>
            </a:r>
            <a:r>
              <a:rPr lang="es-ES" dirty="0"/>
              <a:t> Elimina un par de </a:t>
            </a:r>
            <a:r>
              <a:rPr lang="es-ES" dirty="0">
                <a:solidFill>
                  <a:srgbClr val="FF0000"/>
                </a:solidFill>
              </a:rPr>
              <a:t>datos o valores</a:t>
            </a:r>
            <a:r>
              <a:rPr lang="es-ES" dirty="0"/>
              <a:t> de un objeto.</a:t>
            </a:r>
          </a:p>
          <a:p>
            <a:pPr lvl="1"/>
            <a:r>
              <a:rPr lang="es-ES" dirty="0" err="1"/>
              <a:t>delete</a:t>
            </a:r>
            <a:r>
              <a:rPr lang="es-ES" dirty="0"/>
              <a:t> factura.numero2;</a:t>
            </a:r>
          </a:p>
          <a:p>
            <a:pPr lvl="1"/>
            <a:endParaRPr lang="es-ES" dirty="0"/>
          </a:p>
          <a:p>
            <a:pPr marL="128016" lvl="1" indent="0">
              <a:buNone/>
            </a:pPr>
            <a:endParaRPr lang="es-ES" dirty="0"/>
          </a:p>
          <a:p>
            <a:endParaRPr lang="es-ES" dirty="0"/>
          </a:p>
        </p:txBody>
      </p:sp>
    </p:spTree>
    <p:extLst>
      <p:ext uri="{BB962C8B-B14F-4D97-AF65-F5344CB8AC3E}">
        <p14:creationId xmlns:p14="http://schemas.microsoft.com/office/powerpoint/2010/main" val="3427143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D99B5-B629-45E6-BBB2-C4D3E4B179B1}"/>
              </a:ext>
            </a:extLst>
          </p:cNvPr>
          <p:cNvSpPr>
            <a:spLocks noGrp="1"/>
          </p:cNvSpPr>
          <p:nvPr>
            <p:ph type="title"/>
          </p:nvPr>
        </p:nvSpPr>
        <p:spPr/>
        <p:txBody>
          <a:bodyPr/>
          <a:lstStyle/>
          <a:p>
            <a:r>
              <a:rPr lang="es-ES" dirty="0"/>
              <a:t>FUNCIONES BÁSICAS</a:t>
            </a:r>
          </a:p>
        </p:txBody>
      </p:sp>
      <p:sp>
        <p:nvSpPr>
          <p:cNvPr id="3" name="Marcador de contenido 2">
            <a:extLst>
              <a:ext uri="{FF2B5EF4-FFF2-40B4-BE49-F238E27FC236}">
                <a16:creationId xmlns:a16="http://schemas.microsoft.com/office/drawing/2014/main" id="{1E0DD1EC-6C28-4505-8429-0A4A2D7181F7}"/>
              </a:ext>
            </a:extLst>
          </p:cNvPr>
          <p:cNvSpPr>
            <a:spLocks noGrp="1"/>
          </p:cNvSpPr>
          <p:nvPr>
            <p:ph idx="1"/>
          </p:nvPr>
        </p:nvSpPr>
        <p:spPr/>
        <p:txBody>
          <a:bodyPr>
            <a:normAutofit/>
          </a:bodyPr>
          <a:lstStyle/>
          <a:p>
            <a:pPr>
              <a:lnSpc>
                <a:spcPct val="100000"/>
              </a:lnSpc>
              <a:spcBef>
                <a:spcPts val="0"/>
              </a:spcBef>
              <a:spcAft>
                <a:spcPts val="0"/>
              </a:spcAft>
            </a:pPr>
            <a:r>
              <a:rPr lang="es-ES" dirty="0"/>
              <a:t>Crear funciones</a:t>
            </a:r>
          </a:p>
          <a:p>
            <a:pPr>
              <a:lnSpc>
                <a:spcPct val="100000"/>
              </a:lnSpc>
              <a:spcBef>
                <a:spcPts val="0"/>
              </a:spcBef>
              <a:spcAft>
                <a:spcPts val="0"/>
              </a:spcAft>
            </a:pPr>
            <a:r>
              <a:rPr lang="es-ES" sz="1600" dirty="0" err="1"/>
              <a:t>function</a:t>
            </a:r>
            <a:r>
              <a:rPr lang="es-ES" sz="1600" dirty="0"/>
              <a:t> saludar() {</a:t>
            </a:r>
          </a:p>
          <a:p>
            <a:pPr>
              <a:lnSpc>
                <a:spcPct val="100000"/>
              </a:lnSpc>
              <a:spcBef>
                <a:spcPts val="0"/>
              </a:spcBef>
              <a:spcAft>
                <a:spcPts val="0"/>
              </a:spcAft>
            </a:pPr>
            <a:r>
              <a:rPr lang="es-ES" sz="1600" dirty="0"/>
              <a:t>    console.log("hola que tal");</a:t>
            </a:r>
          </a:p>
          <a:p>
            <a:pPr>
              <a:lnSpc>
                <a:spcPct val="100000"/>
              </a:lnSpc>
              <a:spcBef>
                <a:spcPts val="0"/>
              </a:spcBef>
              <a:spcAft>
                <a:spcPts val="0"/>
              </a:spcAft>
            </a:pPr>
            <a:r>
              <a:rPr lang="es-ES" sz="1600" dirty="0"/>
              <a:t>}</a:t>
            </a:r>
          </a:p>
          <a:p>
            <a:pPr>
              <a:lnSpc>
                <a:spcPct val="100000"/>
              </a:lnSpc>
              <a:spcBef>
                <a:spcPts val="0"/>
              </a:spcBef>
              <a:spcAft>
                <a:spcPts val="0"/>
              </a:spcAft>
            </a:pPr>
            <a:r>
              <a:rPr lang="es-ES" dirty="0"/>
              <a:t>Llamadas a la función</a:t>
            </a:r>
          </a:p>
          <a:p>
            <a:pPr>
              <a:lnSpc>
                <a:spcPct val="100000"/>
              </a:lnSpc>
              <a:spcBef>
                <a:spcPts val="0"/>
              </a:spcBef>
              <a:spcAft>
                <a:spcPts val="0"/>
              </a:spcAft>
            </a:pPr>
            <a:r>
              <a:rPr lang="es-ES" sz="1600" dirty="0"/>
              <a:t>saludar();</a:t>
            </a:r>
          </a:p>
          <a:p>
            <a:pPr>
              <a:lnSpc>
                <a:spcPct val="100000"/>
              </a:lnSpc>
              <a:spcBef>
                <a:spcPts val="0"/>
              </a:spcBef>
              <a:spcAft>
                <a:spcPts val="0"/>
              </a:spcAft>
            </a:pPr>
            <a:endParaRPr lang="es-ES" sz="1600" dirty="0"/>
          </a:p>
          <a:p>
            <a:pPr>
              <a:lnSpc>
                <a:spcPct val="100000"/>
              </a:lnSpc>
              <a:spcBef>
                <a:spcPts val="0"/>
              </a:spcBef>
              <a:spcAft>
                <a:spcPts val="0"/>
              </a:spcAft>
            </a:pPr>
            <a:r>
              <a:rPr lang="es-ES" u="sng" dirty="0"/>
              <a:t>FUNCIÓN ANÓNIMA</a:t>
            </a:r>
          </a:p>
          <a:p>
            <a:pPr>
              <a:lnSpc>
                <a:spcPct val="100000"/>
              </a:lnSpc>
              <a:spcBef>
                <a:spcPts val="0"/>
              </a:spcBef>
              <a:spcAft>
                <a:spcPts val="0"/>
              </a:spcAft>
            </a:pPr>
            <a:r>
              <a:rPr lang="es-ES" dirty="0"/>
              <a:t>Son funciones que no tienen nombre pero se lo asignamos a una variable </a:t>
            </a:r>
            <a:r>
              <a:rPr lang="es-ES" dirty="0" err="1"/>
              <a:t>const.</a:t>
            </a:r>
            <a:endParaRPr lang="es-ES" dirty="0"/>
          </a:p>
          <a:p>
            <a:pPr>
              <a:lnSpc>
                <a:spcPct val="100000"/>
              </a:lnSpc>
              <a:spcBef>
                <a:spcPts val="0"/>
              </a:spcBef>
              <a:spcAft>
                <a:spcPts val="0"/>
              </a:spcAft>
            </a:pPr>
            <a:r>
              <a:rPr lang="es-ES" sz="1600" dirty="0" err="1"/>
              <a:t>const</a:t>
            </a:r>
            <a:r>
              <a:rPr lang="es-ES" sz="1600" dirty="0"/>
              <a:t> saludar2 = </a:t>
            </a:r>
            <a:r>
              <a:rPr lang="es-ES" sz="1600" dirty="0" err="1"/>
              <a:t>function</a:t>
            </a:r>
            <a:r>
              <a:rPr lang="es-ES" sz="1600" dirty="0"/>
              <a:t>() {</a:t>
            </a:r>
          </a:p>
          <a:p>
            <a:pPr>
              <a:lnSpc>
                <a:spcPct val="100000"/>
              </a:lnSpc>
              <a:spcBef>
                <a:spcPts val="0"/>
              </a:spcBef>
              <a:spcAft>
                <a:spcPts val="0"/>
              </a:spcAft>
            </a:pPr>
            <a:r>
              <a:rPr lang="es-ES" sz="1600" dirty="0"/>
              <a:t>    console.log("hola de nuevo");</a:t>
            </a:r>
          </a:p>
          <a:p>
            <a:pPr>
              <a:lnSpc>
                <a:spcPct val="100000"/>
              </a:lnSpc>
              <a:spcBef>
                <a:spcPts val="0"/>
              </a:spcBef>
              <a:spcAft>
                <a:spcPts val="0"/>
              </a:spcAft>
            </a:pPr>
            <a:r>
              <a:rPr lang="es-ES" sz="1600" dirty="0"/>
              <a:t>}</a:t>
            </a:r>
          </a:p>
          <a:p>
            <a:pPr>
              <a:lnSpc>
                <a:spcPct val="100000"/>
              </a:lnSpc>
              <a:spcBef>
                <a:spcPts val="0"/>
              </a:spcBef>
              <a:spcAft>
                <a:spcPts val="0"/>
              </a:spcAft>
            </a:pPr>
            <a:r>
              <a:rPr lang="es-ES" sz="1600" dirty="0"/>
              <a:t>saludar2();</a:t>
            </a:r>
          </a:p>
          <a:p>
            <a:endParaRPr lang="es-ES" dirty="0"/>
          </a:p>
        </p:txBody>
      </p:sp>
    </p:spTree>
    <p:extLst>
      <p:ext uri="{BB962C8B-B14F-4D97-AF65-F5344CB8AC3E}">
        <p14:creationId xmlns:p14="http://schemas.microsoft.com/office/powerpoint/2010/main" val="118271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6C916-B1A9-43EC-94C0-56C314995B34}"/>
              </a:ext>
            </a:extLst>
          </p:cNvPr>
          <p:cNvSpPr>
            <a:spLocks noGrp="1"/>
          </p:cNvSpPr>
          <p:nvPr>
            <p:ph type="title"/>
          </p:nvPr>
        </p:nvSpPr>
        <p:spPr/>
        <p:txBody>
          <a:bodyPr/>
          <a:lstStyle/>
          <a:p>
            <a:r>
              <a:rPr lang="es-ES" dirty="0"/>
              <a:t>FUNCIONES CON VARIABLES</a:t>
            </a:r>
          </a:p>
        </p:txBody>
      </p:sp>
      <p:sp>
        <p:nvSpPr>
          <p:cNvPr id="3" name="Marcador de contenido 2">
            <a:extLst>
              <a:ext uri="{FF2B5EF4-FFF2-40B4-BE49-F238E27FC236}">
                <a16:creationId xmlns:a16="http://schemas.microsoft.com/office/drawing/2014/main" id="{9A49B074-D801-4C60-94E4-3D4C0B27BAD6}"/>
              </a:ext>
            </a:extLst>
          </p:cNvPr>
          <p:cNvSpPr>
            <a:spLocks noGrp="1"/>
          </p:cNvSpPr>
          <p:nvPr>
            <p:ph idx="1"/>
          </p:nvPr>
        </p:nvSpPr>
        <p:spPr/>
        <p:txBody>
          <a:bodyPr/>
          <a:lstStyle/>
          <a:p>
            <a:r>
              <a:rPr lang="es-ES" dirty="0"/>
              <a:t>A las funciones podemos pasarle variables por referencia para poder utilizarlas en la función. Veamos un ejemplo:</a:t>
            </a:r>
          </a:p>
          <a:p>
            <a:r>
              <a:rPr lang="es-ES" sz="1600" dirty="0" err="1"/>
              <a:t>function</a:t>
            </a:r>
            <a:r>
              <a:rPr lang="es-ES" sz="1600" dirty="0"/>
              <a:t> </a:t>
            </a:r>
            <a:r>
              <a:rPr lang="es-ES" sz="1600" dirty="0" err="1"/>
              <a:t>saludarNombre</a:t>
            </a:r>
            <a:r>
              <a:rPr lang="es-ES" sz="1600" dirty="0"/>
              <a:t>(nombre) {</a:t>
            </a:r>
          </a:p>
          <a:p>
            <a:r>
              <a:rPr lang="es-ES" sz="1600" dirty="0"/>
              <a:t>    console.log("hola que tal " + nombre);</a:t>
            </a:r>
          </a:p>
          <a:p>
            <a:r>
              <a:rPr lang="es-ES" sz="1600" dirty="0"/>
              <a:t>}</a:t>
            </a:r>
          </a:p>
          <a:p>
            <a:br>
              <a:rPr lang="es-ES" sz="1600" dirty="0"/>
            </a:br>
            <a:r>
              <a:rPr lang="es-ES" sz="1600" dirty="0" err="1"/>
              <a:t>saludarNombre</a:t>
            </a:r>
            <a:r>
              <a:rPr lang="es-ES" sz="1600" dirty="0"/>
              <a:t>('pepe’);</a:t>
            </a:r>
          </a:p>
          <a:p>
            <a:endParaRPr lang="es-ES" dirty="0"/>
          </a:p>
          <a:p>
            <a:r>
              <a:rPr lang="es-ES" dirty="0"/>
              <a:t>ELERCICIO: En este ejercicio tiene que solicitar por pantalla al usuario un nombre y que con una función con la variable del nombre, escriba: “hola nombre”.</a:t>
            </a:r>
          </a:p>
          <a:p>
            <a:endParaRPr lang="es-ES" dirty="0"/>
          </a:p>
        </p:txBody>
      </p:sp>
    </p:spTree>
    <p:extLst>
      <p:ext uri="{BB962C8B-B14F-4D97-AF65-F5344CB8AC3E}">
        <p14:creationId xmlns:p14="http://schemas.microsoft.com/office/powerpoint/2010/main" val="1564106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7D9D2-8230-4743-9750-23199A7CEF09}"/>
              </a:ext>
            </a:extLst>
          </p:cNvPr>
          <p:cNvSpPr>
            <a:spLocks noGrp="1"/>
          </p:cNvSpPr>
          <p:nvPr>
            <p:ph type="title"/>
          </p:nvPr>
        </p:nvSpPr>
        <p:spPr/>
        <p:txBody>
          <a:bodyPr/>
          <a:lstStyle/>
          <a:p>
            <a:r>
              <a:rPr lang="es-ES" dirty="0"/>
              <a:t>DIFERENCIA ENTRE FUNCIÓN TRADICIONAL Y FUNCIÓN DE FLECHA</a:t>
            </a:r>
          </a:p>
        </p:txBody>
      </p:sp>
      <p:sp>
        <p:nvSpPr>
          <p:cNvPr id="3" name="Marcador de contenido 2">
            <a:extLst>
              <a:ext uri="{FF2B5EF4-FFF2-40B4-BE49-F238E27FC236}">
                <a16:creationId xmlns:a16="http://schemas.microsoft.com/office/drawing/2014/main" id="{D9A2431F-8412-4ACD-BF92-A1A3C2FBF1E7}"/>
              </a:ext>
            </a:extLst>
          </p:cNvPr>
          <p:cNvSpPr>
            <a:spLocks noGrp="1"/>
          </p:cNvSpPr>
          <p:nvPr>
            <p:ph idx="1"/>
          </p:nvPr>
        </p:nvSpPr>
        <p:spPr/>
        <p:txBody>
          <a:bodyPr>
            <a:normAutofit fontScale="85000" lnSpcReduction="10000"/>
          </a:bodyPr>
          <a:lstStyle/>
          <a:p>
            <a:r>
              <a:rPr lang="es-ES" dirty="0"/>
              <a:t>Las funciones de flecha (Las que no tienen </a:t>
            </a:r>
            <a:r>
              <a:rPr lang="es-ES" dirty="0" err="1"/>
              <a:t>function</a:t>
            </a:r>
            <a:r>
              <a:rPr lang="es-ES" dirty="0"/>
              <a:t>) no soportan un objeto implícito llamado </a:t>
            </a:r>
            <a:r>
              <a:rPr lang="es-ES" dirty="0" err="1"/>
              <a:t>arguments</a:t>
            </a:r>
            <a:r>
              <a:rPr lang="es-ES" dirty="0"/>
              <a:t>. Este objeto hace referencia a todas la variables pasadas por referencia a la función. Ejemplo:</a:t>
            </a:r>
          </a:p>
          <a:p>
            <a:r>
              <a:rPr lang="es-ES" sz="1600" dirty="0"/>
              <a:t> </a:t>
            </a:r>
            <a:r>
              <a:rPr lang="es-ES" sz="1600" dirty="0" err="1"/>
              <a:t>function</a:t>
            </a:r>
            <a:r>
              <a:rPr lang="es-ES" sz="1600" dirty="0"/>
              <a:t> persona(nombre, apellidos, edad) {</a:t>
            </a:r>
          </a:p>
          <a:p>
            <a:r>
              <a:rPr lang="es-ES" sz="1600" dirty="0"/>
              <a:t>    console.log(</a:t>
            </a:r>
            <a:r>
              <a:rPr lang="es-ES" sz="1600" dirty="0" err="1"/>
              <a:t>arguments</a:t>
            </a:r>
            <a:r>
              <a:rPr lang="es-ES" sz="1600" dirty="0"/>
              <a:t>); // Este devolvería un argumento con todas las variables pasadas por referencia</a:t>
            </a:r>
          </a:p>
          <a:p>
            <a:r>
              <a:rPr lang="es-ES" sz="1600" dirty="0"/>
              <a:t>}</a:t>
            </a:r>
          </a:p>
          <a:p>
            <a:r>
              <a:rPr lang="es-ES" dirty="0"/>
              <a:t>Las funciones flecha salieron con el ES6 (2015)</a:t>
            </a:r>
          </a:p>
          <a:p>
            <a:r>
              <a:rPr lang="es-ES" sz="1700" dirty="0" err="1"/>
              <a:t>const</a:t>
            </a:r>
            <a:r>
              <a:rPr lang="es-ES" sz="1700" dirty="0"/>
              <a:t> </a:t>
            </a:r>
            <a:r>
              <a:rPr lang="es-ES" sz="1700" dirty="0" err="1"/>
              <a:t>funcionFlecha</a:t>
            </a:r>
            <a:r>
              <a:rPr lang="es-ES" sz="1700" dirty="0"/>
              <a:t> = (nombre) =&gt; {  //Se pueden omitir los paréntesis en las variables pasadas por referencia</a:t>
            </a:r>
          </a:p>
          <a:p>
            <a:r>
              <a:rPr lang="es-ES" sz="1700" dirty="0"/>
              <a:t>    console.log('hola función flecha ' + nombre);</a:t>
            </a:r>
          </a:p>
          <a:p>
            <a:r>
              <a:rPr lang="es-ES" sz="1700" dirty="0"/>
              <a:t>}</a:t>
            </a:r>
          </a:p>
          <a:p>
            <a:r>
              <a:rPr lang="es-ES" sz="1700" dirty="0" err="1"/>
              <a:t>funcionFlecha</a:t>
            </a:r>
            <a:r>
              <a:rPr lang="es-ES" sz="1700" dirty="0"/>
              <a:t>('pepe’);</a:t>
            </a:r>
          </a:p>
          <a:p>
            <a:r>
              <a:rPr lang="es-ES" sz="1700" dirty="0"/>
              <a:t>Es aconsejable utilizar las funciones de flecha porque son más eficientes y nos evitan de problemas con objeto especial llamado </a:t>
            </a:r>
            <a:r>
              <a:rPr lang="es-ES" sz="1700" dirty="0" err="1"/>
              <a:t>this</a:t>
            </a:r>
            <a:endParaRPr lang="es-ES" sz="1700" dirty="0"/>
          </a:p>
          <a:p>
            <a:endParaRPr lang="es-ES" dirty="0"/>
          </a:p>
        </p:txBody>
      </p:sp>
    </p:spTree>
    <p:extLst>
      <p:ext uri="{BB962C8B-B14F-4D97-AF65-F5344CB8AC3E}">
        <p14:creationId xmlns:p14="http://schemas.microsoft.com/office/powerpoint/2010/main" val="171728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66AF3-07EC-4E42-B66E-391492DBD3C2}"/>
              </a:ext>
            </a:extLst>
          </p:cNvPr>
          <p:cNvSpPr>
            <a:spLocks noGrp="1"/>
          </p:cNvSpPr>
          <p:nvPr>
            <p:ph type="title"/>
          </p:nvPr>
        </p:nvSpPr>
        <p:spPr/>
        <p:txBody>
          <a:bodyPr/>
          <a:lstStyle/>
          <a:p>
            <a:r>
              <a:rPr lang="es-ES" dirty="0"/>
              <a:t>RETORNO DE FUNCIONES</a:t>
            </a:r>
          </a:p>
        </p:txBody>
      </p:sp>
      <p:sp>
        <p:nvSpPr>
          <p:cNvPr id="3" name="Marcador de contenido 2">
            <a:extLst>
              <a:ext uri="{FF2B5EF4-FFF2-40B4-BE49-F238E27FC236}">
                <a16:creationId xmlns:a16="http://schemas.microsoft.com/office/drawing/2014/main" id="{BACEF4BB-F8FD-41F3-891D-743DD96D86D0}"/>
              </a:ext>
            </a:extLst>
          </p:cNvPr>
          <p:cNvSpPr>
            <a:spLocks noGrp="1"/>
          </p:cNvSpPr>
          <p:nvPr>
            <p:ph idx="1"/>
          </p:nvPr>
        </p:nvSpPr>
        <p:spPr>
          <a:xfrm>
            <a:off x="689317" y="1927273"/>
            <a:ext cx="10874325" cy="4684541"/>
          </a:xfrm>
        </p:spPr>
        <p:txBody>
          <a:bodyPr>
            <a:normAutofit fontScale="85000" lnSpcReduction="20000"/>
          </a:bodyPr>
          <a:lstStyle/>
          <a:p>
            <a:r>
              <a:rPr lang="es-ES" dirty="0"/>
              <a:t>Cuando queremos que una función devuelva un valor, podremos hacerlo con </a:t>
            </a:r>
            <a:r>
              <a:rPr lang="es-ES" dirty="0" err="1"/>
              <a:t>return</a:t>
            </a:r>
            <a:r>
              <a:rPr lang="es-ES" dirty="0"/>
              <a:t>. </a:t>
            </a:r>
            <a:r>
              <a:rPr lang="es-ES" b="1" dirty="0"/>
              <a:t>Es muy importante</a:t>
            </a:r>
            <a:r>
              <a:rPr lang="es-ES" dirty="0"/>
              <a:t> tener en cuenta que:</a:t>
            </a:r>
          </a:p>
          <a:p>
            <a:pPr lvl="1"/>
            <a:r>
              <a:rPr lang="es-ES" dirty="0"/>
              <a:t>En la línea de la función que utilicemos </a:t>
            </a:r>
            <a:r>
              <a:rPr lang="es-ES" dirty="0" err="1"/>
              <a:t>return</a:t>
            </a:r>
            <a:r>
              <a:rPr lang="es-ES" dirty="0"/>
              <a:t>, </a:t>
            </a:r>
            <a:r>
              <a:rPr lang="es-ES" dirty="0" err="1"/>
              <a:t>javasccript</a:t>
            </a:r>
            <a:r>
              <a:rPr lang="es-ES" dirty="0"/>
              <a:t> se sale de la función porque entiende que ya ha acabado esa función. </a:t>
            </a:r>
          </a:p>
          <a:p>
            <a:pPr lvl="1"/>
            <a:r>
              <a:rPr lang="es-ES" dirty="0"/>
              <a:t>Tampoco podemos mandar dos retornos. Para hacerlo podríamos devolver un arreglo con varios valores dentro.</a:t>
            </a:r>
          </a:p>
          <a:p>
            <a:pPr lvl="1"/>
            <a:r>
              <a:rPr lang="es-ES" dirty="0"/>
              <a:t>Ejemplo:</a:t>
            </a:r>
          </a:p>
          <a:p>
            <a:r>
              <a:rPr lang="en-US" sz="1600" dirty="0"/>
              <a:t>function </a:t>
            </a:r>
            <a:r>
              <a:rPr lang="en-US" sz="1600" dirty="0" err="1"/>
              <a:t>sumar</a:t>
            </a:r>
            <a:r>
              <a:rPr lang="en-US" sz="1600" dirty="0"/>
              <a:t>(a, b) {</a:t>
            </a:r>
          </a:p>
          <a:p>
            <a:r>
              <a:rPr lang="en-US" sz="1600" dirty="0"/>
              <a:t>    return a + b;</a:t>
            </a:r>
          </a:p>
          <a:p>
            <a:r>
              <a:rPr lang="en-US" sz="1600" dirty="0"/>
              <a:t>}</a:t>
            </a:r>
          </a:p>
          <a:p>
            <a:r>
              <a:rPr lang="en-US" sz="1600" dirty="0"/>
              <a:t>console.log(</a:t>
            </a:r>
            <a:r>
              <a:rPr lang="en-US" sz="1600" dirty="0" err="1"/>
              <a:t>sumar</a:t>
            </a:r>
            <a:r>
              <a:rPr lang="en-US" sz="1600" dirty="0"/>
              <a:t>(1, 2));</a:t>
            </a:r>
          </a:p>
          <a:p>
            <a:r>
              <a:rPr lang="es-ES" sz="1500" dirty="0" err="1"/>
              <a:t>const</a:t>
            </a:r>
            <a:r>
              <a:rPr lang="es-ES" sz="1500" dirty="0"/>
              <a:t> sumar2 = (a, b) =&gt; {</a:t>
            </a:r>
          </a:p>
          <a:p>
            <a:r>
              <a:rPr lang="es-ES" sz="1500" dirty="0"/>
              <a:t>    </a:t>
            </a:r>
            <a:r>
              <a:rPr lang="es-ES" sz="1500" dirty="0" err="1"/>
              <a:t>return</a:t>
            </a:r>
            <a:r>
              <a:rPr lang="es-ES" sz="1500" dirty="0"/>
              <a:t> a + b;</a:t>
            </a:r>
          </a:p>
          <a:p>
            <a:r>
              <a:rPr lang="es-ES" sz="1500" dirty="0"/>
              <a:t>}</a:t>
            </a:r>
          </a:p>
          <a:p>
            <a:r>
              <a:rPr lang="es-ES" sz="1500" dirty="0"/>
              <a:t>console.log(sumar2(2, 2));</a:t>
            </a:r>
          </a:p>
          <a:p>
            <a:r>
              <a:rPr lang="es-ES" sz="2000" dirty="0"/>
              <a:t>Cuando utilizamos las funciones de flecha y sólo devuelve una operación como la del caso anterior, se puede resumir de la siguiente manera:</a:t>
            </a:r>
          </a:p>
          <a:p>
            <a:r>
              <a:rPr lang="es-ES" sz="1600" dirty="0" err="1"/>
              <a:t>const</a:t>
            </a:r>
            <a:r>
              <a:rPr lang="es-ES" sz="1600" dirty="0"/>
              <a:t> sumar3 = (a, b) =&gt; a + b;</a:t>
            </a:r>
          </a:p>
          <a:p>
            <a:endParaRPr lang="es-ES" sz="1500" dirty="0"/>
          </a:p>
          <a:p>
            <a:endParaRPr lang="es-ES" sz="1500" dirty="0"/>
          </a:p>
          <a:p>
            <a:endParaRPr lang="en-US" sz="1600" dirty="0"/>
          </a:p>
          <a:p>
            <a:endParaRPr lang="en-US" sz="1600" dirty="0"/>
          </a:p>
        </p:txBody>
      </p:sp>
    </p:spTree>
    <p:extLst>
      <p:ext uri="{BB962C8B-B14F-4D97-AF65-F5344CB8AC3E}">
        <p14:creationId xmlns:p14="http://schemas.microsoft.com/office/powerpoint/2010/main" val="131028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F41BF-13C3-4041-8703-988CFA28C94A}"/>
              </a:ext>
            </a:extLst>
          </p:cNvPr>
          <p:cNvSpPr>
            <a:spLocks noGrp="1"/>
          </p:cNvSpPr>
          <p:nvPr>
            <p:ph type="title"/>
          </p:nvPr>
        </p:nvSpPr>
        <p:spPr/>
        <p:txBody>
          <a:bodyPr/>
          <a:lstStyle/>
          <a:p>
            <a:r>
              <a:rPr lang="es-ES" dirty="0"/>
              <a:t>TIPS FUNCIONES</a:t>
            </a:r>
          </a:p>
        </p:txBody>
      </p:sp>
      <p:sp>
        <p:nvSpPr>
          <p:cNvPr id="3" name="Marcador de contenido 2">
            <a:extLst>
              <a:ext uri="{FF2B5EF4-FFF2-40B4-BE49-F238E27FC236}">
                <a16:creationId xmlns:a16="http://schemas.microsoft.com/office/drawing/2014/main" id="{BF446891-36FE-40B6-85F1-E1E1E379B909}"/>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2188613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DA8CF-1BAA-4F28-B1D4-4A2CFAC664F5}"/>
              </a:ext>
            </a:extLst>
          </p:cNvPr>
          <p:cNvSpPr>
            <a:spLocks noGrp="1"/>
          </p:cNvSpPr>
          <p:nvPr>
            <p:ph type="title"/>
          </p:nvPr>
        </p:nvSpPr>
        <p:spPr/>
        <p:txBody>
          <a:bodyPr/>
          <a:lstStyle/>
          <a:p>
            <a:r>
              <a:rPr lang="es-ES" dirty="0"/>
              <a:t>Por valor o por referencia	</a:t>
            </a:r>
          </a:p>
        </p:txBody>
      </p:sp>
      <p:sp>
        <p:nvSpPr>
          <p:cNvPr id="3" name="Marcador de contenido 2">
            <a:extLst>
              <a:ext uri="{FF2B5EF4-FFF2-40B4-BE49-F238E27FC236}">
                <a16:creationId xmlns:a16="http://schemas.microsoft.com/office/drawing/2014/main" id="{13E708BA-5D79-4BD7-99F8-911BB306196A}"/>
              </a:ext>
            </a:extLst>
          </p:cNvPr>
          <p:cNvSpPr>
            <a:spLocks noGrp="1"/>
          </p:cNvSpPr>
          <p:nvPr>
            <p:ph idx="1"/>
          </p:nvPr>
        </p:nvSpPr>
        <p:spPr/>
        <p:txBody>
          <a:bodyPr>
            <a:normAutofit fontScale="77500" lnSpcReduction="20000"/>
          </a:bodyPr>
          <a:lstStyle/>
          <a:p>
            <a:r>
              <a:rPr lang="es-ES" dirty="0">
                <a:highlight>
                  <a:srgbClr val="FFFF00"/>
                </a:highlight>
              </a:rPr>
              <a:t>Cuando pasamos por valor sólo afecta al valor dentro de la función y cuando pasamos por referencia afecta también fuera de la función</a:t>
            </a:r>
            <a:r>
              <a:rPr lang="es-ES" dirty="0"/>
              <a:t>. Es importante tener esto en cuenta por </a:t>
            </a:r>
            <a:r>
              <a:rPr lang="es-ES" dirty="0" err="1"/>
              <a:t>javascript</a:t>
            </a:r>
            <a:r>
              <a:rPr lang="es-ES" dirty="0"/>
              <a:t> </a:t>
            </a:r>
            <a:r>
              <a:rPr lang="es-ES" u="sng" dirty="0"/>
              <a:t>funciona con los primitivos por valor y a los objetos por referencia. </a:t>
            </a:r>
            <a:r>
              <a:rPr lang="es-ES" dirty="0"/>
              <a:t>Por tanto, hay que tener mucho cuidado cuando usamos los objetos.</a:t>
            </a:r>
          </a:p>
          <a:p>
            <a:r>
              <a:rPr lang="es-ES" dirty="0"/>
              <a:t>Por ejemplo, si hacemos una copia de un objeto y lo modificamos, veremos que se modifica en ambos lados.</a:t>
            </a:r>
          </a:p>
          <a:p>
            <a:r>
              <a:rPr lang="es-ES" dirty="0"/>
              <a:t>Para hacer copias de objetos y poder modificarlos sin que afecte a la copia, tendremos que, poner entre llaves la copia y añadirle tres puntos delante. (operador spread)</a:t>
            </a:r>
          </a:p>
          <a:p>
            <a:r>
              <a:rPr lang="es-ES" dirty="0" err="1"/>
              <a:t>let</a:t>
            </a:r>
            <a:r>
              <a:rPr lang="es-ES" dirty="0"/>
              <a:t> persona = {</a:t>
            </a:r>
          </a:p>
          <a:p>
            <a:r>
              <a:rPr lang="es-ES" dirty="0"/>
              <a:t> nombre: '</a:t>
            </a:r>
            <a:r>
              <a:rPr lang="es-ES" dirty="0" err="1"/>
              <a:t>manuel</a:t>
            </a:r>
            <a:r>
              <a:rPr lang="es-ES" dirty="0"/>
              <a:t>’        </a:t>
            </a:r>
            <a:r>
              <a:rPr lang="es-ES" dirty="0">
                <a:solidFill>
                  <a:srgbClr val="FF0000"/>
                </a:solidFill>
              </a:rPr>
              <a:t>crea un objeto persona = </a:t>
            </a:r>
            <a:r>
              <a:rPr lang="es-ES" dirty="0" err="1">
                <a:solidFill>
                  <a:srgbClr val="FF0000"/>
                </a:solidFill>
              </a:rPr>
              <a:t>nombre:’Manuel</a:t>
            </a:r>
            <a:r>
              <a:rPr lang="es-ES" dirty="0">
                <a:solidFill>
                  <a:srgbClr val="FF0000"/>
                </a:solidFill>
              </a:rPr>
              <a:t>’</a:t>
            </a:r>
            <a:endParaRPr lang="es-ES" dirty="0"/>
          </a:p>
          <a:p>
            <a:r>
              <a:rPr lang="es-ES" dirty="0"/>
              <a:t>}</a:t>
            </a:r>
          </a:p>
          <a:p>
            <a:r>
              <a:rPr lang="es-ES" dirty="0" err="1"/>
              <a:t>let</a:t>
            </a:r>
            <a:r>
              <a:rPr lang="es-ES" dirty="0"/>
              <a:t> copia = </a:t>
            </a:r>
            <a:r>
              <a:rPr lang="es-ES" dirty="0">
                <a:solidFill>
                  <a:srgbClr val="FF0000"/>
                </a:solidFill>
              </a:rPr>
              <a:t>{...</a:t>
            </a:r>
            <a:r>
              <a:rPr lang="es-ES" dirty="0"/>
              <a:t>persona </a:t>
            </a:r>
            <a:r>
              <a:rPr lang="es-ES" dirty="0">
                <a:solidFill>
                  <a:srgbClr val="FF0000"/>
                </a:solidFill>
              </a:rPr>
              <a:t>}</a:t>
            </a:r>
            <a:r>
              <a:rPr lang="es-ES" dirty="0"/>
              <a:t>; </a:t>
            </a:r>
            <a:r>
              <a:rPr lang="es-ES" dirty="0">
                <a:solidFill>
                  <a:srgbClr val="FF0000"/>
                </a:solidFill>
              </a:rPr>
              <a:t>crea una copia que no será afectada cuando se modifique (…) </a:t>
            </a:r>
          </a:p>
          <a:p>
            <a:r>
              <a:rPr lang="es-ES" dirty="0" err="1"/>
              <a:t>copia.nombre</a:t>
            </a:r>
            <a:r>
              <a:rPr lang="es-ES" dirty="0"/>
              <a:t> = 'pepe’;  </a:t>
            </a:r>
            <a:r>
              <a:rPr lang="es-ES" dirty="0">
                <a:solidFill>
                  <a:srgbClr val="FF0000"/>
                </a:solidFill>
              </a:rPr>
              <a:t>al nombre en copia se le asigna otro valor  que no afectara a persona</a:t>
            </a:r>
          </a:p>
          <a:p>
            <a:r>
              <a:rPr lang="es-ES" dirty="0"/>
              <a:t>console.log(persona, copia);  </a:t>
            </a:r>
            <a:r>
              <a:rPr lang="es-ES" dirty="0">
                <a:solidFill>
                  <a:srgbClr val="FF0000"/>
                </a:solidFill>
              </a:rPr>
              <a:t>presentación por consola</a:t>
            </a:r>
          </a:p>
          <a:p>
            <a:endParaRPr lang="es-ES" dirty="0"/>
          </a:p>
          <a:p>
            <a:pPr marL="0" indent="0">
              <a:buNone/>
            </a:pPr>
            <a:endParaRPr lang="es-ES" dirty="0"/>
          </a:p>
        </p:txBody>
      </p:sp>
    </p:spTree>
    <p:extLst>
      <p:ext uri="{BB962C8B-B14F-4D97-AF65-F5344CB8AC3E}">
        <p14:creationId xmlns:p14="http://schemas.microsoft.com/office/powerpoint/2010/main" val="3408340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32824-C2C3-418F-AF1A-8AE9BDC8B801}"/>
              </a:ext>
            </a:extLst>
          </p:cNvPr>
          <p:cNvSpPr>
            <a:spLocks noGrp="1"/>
          </p:cNvSpPr>
          <p:nvPr>
            <p:ph type="title"/>
          </p:nvPr>
        </p:nvSpPr>
        <p:spPr/>
        <p:txBody>
          <a:bodyPr/>
          <a:lstStyle/>
          <a:p>
            <a:r>
              <a:rPr lang="es-ES" dirty="0"/>
              <a:t>Por valor o por referencia	</a:t>
            </a:r>
          </a:p>
        </p:txBody>
      </p:sp>
      <p:sp>
        <p:nvSpPr>
          <p:cNvPr id="3" name="Marcador de contenido 2">
            <a:extLst>
              <a:ext uri="{FF2B5EF4-FFF2-40B4-BE49-F238E27FC236}">
                <a16:creationId xmlns:a16="http://schemas.microsoft.com/office/drawing/2014/main" id="{0DBA8926-6BF3-4DE9-A0A6-0BD823CA1749}"/>
              </a:ext>
            </a:extLst>
          </p:cNvPr>
          <p:cNvSpPr>
            <a:spLocks noGrp="1"/>
          </p:cNvSpPr>
          <p:nvPr>
            <p:ph idx="1"/>
          </p:nvPr>
        </p:nvSpPr>
        <p:spPr/>
        <p:txBody>
          <a:bodyPr/>
          <a:lstStyle/>
          <a:p>
            <a:r>
              <a:rPr lang="es-ES" dirty="0"/>
              <a:t>De igual modo, podría ocurrir en una función, y la manera de subsanar ese problema sería la misma, es decir, poner las llaves y los tres puntos delante del objeto.</a:t>
            </a:r>
          </a:p>
          <a:p>
            <a:r>
              <a:rPr lang="es-ES" dirty="0"/>
              <a:t>Además, si queremos </a:t>
            </a:r>
            <a:r>
              <a:rPr lang="es-ES" b="1" dirty="0"/>
              <a:t>copiar un arreglo</a:t>
            </a:r>
            <a:r>
              <a:rPr lang="es-ES" dirty="0"/>
              <a:t> nos va a ocurrir lo mismo. En este caso, tenemos que utilizar los corchetes y los tres puntos delante del arreglo. Ejemplo:</a:t>
            </a:r>
          </a:p>
          <a:p>
            <a:pPr lvl="1"/>
            <a:r>
              <a:rPr lang="es-ES" dirty="0" err="1"/>
              <a:t>let</a:t>
            </a:r>
            <a:r>
              <a:rPr lang="es-ES" dirty="0"/>
              <a:t> cadena = ['uno', 'dos', 'tres'];</a:t>
            </a:r>
          </a:p>
          <a:p>
            <a:pPr lvl="1"/>
            <a:r>
              <a:rPr lang="es-ES" dirty="0" err="1"/>
              <a:t>let</a:t>
            </a:r>
            <a:r>
              <a:rPr lang="es-ES" dirty="0"/>
              <a:t> </a:t>
            </a:r>
            <a:r>
              <a:rPr lang="es-ES" dirty="0" err="1"/>
              <a:t>copiaCadena</a:t>
            </a:r>
            <a:r>
              <a:rPr lang="es-ES" dirty="0"/>
              <a:t> = [...cadena];</a:t>
            </a:r>
          </a:p>
          <a:p>
            <a:pPr lvl="1"/>
            <a:r>
              <a:rPr lang="es-ES" dirty="0" err="1"/>
              <a:t>copiaCadena.push</a:t>
            </a:r>
            <a:r>
              <a:rPr lang="es-ES" dirty="0"/>
              <a:t>('cuatro');</a:t>
            </a:r>
          </a:p>
          <a:p>
            <a:pPr lvl="1"/>
            <a:r>
              <a:rPr lang="es-ES" dirty="0"/>
              <a:t>console.log(cadena);</a:t>
            </a:r>
          </a:p>
          <a:p>
            <a:pPr lvl="1"/>
            <a:r>
              <a:rPr lang="es-ES" dirty="0"/>
              <a:t>console.log(</a:t>
            </a:r>
            <a:r>
              <a:rPr lang="es-ES" dirty="0" err="1"/>
              <a:t>copiaCadena</a:t>
            </a:r>
            <a:r>
              <a:rPr lang="es-ES" dirty="0"/>
              <a:t>);</a:t>
            </a:r>
          </a:p>
          <a:p>
            <a:endParaRPr lang="es-ES" dirty="0"/>
          </a:p>
          <a:p>
            <a:endParaRPr lang="es-ES" dirty="0"/>
          </a:p>
        </p:txBody>
      </p:sp>
    </p:spTree>
    <p:extLst>
      <p:ext uri="{BB962C8B-B14F-4D97-AF65-F5344CB8AC3E}">
        <p14:creationId xmlns:p14="http://schemas.microsoft.com/office/powerpoint/2010/main" val="209285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9DFEB-4197-47A6-AEAD-7C2AB06ADA08}"/>
              </a:ext>
            </a:extLst>
          </p:cNvPr>
          <p:cNvSpPr>
            <a:spLocks noGrp="1"/>
          </p:cNvSpPr>
          <p:nvPr>
            <p:ph type="title"/>
          </p:nvPr>
        </p:nvSpPr>
        <p:spPr/>
        <p:txBody>
          <a:bodyPr/>
          <a:lstStyle/>
          <a:p>
            <a:r>
              <a:rPr lang="es-ES" dirty="0"/>
              <a:t>¿QUÉ ES JAVASCRIPT?</a:t>
            </a:r>
          </a:p>
        </p:txBody>
      </p:sp>
      <p:sp>
        <p:nvSpPr>
          <p:cNvPr id="3" name="Marcador de contenido 2">
            <a:extLst>
              <a:ext uri="{FF2B5EF4-FFF2-40B4-BE49-F238E27FC236}">
                <a16:creationId xmlns:a16="http://schemas.microsoft.com/office/drawing/2014/main" id="{78A77E3A-E506-4E3F-9304-B19E39F49355}"/>
              </a:ext>
            </a:extLst>
          </p:cNvPr>
          <p:cNvSpPr>
            <a:spLocks noGrp="1"/>
          </p:cNvSpPr>
          <p:nvPr>
            <p:ph idx="1"/>
          </p:nvPr>
        </p:nvSpPr>
        <p:spPr/>
        <p:txBody>
          <a:bodyPr/>
          <a:lstStyle/>
          <a:p>
            <a:r>
              <a:rPr lang="es-ES" dirty="0"/>
              <a:t>En sus inicios surgió como respuesta para no tener que mandar todos los datos que se solicitan al servidor. Por ejemplo, antiguamente no teníamos una conexión tan rápida que nos diera respuesta a cada una de nuestras comprobaciones.</a:t>
            </a:r>
          </a:p>
          <a:p>
            <a:r>
              <a:rPr lang="es-ES" dirty="0"/>
              <a:t>Por ejemplo, si necesitamos comprobar que un DNI es correcto, podremos comprobarlo desde el cliente sin necesidad de enviarlo al servidor. Sin embargo, si queremos conocer si el </a:t>
            </a:r>
            <a:r>
              <a:rPr lang="es-ES" dirty="0" err="1"/>
              <a:t>dni</a:t>
            </a:r>
            <a:r>
              <a:rPr lang="es-ES" dirty="0"/>
              <a:t> ya existe en la base de datos, si que tendremos que enviarlo al servidor.</a:t>
            </a:r>
          </a:p>
          <a:p>
            <a:r>
              <a:rPr lang="es-ES" dirty="0"/>
              <a:t>Hoy en día, </a:t>
            </a:r>
            <a:r>
              <a:rPr lang="es-ES" dirty="0" err="1"/>
              <a:t>javascript</a:t>
            </a:r>
            <a:r>
              <a:rPr lang="es-ES" dirty="0"/>
              <a:t> ha evolucionado tanto que nos permite ejecutarlo en cualquier servidor.</a:t>
            </a:r>
          </a:p>
          <a:p>
            <a:r>
              <a:rPr lang="es-ES" dirty="0"/>
              <a:t>No hay que confundir JAVA con JAVASCRIPT porque no tienen nada que ver. Que se parezcan los nombres es sólo cosa de márquetin. </a:t>
            </a:r>
          </a:p>
        </p:txBody>
      </p:sp>
    </p:spTree>
    <p:extLst>
      <p:ext uri="{BB962C8B-B14F-4D97-AF65-F5344CB8AC3E}">
        <p14:creationId xmlns:p14="http://schemas.microsoft.com/office/powerpoint/2010/main" val="4097678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BCEB8-BEB3-4E46-990C-939E36181139}"/>
              </a:ext>
            </a:extLst>
          </p:cNvPr>
          <p:cNvSpPr>
            <a:spLocks noGrp="1"/>
          </p:cNvSpPr>
          <p:nvPr>
            <p:ph type="title"/>
          </p:nvPr>
        </p:nvSpPr>
        <p:spPr/>
        <p:txBody>
          <a:bodyPr/>
          <a:lstStyle/>
          <a:p>
            <a:r>
              <a:rPr lang="es-ES" dirty="0"/>
              <a:t>OPERADORES PARA LAS ESTRUCTURAS DE CONTROL</a:t>
            </a:r>
          </a:p>
        </p:txBody>
      </p:sp>
      <p:sp>
        <p:nvSpPr>
          <p:cNvPr id="3" name="Marcador de contenido 2">
            <a:extLst>
              <a:ext uri="{FF2B5EF4-FFF2-40B4-BE49-F238E27FC236}">
                <a16:creationId xmlns:a16="http://schemas.microsoft.com/office/drawing/2014/main" id="{800590B3-1B68-4965-9EFB-CDABAC014E4F}"/>
              </a:ext>
            </a:extLst>
          </p:cNvPr>
          <p:cNvSpPr>
            <a:spLocks noGrp="1"/>
          </p:cNvSpPr>
          <p:nvPr>
            <p:ph idx="1"/>
          </p:nvPr>
        </p:nvSpPr>
        <p:spPr/>
        <p:txBody>
          <a:bodyPr>
            <a:normAutofit lnSpcReduction="10000"/>
          </a:bodyPr>
          <a:lstStyle/>
          <a:p>
            <a:r>
              <a:rPr lang="es-ES" dirty="0"/>
              <a:t>NEGACIÓN -&gt; !</a:t>
            </a:r>
          </a:p>
          <a:p>
            <a:r>
              <a:rPr lang="es-ES" dirty="0"/>
              <a:t>IGUAL -&gt; = </a:t>
            </a:r>
            <a:r>
              <a:rPr lang="es-ES" dirty="0" err="1">
                <a:solidFill>
                  <a:srgbClr val="FF0000"/>
                </a:solidFill>
              </a:rPr>
              <a:t>asignacion</a:t>
            </a:r>
            <a:r>
              <a:rPr lang="es-ES" dirty="0"/>
              <a:t> , == , === </a:t>
            </a:r>
            <a:r>
              <a:rPr lang="es-ES" dirty="0">
                <a:solidFill>
                  <a:srgbClr val="FF0000"/>
                </a:solidFill>
              </a:rPr>
              <a:t>igual estricto</a:t>
            </a:r>
          </a:p>
          <a:p>
            <a:r>
              <a:rPr lang="es-ES" dirty="0"/>
              <a:t>OR -&gt; || Al menos un condición</a:t>
            </a:r>
          </a:p>
          <a:p>
            <a:r>
              <a:rPr lang="es-ES" dirty="0"/>
              <a:t>AND -&gt; &amp;&amp; Todas las condiciones</a:t>
            </a:r>
          </a:p>
          <a:p>
            <a:endParaRPr lang="es-ES" dirty="0"/>
          </a:p>
          <a:p>
            <a:r>
              <a:rPr lang="es-ES" dirty="0"/>
              <a:t>PRECEDENCIA DE OPERADORES:  (</a:t>
            </a:r>
            <a:r>
              <a:rPr lang="es-ES" dirty="0">
                <a:solidFill>
                  <a:srgbClr val="FF0000"/>
                </a:solidFill>
              </a:rPr>
              <a:t>o usamos los paréntesis)</a:t>
            </a:r>
            <a:endParaRPr lang="es-ES" dirty="0"/>
          </a:p>
          <a:p>
            <a:r>
              <a:rPr lang="es-ES" dirty="0"/>
              <a:t>1º	!		</a:t>
            </a:r>
          </a:p>
          <a:p>
            <a:r>
              <a:rPr lang="es-ES" dirty="0"/>
              <a:t>2º	&amp;&amp;</a:t>
            </a:r>
          </a:p>
          <a:p>
            <a:r>
              <a:rPr lang="es-ES" dirty="0"/>
              <a:t>3º	||</a:t>
            </a:r>
          </a:p>
        </p:txBody>
      </p:sp>
      <p:sp>
        <p:nvSpPr>
          <p:cNvPr id="4" name="Rectángulo 3">
            <a:extLst>
              <a:ext uri="{FF2B5EF4-FFF2-40B4-BE49-F238E27FC236}">
                <a16:creationId xmlns:a16="http://schemas.microsoft.com/office/drawing/2014/main" id="{F8A41064-3D3F-BB0B-33C7-71DB3F9D709A}"/>
              </a:ext>
            </a:extLst>
          </p:cNvPr>
          <p:cNvSpPr/>
          <p:nvPr/>
        </p:nvSpPr>
        <p:spPr>
          <a:xfrm>
            <a:off x="4062714" y="4942390"/>
            <a:ext cx="7546694" cy="1655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Ejemplo de ajuste de precedencia:</a:t>
            </a:r>
          </a:p>
          <a:p>
            <a:pPr algn="ctr"/>
            <a:endParaRPr lang="es-ES"/>
          </a:p>
          <a:p>
            <a:pPr algn="ctr"/>
            <a:r>
              <a:rPr lang="es-ES"/>
              <a:t>sistema == “Windows” || sistema == “Linux” &amp;&amp; certificado = true</a:t>
            </a:r>
          </a:p>
          <a:p>
            <a:pPr algn="ctr"/>
            <a:endParaRPr lang="es-ES"/>
          </a:p>
          <a:p>
            <a:pPr algn="ctr"/>
            <a:r>
              <a:rPr lang="es-ES"/>
              <a:t>(sistema == “Windows” || sistema == “Linux”) &amp;&amp; certificado = true</a:t>
            </a:r>
          </a:p>
        </p:txBody>
      </p:sp>
    </p:spTree>
    <p:extLst>
      <p:ext uri="{BB962C8B-B14F-4D97-AF65-F5344CB8AC3E}">
        <p14:creationId xmlns:p14="http://schemas.microsoft.com/office/powerpoint/2010/main" val="737238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EF7E8-A2ED-485C-9601-43F0B9B1AA0B}"/>
              </a:ext>
            </a:extLst>
          </p:cNvPr>
          <p:cNvSpPr>
            <a:spLocks noGrp="1"/>
          </p:cNvSpPr>
          <p:nvPr>
            <p:ph type="title"/>
          </p:nvPr>
        </p:nvSpPr>
        <p:spPr/>
        <p:txBody>
          <a:bodyPr/>
          <a:lstStyle/>
          <a:p>
            <a:r>
              <a:rPr lang="es-ES" dirty="0"/>
              <a:t>ESTRUCTURAS DE CONTROL. IF - ELSE</a:t>
            </a:r>
          </a:p>
        </p:txBody>
      </p:sp>
      <p:sp>
        <p:nvSpPr>
          <p:cNvPr id="3" name="Marcador de contenido 2">
            <a:extLst>
              <a:ext uri="{FF2B5EF4-FFF2-40B4-BE49-F238E27FC236}">
                <a16:creationId xmlns:a16="http://schemas.microsoft.com/office/drawing/2014/main" id="{7DC2DA17-8245-4DC7-A1EC-C4F69896634A}"/>
              </a:ext>
            </a:extLst>
          </p:cNvPr>
          <p:cNvSpPr>
            <a:spLocks noGrp="1"/>
          </p:cNvSpPr>
          <p:nvPr>
            <p:ph idx="1"/>
          </p:nvPr>
        </p:nvSpPr>
        <p:spPr/>
        <p:txBody>
          <a:bodyPr>
            <a:normAutofit fontScale="92500" lnSpcReduction="20000"/>
          </a:bodyPr>
          <a:lstStyle/>
          <a:p>
            <a:r>
              <a:rPr lang="es-ES" dirty="0" err="1"/>
              <a:t>let</a:t>
            </a:r>
            <a:r>
              <a:rPr lang="es-ES" dirty="0"/>
              <a:t> a = 19;</a:t>
            </a:r>
          </a:p>
          <a:p>
            <a:br>
              <a:rPr lang="es-ES" dirty="0"/>
            </a:br>
            <a:r>
              <a:rPr lang="es-ES" dirty="0" err="1"/>
              <a:t>if</a:t>
            </a:r>
            <a:r>
              <a:rPr lang="es-ES" dirty="0"/>
              <a:t> (a &gt; 15) {</a:t>
            </a:r>
          </a:p>
          <a:p>
            <a:r>
              <a:rPr lang="es-ES" dirty="0"/>
              <a:t>    console.log('a es mayor que 15');</a:t>
            </a:r>
          </a:p>
          <a:p>
            <a:r>
              <a:rPr lang="es-ES" dirty="0"/>
              <a:t>} </a:t>
            </a:r>
            <a:r>
              <a:rPr lang="es-ES" dirty="0" err="1"/>
              <a:t>else</a:t>
            </a:r>
            <a:r>
              <a:rPr lang="es-ES" dirty="0"/>
              <a:t> {</a:t>
            </a:r>
          </a:p>
          <a:p>
            <a:r>
              <a:rPr lang="es-ES" dirty="0"/>
              <a:t>    console.log('a es menor que 15');</a:t>
            </a:r>
          </a:p>
          <a:p>
            <a:r>
              <a:rPr lang="es-ES" dirty="0"/>
              <a:t>}</a:t>
            </a:r>
          </a:p>
          <a:p>
            <a:r>
              <a:rPr lang="es-ES" dirty="0"/>
              <a:t>console.log('fin de programa’);</a:t>
            </a:r>
          </a:p>
          <a:p>
            <a:r>
              <a:rPr lang="es-ES" b="1" dirty="0"/>
              <a:t>NOTA:</a:t>
            </a:r>
            <a:r>
              <a:rPr lang="es-ES" dirty="0"/>
              <a:t> Cuando utilizamos los operadores para comparar dos valores Podemos utilizar =, == o ===. Hasta ahora estaba claro que = es para asignar, == compara pero no compara si los valores son del mismo tipo y === compara que sean iguales y además del mismo tipo, es decir, que ambos son el mismo tipo de primitivos. (dos números, dos </a:t>
            </a:r>
            <a:r>
              <a:rPr lang="es-ES" dirty="0" err="1"/>
              <a:t>strings</a:t>
            </a:r>
            <a:r>
              <a:rPr lang="es-ES" dirty="0"/>
              <a:t>, </a:t>
            </a:r>
            <a:r>
              <a:rPr lang="es-ES" dirty="0" err="1"/>
              <a:t>etc</a:t>
            </a:r>
            <a:r>
              <a:rPr lang="es-ES" dirty="0"/>
              <a:t>)</a:t>
            </a:r>
          </a:p>
          <a:p>
            <a:endParaRPr lang="es-ES" dirty="0"/>
          </a:p>
        </p:txBody>
      </p:sp>
    </p:spTree>
    <p:extLst>
      <p:ext uri="{BB962C8B-B14F-4D97-AF65-F5344CB8AC3E}">
        <p14:creationId xmlns:p14="http://schemas.microsoft.com/office/powerpoint/2010/main" val="1938776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531E8-7E0A-456B-AB99-E9250A18BA47}"/>
              </a:ext>
            </a:extLst>
          </p:cNvPr>
          <p:cNvSpPr>
            <a:spLocks noGrp="1"/>
          </p:cNvSpPr>
          <p:nvPr>
            <p:ph type="title"/>
          </p:nvPr>
        </p:nvSpPr>
        <p:spPr/>
        <p:txBody>
          <a:bodyPr/>
          <a:lstStyle/>
          <a:p>
            <a:r>
              <a:rPr lang="es-ES" dirty="0"/>
              <a:t>New - date</a:t>
            </a:r>
          </a:p>
        </p:txBody>
      </p:sp>
      <p:sp>
        <p:nvSpPr>
          <p:cNvPr id="3" name="Marcador de contenido 2">
            <a:extLst>
              <a:ext uri="{FF2B5EF4-FFF2-40B4-BE49-F238E27FC236}">
                <a16:creationId xmlns:a16="http://schemas.microsoft.com/office/drawing/2014/main" id="{BD2D3A5B-5CBE-4CD5-85EA-EB445A68D963}"/>
              </a:ext>
            </a:extLst>
          </p:cNvPr>
          <p:cNvSpPr>
            <a:spLocks noGrp="1"/>
          </p:cNvSpPr>
          <p:nvPr>
            <p:ph idx="1"/>
          </p:nvPr>
        </p:nvSpPr>
        <p:spPr/>
        <p:txBody>
          <a:bodyPr>
            <a:normAutofit fontScale="92500"/>
          </a:bodyPr>
          <a:lstStyle/>
          <a:p>
            <a:r>
              <a:rPr lang="es-ES" dirty="0"/>
              <a:t>Para trabajar con fechas, algo bastante habitual, lo hacemos con </a:t>
            </a:r>
            <a:r>
              <a:rPr lang="es-ES" b="1" dirty="0"/>
              <a:t>date. </a:t>
            </a:r>
            <a:r>
              <a:rPr lang="es-ES" dirty="0"/>
              <a:t>Ejemplo:</a:t>
            </a:r>
          </a:p>
          <a:p>
            <a:r>
              <a:rPr lang="en-US" dirty="0"/>
              <a:t>let hoy = new Date();</a:t>
            </a:r>
          </a:p>
          <a:p>
            <a:r>
              <a:rPr lang="en-US" dirty="0"/>
              <a:t>console.log(hoy);</a:t>
            </a:r>
          </a:p>
          <a:p>
            <a:r>
              <a:rPr lang="en-US" dirty="0"/>
              <a:t>Este </a:t>
            </a:r>
            <a:r>
              <a:rPr lang="en-US" dirty="0" err="1"/>
              <a:t>objeto</a:t>
            </a:r>
            <a:r>
              <a:rPr lang="en-US" dirty="0"/>
              <a:t> </a:t>
            </a:r>
            <a:r>
              <a:rPr lang="en-US" dirty="0" err="1"/>
              <a:t>tiene</a:t>
            </a:r>
            <a:r>
              <a:rPr lang="en-US" dirty="0"/>
              <a:t> </a:t>
            </a:r>
            <a:r>
              <a:rPr lang="en-US" dirty="0" err="1"/>
              <a:t>métodos</a:t>
            </a:r>
            <a:r>
              <a:rPr lang="en-US" dirty="0"/>
              <a:t> que Podemos utilizer. Por </a:t>
            </a:r>
            <a:r>
              <a:rPr lang="en-US" dirty="0" err="1"/>
              <a:t>ejemplo</a:t>
            </a:r>
            <a:r>
              <a:rPr lang="en-US" dirty="0"/>
              <a:t>, el </a:t>
            </a:r>
            <a:r>
              <a:rPr lang="en-US" dirty="0" err="1"/>
              <a:t>método</a:t>
            </a:r>
            <a:r>
              <a:rPr lang="en-US" dirty="0"/>
              <a:t> </a:t>
            </a:r>
            <a:r>
              <a:rPr lang="en-US" dirty="0" err="1"/>
              <a:t>getDay</a:t>
            </a:r>
            <a:r>
              <a:rPr lang="en-US" dirty="0"/>
              <a:t> </a:t>
            </a:r>
            <a:r>
              <a:rPr lang="en-US" dirty="0" err="1"/>
              <a:t>nos</a:t>
            </a:r>
            <a:r>
              <a:rPr lang="en-US" dirty="0"/>
              <a:t> </a:t>
            </a:r>
            <a:r>
              <a:rPr lang="en-US" dirty="0" err="1"/>
              <a:t>devuelve</a:t>
            </a:r>
            <a:r>
              <a:rPr lang="en-US" dirty="0"/>
              <a:t> el </a:t>
            </a:r>
            <a:r>
              <a:rPr lang="en-US" dirty="0" err="1"/>
              <a:t>día</a:t>
            </a:r>
            <a:r>
              <a:rPr lang="en-US" dirty="0"/>
              <a:t> </a:t>
            </a:r>
            <a:r>
              <a:rPr lang="en-US" dirty="0" err="1"/>
              <a:t>concreto</a:t>
            </a:r>
            <a:r>
              <a:rPr lang="en-US" dirty="0"/>
              <a:t>: 0:domingo, 1:lunes, etc.</a:t>
            </a:r>
          </a:p>
          <a:p>
            <a:endParaRPr lang="en-US" dirty="0"/>
          </a:p>
          <a:p>
            <a:r>
              <a:rPr lang="en-US" dirty="0"/>
              <a:t>EJERCICIO:</a:t>
            </a:r>
          </a:p>
          <a:p>
            <a:r>
              <a:rPr lang="en-US" dirty="0" err="1"/>
              <a:t>Realiza</a:t>
            </a:r>
            <a:r>
              <a:rPr lang="en-US" dirty="0"/>
              <a:t> una </a:t>
            </a:r>
            <a:r>
              <a:rPr lang="en-US" dirty="0" err="1"/>
              <a:t>actividad</a:t>
            </a:r>
            <a:r>
              <a:rPr lang="en-US" dirty="0"/>
              <a:t> con </a:t>
            </a:r>
            <a:r>
              <a:rPr lang="en-US" dirty="0" err="1"/>
              <a:t>estructuras</a:t>
            </a:r>
            <a:r>
              <a:rPr lang="en-US" dirty="0"/>
              <a:t> de control y que </a:t>
            </a:r>
            <a:r>
              <a:rPr lang="en-US" dirty="0" err="1"/>
              <a:t>te</a:t>
            </a:r>
            <a:r>
              <a:rPr lang="en-US" dirty="0"/>
              <a:t> </a:t>
            </a:r>
            <a:r>
              <a:rPr lang="en-US" dirty="0" err="1"/>
              <a:t>devuelva</a:t>
            </a:r>
            <a:r>
              <a:rPr lang="en-US" dirty="0"/>
              <a:t> </a:t>
            </a:r>
            <a:r>
              <a:rPr lang="en-US" dirty="0" err="1"/>
              <a:t>en</a:t>
            </a:r>
            <a:r>
              <a:rPr lang="en-US" dirty="0"/>
              <a:t> que </a:t>
            </a:r>
            <a:r>
              <a:rPr lang="en-US" dirty="0" err="1"/>
              <a:t>día</a:t>
            </a:r>
            <a:r>
              <a:rPr lang="en-US" dirty="0"/>
              <a:t> de la </a:t>
            </a:r>
            <a:r>
              <a:rPr lang="en-US" dirty="0" err="1"/>
              <a:t>semana</a:t>
            </a:r>
            <a:r>
              <a:rPr lang="en-US" dirty="0"/>
              <a:t> </a:t>
            </a:r>
            <a:r>
              <a:rPr lang="en-US" dirty="0" err="1"/>
              <a:t>estamos,utilizando</a:t>
            </a:r>
            <a:r>
              <a:rPr lang="en-US" dirty="0"/>
              <a:t> la </a:t>
            </a:r>
            <a:r>
              <a:rPr lang="en-US" dirty="0" err="1"/>
              <a:t>estructura</a:t>
            </a:r>
            <a:r>
              <a:rPr lang="en-US" dirty="0"/>
              <a:t> de control if, </a:t>
            </a:r>
            <a:r>
              <a:rPr lang="en-US" dirty="0" err="1"/>
              <a:t>operador</a:t>
            </a:r>
            <a:r>
              <a:rPr lang="en-US" dirty="0"/>
              <a:t> </a:t>
            </a:r>
            <a:r>
              <a:rPr lang="en-US" dirty="0" err="1"/>
              <a:t>ternario</a:t>
            </a:r>
            <a:r>
              <a:rPr lang="en-US" dirty="0"/>
              <a:t> y switch. </a:t>
            </a:r>
            <a:r>
              <a:rPr lang="en-US" dirty="0" err="1"/>
              <a:t>Además</a:t>
            </a:r>
            <a:r>
              <a:rPr lang="en-US" dirty="0"/>
              <a:t>, que </a:t>
            </a:r>
            <a:r>
              <a:rPr lang="en-US" dirty="0" err="1"/>
              <a:t>pida</a:t>
            </a:r>
            <a:r>
              <a:rPr lang="en-US" dirty="0"/>
              <a:t> un valor por el prompt para que </a:t>
            </a:r>
            <a:r>
              <a:rPr lang="en-US" dirty="0" err="1"/>
              <a:t>puedas</a:t>
            </a:r>
            <a:r>
              <a:rPr lang="en-US" dirty="0"/>
              <a:t> </a:t>
            </a:r>
            <a:r>
              <a:rPr lang="en-US" dirty="0" err="1"/>
              <a:t>comprobar</a:t>
            </a:r>
            <a:r>
              <a:rPr lang="en-US" dirty="0"/>
              <a:t> el </a:t>
            </a:r>
            <a:r>
              <a:rPr lang="en-US" dirty="0" err="1"/>
              <a:t>funcionamiento</a:t>
            </a:r>
            <a:r>
              <a:rPr lang="en-US" dirty="0"/>
              <a:t> del </a:t>
            </a:r>
            <a:r>
              <a:rPr lang="en-US" dirty="0" err="1"/>
              <a:t>programa</a:t>
            </a:r>
            <a:r>
              <a:rPr lang="en-US" dirty="0"/>
              <a:t>.</a:t>
            </a:r>
          </a:p>
        </p:txBody>
      </p:sp>
    </p:spTree>
    <p:extLst>
      <p:ext uri="{BB962C8B-B14F-4D97-AF65-F5344CB8AC3E}">
        <p14:creationId xmlns:p14="http://schemas.microsoft.com/office/powerpoint/2010/main" val="275974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AFDA6-EBD6-422A-A3CF-1549AC575703}"/>
              </a:ext>
            </a:extLst>
          </p:cNvPr>
          <p:cNvSpPr>
            <a:spLocks noGrp="1"/>
          </p:cNvSpPr>
          <p:nvPr>
            <p:ph type="title"/>
          </p:nvPr>
        </p:nvSpPr>
        <p:spPr/>
        <p:txBody>
          <a:bodyPr/>
          <a:lstStyle/>
          <a:p>
            <a:r>
              <a:rPr lang="es-ES" dirty="0"/>
              <a:t>OPERADOR CONDICIONAL TERNARIO</a:t>
            </a:r>
          </a:p>
        </p:txBody>
      </p:sp>
      <p:sp>
        <p:nvSpPr>
          <p:cNvPr id="3" name="Marcador de contenido 2">
            <a:extLst>
              <a:ext uri="{FF2B5EF4-FFF2-40B4-BE49-F238E27FC236}">
                <a16:creationId xmlns:a16="http://schemas.microsoft.com/office/drawing/2014/main" id="{F4014192-70F9-4D54-BF3D-EB415BEFDE26}"/>
              </a:ext>
            </a:extLst>
          </p:cNvPr>
          <p:cNvSpPr>
            <a:spLocks noGrp="1"/>
          </p:cNvSpPr>
          <p:nvPr>
            <p:ph idx="1"/>
          </p:nvPr>
        </p:nvSpPr>
        <p:spPr>
          <a:xfrm>
            <a:off x="927652" y="1815548"/>
            <a:ext cx="9816549" cy="4903304"/>
          </a:xfrm>
        </p:spPr>
        <p:txBody>
          <a:bodyPr>
            <a:normAutofit fontScale="85000" lnSpcReduction="10000"/>
          </a:bodyPr>
          <a:lstStyle/>
          <a:p>
            <a:pPr>
              <a:lnSpc>
                <a:spcPct val="120000"/>
              </a:lnSpc>
            </a:pPr>
            <a:r>
              <a:rPr lang="es-ES" sz="1800" dirty="0"/>
              <a:t>El </a:t>
            </a:r>
            <a:r>
              <a:rPr lang="es-ES" sz="1800" b="1" dirty="0"/>
              <a:t>operador condicional</a:t>
            </a:r>
            <a:r>
              <a:rPr lang="es-ES" sz="1800" dirty="0"/>
              <a:t> (</a:t>
            </a:r>
            <a:r>
              <a:rPr lang="es-ES" sz="1800" b="1" dirty="0"/>
              <a:t>ternario</a:t>
            </a:r>
            <a:r>
              <a:rPr lang="es-ES" sz="1800" dirty="0"/>
              <a:t>) es el único </a:t>
            </a:r>
            <a:r>
              <a:rPr lang="es-ES" sz="1800" b="1" dirty="0"/>
              <a:t>operador</a:t>
            </a:r>
            <a:r>
              <a:rPr lang="es-ES" sz="1800" dirty="0"/>
              <a:t> en </a:t>
            </a:r>
            <a:r>
              <a:rPr lang="es-ES" sz="1800" b="1" dirty="0"/>
              <a:t>JavaScript</a:t>
            </a:r>
            <a:r>
              <a:rPr lang="es-ES" sz="1800" dirty="0"/>
              <a:t> que tiene tres operandos. Este </a:t>
            </a:r>
            <a:r>
              <a:rPr lang="es-ES" sz="1800" b="1" dirty="0"/>
              <a:t>operador</a:t>
            </a:r>
            <a:r>
              <a:rPr lang="es-ES" sz="1800" dirty="0"/>
              <a:t> se usa con frecuencia como atajo para la instrucción </a:t>
            </a:r>
            <a:r>
              <a:rPr lang="es-ES" sz="1800" dirty="0" err="1"/>
              <a:t>if</a:t>
            </a:r>
            <a:r>
              <a:rPr lang="es-ES" sz="1800" dirty="0"/>
              <a:t>. Siendo un </a:t>
            </a:r>
            <a:r>
              <a:rPr lang="es-ES" sz="1800" b="1" dirty="0"/>
              <a:t>condicional</a:t>
            </a:r>
            <a:r>
              <a:rPr lang="es-ES" sz="1800" dirty="0"/>
              <a:t> simple que ejecuta una de dos instrucciones posibles dependiendo de la evaluación previa de una condición.</a:t>
            </a:r>
          </a:p>
          <a:p>
            <a:pPr>
              <a:lnSpc>
                <a:spcPct val="120000"/>
              </a:lnSpc>
            </a:pPr>
            <a:r>
              <a:rPr lang="es-ES" sz="1800" dirty="0"/>
              <a:t>Forma de uso:</a:t>
            </a:r>
          </a:p>
          <a:p>
            <a:pPr>
              <a:lnSpc>
                <a:spcPct val="120000"/>
              </a:lnSpc>
            </a:pPr>
            <a:endParaRPr lang="es-ES" dirty="0"/>
          </a:p>
          <a:p>
            <a:pPr>
              <a:lnSpc>
                <a:spcPct val="120000"/>
              </a:lnSpc>
            </a:pPr>
            <a:r>
              <a:rPr lang="es-ES" sz="1800" dirty="0"/>
              <a:t>Ejemplo:</a:t>
            </a:r>
          </a:p>
          <a:p>
            <a:pPr marL="310896" lvl="2" indent="0">
              <a:lnSpc>
                <a:spcPct val="120000"/>
              </a:lnSpc>
              <a:buNone/>
            </a:pPr>
            <a:r>
              <a:rPr lang="es-ES" sz="1900" dirty="0" err="1"/>
              <a:t>let</a:t>
            </a:r>
            <a:r>
              <a:rPr lang="es-ES" sz="1900" dirty="0"/>
              <a:t> apertura = (</a:t>
            </a:r>
            <a:r>
              <a:rPr lang="es-ES" sz="1900" dirty="0" err="1"/>
              <a:t>dia</a:t>
            </a:r>
            <a:r>
              <a:rPr lang="es-ES" sz="1900" dirty="0"/>
              <a:t> === 0 || </a:t>
            </a:r>
            <a:r>
              <a:rPr lang="es-ES" sz="1900" dirty="0" err="1"/>
              <a:t>dia</a:t>
            </a:r>
            <a:r>
              <a:rPr lang="es-ES" sz="1900" dirty="0"/>
              <a:t> === 6) ? 'Abre a las 11' : 'Es entre semana y abre a las 9';</a:t>
            </a:r>
          </a:p>
          <a:p>
            <a:pPr marL="310896" lvl="2" indent="0">
              <a:lnSpc>
                <a:spcPct val="120000"/>
              </a:lnSpc>
              <a:buNone/>
            </a:pPr>
            <a:r>
              <a:rPr lang="es-ES" sz="1900" dirty="0"/>
              <a:t>console.log(apertura);</a:t>
            </a:r>
          </a:p>
          <a:p>
            <a:pPr marL="310896" lvl="2" indent="0">
              <a:lnSpc>
                <a:spcPct val="120000"/>
              </a:lnSpc>
              <a:buNone/>
            </a:pPr>
            <a:r>
              <a:rPr lang="es-ES" sz="1900" dirty="0"/>
              <a:t>También podemos hacer operaciones ternarias con más condiciones. Ejemplo:</a:t>
            </a:r>
          </a:p>
          <a:p>
            <a:pPr>
              <a:lnSpc>
                <a:spcPct val="120000"/>
              </a:lnSpc>
              <a:spcBef>
                <a:spcPts val="0"/>
              </a:spcBef>
              <a:spcAft>
                <a:spcPts val="0"/>
              </a:spcAft>
            </a:pPr>
            <a:r>
              <a:rPr lang="es-ES" sz="1700" dirty="0" err="1"/>
              <a:t>let</a:t>
            </a:r>
            <a:r>
              <a:rPr lang="es-ES" sz="1700" dirty="0"/>
              <a:t> nota = 9;</a:t>
            </a:r>
          </a:p>
          <a:p>
            <a:pPr>
              <a:lnSpc>
                <a:spcPct val="120000"/>
              </a:lnSpc>
              <a:spcBef>
                <a:spcPts val="0"/>
              </a:spcBef>
              <a:spcAft>
                <a:spcPts val="0"/>
              </a:spcAft>
            </a:pPr>
            <a:r>
              <a:rPr lang="es-ES" sz="1700" dirty="0" err="1"/>
              <a:t>let</a:t>
            </a:r>
            <a:r>
              <a:rPr lang="es-ES" sz="1700" dirty="0"/>
              <a:t> </a:t>
            </a:r>
            <a:r>
              <a:rPr lang="es-ES" sz="1700" dirty="0" err="1"/>
              <a:t>boletin</a:t>
            </a:r>
            <a:r>
              <a:rPr lang="es-ES" sz="1700" dirty="0"/>
              <a:t> =</a:t>
            </a:r>
          </a:p>
          <a:p>
            <a:pPr>
              <a:lnSpc>
                <a:spcPct val="120000"/>
              </a:lnSpc>
              <a:spcBef>
                <a:spcPts val="0"/>
              </a:spcBef>
              <a:spcAft>
                <a:spcPts val="0"/>
              </a:spcAft>
            </a:pPr>
            <a:r>
              <a:rPr lang="es-ES" sz="1700" dirty="0"/>
              <a:t>    (nota &lt; 5) ? 'SUSPENSO' :</a:t>
            </a:r>
          </a:p>
          <a:p>
            <a:pPr>
              <a:lnSpc>
                <a:spcPct val="120000"/>
              </a:lnSpc>
              <a:spcBef>
                <a:spcPts val="0"/>
              </a:spcBef>
              <a:spcAft>
                <a:spcPts val="0"/>
              </a:spcAft>
            </a:pPr>
            <a:r>
              <a:rPr lang="es-ES" sz="1700" dirty="0"/>
              <a:t>    (nota &lt; 6) ? 'SUFICIENTE' :</a:t>
            </a:r>
          </a:p>
          <a:p>
            <a:pPr>
              <a:lnSpc>
                <a:spcPct val="120000"/>
              </a:lnSpc>
              <a:spcBef>
                <a:spcPts val="0"/>
              </a:spcBef>
              <a:spcAft>
                <a:spcPts val="0"/>
              </a:spcAft>
            </a:pPr>
            <a:r>
              <a:rPr lang="es-ES" sz="1700" dirty="0"/>
              <a:t>    (nota &lt; 7) ? 'BIEN' :</a:t>
            </a:r>
          </a:p>
          <a:p>
            <a:pPr>
              <a:lnSpc>
                <a:spcPct val="120000"/>
              </a:lnSpc>
              <a:spcBef>
                <a:spcPts val="0"/>
              </a:spcBef>
              <a:spcAft>
                <a:spcPts val="0"/>
              </a:spcAft>
            </a:pPr>
            <a:r>
              <a:rPr lang="es-ES" sz="1700" dirty="0"/>
              <a:t>    (nota &lt; 9) ? 'NOTABLE' : 'SOBRESALIENTE';</a:t>
            </a:r>
          </a:p>
          <a:p>
            <a:pPr>
              <a:lnSpc>
                <a:spcPct val="120000"/>
              </a:lnSpc>
              <a:spcBef>
                <a:spcPts val="0"/>
              </a:spcBef>
              <a:spcAft>
                <a:spcPts val="0"/>
              </a:spcAft>
            </a:pPr>
            <a:r>
              <a:rPr lang="es-ES" sz="1700" dirty="0"/>
              <a:t>console.log(</a:t>
            </a:r>
            <a:r>
              <a:rPr lang="es-ES" sz="1700" dirty="0" err="1"/>
              <a:t>boletin</a:t>
            </a:r>
            <a:r>
              <a:rPr lang="es-ES" sz="1700" dirty="0"/>
              <a:t>);</a:t>
            </a:r>
          </a:p>
          <a:p>
            <a:pPr marL="128016" lvl="1" indent="0">
              <a:buNone/>
            </a:pPr>
            <a:endParaRPr lang="es-ES" dirty="0"/>
          </a:p>
          <a:p>
            <a:pPr marL="128016" lvl="1" indent="0">
              <a:buNone/>
            </a:pPr>
            <a:endParaRPr lang="es-ES" dirty="0"/>
          </a:p>
          <a:p>
            <a:endParaRPr lang="es-ES" dirty="0"/>
          </a:p>
        </p:txBody>
      </p:sp>
      <p:sp>
        <p:nvSpPr>
          <p:cNvPr id="5" name="Rectangle 2">
            <a:extLst>
              <a:ext uri="{FF2B5EF4-FFF2-40B4-BE49-F238E27FC236}">
                <a16:creationId xmlns:a16="http://schemas.microsoft.com/office/drawing/2014/main" id="{88DB4274-6D35-4625-A625-512CD844F1B3}"/>
              </a:ext>
            </a:extLst>
          </p:cNvPr>
          <p:cNvSpPr>
            <a:spLocks noChangeArrowheads="1"/>
          </p:cNvSpPr>
          <p:nvPr/>
        </p:nvSpPr>
        <p:spPr bwMode="auto">
          <a:xfrm>
            <a:off x="1024128" y="3111928"/>
            <a:ext cx="5369607" cy="40647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F8F8F2"/>
                </a:solidFill>
                <a:effectLst/>
                <a:latin typeface="Consolas" panose="020B0609020204030204" pitchFamily="49" charset="0"/>
              </a:rPr>
              <a:t>variable = </a:t>
            </a:r>
            <a:r>
              <a:rPr kumimoji="0" lang="es-ES" altLang="es-ES" sz="1600" b="0" i="0" u="none" strike="noStrike" cap="none" normalizeH="0" baseline="0" dirty="0" err="1">
                <a:ln>
                  <a:noFill/>
                </a:ln>
                <a:solidFill>
                  <a:srgbClr val="F8F8F2"/>
                </a:solidFill>
                <a:effectLst/>
                <a:latin typeface="Consolas" panose="020B0609020204030204" pitchFamily="49" charset="0"/>
              </a:rPr>
              <a:t>expresion</a:t>
            </a:r>
            <a:r>
              <a:rPr kumimoji="0" lang="es-ES" altLang="es-ES" sz="1600" b="0" i="0" u="none" strike="noStrike" cap="none" normalizeH="0" baseline="0" dirty="0">
                <a:ln>
                  <a:noFill/>
                </a:ln>
                <a:solidFill>
                  <a:srgbClr val="F8F8F2"/>
                </a:solidFill>
                <a:effectLst/>
                <a:latin typeface="Consolas" panose="020B0609020204030204" pitchFamily="49" charset="0"/>
              </a:rPr>
              <a:t> ? </a:t>
            </a:r>
            <a:r>
              <a:rPr kumimoji="0" lang="es-ES" altLang="es-ES" sz="1600" b="0" i="0" u="none" strike="noStrike" cap="none" normalizeH="0" baseline="0" dirty="0" err="1">
                <a:ln>
                  <a:noFill/>
                </a:ln>
                <a:solidFill>
                  <a:srgbClr val="F8F8F2"/>
                </a:solidFill>
                <a:effectLst/>
                <a:latin typeface="Consolas" panose="020B0609020204030204" pitchFamily="49" charset="0"/>
              </a:rPr>
              <a:t>true_value</a:t>
            </a:r>
            <a:r>
              <a:rPr kumimoji="0" lang="es-ES" altLang="es-ES" sz="1600" b="0" i="0" u="none" strike="noStrike" cap="none" normalizeH="0" baseline="0" dirty="0">
                <a:ln>
                  <a:noFill/>
                </a:ln>
                <a:solidFill>
                  <a:srgbClr val="F8F8F2"/>
                </a:solidFill>
                <a:effectLst/>
                <a:latin typeface="Consolas" panose="020B0609020204030204" pitchFamily="49" charset="0"/>
              </a:rPr>
              <a:t> : </a:t>
            </a:r>
            <a:r>
              <a:rPr kumimoji="0" lang="es-ES" altLang="es-ES" sz="1600" b="0" i="0" u="none" strike="noStrike" cap="none" normalizeH="0" baseline="0" dirty="0" err="1">
                <a:ln>
                  <a:noFill/>
                </a:ln>
                <a:solidFill>
                  <a:srgbClr val="F8F8F2"/>
                </a:solidFill>
                <a:effectLst/>
                <a:latin typeface="Consolas" panose="020B0609020204030204" pitchFamily="49" charset="0"/>
              </a:rPr>
              <a:t>false_value</a:t>
            </a:r>
            <a:r>
              <a:rPr kumimoji="0" lang="es-ES" altLang="es-ES" sz="1600" b="0" i="0" u="none" strike="noStrike" cap="none" normalizeH="0" baseline="0" dirty="0">
                <a:ln>
                  <a:noFill/>
                </a:ln>
                <a:solidFill>
                  <a:srgbClr val="F8F8F2"/>
                </a:solidFill>
                <a:effectLst/>
                <a:latin typeface="Consolas" panose="020B0609020204030204" pitchFamily="49" charset="0"/>
              </a:rPr>
              <a: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652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959FA-B2AF-4EC9-A5A4-E270E4648018}"/>
              </a:ext>
            </a:extLst>
          </p:cNvPr>
          <p:cNvSpPr>
            <a:spLocks noGrp="1"/>
          </p:cNvSpPr>
          <p:nvPr>
            <p:ph type="title"/>
          </p:nvPr>
        </p:nvSpPr>
        <p:spPr/>
        <p:txBody>
          <a:bodyPr/>
          <a:lstStyle/>
          <a:p>
            <a:r>
              <a:rPr lang="es-ES" dirty="0"/>
              <a:t>Estructura </a:t>
            </a:r>
            <a:r>
              <a:rPr lang="es-ES" dirty="0" err="1"/>
              <a:t>switch</a:t>
            </a:r>
            <a:endParaRPr lang="es-ES" dirty="0"/>
          </a:p>
        </p:txBody>
      </p:sp>
      <p:sp>
        <p:nvSpPr>
          <p:cNvPr id="3" name="Marcador de contenido 2">
            <a:extLst>
              <a:ext uri="{FF2B5EF4-FFF2-40B4-BE49-F238E27FC236}">
                <a16:creationId xmlns:a16="http://schemas.microsoft.com/office/drawing/2014/main" id="{BBB93301-6355-43A0-9864-7F3C33119D73}"/>
              </a:ext>
            </a:extLst>
          </p:cNvPr>
          <p:cNvSpPr>
            <a:spLocks noGrp="1"/>
          </p:cNvSpPr>
          <p:nvPr>
            <p:ph idx="1"/>
          </p:nvPr>
        </p:nvSpPr>
        <p:spPr/>
        <p:txBody>
          <a:bodyPr>
            <a:normAutofit fontScale="70000" lnSpcReduction="20000"/>
          </a:bodyPr>
          <a:lstStyle/>
          <a:p>
            <a:pPr>
              <a:lnSpc>
                <a:spcPct val="120000"/>
              </a:lnSpc>
              <a:spcBef>
                <a:spcPts val="0"/>
              </a:spcBef>
              <a:spcAft>
                <a:spcPts val="0"/>
              </a:spcAft>
            </a:pPr>
            <a:r>
              <a:rPr lang="es-ES" dirty="0" err="1"/>
              <a:t>let</a:t>
            </a:r>
            <a:r>
              <a:rPr lang="es-ES" dirty="0"/>
              <a:t> </a:t>
            </a:r>
            <a:r>
              <a:rPr lang="es-ES" dirty="0" err="1"/>
              <a:t>dia</a:t>
            </a:r>
            <a:r>
              <a:rPr lang="es-ES" dirty="0"/>
              <a:t> = 2;</a:t>
            </a:r>
          </a:p>
          <a:p>
            <a:pPr>
              <a:lnSpc>
                <a:spcPct val="120000"/>
              </a:lnSpc>
              <a:spcBef>
                <a:spcPts val="0"/>
              </a:spcBef>
              <a:spcAft>
                <a:spcPts val="0"/>
              </a:spcAft>
            </a:pPr>
            <a:r>
              <a:rPr lang="es-ES" dirty="0" err="1"/>
              <a:t>switch</a:t>
            </a:r>
            <a:r>
              <a:rPr lang="es-ES" dirty="0"/>
              <a:t> (</a:t>
            </a:r>
            <a:r>
              <a:rPr lang="es-ES" dirty="0" err="1"/>
              <a:t>dia</a:t>
            </a:r>
            <a:r>
              <a:rPr lang="es-ES" dirty="0"/>
              <a:t>) {</a:t>
            </a:r>
          </a:p>
          <a:p>
            <a:pPr>
              <a:lnSpc>
                <a:spcPct val="120000"/>
              </a:lnSpc>
              <a:spcBef>
                <a:spcPts val="0"/>
              </a:spcBef>
              <a:spcAft>
                <a:spcPts val="0"/>
              </a:spcAft>
            </a:pPr>
            <a:r>
              <a:rPr lang="es-ES" dirty="0"/>
              <a:t>    case 0:</a:t>
            </a:r>
          </a:p>
          <a:p>
            <a:pPr>
              <a:lnSpc>
                <a:spcPct val="120000"/>
              </a:lnSpc>
              <a:spcBef>
                <a:spcPts val="0"/>
              </a:spcBef>
              <a:spcAft>
                <a:spcPts val="0"/>
              </a:spcAft>
            </a:pPr>
            <a:r>
              <a:rPr lang="es-ES" dirty="0"/>
              <a:t>        console.log('domingo');</a:t>
            </a:r>
          </a:p>
          <a:p>
            <a:pPr>
              <a:lnSpc>
                <a:spcPct val="120000"/>
              </a:lnSpc>
              <a:spcBef>
                <a:spcPts val="0"/>
              </a:spcBef>
              <a:spcAft>
                <a:spcPts val="0"/>
              </a:spcAft>
            </a:pPr>
            <a:r>
              <a:rPr lang="es-ES" dirty="0"/>
              <a:t>        break; // </a:t>
            </a:r>
            <a:r>
              <a:rPr lang="es-ES" sz="1900" dirty="0"/>
              <a:t>SIEMPRE HAY QUE INDICARLO CUANDO ACABE PORQUE SINO EJECUTARÍA DESDE QUE SE CUMPLA HACIA ADELANTE</a:t>
            </a:r>
          </a:p>
          <a:p>
            <a:pPr>
              <a:lnSpc>
                <a:spcPct val="120000"/>
              </a:lnSpc>
              <a:spcBef>
                <a:spcPts val="0"/>
              </a:spcBef>
              <a:spcAft>
                <a:spcPts val="0"/>
              </a:spcAft>
            </a:pPr>
            <a:r>
              <a:rPr lang="es-ES" dirty="0"/>
              <a:t>    case 1:</a:t>
            </a:r>
          </a:p>
          <a:p>
            <a:pPr>
              <a:lnSpc>
                <a:spcPct val="120000"/>
              </a:lnSpc>
              <a:spcBef>
                <a:spcPts val="0"/>
              </a:spcBef>
              <a:spcAft>
                <a:spcPts val="0"/>
              </a:spcAft>
            </a:pPr>
            <a:r>
              <a:rPr lang="es-ES" dirty="0"/>
              <a:t>        console.log('lunes');</a:t>
            </a:r>
          </a:p>
          <a:p>
            <a:pPr>
              <a:lnSpc>
                <a:spcPct val="120000"/>
              </a:lnSpc>
              <a:spcBef>
                <a:spcPts val="0"/>
              </a:spcBef>
              <a:spcAft>
                <a:spcPts val="0"/>
              </a:spcAft>
            </a:pPr>
            <a:r>
              <a:rPr lang="es-ES" dirty="0"/>
              <a:t>        break;</a:t>
            </a:r>
          </a:p>
          <a:p>
            <a:pPr>
              <a:lnSpc>
                <a:spcPct val="120000"/>
              </a:lnSpc>
              <a:spcBef>
                <a:spcPts val="0"/>
              </a:spcBef>
              <a:spcAft>
                <a:spcPts val="0"/>
              </a:spcAft>
            </a:pPr>
            <a:r>
              <a:rPr lang="es-ES" dirty="0"/>
              <a:t>    case 2:</a:t>
            </a:r>
          </a:p>
          <a:p>
            <a:pPr>
              <a:lnSpc>
                <a:spcPct val="120000"/>
              </a:lnSpc>
              <a:spcBef>
                <a:spcPts val="0"/>
              </a:spcBef>
              <a:spcAft>
                <a:spcPts val="0"/>
              </a:spcAft>
            </a:pPr>
            <a:r>
              <a:rPr lang="es-ES" dirty="0"/>
              <a:t>        console.log('martes');</a:t>
            </a:r>
          </a:p>
          <a:p>
            <a:pPr>
              <a:lnSpc>
                <a:spcPct val="120000"/>
              </a:lnSpc>
              <a:spcBef>
                <a:spcPts val="0"/>
              </a:spcBef>
              <a:spcAft>
                <a:spcPts val="0"/>
              </a:spcAft>
            </a:pPr>
            <a:r>
              <a:rPr lang="es-ES" dirty="0"/>
              <a:t>        break;</a:t>
            </a:r>
          </a:p>
          <a:p>
            <a:pPr>
              <a:lnSpc>
                <a:spcPct val="120000"/>
              </a:lnSpc>
              <a:spcBef>
                <a:spcPts val="0"/>
              </a:spcBef>
              <a:spcAft>
                <a:spcPts val="0"/>
              </a:spcAft>
            </a:pPr>
            <a:r>
              <a:rPr lang="es-ES" dirty="0"/>
              <a:t>    case 3:</a:t>
            </a:r>
          </a:p>
          <a:p>
            <a:pPr>
              <a:lnSpc>
                <a:spcPct val="120000"/>
              </a:lnSpc>
              <a:spcBef>
                <a:spcPts val="0"/>
              </a:spcBef>
              <a:spcAft>
                <a:spcPts val="0"/>
              </a:spcAft>
            </a:pPr>
            <a:r>
              <a:rPr lang="es-ES" dirty="0"/>
              <a:t>        console.log('</a:t>
            </a:r>
            <a:r>
              <a:rPr lang="es-ES" dirty="0" err="1"/>
              <a:t>miercoles</a:t>
            </a:r>
            <a:r>
              <a:rPr lang="es-ES" dirty="0"/>
              <a:t>');</a:t>
            </a:r>
          </a:p>
          <a:p>
            <a:pPr>
              <a:lnSpc>
                <a:spcPct val="120000"/>
              </a:lnSpc>
              <a:spcBef>
                <a:spcPts val="0"/>
              </a:spcBef>
              <a:spcAft>
                <a:spcPts val="0"/>
              </a:spcAft>
            </a:pPr>
            <a:r>
              <a:rPr lang="es-ES" dirty="0"/>
              <a:t>        break;</a:t>
            </a:r>
          </a:p>
          <a:p>
            <a:pPr>
              <a:lnSpc>
                <a:spcPct val="120000"/>
              </a:lnSpc>
              <a:spcBef>
                <a:spcPts val="0"/>
              </a:spcBef>
              <a:spcAft>
                <a:spcPts val="0"/>
              </a:spcAft>
            </a:pPr>
            <a:r>
              <a:rPr lang="es-ES" dirty="0"/>
              <a:t>    default: // CUANDO NO CORRESPONDE CON NINGUNO DE LOS CASOS ANTERIOR</a:t>
            </a:r>
          </a:p>
          <a:p>
            <a:pPr>
              <a:lnSpc>
                <a:spcPct val="120000"/>
              </a:lnSpc>
              <a:spcBef>
                <a:spcPts val="0"/>
              </a:spcBef>
              <a:spcAft>
                <a:spcPts val="0"/>
              </a:spcAft>
            </a:pPr>
            <a:r>
              <a:rPr lang="es-ES" dirty="0"/>
              <a:t>        console.log('día incorrecto');</a:t>
            </a:r>
          </a:p>
          <a:p>
            <a:pPr>
              <a:lnSpc>
                <a:spcPct val="120000"/>
              </a:lnSpc>
              <a:spcBef>
                <a:spcPts val="0"/>
              </a:spcBef>
              <a:spcAft>
                <a:spcPts val="0"/>
              </a:spcAft>
            </a:pPr>
            <a:r>
              <a:rPr lang="es-ES" dirty="0"/>
              <a:t>}</a:t>
            </a:r>
          </a:p>
          <a:p>
            <a:endParaRPr lang="es-ES" dirty="0"/>
          </a:p>
        </p:txBody>
      </p:sp>
    </p:spTree>
    <p:extLst>
      <p:ext uri="{BB962C8B-B14F-4D97-AF65-F5344CB8AC3E}">
        <p14:creationId xmlns:p14="http://schemas.microsoft.com/office/powerpoint/2010/main" val="718427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6BF23-69FF-408B-B83D-44AE585841E6}"/>
              </a:ext>
            </a:extLst>
          </p:cNvPr>
          <p:cNvSpPr>
            <a:spLocks noGrp="1"/>
          </p:cNvSpPr>
          <p:nvPr>
            <p:ph type="title"/>
          </p:nvPr>
        </p:nvSpPr>
        <p:spPr/>
        <p:txBody>
          <a:bodyPr/>
          <a:lstStyle/>
          <a:p>
            <a:r>
              <a:rPr lang="es-ES" dirty="0"/>
              <a:t>ESTRUCTURA WHILE -DO - WHILE</a:t>
            </a:r>
          </a:p>
        </p:txBody>
      </p:sp>
      <p:sp>
        <p:nvSpPr>
          <p:cNvPr id="3" name="Marcador de contenido 2">
            <a:extLst>
              <a:ext uri="{FF2B5EF4-FFF2-40B4-BE49-F238E27FC236}">
                <a16:creationId xmlns:a16="http://schemas.microsoft.com/office/drawing/2014/main" id="{C2E5C75C-679B-4F25-9C17-29C3243D849E}"/>
              </a:ext>
            </a:extLst>
          </p:cNvPr>
          <p:cNvSpPr>
            <a:spLocks noGrp="1"/>
          </p:cNvSpPr>
          <p:nvPr>
            <p:ph idx="1"/>
          </p:nvPr>
        </p:nvSpPr>
        <p:spPr/>
        <p:txBody>
          <a:bodyPr/>
          <a:lstStyle/>
          <a:p>
            <a:r>
              <a:rPr lang="es-ES" dirty="0" err="1"/>
              <a:t>While</a:t>
            </a:r>
            <a:r>
              <a:rPr lang="es-ES" dirty="0"/>
              <a:t> (condición){</a:t>
            </a:r>
          </a:p>
          <a:p>
            <a:r>
              <a:rPr lang="es-ES" dirty="0"/>
              <a:t>… //Se va a ejecutar mientras que se cumpla la condición</a:t>
            </a:r>
          </a:p>
          <a:p>
            <a:r>
              <a:rPr lang="es-ES" dirty="0"/>
              <a:t>}</a:t>
            </a:r>
          </a:p>
          <a:p>
            <a:endParaRPr lang="es-ES" dirty="0"/>
          </a:p>
          <a:p>
            <a:r>
              <a:rPr lang="es-ES" dirty="0"/>
              <a:t>Do {</a:t>
            </a:r>
          </a:p>
          <a:p>
            <a:r>
              <a:rPr lang="es-ES" dirty="0"/>
              <a:t>… //Se va a repetir lo que hay aquí (al menos la primera vez) siempre que se cumpla la condición</a:t>
            </a:r>
          </a:p>
          <a:p>
            <a:r>
              <a:rPr lang="es-ES" dirty="0"/>
              <a:t>} </a:t>
            </a:r>
            <a:r>
              <a:rPr lang="es-ES" dirty="0" err="1"/>
              <a:t>while</a:t>
            </a:r>
            <a:r>
              <a:rPr lang="es-ES" dirty="0"/>
              <a:t>(condición);</a:t>
            </a:r>
          </a:p>
          <a:p>
            <a:endParaRPr lang="es-ES" dirty="0"/>
          </a:p>
        </p:txBody>
      </p:sp>
    </p:spTree>
    <p:extLst>
      <p:ext uri="{BB962C8B-B14F-4D97-AF65-F5344CB8AC3E}">
        <p14:creationId xmlns:p14="http://schemas.microsoft.com/office/powerpoint/2010/main" val="487744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054E0-8C20-469B-8B95-C13E91437DEF}"/>
              </a:ext>
            </a:extLst>
          </p:cNvPr>
          <p:cNvSpPr>
            <a:spLocks noGrp="1"/>
          </p:cNvSpPr>
          <p:nvPr>
            <p:ph type="title"/>
          </p:nvPr>
        </p:nvSpPr>
        <p:spPr/>
        <p:txBody>
          <a:bodyPr/>
          <a:lstStyle/>
          <a:p>
            <a:r>
              <a:rPr lang="es-ES" dirty="0"/>
              <a:t>ESTRUCTURA FOR</a:t>
            </a:r>
          </a:p>
        </p:txBody>
      </p:sp>
      <p:sp>
        <p:nvSpPr>
          <p:cNvPr id="3" name="Marcador de contenido 2">
            <a:extLst>
              <a:ext uri="{FF2B5EF4-FFF2-40B4-BE49-F238E27FC236}">
                <a16:creationId xmlns:a16="http://schemas.microsoft.com/office/drawing/2014/main" id="{D8CBAF2C-36B0-469E-9925-D91C87D1350E}"/>
              </a:ext>
            </a:extLst>
          </p:cNvPr>
          <p:cNvSpPr>
            <a:spLocks noGrp="1"/>
          </p:cNvSpPr>
          <p:nvPr>
            <p:ph idx="1"/>
          </p:nvPr>
        </p:nvSpPr>
        <p:spPr>
          <a:xfrm>
            <a:off x="1024129" y="1747520"/>
            <a:ext cx="4763828" cy="4877016"/>
          </a:xfrm>
        </p:spPr>
        <p:txBody>
          <a:bodyPr>
            <a:normAutofit fontScale="92500" lnSpcReduction="20000"/>
          </a:bodyPr>
          <a:lstStyle/>
          <a:p>
            <a:pPr>
              <a:lnSpc>
                <a:spcPct val="100000"/>
              </a:lnSpc>
              <a:spcBef>
                <a:spcPts val="0"/>
              </a:spcBef>
              <a:spcAft>
                <a:spcPts val="0"/>
              </a:spcAft>
            </a:pPr>
            <a:r>
              <a:rPr lang="es-ES" b="1" dirty="0"/>
              <a:t>FOR TRADICIONAL  </a:t>
            </a:r>
            <a:r>
              <a:rPr lang="es-ES" dirty="0">
                <a:solidFill>
                  <a:srgbClr val="FF0000"/>
                </a:solidFill>
              </a:rPr>
              <a:t>(itera sobre el contador i)</a:t>
            </a:r>
          </a:p>
          <a:p>
            <a:pPr lvl="1">
              <a:lnSpc>
                <a:spcPct val="100000"/>
              </a:lnSpc>
              <a:spcBef>
                <a:spcPts val="0"/>
              </a:spcBef>
              <a:spcAft>
                <a:spcPts val="0"/>
              </a:spcAft>
            </a:pPr>
            <a:r>
              <a:rPr lang="en-US" dirty="0"/>
              <a:t>let </a:t>
            </a:r>
            <a:r>
              <a:rPr lang="en-US" dirty="0" err="1"/>
              <a:t>i</a:t>
            </a:r>
            <a:r>
              <a:rPr lang="en-US" dirty="0"/>
              <a:t> = 0;</a:t>
            </a:r>
          </a:p>
          <a:p>
            <a:pPr lvl="1">
              <a:lnSpc>
                <a:spcPct val="100000"/>
              </a:lnSpc>
              <a:spcBef>
                <a:spcPts val="0"/>
              </a:spcBef>
              <a:spcAft>
                <a:spcPts val="0"/>
              </a:spcAft>
            </a:pPr>
            <a:r>
              <a:rPr lang="en-US" dirty="0"/>
              <a:t>let </a:t>
            </a:r>
            <a:r>
              <a:rPr lang="en-US" dirty="0" err="1"/>
              <a:t>coches</a:t>
            </a:r>
            <a:r>
              <a:rPr lang="en-US" dirty="0"/>
              <a:t> = ['ford', '</a:t>
            </a:r>
            <a:r>
              <a:rPr lang="en-US" dirty="0" err="1"/>
              <a:t>audi</a:t>
            </a:r>
            <a:r>
              <a:rPr lang="en-US" dirty="0"/>
              <a:t>', '</a:t>
            </a:r>
            <a:r>
              <a:rPr lang="en-US" dirty="0" err="1"/>
              <a:t>mercedes</a:t>
            </a:r>
            <a:r>
              <a:rPr lang="en-US" dirty="0"/>
              <a:t>'];</a:t>
            </a:r>
          </a:p>
          <a:p>
            <a:pPr lvl="1">
              <a:lnSpc>
                <a:spcPct val="100000"/>
              </a:lnSpc>
              <a:spcBef>
                <a:spcPts val="0"/>
              </a:spcBef>
              <a:spcAft>
                <a:spcPts val="0"/>
              </a:spcAft>
            </a:pPr>
            <a:r>
              <a:rPr lang="en-US" dirty="0"/>
              <a:t>for (</a:t>
            </a:r>
            <a:r>
              <a:rPr lang="en-US" dirty="0" err="1"/>
              <a:t>i</a:t>
            </a:r>
            <a:r>
              <a:rPr lang="en-US" dirty="0"/>
              <a:t> = 0; </a:t>
            </a:r>
            <a:r>
              <a:rPr lang="en-US" dirty="0" err="1"/>
              <a:t>i</a:t>
            </a:r>
            <a:r>
              <a:rPr lang="en-US" dirty="0"/>
              <a:t> &lt; </a:t>
            </a:r>
            <a:r>
              <a:rPr lang="en-US" dirty="0" err="1"/>
              <a:t>coches.length</a:t>
            </a:r>
            <a:r>
              <a:rPr lang="en-US" dirty="0"/>
              <a:t>; </a:t>
            </a:r>
            <a:r>
              <a:rPr lang="en-US" dirty="0" err="1"/>
              <a:t>i</a:t>
            </a:r>
            <a:r>
              <a:rPr lang="en-US" dirty="0"/>
              <a:t>++) {</a:t>
            </a:r>
          </a:p>
          <a:p>
            <a:pPr lvl="1">
              <a:lnSpc>
                <a:spcPct val="100000"/>
              </a:lnSpc>
              <a:spcBef>
                <a:spcPts val="0"/>
              </a:spcBef>
              <a:spcAft>
                <a:spcPts val="0"/>
              </a:spcAft>
            </a:pPr>
            <a:r>
              <a:rPr lang="en-US" dirty="0"/>
              <a:t>    console.log(</a:t>
            </a:r>
            <a:r>
              <a:rPr lang="en-US" dirty="0" err="1"/>
              <a:t>coches</a:t>
            </a:r>
            <a:r>
              <a:rPr lang="en-US" dirty="0"/>
              <a:t>[</a:t>
            </a:r>
            <a:r>
              <a:rPr lang="en-US" dirty="0" err="1"/>
              <a:t>i</a:t>
            </a:r>
            <a:r>
              <a:rPr lang="en-US" dirty="0"/>
              <a:t>]);</a:t>
            </a:r>
          </a:p>
          <a:p>
            <a:pPr lvl="1">
              <a:lnSpc>
                <a:spcPct val="100000"/>
              </a:lnSpc>
              <a:spcBef>
                <a:spcPts val="0"/>
              </a:spcBef>
              <a:spcAft>
                <a:spcPts val="0"/>
              </a:spcAft>
            </a:pPr>
            <a:r>
              <a:rPr lang="en-US" dirty="0"/>
              <a:t>}</a:t>
            </a:r>
          </a:p>
          <a:p>
            <a:pPr lvl="1">
              <a:lnSpc>
                <a:spcPct val="100000"/>
              </a:lnSpc>
              <a:spcBef>
                <a:spcPts val="0"/>
              </a:spcBef>
              <a:spcAft>
                <a:spcPts val="0"/>
              </a:spcAft>
            </a:pPr>
            <a:endParaRPr lang="en-US" dirty="0"/>
          </a:p>
          <a:p>
            <a:pPr>
              <a:lnSpc>
                <a:spcPct val="100000"/>
              </a:lnSpc>
              <a:spcBef>
                <a:spcPts val="0"/>
              </a:spcBef>
              <a:spcAft>
                <a:spcPts val="0"/>
              </a:spcAft>
            </a:pPr>
            <a:r>
              <a:rPr lang="es-ES" b="1" dirty="0"/>
              <a:t>FOR IN </a:t>
            </a:r>
            <a:r>
              <a:rPr lang="es-ES" dirty="0"/>
              <a:t>//RECORRE EL ARRAY, OBJETO, ETC DE FORMA AUTOMÁTICA</a:t>
            </a:r>
          </a:p>
          <a:p>
            <a:pPr>
              <a:lnSpc>
                <a:spcPct val="100000"/>
              </a:lnSpc>
              <a:spcBef>
                <a:spcPts val="0"/>
              </a:spcBef>
              <a:spcAft>
                <a:spcPts val="0"/>
              </a:spcAft>
            </a:pPr>
            <a:r>
              <a:rPr lang="es-ES" dirty="0">
                <a:solidFill>
                  <a:srgbClr val="FF0000"/>
                </a:solidFill>
              </a:rPr>
              <a:t>Itera sobre las claves o propiedades,   </a:t>
            </a:r>
          </a:p>
          <a:p>
            <a:pPr>
              <a:lnSpc>
                <a:spcPct val="100000"/>
              </a:lnSpc>
              <a:spcBef>
                <a:spcPts val="0"/>
              </a:spcBef>
              <a:spcAft>
                <a:spcPts val="0"/>
              </a:spcAft>
            </a:pPr>
            <a:r>
              <a:rPr lang="es-ES" dirty="0">
                <a:solidFill>
                  <a:srgbClr val="FF0000"/>
                </a:solidFill>
              </a:rPr>
              <a:t>Estructura:     </a:t>
            </a:r>
            <a:r>
              <a:rPr lang="es-ES" dirty="0" err="1">
                <a:solidFill>
                  <a:srgbClr val="FF0000"/>
                </a:solidFill>
              </a:rPr>
              <a:t>for</a:t>
            </a:r>
            <a:r>
              <a:rPr lang="es-ES" dirty="0">
                <a:solidFill>
                  <a:srgbClr val="FF0000"/>
                </a:solidFill>
              </a:rPr>
              <a:t>(variable in objeto){ }</a:t>
            </a:r>
          </a:p>
          <a:p>
            <a:pPr lvl="1">
              <a:lnSpc>
                <a:spcPct val="100000"/>
              </a:lnSpc>
              <a:spcBef>
                <a:spcPts val="0"/>
              </a:spcBef>
              <a:spcAft>
                <a:spcPts val="0"/>
              </a:spcAft>
            </a:pPr>
            <a:r>
              <a:rPr lang="es-ES" dirty="0" err="1"/>
              <a:t>const</a:t>
            </a:r>
            <a:r>
              <a:rPr lang="es-ES" dirty="0"/>
              <a:t> persona = {</a:t>
            </a:r>
          </a:p>
          <a:p>
            <a:pPr lvl="1">
              <a:lnSpc>
                <a:spcPct val="100000"/>
              </a:lnSpc>
              <a:spcBef>
                <a:spcPts val="0"/>
              </a:spcBef>
              <a:spcAft>
                <a:spcPts val="0"/>
              </a:spcAft>
            </a:pPr>
            <a:r>
              <a:rPr lang="es-ES" dirty="0"/>
              <a:t>  nombre: 'Juan',</a:t>
            </a:r>
          </a:p>
          <a:p>
            <a:pPr lvl="1">
              <a:lnSpc>
                <a:spcPct val="100000"/>
              </a:lnSpc>
              <a:spcBef>
                <a:spcPts val="0"/>
              </a:spcBef>
              <a:spcAft>
                <a:spcPts val="0"/>
              </a:spcAft>
            </a:pPr>
            <a:r>
              <a:rPr lang="es-ES" dirty="0"/>
              <a:t>  edad: 30,</a:t>
            </a:r>
          </a:p>
          <a:p>
            <a:pPr lvl="1">
              <a:lnSpc>
                <a:spcPct val="100000"/>
              </a:lnSpc>
              <a:spcBef>
                <a:spcPts val="0"/>
              </a:spcBef>
              <a:spcAft>
                <a:spcPts val="0"/>
              </a:spcAft>
            </a:pPr>
            <a:r>
              <a:rPr lang="es-ES" dirty="0"/>
              <a:t>  ciudad: 'Madrid'</a:t>
            </a:r>
          </a:p>
          <a:p>
            <a:pPr lvl="1">
              <a:lnSpc>
                <a:spcPct val="100000"/>
              </a:lnSpc>
              <a:spcBef>
                <a:spcPts val="0"/>
              </a:spcBef>
              <a:spcAft>
                <a:spcPts val="0"/>
              </a:spcAft>
            </a:pPr>
            <a:r>
              <a:rPr lang="es-ES" dirty="0"/>
              <a:t>};</a:t>
            </a:r>
          </a:p>
          <a:p>
            <a:pPr lvl="1">
              <a:lnSpc>
                <a:spcPct val="100000"/>
              </a:lnSpc>
              <a:spcBef>
                <a:spcPts val="0"/>
              </a:spcBef>
              <a:spcAft>
                <a:spcPts val="0"/>
              </a:spcAft>
            </a:pPr>
            <a:endParaRPr lang="es-ES" dirty="0"/>
          </a:p>
          <a:p>
            <a:pPr lvl="1">
              <a:lnSpc>
                <a:spcPct val="100000"/>
              </a:lnSpc>
              <a:spcBef>
                <a:spcPts val="0"/>
              </a:spcBef>
              <a:spcAft>
                <a:spcPts val="0"/>
              </a:spcAft>
            </a:pPr>
            <a:r>
              <a:rPr lang="es-ES" dirty="0" err="1"/>
              <a:t>for</a:t>
            </a:r>
            <a:r>
              <a:rPr lang="es-ES" dirty="0"/>
              <a:t> (</a:t>
            </a:r>
            <a:r>
              <a:rPr lang="es-ES" dirty="0" err="1"/>
              <a:t>let</a:t>
            </a:r>
            <a:r>
              <a:rPr lang="es-ES" dirty="0"/>
              <a:t> propiedad in persona) {</a:t>
            </a:r>
          </a:p>
          <a:p>
            <a:pPr lvl="1">
              <a:lnSpc>
                <a:spcPct val="100000"/>
              </a:lnSpc>
              <a:spcBef>
                <a:spcPts val="0"/>
              </a:spcBef>
              <a:spcAft>
                <a:spcPts val="0"/>
              </a:spcAft>
            </a:pPr>
            <a:r>
              <a:rPr lang="es-ES" dirty="0"/>
              <a:t>  console.log(propiedad + ': ' + persona[propiedad]);</a:t>
            </a:r>
          </a:p>
          <a:p>
            <a:pPr lvl="1">
              <a:lnSpc>
                <a:spcPct val="100000"/>
              </a:lnSpc>
              <a:spcBef>
                <a:spcPts val="0"/>
              </a:spcBef>
              <a:spcAft>
                <a:spcPts val="0"/>
              </a:spcAft>
            </a:pPr>
            <a:r>
              <a:rPr lang="es-ES" dirty="0"/>
              <a:t>}</a:t>
            </a:r>
          </a:p>
          <a:p>
            <a:endParaRPr lang="es-ES" dirty="0"/>
          </a:p>
          <a:p>
            <a:endParaRPr lang="es-ES" dirty="0"/>
          </a:p>
        </p:txBody>
      </p:sp>
      <p:sp>
        <p:nvSpPr>
          <p:cNvPr id="5" name="CuadroTexto 4">
            <a:extLst>
              <a:ext uri="{FF2B5EF4-FFF2-40B4-BE49-F238E27FC236}">
                <a16:creationId xmlns:a16="http://schemas.microsoft.com/office/drawing/2014/main" id="{E5899B95-C6A8-42CB-AE84-8F77EBAE5315}"/>
              </a:ext>
            </a:extLst>
          </p:cNvPr>
          <p:cNvSpPr txBox="1"/>
          <p:nvPr/>
        </p:nvSpPr>
        <p:spPr>
          <a:xfrm>
            <a:off x="6254885" y="1747520"/>
            <a:ext cx="5490075" cy="4801314"/>
          </a:xfrm>
          <a:prstGeom prst="rect">
            <a:avLst/>
          </a:prstGeom>
          <a:noFill/>
        </p:spPr>
        <p:txBody>
          <a:bodyPr wrap="square" rtlCol="0">
            <a:spAutoFit/>
          </a:bodyPr>
          <a:lstStyle/>
          <a:p>
            <a:r>
              <a:rPr lang="es-ES" b="1" dirty="0"/>
              <a:t>FOR EACH</a:t>
            </a:r>
          </a:p>
          <a:p>
            <a:r>
              <a:rPr lang="es-ES" dirty="0">
                <a:solidFill>
                  <a:srgbClr val="FF0000"/>
                </a:solidFill>
              </a:rPr>
              <a:t>Se utiliza para iterar sobre las propiedades de un Objeto,  </a:t>
            </a:r>
            <a:r>
              <a:rPr lang="es-ES" dirty="0"/>
              <a:t>los elementos de una Matriz o un objeto iterable.  Su estructura es la siguiente:</a:t>
            </a:r>
          </a:p>
          <a:p>
            <a:r>
              <a:rPr lang="es-ES" dirty="0" err="1"/>
              <a:t>array.forEach</a:t>
            </a:r>
            <a:r>
              <a:rPr lang="es-ES" dirty="0"/>
              <a:t>(</a:t>
            </a:r>
            <a:r>
              <a:rPr lang="es-ES" dirty="0" err="1"/>
              <a:t>function</a:t>
            </a:r>
            <a:r>
              <a:rPr lang="es-ES" dirty="0"/>
              <a:t>(elemento, índice) {</a:t>
            </a:r>
          </a:p>
          <a:p>
            <a:r>
              <a:rPr lang="es-ES" dirty="0"/>
              <a:t>  // código a ejecutar en cada iteración</a:t>
            </a:r>
          </a:p>
          <a:p>
            <a:r>
              <a:rPr lang="es-ES" dirty="0"/>
              <a:t>});</a:t>
            </a:r>
          </a:p>
          <a:p>
            <a:r>
              <a:rPr lang="es-ES" dirty="0"/>
              <a:t>+ Array es la matriz u objeto sobre el que iterar</a:t>
            </a:r>
          </a:p>
          <a:p>
            <a:r>
              <a:rPr lang="es-ES" dirty="0"/>
              <a:t>+ Elemento es el  elemento en cada iteración</a:t>
            </a:r>
          </a:p>
          <a:p>
            <a:r>
              <a:rPr lang="es-ES" dirty="0"/>
              <a:t>+ </a:t>
            </a:r>
            <a:r>
              <a:rPr lang="es-ES" dirty="0" err="1"/>
              <a:t>Indice</a:t>
            </a:r>
            <a:r>
              <a:rPr lang="es-ES" dirty="0"/>
              <a:t> el </a:t>
            </a:r>
            <a:r>
              <a:rPr lang="es-ES" dirty="0" err="1"/>
              <a:t>el</a:t>
            </a:r>
            <a:r>
              <a:rPr lang="es-ES" dirty="0"/>
              <a:t> índice del elemento en cada iteración</a:t>
            </a:r>
          </a:p>
          <a:p>
            <a:endParaRPr lang="es-ES" dirty="0"/>
          </a:p>
          <a:p>
            <a:r>
              <a:rPr lang="es-ES" dirty="0"/>
              <a:t>Ejemplo:</a:t>
            </a:r>
          </a:p>
          <a:p>
            <a:r>
              <a:rPr lang="es-ES" dirty="0" err="1"/>
              <a:t>const</a:t>
            </a:r>
            <a:r>
              <a:rPr lang="es-ES" dirty="0"/>
              <a:t> </a:t>
            </a:r>
            <a:r>
              <a:rPr lang="es-ES" dirty="0" err="1"/>
              <a:t>numeros</a:t>
            </a:r>
            <a:r>
              <a:rPr lang="es-ES" dirty="0"/>
              <a:t> = [1, 2, 3, 4, 5];</a:t>
            </a:r>
          </a:p>
          <a:p>
            <a:endParaRPr lang="es-ES" dirty="0"/>
          </a:p>
          <a:p>
            <a:r>
              <a:rPr lang="es-ES" dirty="0" err="1"/>
              <a:t>numeros.forEach</a:t>
            </a:r>
            <a:r>
              <a:rPr lang="es-ES" dirty="0"/>
              <a:t>(</a:t>
            </a:r>
            <a:r>
              <a:rPr lang="es-ES" dirty="0" err="1"/>
              <a:t>function</a:t>
            </a:r>
            <a:r>
              <a:rPr lang="es-ES" dirty="0"/>
              <a:t>(numero, </a:t>
            </a:r>
            <a:r>
              <a:rPr lang="es-ES" dirty="0" err="1"/>
              <a:t>indice</a:t>
            </a:r>
            <a:r>
              <a:rPr lang="es-ES" dirty="0"/>
              <a:t>) {</a:t>
            </a:r>
          </a:p>
          <a:p>
            <a:r>
              <a:rPr lang="es-ES" dirty="0"/>
              <a:t>  console.log('Elemento: ' + numero + ', Índice: ' + </a:t>
            </a:r>
            <a:r>
              <a:rPr lang="es-ES" dirty="0" err="1"/>
              <a:t>indice</a:t>
            </a:r>
            <a:r>
              <a:rPr lang="es-ES" dirty="0"/>
              <a:t>);</a:t>
            </a:r>
          </a:p>
          <a:p>
            <a:r>
              <a:rPr lang="es-ES" dirty="0"/>
              <a:t>});</a:t>
            </a:r>
          </a:p>
        </p:txBody>
      </p:sp>
      <p:sp>
        <p:nvSpPr>
          <p:cNvPr id="6" name="Rectangle 1">
            <a:extLst>
              <a:ext uri="{FF2B5EF4-FFF2-40B4-BE49-F238E27FC236}">
                <a16:creationId xmlns:a16="http://schemas.microsoft.com/office/drawing/2014/main" id="{312D023D-D4E3-316C-F580-1EDD1782AFC6}"/>
              </a:ext>
            </a:extLst>
          </p:cNvPr>
          <p:cNvSpPr>
            <a:spLocks noChangeArrowheads="1"/>
          </p:cNvSpPr>
          <p:nvPr/>
        </p:nvSpPr>
        <p:spPr bwMode="auto">
          <a:xfrm>
            <a:off x="0" y="0"/>
            <a:ext cx="12192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a:ln>
                  <a:noFill/>
                </a:ln>
                <a:solidFill>
                  <a:srgbClr val="FFFFFF"/>
                </a:solidFill>
                <a:effectLst/>
                <a:latin typeface="var(--vscode-editor-font-family)"/>
              </a:rPr>
              <a:t>array</a:t>
            </a:r>
            <a:r>
              <a:rPr kumimoji="0" lang="es-ES" altLang="es-ES" sz="900" b="0" i="0" u="none" strike="noStrike" cap="none" normalizeH="0" baseline="0">
                <a:ln>
                  <a:noFill/>
                </a:ln>
                <a:solidFill>
                  <a:srgbClr val="FFFFFF"/>
                </a:solidFill>
                <a:effectLst/>
                <a:latin typeface="Segoe WPC"/>
              </a:rPr>
              <a:t> es la matriz u objeto iterable sobre el cual deseas iterar.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a:ln>
                  <a:noFill/>
                </a:ln>
                <a:solidFill>
                  <a:srgbClr val="FFFFFF"/>
                </a:solidFill>
                <a:effectLst/>
                <a:latin typeface="var(--vscode-editor-font-family)"/>
              </a:rPr>
              <a:t>elemento</a:t>
            </a:r>
            <a:r>
              <a:rPr kumimoji="0" lang="es-ES" altLang="es-ES" sz="900" b="0" i="0" u="none" strike="noStrike" cap="none" normalizeH="0" baseline="0">
                <a:ln>
                  <a:noFill/>
                </a:ln>
                <a:solidFill>
                  <a:srgbClr val="FFFFFF"/>
                </a:solidFill>
                <a:effectLst/>
                <a:latin typeface="Segoe WPC"/>
              </a:rPr>
              <a:t> es el elemento actual de la matriz u objeto iterable en cada iteración.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a:ln>
                  <a:noFill/>
                </a:ln>
                <a:solidFill>
                  <a:srgbClr val="FFFFFF"/>
                </a:solidFill>
                <a:effectLst/>
                <a:latin typeface="var(--vscode-editor-font-family)"/>
              </a:rPr>
              <a:t>índice</a:t>
            </a:r>
            <a:r>
              <a:rPr kumimoji="0" lang="es-ES" altLang="es-ES" sz="900" b="0" i="0" u="none" strike="noStrike" cap="none" normalizeH="0" baseline="0">
                <a:ln>
                  <a:noFill/>
                </a:ln>
                <a:solidFill>
                  <a:srgbClr val="FFFFFF"/>
                </a:solidFill>
                <a:effectLst/>
                <a:latin typeface="Segoe WPC"/>
              </a:rPr>
              <a:t> es el índice del elemento actual en la matriz u objeto iterable.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45D0DDE-8B4C-B4BB-59D7-46AAF505FEAF}"/>
              </a:ext>
            </a:extLst>
          </p:cNvPr>
          <p:cNvSpPr>
            <a:spLocks noChangeArrowheads="1"/>
          </p:cNvSpPr>
          <p:nvPr/>
        </p:nvSpPr>
        <p:spPr bwMode="auto">
          <a:xfrm>
            <a:off x="152400" y="152400"/>
            <a:ext cx="12192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dirty="0">
                <a:ln>
                  <a:noFill/>
                </a:ln>
                <a:solidFill>
                  <a:srgbClr val="FFFFFF"/>
                </a:solidFill>
                <a:effectLst/>
                <a:latin typeface="var(--vscode-editor-font-family)"/>
              </a:rPr>
              <a:t>array</a:t>
            </a:r>
            <a:r>
              <a:rPr kumimoji="0" lang="es-ES" altLang="es-ES" sz="900" b="0" i="0" u="none" strike="noStrike" cap="none" normalizeH="0" baseline="0" dirty="0">
                <a:ln>
                  <a:noFill/>
                </a:ln>
                <a:solidFill>
                  <a:srgbClr val="FFFFFF"/>
                </a:solidFill>
                <a:effectLst/>
                <a:latin typeface="Segoe WPC"/>
              </a:rPr>
              <a:t> es la matriz u objeto iterable sobre el cual deseas iterar.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dirty="0">
                <a:ln>
                  <a:noFill/>
                </a:ln>
                <a:solidFill>
                  <a:srgbClr val="FFFFFF"/>
                </a:solidFill>
                <a:effectLst/>
                <a:latin typeface="var(--vscode-editor-font-family)"/>
              </a:rPr>
              <a:t>elemento</a:t>
            </a:r>
            <a:r>
              <a:rPr kumimoji="0" lang="es-ES" altLang="es-ES" sz="900" b="0" i="0" u="none" strike="noStrike" cap="none" normalizeH="0" baseline="0" dirty="0">
                <a:ln>
                  <a:noFill/>
                </a:ln>
                <a:solidFill>
                  <a:srgbClr val="FFFFFF"/>
                </a:solidFill>
                <a:effectLst/>
                <a:latin typeface="Segoe WPC"/>
              </a:rPr>
              <a:t> es el elemento actual de la matriz u objeto iterable en cada iteración.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dirty="0">
                <a:ln>
                  <a:noFill/>
                </a:ln>
                <a:solidFill>
                  <a:srgbClr val="FFFFFF"/>
                </a:solidFill>
                <a:effectLst/>
                <a:latin typeface="var(--vscode-editor-font-family)"/>
              </a:rPr>
              <a:t>índice</a:t>
            </a:r>
            <a:r>
              <a:rPr kumimoji="0" lang="es-ES" altLang="es-ES" sz="900" b="0" i="0" u="none" strike="noStrike" cap="none" normalizeH="0" baseline="0" dirty="0">
                <a:ln>
                  <a:noFill/>
                </a:ln>
                <a:solidFill>
                  <a:srgbClr val="FFFFFF"/>
                </a:solidFill>
                <a:effectLst/>
                <a:latin typeface="Segoe WPC"/>
              </a:rPr>
              <a:t> es el índice del elemento actual en la matriz u objeto iterable.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293D29E-9224-4B58-E1D5-3FAA844CECCB}"/>
              </a:ext>
            </a:extLst>
          </p:cNvPr>
          <p:cNvSpPr>
            <a:spLocks noChangeArrowheads="1"/>
          </p:cNvSpPr>
          <p:nvPr/>
        </p:nvSpPr>
        <p:spPr bwMode="auto">
          <a:xfrm>
            <a:off x="304800" y="304800"/>
            <a:ext cx="12192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a:ln>
                  <a:noFill/>
                </a:ln>
                <a:solidFill>
                  <a:srgbClr val="FFFFFF"/>
                </a:solidFill>
                <a:effectLst/>
                <a:latin typeface="var(--vscode-editor-font-family)"/>
              </a:rPr>
              <a:t>array</a:t>
            </a:r>
            <a:r>
              <a:rPr kumimoji="0" lang="es-ES" altLang="es-ES" sz="900" b="0" i="0" u="none" strike="noStrike" cap="none" normalizeH="0" baseline="0">
                <a:ln>
                  <a:noFill/>
                </a:ln>
                <a:solidFill>
                  <a:srgbClr val="FFFFFF"/>
                </a:solidFill>
                <a:effectLst/>
                <a:latin typeface="Segoe WPC"/>
              </a:rPr>
              <a:t> es la matriz u objeto iterable sobre el cual deseas iterar.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a:ln>
                  <a:noFill/>
                </a:ln>
                <a:solidFill>
                  <a:srgbClr val="FFFFFF"/>
                </a:solidFill>
                <a:effectLst/>
                <a:latin typeface="var(--vscode-editor-font-family)"/>
              </a:rPr>
              <a:t>elemento</a:t>
            </a:r>
            <a:r>
              <a:rPr kumimoji="0" lang="es-ES" altLang="es-ES" sz="900" b="0" i="0" u="none" strike="noStrike" cap="none" normalizeH="0" baseline="0">
                <a:ln>
                  <a:noFill/>
                </a:ln>
                <a:solidFill>
                  <a:srgbClr val="FFFFFF"/>
                </a:solidFill>
                <a:effectLst/>
                <a:latin typeface="Segoe WPC"/>
              </a:rPr>
              <a:t> es el elemento actual de la matriz u objeto iterable en cada iteración.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0" i="0" u="none" strike="noStrike" cap="none" normalizeH="0" baseline="0">
                <a:ln>
                  <a:noFill/>
                </a:ln>
                <a:solidFill>
                  <a:srgbClr val="FFFFFF"/>
                </a:solidFill>
                <a:effectLst/>
                <a:latin typeface="var(--vscode-editor-font-family)"/>
              </a:rPr>
              <a:t>índice</a:t>
            </a:r>
            <a:r>
              <a:rPr kumimoji="0" lang="es-ES" altLang="es-ES" sz="900" b="0" i="0" u="none" strike="noStrike" cap="none" normalizeH="0" baseline="0">
                <a:ln>
                  <a:noFill/>
                </a:ln>
                <a:solidFill>
                  <a:srgbClr val="FFFFFF"/>
                </a:solidFill>
                <a:effectLst/>
                <a:latin typeface="Segoe WPC"/>
              </a:rPr>
              <a:t> es el índice del elemento actual en la matriz u objeto iterable.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876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7D4EA-603C-4A03-8C8A-E48E57F219DD}"/>
              </a:ext>
            </a:extLst>
          </p:cNvPr>
          <p:cNvSpPr>
            <a:spLocks noGrp="1"/>
          </p:cNvSpPr>
          <p:nvPr>
            <p:ph type="title"/>
          </p:nvPr>
        </p:nvSpPr>
        <p:spPr/>
        <p:txBody>
          <a:bodyPr/>
          <a:lstStyle/>
          <a:p>
            <a:r>
              <a:rPr lang="es-ES" dirty="0"/>
              <a:t>VERSIONES</a:t>
            </a:r>
          </a:p>
        </p:txBody>
      </p:sp>
      <p:pic>
        <p:nvPicPr>
          <p:cNvPr id="4" name="Marcador de contenido 3">
            <a:extLst>
              <a:ext uri="{FF2B5EF4-FFF2-40B4-BE49-F238E27FC236}">
                <a16:creationId xmlns:a16="http://schemas.microsoft.com/office/drawing/2014/main" id="{BE87CD39-3DFD-4246-9B03-0FC8CAAA5F5D}"/>
              </a:ext>
            </a:extLst>
          </p:cNvPr>
          <p:cNvPicPr>
            <a:picLocks noGrp="1" noChangeAspect="1"/>
          </p:cNvPicPr>
          <p:nvPr>
            <p:ph idx="1"/>
          </p:nvPr>
        </p:nvPicPr>
        <p:blipFill>
          <a:blip r:embed="rId2"/>
          <a:stretch>
            <a:fillRect/>
          </a:stretch>
        </p:blipFill>
        <p:spPr>
          <a:xfrm>
            <a:off x="2306567" y="2286000"/>
            <a:ext cx="7155003" cy="4022725"/>
          </a:xfrm>
          <a:prstGeom prst="rect">
            <a:avLst/>
          </a:prstGeom>
        </p:spPr>
      </p:pic>
    </p:spTree>
    <p:extLst>
      <p:ext uri="{BB962C8B-B14F-4D97-AF65-F5344CB8AC3E}">
        <p14:creationId xmlns:p14="http://schemas.microsoft.com/office/powerpoint/2010/main" val="152702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F3861-6C51-4B96-9DFD-02E799F54EA5}"/>
              </a:ext>
            </a:extLst>
          </p:cNvPr>
          <p:cNvSpPr>
            <a:spLocks noGrp="1"/>
          </p:cNvSpPr>
          <p:nvPr>
            <p:ph type="title"/>
          </p:nvPr>
        </p:nvSpPr>
        <p:spPr/>
        <p:txBody>
          <a:bodyPr/>
          <a:lstStyle/>
          <a:p>
            <a:r>
              <a:rPr lang="es-ES" dirty="0"/>
              <a:t>COMENZANDO CON HOLA MUNDO</a:t>
            </a:r>
          </a:p>
        </p:txBody>
      </p:sp>
      <p:sp>
        <p:nvSpPr>
          <p:cNvPr id="3" name="Marcador de contenido 2">
            <a:extLst>
              <a:ext uri="{FF2B5EF4-FFF2-40B4-BE49-F238E27FC236}">
                <a16:creationId xmlns:a16="http://schemas.microsoft.com/office/drawing/2014/main" id="{48403F93-FFFA-41F4-9585-A9949CD3346B}"/>
              </a:ext>
            </a:extLst>
          </p:cNvPr>
          <p:cNvSpPr>
            <a:spLocks noGrp="1"/>
          </p:cNvSpPr>
          <p:nvPr>
            <p:ph idx="1"/>
          </p:nvPr>
        </p:nvSpPr>
        <p:spPr>
          <a:xfrm>
            <a:off x="855316" y="1962444"/>
            <a:ext cx="9720073" cy="4023360"/>
          </a:xfrm>
        </p:spPr>
        <p:txBody>
          <a:bodyPr>
            <a:normAutofit lnSpcReduction="10000"/>
          </a:bodyPr>
          <a:lstStyle/>
          <a:p>
            <a:r>
              <a:rPr lang="es-ES" dirty="0"/>
              <a:t>Podremos hacerlo desde:</a:t>
            </a:r>
          </a:p>
          <a:p>
            <a:r>
              <a:rPr lang="es-ES" dirty="0"/>
              <a:t>El navegador:</a:t>
            </a:r>
          </a:p>
          <a:p>
            <a:pPr lvl="1"/>
            <a:r>
              <a:rPr lang="es-ES" dirty="0"/>
              <a:t>Console.log(‘hola mundo’);</a:t>
            </a:r>
          </a:p>
          <a:p>
            <a:pPr lvl="1"/>
            <a:r>
              <a:rPr lang="es-ES" dirty="0" err="1"/>
              <a:t>Document.write</a:t>
            </a:r>
            <a:r>
              <a:rPr lang="es-ES" dirty="0"/>
              <a:t>(‘hola mundo’);</a:t>
            </a:r>
          </a:p>
          <a:p>
            <a:pPr marL="128016" lvl="1" indent="0">
              <a:buNone/>
            </a:pPr>
            <a:r>
              <a:rPr lang="es-ES" dirty="0"/>
              <a:t>Donde </a:t>
            </a:r>
            <a:r>
              <a:rPr lang="es-ES" dirty="0" err="1"/>
              <a:t>console</a:t>
            </a:r>
            <a:r>
              <a:rPr lang="es-ES" dirty="0"/>
              <a:t> es un objeto y log es un método, es decir, una función dentro de un objeto. Cuando tengamos un punto seguido de algo significa que vamos a tener una función dentro de un objeto. El error que nos va a salir es porque cuando llamamos a una función, por defecto, se espera que devuelva algo, un </a:t>
            </a:r>
            <a:r>
              <a:rPr lang="es-ES" dirty="0" err="1"/>
              <a:t>return</a:t>
            </a:r>
            <a:r>
              <a:rPr lang="es-ES" dirty="0"/>
              <a:t>.</a:t>
            </a:r>
          </a:p>
          <a:p>
            <a:r>
              <a:rPr lang="es-ES" dirty="0"/>
              <a:t>El terminal: Para pode hacerlo tendremos que teclear </a:t>
            </a:r>
            <a:r>
              <a:rPr lang="es-ES" dirty="0" err="1"/>
              <a:t>node</a:t>
            </a:r>
            <a:r>
              <a:rPr lang="es-ES" dirty="0"/>
              <a:t> en el terminal</a:t>
            </a:r>
          </a:p>
          <a:p>
            <a:pPr lvl="1"/>
            <a:r>
              <a:rPr lang="es-ES" dirty="0"/>
              <a:t>Console.log(‘hola mundo’);</a:t>
            </a:r>
          </a:p>
          <a:p>
            <a:pPr marL="128016" lvl="1" indent="0">
              <a:buNone/>
            </a:pPr>
            <a:r>
              <a:rPr lang="es-ES" sz="2200" dirty="0"/>
              <a:t>Visual </a:t>
            </a:r>
            <a:r>
              <a:rPr lang="es-ES" sz="2200" dirty="0" err="1"/>
              <a:t>studio</a:t>
            </a:r>
            <a:r>
              <a:rPr lang="es-ES" sz="2200" dirty="0"/>
              <a:t> </a:t>
            </a:r>
            <a:r>
              <a:rPr lang="es-ES" sz="2200" dirty="0" err="1"/>
              <a:t>code</a:t>
            </a:r>
            <a:r>
              <a:rPr lang="es-ES" sz="2200" dirty="0"/>
              <a:t>:</a:t>
            </a:r>
          </a:p>
          <a:p>
            <a:pPr lvl="1"/>
            <a:r>
              <a:rPr lang="es-ES" dirty="0"/>
              <a:t>Crearemos un archivo llamado app.js donde volveremos a escribir el comando anterior. Accedemos al terminal y escribimos </a:t>
            </a:r>
            <a:r>
              <a:rPr lang="es-ES" dirty="0" err="1"/>
              <a:t>node</a:t>
            </a:r>
            <a:r>
              <a:rPr lang="es-ES" dirty="0"/>
              <a:t> app.js.</a:t>
            </a:r>
          </a:p>
        </p:txBody>
      </p:sp>
    </p:spTree>
    <p:extLst>
      <p:ext uri="{BB962C8B-B14F-4D97-AF65-F5344CB8AC3E}">
        <p14:creationId xmlns:p14="http://schemas.microsoft.com/office/powerpoint/2010/main" val="423998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89BDC-F697-4199-B7D7-112386A6328C}"/>
              </a:ext>
            </a:extLst>
          </p:cNvPr>
          <p:cNvSpPr>
            <a:spLocks noGrp="1"/>
          </p:cNvSpPr>
          <p:nvPr>
            <p:ph type="title"/>
          </p:nvPr>
        </p:nvSpPr>
        <p:spPr/>
        <p:txBody>
          <a:bodyPr/>
          <a:lstStyle/>
          <a:p>
            <a:r>
              <a:rPr lang="es-ES" dirty="0"/>
              <a:t>INTEGRANDO EN EL INDEX.HTML	</a:t>
            </a:r>
          </a:p>
        </p:txBody>
      </p:sp>
      <p:sp>
        <p:nvSpPr>
          <p:cNvPr id="3" name="Marcador de contenido 2">
            <a:extLst>
              <a:ext uri="{FF2B5EF4-FFF2-40B4-BE49-F238E27FC236}">
                <a16:creationId xmlns:a16="http://schemas.microsoft.com/office/drawing/2014/main" id="{895FB244-1E4A-4A5E-9800-3CC7166CCAB4}"/>
              </a:ext>
            </a:extLst>
          </p:cNvPr>
          <p:cNvSpPr>
            <a:spLocks noGrp="1"/>
          </p:cNvSpPr>
          <p:nvPr>
            <p:ph idx="1"/>
          </p:nvPr>
        </p:nvSpPr>
        <p:spPr/>
        <p:txBody>
          <a:bodyPr/>
          <a:lstStyle/>
          <a:p>
            <a:r>
              <a:rPr lang="es-ES" dirty="0"/>
              <a:t>Podremos hacerlo de dos maneras:</a:t>
            </a:r>
          </a:p>
          <a:p>
            <a:pPr lvl="1"/>
            <a:r>
              <a:rPr lang="es-ES" b="1" dirty="0"/>
              <a:t>En el mismo </a:t>
            </a:r>
            <a:r>
              <a:rPr lang="es-ES" b="1" dirty="0" err="1"/>
              <a:t>html</a:t>
            </a:r>
            <a:r>
              <a:rPr lang="es-ES" b="1" dirty="0"/>
              <a:t> (No hacerlo de esta manera)</a:t>
            </a:r>
          </a:p>
          <a:p>
            <a:r>
              <a:rPr lang="es-ES" sz="1800" dirty="0"/>
              <a:t>Incluyendo en el </a:t>
            </a:r>
            <a:r>
              <a:rPr lang="es-ES" sz="1800" dirty="0" err="1"/>
              <a:t>body</a:t>
            </a:r>
            <a:r>
              <a:rPr lang="es-ES" sz="1800" dirty="0"/>
              <a:t> </a:t>
            </a:r>
          </a:p>
          <a:p>
            <a:pPr>
              <a:lnSpc>
                <a:spcPct val="100000"/>
              </a:lnSpc>
              <a:spcBef>
                <a:spcPts val="600"/>
              </a:spcBef>
              <a:spcAft>
                <a:spcPts val="0"/>
              </a:spcAft>
            </a:pPr>
            <a:r>
              <a:rPr lang="es-ES" sz="1400" dirty="0"/>
              <a:t>&lt;script&gt;</a:t>
            </a:r>
          </a:p>
          <a:p>
            <a:pPr>
              <a:lnSpc>
                <a:spcPct val="100000"/>
              </a:lnSpc>
              <a:spcBef>
                <a:spcPts val="600"/>
              </a:spcBef>
              <a:spcAft>
                <a:spcPts val="0"/>
              </a:spcAft>
            </a:pPr>
            <a:r>
              <a:rPr lang="es-ES" sz="1400" dirty="0"/>
              <a:t>        console.log("hola mundo");</a:t>
            </a:r>
          </a:p>
          <a:p>
            <a:pPr>
              <a:lnSpc>
                <a:spcPct val="100000"/>
              </a:lnSpc>
              <a:spcBef>
                <a:spcPts val="600"/>
              </a:spcBef>
              <a:spcAft>
                <a:spcPts val="0"/>
              </a:spcAft>
            </a:pPr>
            <a:r>
              <a:rPr lang="es-ES" sz="1400" dirty="0"/>
              <a:t>    &lt;/script&gt;</a:t>
            </a:r>
          </a:p>
          <a:p>
            <a:pPr lvl="1"/>
            <a:r>
              <a:rPr lang="es-ES" b="1" dirty="0"/>
              <a:t>En otro documento </a:t>
            </a:r>
            <a:r>
              <a:rPr lang="es-ES" b="1" dirty="0" err="1"/>
              <a:t>javascript</a:t>
            </a:r>
            <a:r>
              <a:rPr lang="es-ES" b="1" dirty="0"/>
              <a:t> y llamar a este documento</a:t>
            </a:r>
          </a:p>
          <a:p>
            <a:pPr marL="128016" lvl="1" indent="0">
              <a:buNone/>
            </a:pPr>
            <a:r>
              <a:rPr lang="es-ES" dirty="0"/>
              <a:t>&lt;script </a:t>
            </a:r>
            <a:r>
              <a:rPr lang="es-ES" dirty="0" err="1"/>
              <a:t>src</a:t>
            </a:r>
            <a:r>
              <a:rPr lang="es-ES" dirty="0"/>
              <a:t>="app.js"&gt;&lt;/script&gt;</a:t>
            </a:r>
          </a:p>
          <a:p>
            <a:pPr marL="128016" lvl="1" indent="0">
              <a:buNone/>
            </a:pPr>
            <a:endParaRPr lang="es-ES" dirty="0"/>
          </a:p>
          <a:p>
            <a:pPr marL="128016" lvl="1" indent="0">
              <a:buNone/>
            </a:pPr>
            <a:r>
              <a:rPr lang="es-ES" dirty="0"/>
              <a:t>Es muy importante el orden a la hora de incluir la llamada al documento </a:t>
            </a:r>
            <a:r>
              <a:rPr lang="es-ES" dirty="0" err="1"/>
              <a:t>javascript</a:t>
            </a:r>
            <a:r>
              <a:rPr lang="es-ES" dirty="0"/>
              <a:t>. Lo ideal es agregarlo al final para que al menos cargue la página si tenemos un error de depuración en el código.</a:t>
            </a:r>
          </a:p>
          <a:p>
            <a:pPr lvl="1"/>
            <a:endParaRPr lang="es-ES" dirty="0"/>
          </a:p>
        </p:txBody>
      </p:sp>
    </p:spTree>
    <p:extLst>
      <p:ext uri="{BB962C8B-B14F-4D97-AF65-F5344CB8AC3E}">
        <p14:creationId xmlns:p14="http://schemas.microsoft.com/office/powerpoint/2010/main" val="88304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5877F-00CC-415A-B3CA-12E8DE6F420D}"/>
              </a:ext>
            </a:extLst>
          </p:cNvPr>
          <p:cNvSpPr>
            <a:spLocks noGrp="1"/>
          </p:cNvSpPr>
          <p:nvPr>
            <p:ph type="title"/>
          </p:nvPr>
        </p:nvSpPr>
        <p:spPr/>
        <p:txBody>
          <a:bodyPr/>
          <a:lstStyle/>
          <a:p>
            <a:r>
              <a:rPr lang="es-ES" dirty="0"/>
              <a:t>Variables y comentarios</a:t>
            </a:r>
          </a:p>
        </p:txBody>
      </p:sp>
      <p:sp>
        <p:nvSpPr>
          <p:cNvPr id="3" name="Marcador de contenido 2">
            <a:extLst>
              <a:ext uri="{FF2B5EF4-FFF2-40B4-BE49-F238E27FC236}">
                <a16:creationId xmlns:a16="http://schemas.microsoft.com/office/drawing/2014/main" id="{87B14807-7184-4522-BDD5-F58AC4736CF8}"/>
              </a:ext>
            </a:extLst>
          </p:cNvPr>
          <p:cNvSpPr>
            <a:spLocks noGrp="1"/>
          </p:cNvSpPr>
          <p:nvPr>
            <p:ph idx="1"/>
          </p:nvPr>
        </p:nvSpPr>
        <p:spPr/>
        <p:txBody>
          <a:bodyPr>
            <a:normAutofit lnSpcReduction="10000"/>
          </a:bodyPr>
          <a:lstStyle/>
          <a:p>
            <a:r>
              <a:rPr lang="es-ES" dirty="0"/>
              <a:t>COMENTARIOS</a:t>
            </a:r>
          </a:p>
          <a:p>
            <a:r>
              <a:rPr lang="es-ES" dirty="0"/>
              <a:t>//</a:t>
            </a:r>
          </a:p>
          <a:p>
            <a:r>
              <a:rPr lang="es-ES" dirty="0"/>
              <a:t>TIPOS DE VARIABLES</a:t>
            </a:r>
          </a:p>
          <a:p>
            <a:r>
              <a:rPr lang="es-ES" b="1" dirty="0" err="1"/>
              <a:t>Let</a:t>
            </a:r>
            <a:r>
              <a:rPr lang="es-ES" dirty="0"/>
              <a:t> Es el que más se utiliza. Se implementó en la versión ES6</a:t>
            </a:r>
          </a:p>
          <a:p>
            <a:r>
              <a:rPr lang="es-ES" b="1" dirty="0"/>
              <a:t>Var</a:t>
            </a:r>
            <a:r>
              <a:rPr lang="es-ES" dirty="0"/>
              <a:t> Aunque se sigue utilizando, no es recomendable. Lo coloca dentro de un objeto global llamado </a:t>
            </a:r>
            <a:r>
              <a:rPr lang="es-ES" dirty="0" err="1"/>
              <a:t>window</a:t>
            </a:r>
            <a:r>
              <a:rPr lang="es-ES" dirty="0"/>
              <a:t> (Información sobre las capacidades del navegador web)</a:t>
            </a:r>
          </a:p>
          <a:p>
            <a:r>
              <a:rPr lang="es-ES" b="1" dirty="0" err="1"/>
              <a:t>Const</a:t>
            </a:r>
            <a:r>
              <a:rPr lang="es-ES" dirty="0"/>
              <a:t> Para variables que no vamos a modificar </a:t>
            </a:r>
          </a:p>
          <a:p>
            <a:r>
              <a:rPr lang="es-ES" dirty="0" err="1"/>
              <a:t>Javascript</a:t>
            </a:r>
            <a:r>
              <a:rPr lang="es-ES" dirty="0"/>
              <a:t> no es tipado, es decir, no define el tipo de variable que va a utilizar. TYPESCRIPT si lo hace, definir la variable nos ayuda a evitar errores en tiempo de ejecución. (Veremos en otras unidades </a:t>
            </a:r>
            <a:r>
              <a:rPr lang="es-ES" dirty="0" err="1"/>
              <a:t>typescript</a:t>
            </a:r>
            <a:r>
              <a:rPr lang="es-ES" dirty="0"/>
              <a:t>)</a:t>
            </a:r>
          </a:p>
        </p:txBody>
      </p:sp>
    </p:spTree>
    <p:extLst>
      <p:ext uri="{BB962C8B-B14F-4D97-AF65-F5344CB8AC3E}">
        <p14:creationId xmlns:p14="http://schemas.microsoft.com/office/powerpoint/2010/main" val="179944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F1F57-0941-4BC2-A4B6-8561DFA4F563}"/>
              </a:ext>
            </a:extLst>
          </p:cNvPr>
          <p:cNvSpPr>
            <a:spLocks noGrp="1"/>
          </p:cNvSpPr>
          <p:nvPr>
            <p:ph type="title"/>
          </p:nvPr>
        </p:nvSpPr>
        <p:spPr/>
        <p:txBody>
          <a:bodyPr/>
          <a:lstStyle/>
          <a:p>
            <a:r>
              <a:rPr lang="es-ES" dirty="0"/>
              <a:t>Variables y OPERACIONES</a:t>
            </a:r>
          </a:p>
        </p:txBody>
      </p:sp>
      <p:sp>
        <p:nvSpPr>
          <p:cNvPr id="3" name="Marcador de contenido 2">
            <a:extLst>
              <a:ext uri="{FF2B5EF4-FFF2-40B4-BE49-F238E27FC236}">
                <a16:creationId xmlns:a16="http://schemas.microsoft.com/office/drawing/2014/main" id="{C84113A2-6FD4-4605-9769-F624586A9411}"/>
              </a:ext>
            </a:extLst>
          </p:cNvPr>
          <p:cNvSpPr>
            <a:spLocks noGrp="1"/>
          </p:cNvSpPr>
          <p:nvPr>
            <p:ph idx="1"/>
          </p:nvPr>
        </p:nvSpPr>
        <p:spPr/>
        <p:txBody>
          <a:bodyPr/>
          <a:lstStyle/>
          <a:p>
            <a:r>
              <a:rPr lang="es-ES" dirty="0"/>
              <a:t>¿Cómo se definen?</a:t>
            </a:r>
          </a:p>
          <a:p>
            <a:pPr>
              <a:lnSpc>
                <a:spcPct val="100000"/>
              </a:lnSpc>
              <a:spcBef>
                <a:spcPts val="600"/>
              </a:spcBef>
              <a:spcAft>
                <a:spcPts val="0"/>
              </a:spcAft>
            </a:pPr>
            <a:r>
              <a:rPr lang="es-ES" sz="1600" dirty="0" err="1"/>
              <a:t>let</a:t>
            </a:r>
            <a:r>
              <a:rPr lang="es-ES" sz="1600" dirty="0"/>
              <a:t> a=10;</a:t>
            </a:r>
          </a:p>
          <a:p>
            <a:pPr>
              <a:lnSpc>
                <a:spcPct val="100000"/>
              </a:lnSpc>
              <a:spcBef>
                <a:spcPts val="600"/>
              </a:spcBef>
              <a:spcAft>
                <a:spcPts val="0"/>
              </a:spcAft>
            </a:pPr>
            <a:r>
              <a:rPr lang="es-ES" sz="1600" dirty="0" err="1"/>
              <a:t>let</a:t>
            </a:r>
            <a:r>
              <a:rPr lang="es-ES" sz="1600" dirty="0"/>
              <a:t> b=20</a:t>
            </a:r>
          </a:p>
          <a:p>
            <a:pPr>
              <a:lnSpc>
                <a:spcPct val="100000"/>
              </a:lnSpc>
              <a:spcBef>
                <a:spcPts val="600"/>
              </a:spcBef>
              <a:spcAft>
                <a:spcPts val="0"/>
              </a:spcAft>
            </a:pPr>
            <a:r>
              <a:rPr lang="es-ES" sz="1600" dirty="0" err="1"/>
              <a:t>Ó</a:t>
            </a:r>
            <a:endParaRPr lang="es-ES" sz="1600" dirty="0"/>
          </a:p>
          <a:p>
            <a:pPr>
              <a:lnSpc>
                <a:spcPct val="100000"/>
              </a:lnSpc>
              <a:spcBef>
                <a:spcPts val="600"/>
              </a:spcBef>
              <a:spcAft>
                <a:spcPts val="0"/>
              </a:spcAft>
            </a:pPr>
            <a:r>
              <a:rPr lang="es-ES" sz="1600" dirty="0" err="1"/>
              <a:t>let</a:t>
            </a:r>
            <a:r>
              <a:rPr lang="es-ES" sz="1600" dirty="0"/>
              <a:t> a=10, b=20;</a:t>
            </a:r>
          </a:p>
          <a:p>
            <a:pPr>
              <a:lnSpc>
                <a:spcPct val="100000"/>
              </a:lnSpc>
              <a:spcBef>
                <a:spcPts val="600"/>
              </a:spcBef>
              <a:spcAft>
                <a:spcPts val="0"/>
              </a:spcAft>
            </a:pPr>
            <a:endParaRPr lang="es-ES" sz="1600" dirty="0"/>
          </a:p>
          <a:p>
            <a:pPr>
              <a:lnSpc>
                <a:spcPct val="100000"/>
              </a:lnSpc>
              <a:spcBef>
                <a:spcPts val="600"/>
              </a:spcBef>
              <a:spcAft>
                <a:spcPts val="0"/>
              </a:spcAft>
            </a:pPr>
            <a:r>
              <a:rPr lang="es-ES" sz="1600" dirty="0"/>
              <a:t>c = a + b;</a:t>
            </a:r>
          </a:p>
          <a:p>
            <a:pPr>
              <a:lnSpc>
                <a:spcPct val="100000"/>
              </a:lnSpc>
              <a:spcBef>
                <a:spcPts val="600"/>
              </a:spcBef>
              <a:spcAft>
                <a:spcPts val="0"/>
              </a:spcAft>
            </a:pPr>
            <a:r>
              <a:rPr lang="es-ES" sz="1600" dirty="0"/>
              <a:t>También podemos asignar el valor de una cadena de texto a una variable. </a:t>
            </a:r>
          </a:p>
          <a:p>
            <a:pPr>
              <a:lnSpc>
                <a:spcPct val="100000"/>
              </a:lnSpc>
              <a:spcBef>
                <a:spcPts val="600"/>
              </a:spcBef>
              <a:spcAft>
                <a:spcPts val="0"/>
              </a:spcAft>
            </a:pPr>
            <a:r>
              <a:rPr lang="es-ES" sz="1600" dirty="0" err="1"/>
              <a:t>let</a:t>
            </a:r>
            <a:r>
              <a:rPr lang="es-ES" sz="1600" dirty="0"/>
              <a:t> cadena1 = “texto”;</a:t>
            </a:r>
          </a:p>
        </p:txBody>
      </p:sp>
    </p:spTree>
    <p:extLst>
      <p:ext uri="{BB962C8B-B14F-4D97-AF65-F5344CB8AC3E}">
        <p14:creationId xmlns:p14="http://schemas.microsoft.com/office/powerpoint/2010/main" val="268637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959C7-9FAA-424D-8448-77C4D8A3C920}"/>
              </a:ext>
            </a:extLst>
          </p:cNvPr>
          <p:cNvSpPr>
            <a:spLocks noGrp="1"/>
          </p:cNvSpPr>
          <p:nvPr>
            <p:ph type="title"/>
          </p:nvPr>
        </p:nvSpPr>
        <p:spPr/>
        <p:txBody>
          <a:bodyPr/>
          <a:lstStyle/>
          <a:p>
            <a:r>
              <a:rPr lang="es-ES" dirty="0"/>
              <a:t>POLYFILL</a:t>
            </a:r>
          </a:p>
        </p:txBody>
      </p:sp>
      <p:sp>
        <p:nvSpPr>
          <p:cNvPr id="3" name="Marcador de contenido 2">
            <a:extLst>
              <a:ext uri="{FF2B5EF4-FFF2-40B4-BE49-F238E27FC236}">
                <a16:creationId xmlns:a16="http://schemas.microsoft.com/office/drawing/2014/main" id="{5FE43D74-314B-4182-9569-0B200271FDEC}"/>
              </a:ext>
            </a:extLst>
          </p:cNvPr>
          <p:cNvSpPr>
            <a:spLocks noGrp="1"/>
          </p:cNvSpPr>
          <p:nvPr>
            <p:ph idx="1"/>
          </p:nvPr>
        </p:nvSpPr>
        <p:spPr/>
        <p:txBody>
          <a:bodyPr/>
          <a:lstStyle/>
          <a:p>
            <a:r>
              <a:rPr lang="es-ES" dirty="0"/>
              <a:t>Es un código que provee el funcionamiento de una nueva característica de JavaScript (ES6), en versiones viejas como ES5.</a:t>
            </a:r>
          </a:p>
        </p:txBody>
      </p:sp>
    </p:spTree>
    <p:extLst>
      <p:ext uri="{BB962C8B-B14F-4D97-AF65-F5344CB8AC3E}">
        <p14:creationId xmlns:p14="http://schemas.microsoft.com/office/powerpoint/2010/main" val="1075055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17623</TotalTime>
  <Words>3589</Words>
  <Application>Microsoft Office PowerPoint</Application>
  <PresentationFormat>Panorámica</PresentationFormat>
  <Paragraphs>369</Paragraphs>
  <Slides>36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Consolas</vt:lpstr>
      <vt:lpstr>Segoe WPC</vt:lpstr>
      <vt:lpstr>Tw Cen MT</vt:lpstr>
      <vt:lpstr>Tw Cen MT Condensed</vt:lpstr>
      <vt:lpstr>var(--vscode-editor-font-family)</vt:lpstr>
      <vt:lpstr>Wingdings 3</vt:lpstr>
      <vt:lpstr>Integral</vt:lpstr>
      <vt:lpstr>JAVASCRIPT</vt:lpstr>
      <vt:lpstr>INSTALACIONES PREVIAS</vt:lpstr>
      <vt:lpstr>¿QUÉ ES JAVASCRIPT?</vt:lpstr>
      <vt:lpstr>VERSIONES</vt:lpstr>
      <vt:lpstr>COMENZANDO CON HOLA MUNDO</vt:lpstr>
      <vt:lpstr>INTEGRANDO EN EL INDEX.HTML </vt:lpstr>
      <vt:lpstr>Variables y comentarios</vt:lpstr>
      <vt:lpstr>Variables y OPERACIONES</vt:lpstr>
      <vt:lpstr>POLYFILL</vt:lpstr>
      <vt:lpstr>CONCATENAR VALORES DE LAS VARIABLES</vt:lpstr>
      <vt:lpstr>Alert, prompt y confirm</vt:lpstr>
      <vt:lpstr>PRIMITIVOS. Valores de las variables</vt:lpstr>
      <vt:lpstr>ORGANIZACIÓN DEL PROYECTO</vt:lpstr>
      <vt:lpstr>ARREGLOS (ARRAYS)  listas de valores</vt:lpstr>
      <vt:lpstr>ARREGLOS (ARRAYS)</vt:lpstr>
      <vt:lpstr>Métodos de los ARREGLOS</vt:lpstr>
      <vt:lpstr>MÉTODOS DE LOS ARREGLOS</vt:lpstr>
      <vt:lpstr>MÉTODOS DE LOS ARREGLOS</vt:lpstr>
      <vt:lpstr>Presentación de PowerPoint</vt:lpstr>
      <vt:lpstr>OBJETOS LITERALES  </vt:lpstr>
      <vt:lpstr>PALABRAS RESERVADAS PARA LAS PROPIEDADES DE OBJETOS LITERALES (MÉTODOS)</vt:lpstr>
      <vt:lpstr>EXPRESIONES DE OBJETOS</vt:lpstr>
      <vt:lpstr>FUNCIONES BÁSICAS</vt:lpstr>
      <vt:lpstr>FUNCIONES CON VARIABLES</vt:lpstr>
      <vt:lpstr>DIFERENCIA ENTRE FUNCIÓN TRADICIONAL Y FUNCIÓN DE FLECHA</vt:lpstr>
      <vt:lpstr>RETORNO DE FUNCIONES</vt:lpstr>
      <vt:lpstr>TIPS FUNCIONES</vt:lpstr>
      <vt:lpstr>Por valor o por referencia </vt:lpstr>
      <vt:lpstr>Por valor o por referencia </vt:lpstr>
      <vt:lpstr>OPERADORES PARA LAS ESTRUCTURAS DE CONTROL</vt:lpstr>
      <vt:lpstr>ESTRUCTURAS DE CONTROL. IF - ELSE</vt:lpstr>
      <vt:lpstr>New - date</vt:lpstr>
      <vt:lpstr>OPERADOR CONDICIONAL TERNARIO</vt:lpstr>
      <vt:lpstr>Estructura switch</vt:lpstr>
      <vt:lpstr>ESTRUCTURA WHILE -DO - WHILE</vt:lpstr>
      <vt:lpstr>ESTRUCTURA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manue</dc:creator>
  <cp:lastModifiedBy>mic36569135</cp:lastModifiedBy>
  <cp:revision>22</cp:revision>
  <dcterms:created xsi:type="dcterms:W3CDTF">2021-08-29T11:57:37Z</dcterms:created>
  <dcterms:modified xsi:type="dcterms:W3CDTF">2023-10-02T21:37:33Z</dcterms:modified>
</cp:coreProperties>
</file>