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63" r:id="rId6"/>
    <p:sldId id="271" r:id="rId7"/>
    <p:sldId id="272" r:id="rId8"/>
    <p:sldId id="264" r:id="rId9"/>
    <p:sldId id="265" r:id="rId10"/>
    <p:sldId id="269" r:id="rId11"/>
    <p:sldId id="270"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0"/>
  </p:normalViewPr>
  <p:slideViewPr>
    <p:cSldViewPr snapToGrid="0">
      <p:cViewPr varScale="1">
        <p:scale>
          <a:sx n="75" d="100"/>
          <a:sy n="75" d="100"/>
        </p:scale>
        <p:origin x="8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7EC0E466-DB1D-4E63-A8FA-A39EE5455E36}" type="datetimeFigureOut">
              <a:rPr lang="es-ES" smtClean="0"/>
              <a:t>03/10/2023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765C3DA-3201-40E1-AC56-6A59234E7AC1}" type="slidenum">
              <a:rPr lang="es-ES" smtClean="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874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EC0E466-DB1D-4E63-A8FA-A39EE5455E36}" type="datetimeFigureOut">
              <a:rPr lang="es-ES" smtClean="0"/>
              <a:t>03/10/2023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765C3DA-3201-40E1-AC56-6A59234E7AC1}" type="slidenum">
              <a:rPr lang="es-ES" smtClean="0"/>
              <a:t>‹Nº›</a:t>
            </a:fld>
            <a:endParaRPr lang="es-ES"/>
          </a:p>
        </p:txBody>
      </p:sp>
    </p:spTree>
    <p:extLst>
      <p:ext uri="{BB962C8B-B14F-4D97-AF65-F5344CB8AC3E}">
        <p14:creationId xmlns:p14="http://schemas.microsoft.com/office/powerpoint/2010/main" val="1715957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EC0E466-DB1D-4E63-A8FA-A39EE5455E36}" type="datetimeFigureOut">
              <a:rPr lang="es-ES" smtClean="0"/>
              <a:t>03/10/2023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765C3DA-3201-40E1-AC56-6A59234E7AC1}" type="slidenum">
              <a:rPr lang="es-ES" smtClean="0"/>
              <a:t>‹Nº›</a:t>
            </a:fld>
            <a:endParaRPr lang="es-E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3067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EC0E466-DB1D-4E63-A8FA-A39EE5455E36}" type="datetimeFigureOut">
              <a:rPr lang="es-ES" smtClean="0"/>
              <a:t>03/10/2023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765C3DA-3201-40E1-AC56-6A59234E7AC1}" type="slidenum">
              <a:rPr lang="es-ES" smtClean="0"/>
              <a:t>‹Nº›</a:t>
            </a:fld>
            <a:endParaRPr lang="es-ES"/>
          </a:p>
        </p:txBody>
      </p:sp>
    </p:spTree>
    <p:extLst>
      <p:ext uri="{BB962C8B-B14F-4D97-AF65-F5344CB8AC3E}">
        <p14:creationId xmlns:p14="http://schemas.microsoft.com/office/powerpoint/2010/main" val="2523857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EC0E466-DB1D-4E63-A8FA-A39EE5455E36}" type="datetimeFigureOut">
              <a:rPr lang="es-ES" smtClean="0"/>
              <a:t>03/10/2023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765C3DA-3201-40E1-AC56-6A59234E7AC1}" type="slidenum">
              <a:rPr lang="es-ES" smtClean="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3268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EC0E466-DB1D-4E63-A8FA-A39EE5455E36}" type="datetimeFigureOut">
              <a:rPr lang="es-ES" smtClean="0"/>
              <a:t>03/10/2023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765C3DA-3201-40E1-AC56-6A59234E7AC1}" type="slidenum">
              <a:rPr lang="es-ES" smtClean="0"/>
              <a:t>‹Nº›</a:t>
            </a:fld>
            <a:endParaRPr lang="es-ES"/>
          </a:p>
        </p:txBody>
      </p:sp>
    </p:spTree>
    <p:extLst>
      <p:ext uri="{BB962C8B-B14F-4D97-AF65-F5344CB8AC3E}">
        <p14:creationId xmlns:p14="http://schemas.microsoft.com/office/powerpoint/2010/main" val="327583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ES"/>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EC0E466-DB1D-4E63-A8FA-A39EE5455E36}" type="datetimeFigureOut">
              <a:rPr lang="es-ES" smtClean="0"/>
              <a:t>03/10/2023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765C3DA-3201-40E1-AC56-6A59234E7AC1}" type="slidenum">
              <a:rPr lang="es-ES" smtClean="0"/>
              <a:t>‹Nº›</a:t>
            </a:fld>
            <a:endParaRPr lang="es-ES"/>
          </a:p>
        </p:txBody>
      </p:sp>
    </p:spTree>
    <p:extLst>
      <p:ext uri="{BB962C8B-B14F-4D97-AF65-F5344CB8AC3E}">
        <p14:creationId xmlns:p14="http://schemas.microsoft.com/office/powerpoint/2010/main" val="66823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EC0E466-DB1D-4E63-A8FA-A39EE5455E36}" type="datetimeFigureOut">
              <a:rPr lang="es-ES" smtClean="0"/>
              <a:t>03/10/2023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765C3DA-3201-40E1-AC56-6A59234E7AC1}" type="slidenum">
              <a:rPr lang="es-ES" smtClean="0"/>
              <a:t>‹Nº›</a:t>
            </a:fld>
            <a:endParaRPr lang="es-ES"/>
          </a:p>
        </p:txBody>
      </p:sp>
    </p:spTree>
    <p:extLst>
      <p:ext uri="{BB962C8B-B14F-4D97-AF65-F5344CB8AC3E}">
        <p14:creationId xmlns:p14="http://schemas.microsoft.com/office/powerpoint/2010/main" val="326926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0E466-DB1D-4E63-A8FA-A39EE5455E36}" type="datetimeFigureOut">
              <a:rPr lang="es-ES" smtClean="0"/>
              <a:t>03/10/2023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765C3DA-3201-40E1-AC56-6A59234E7AC1}" type="slidenum">
              <a:rPr lang="es-ES" smtClean="0"/>
              <a:t>‹Nº›</a:t>
            </a:fld>
            <a:endParaRPr lang="es-ES"/>
          </a:p>
        </p:txBody>
      </p:sp>
    </p:spTree>
    <p:extLst>
      <p:ext uri="{BB962C8B-B14F-4D97-AF65-F5344CB8AC3E}">
        <p14:creationId xmlns:p14="http://schemas.microsoft.com/office/powerpoint/2010/main" val="136738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EC0E466-DB1D-4E63-A8FA-A39EE5455E36}" type="datetimeFigureOut">
              <a:rPr lang="es-ES" smtClean="0"/>
              <a:t>03/10/2023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765C3DA-3201-40E1-AC56-6A59234E7AC1}" type="slidenum">
              <a:rPr lang="es-ES" smtClean="0"/>
              <a:t>‹Nº›</a:t>
            </a:fld>
            <a:endParaRPr lang="es-ES"/>
          </a:p>
        </p:txBody>
      </p:sp>
    </p:spTree>
    <p:extLst>
      <p:ext uri="{BB962C8B-B14F-4D97-AF65-F5344CB8AC3E}">
        <p14:creationId xmlns:p14="http://schemas.microsoft.com/office/powerpoint/2010/main" val="2002888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EC0E466-DB1D-4E63-A8FA-A39EE5455E36}" type="datetimeFigureOut">
              <a:rPr lang="es-ES" smtClean="0"/>
              <a:t>03/10/2023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765C3DA-3201-40E1-AC56-6A59234E7AC1}" type="slidenum">
              <a:rPr lang="es-ES" smtClean="0"/>
              <a:t>‹Nº›</a:t>
            </a:fld>
            <a:endParaRPr lang="es-E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307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EC0E466-DB1D-4E63-A8FA-A39EE5455E36}" type="datetimeFigureOut">
              <a:rPr lang="es-ES" smtClean="0"/>
              <a:t>03/10/2023</a:t>
            </a:fld>
            <a:endParaRPr lang="es-E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E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65C3DA-3201-40E1-AC56-6A59234E7AC1}" type="slidenum">
              <a:rPr lang="es-ES" smtClean="0"/>
              <a:t>‹Nº›</a:t>
            </a:fld>
            <a:endParaRPr lang="es-E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3008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8ABFAB-BA96-444A-8CA8-8A81CDCC8048}"/>
              </a:ext>
            </a:extLst>
          </p:cNvPr>
          <p:cNvSpPr>
            <a:spLocks noGrp="1"/>
          </p:cNvSpPr>
          <p:nvPr>
            <p:ph type="ctrTitle"/>
          </p:nvPr>
        </p:nvSpPr>
        <p:spPr/>
        <p:txBody>
          <a:bodyPr/>
          <a:lstStyle/>
          <a:p>
            <a:r>
              <a:rPr lang="es-ES" dirty="0"/>
              <a:t>2.- JUEGO DE CARTAS</a:t>
            </a:r>
          </a:p>
        </p:txBody>
      </p:sp>
      <p:sp>
        <p:nvSpPr>
          <p:cNvPr id="3" name="Subtítulo 2">
            <a:extLst>
              <a:ext uri="{FF2B5EF4-FFF2-40B4-BE49-F238E27FC236}">
                <a16:creationId xmlns:a16="http://schemas.microsoft.com/office/drawing/2014/main" id="{6B811337-3F4D-4F7F-A766-710F9DCEC37D}"/>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3393154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D2081D-EE47-4FF3-88A0-E6CBA8564550}"/>
              </a:ext>
            </a:extLst>
          </p:cNvPr>
          <p:cNvSpPr>
            <a:spLocks noGrp="1"/>
          </p:cNvSpPr>
          <p:nvPr>
            <p:ph type="title"/>
          </p:nvPr>
        </p:nvSpPr>
        <p:spPr/>
        <p:txBody>
          <a:bodyPr/>
          <a:lstStyle/>
          <a:p>
            <a:r>
              <a:rPr lang="es-ES" dirty="0"/>
              <a:t>Introducción al dom. EVENTOS</a:t>
            </a:r>
          </a:p>
        </p:txBody>
      </p:sp>
      <p:sp>
        <p:nvSpPr>
          <p:cNvPr id="3" name="Marcador de contenido 2">
            <a:extLst>
              <a:ext uri="{FF2B5EF4-FFF2-40B4-BE49-F238E27FC236}">
                <a16:creationId xmlns:a16="http://schemas.microsoft.com/office/drawing/2014/main" id="{16B676E7-BB82-4913-B108-0A688DD9A4B5}"/>
              </a:ext>
            </a:extLst>
          </p:cNvPr>
          <p:cNvSpPr>
            <a:spLocks noGrp="1"/>
          </p:cNvSpPr>
          <p:nvPr>
            <p:ph idx="1"/>
          </p:nvPr>
        </p:nvSpPr>
        <p:spPr/>
        <p:txBody>
          <a:bodyPr/>
          <a:lstStyle/>
          <a:p>
            <a:r>
              <a:rPr lang="es-ES" dirty="0"/>
              <a:t>Cuando trabajamos con los botones podemos generar ordenes según los eventos. Por ejemplo: Al hacer clic, al hacer doble clic, al pasar por encima del botón, etc.</a:t>
            </a:r>
          </a:p>
          <a:p>
            <a:r>
              <a:rPr lang="es-ES" b="1" dirty="0"/>
              <a:t>MANERA TRADICIONAL</a:t>
            </a:r>
          </a:p>
          <a:p>
            <a:r>
              <a:rPr lang="es-ES" dirty="0"/>
              <a:t>Se hacía en el propio </a:t>
            </a:r>
            <a:r>
              <a:rPr lang="es-ES" dirty="0" err="1"/>
              <a:t>html</a:t>
            </a:r>
            <a:r>
              <a:rPr lang="es-ES" dirty="0"/>
              <a:t> al crear el formulario. Evento </a:t>
            </a:r>
            <a:r>
              <a:rPr lang="es-ES" dirty="0" err="1"/>
              <a:t>onclick</a:t>
            </a:r>
            <a:r>
              <a:rPr lang="es-ES" dirty="0"/>
              <a:t>. Ejemplo:</a:t>
            </a:r>
          </a:p>
          <a:p>
            <a:r>
              <a:rPr lang="es-ES" dirty="0"/>
              <a:t>&lt;</a:t>
            </a:r>
            <a:r>
              <a:rPr lang="es-ES" dirty="0" err="1"/>
              <a:t>button</a:t>
            </a:r>
            <a:r>
              <a:rPr lang="es-ES" dirty="0"/>
              <a:t> id=‘a’ </a:t>
            </a:r>
            <a:r>
              <a:rPr lang="es-ES" dirty="0" err="1"/>
              <a:t>onclick</a:t>
            </a:r>
            <a:r>
              <a:rPr lang="es-ES" dirty="0"/>
              <a:t>=“</a:t>
            </a:r>
            <a:r>
              <a:rPr lang="es-ES" dirty="0" err="1"/>
              <a:t>alert</a:t>
            </a:r>
            <a:r>
              <a:rPr lang="es-ES" dirty="0"/>
              <a:t>(‘hola’)”&gt;</a:t>
            </a:r>
            <a:r>
              <a:rPr lang="es-ES" dirty="0" err="1"/>
              <a:t>Presioname</a:t>
            </a:r>
            <a:r>
              <a:rPr lang="es-ES" dirty="0"/>
              <a:t> &lt;/</a:t>
            </a:r>
            <a:r>
              <a:rPr lang="es-ES" dirty="0" err="1"/>
              <a:t>button</a:t>
            </a:r>
            <a:r>
              <a:rPr lang="es-ES" dirty="0"/>
              <a:t>&gt;</a:t>
            </a:r>
          </a:p>
          <a:p>
            <a:r>
              <a:rPr lang="es-ES" dirty="0"/>
              <a:t>ESTA MANERA NO SE USA HOY EN DÍA PORQUE NO GENERA UN CÓDIGO LIMPLIO. ESTAMOS MEZCLANDO CÓDIGO HTML CON CÓDIGO JAVASCRIPT.</a:t>
            </a:r>
          </a:p>
        </p:txBody>
      </p:sp>
    </p:spTree>
    <p:extLst>
      <p:ext uri="{BB962C8B-B14F-4D97-AF65-F5344CB8AC3E}">
        <p14:creationId xmlns:p14="http://schemas.microsoft.com/office/powerpoint/2010/main" val="797533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CF1A67-6A67-48B3-B79A-81392E7C82F3}"/>
              </a:ext>
            </a:extLst>
          </p:cNvPr>
          <p:cNvSpPr>
            <a:spLocks noGrp="1"/>
          </p:cNvSpPr>
          <p:nvPr>
            <p:ph type="title"/>
          </p:nvPr>
        </p:nvSpPr>
        <p:spPr/>
        <p:txBody>
          <a:bodyPr/>
          <a:lstStyle/>
          <a:p>
            <a:r>
              <a:rPr lang="es-ES" dirty="0"/>
              <a:t>Introducción al dom. EVENTOS</a:t>
            </a:r>
          </a:p>
        </p:txBody>
      </p:sp>
      <p:sp>
        <p:nvSpPr>
          <p:cNvPr id="3" name="Marcador de contenido 2">
            <a:extLst>
              <a:ext uri="{FF2B5EF4-FFF2-40B4-BE49-F238E27FC236}">
                <a16:creationId xmlns:a16="http://schemas.microsoft.com/office/drawing/2014/main" id="{31190562-CAE6-413A-93F8-F97ADC1CE15B}"/>
              </a:ext>
            </a:extLst>
          </p:cNvPr>
          <p:cNvSpPr>
            <a:spLocks noGrp="1"/>
          </p:cNvSpPr>
          <p:nvPr>
            <p:ph idx="1"/>
          </p:nvPr>
        </p:nvSpPr>
        <p:spPr/>
        <p:txBody>
          <a:bodyPr/>
          <a:lstStyle/>
          <a:p>
            <a:r>
              <a:rPr lang="es-ES" dirty="0"/>
              <a:t>MANERA ACTUALIZADA</a:t>
            </a:r>
          </a:p>
          <a:p>
            <a:r>
              <a:rPr lang="es-ES" dirty="0"/>
              <a:t>En el documento </a:t>
            </a:r>
            <a:r>
              <a:rPr lang="es-ES" dirty="0" err="1"/>
              <a:t>javascript</a:t>
            </a:r>
            <a:r>
              <a:rPr lang="es-ES" dirty="0"/>
              <a:t> utilizaremos la instrucción </a:t>
            </a:r>
            <a:r>
              <a:rPr lang="es-ES" dirty="0" err="1"/>
              <a:t>addEventListener</a:t>
            </a:r>
            <a:r>
              <a:rPr lang="es-ES" dirty="0"/>
              <a:t>. ¿Cómo funciona? Le vamos a pasar primero el evento y segundo una función </a:t>
            </a:r>
            <a:r>
              <a:rPr lang="es-ES" dirty="0" err="1"/>
              <a:t>call</a:t>
            </a:r>
            <a:r>
              <a:rPr lang="es-ES" dirty="0"/>
              <a:t> back. Ejemplo:</a:t>
            </a:r>
          </a:p>
          <a:p>
            <a:r>
              <a:rPr lang="es-ES" dirty="0" err="1"/>
              <a:t>Boton.addEventListener</a:t>
            </a:r>
            <a:r>
              <a:rPr lang="es-ES" dirty="0"/>
              <a:t>(‘</a:t>
            </a:r>
            <a:r>
              <a:rPr lang="es-ES" dirty="0" err="1"/>
              <a:t>click</a:t>
            </a:r>
            <a:r>
              <a:rPr lang="es-ES" dirty="0"/>
              <a:t>’, </a:t>
            </a:r>
            <a:r>
              <a:rPr lang="es-ES" dirty="0" err="1"/>
              <a:t>function</a:t>
            </a:r>
            <a:r>
              <a:rPr lang="es-ES" dirty="0"/>
              <a:t>(){</a:t>
            </a:r>
          </a:p>
          <a:p>
            <a:pPr lvl="1"/>
            <a:r>
              <a:rPr lang="es-ES" dirty="0"/>
              <a:t>Console.log(‘hola’);</a:t>
            </a:r>
          </a:p>
          <a:p>
            <a:pPr lvl="1"/>
            <a:r>
              <a:rPr lang="es-ES" dirty="0"/>
              <a:t>}</a:t>
            </a:r>
          </a:p>
          <a:p>
            <a:pPr marL="128016" lvl="1" indent="0">
              <a:buNone/>
            </a:pPr>
            <a:endParaRPr lang="es-ES" dirty="0"/>
          </a:p>
          <a:p>
            <a:pPr marL="128016" lvl="1" indent="0">
              <a:buNone/>
            </a:pPr>
            <a:endParaRPr lang="es-ES" dirty="0"/>
          </a:p>
          <a:p>
            <a:pPr marL="128016" lvl="1" indent="0">
              <a:buNone/>
            </a:pPr>
            <a:endParaRPr lang="es-ES"/>
          </a:p>
          <a:p>
            <a:pPr marL="128016" lvl="1" indent="0">
              <a:buNone/>
            </a:pPr>
            <a:r>
              <a:rPr lang="es-ES"/>
              <a:t>Eventos </a:t>
            </a:r>
            <a:r>
              <a:rPr lang="es-ES" dirty="0"/>
              <a:t>que podemos utilizar: </a:t>
            </a:r>
            <a:r>
              <a:rPr lang="es-ES" dirty="0" err="1"/>
              <a:t>click</a:t>
            </a:r>
            <a:r>
              <a:rPr lang="es-ES" dirty="0"/>
              <a:t>, </a:t>
            </a:r>
            <a:r>
              <a:rPr lang="es-ES" dirty="0" err="1"/>
              <a:t>mouseover</a:t>
            </a:r>
            <a:r>
              <a:rPr lang="es-ES" dirty="0"/>
              <a:t>, </a:t>
            </a:r>
            <a:r>
              <a:rPr lang="es-ES" dirty="0" err="1"/>
              <a:t>mouseout</a:t>
            </a:r>
            <a:r>
              <a:rPr lang="es-ES" dirty="0"/>
              <a:t>, </a:t>
            </a:r>
            <a:r>
              <a:rPr lang="es-ES" dirty="0" err="1"/>
              <a:t>dblclick</a:t>
            </a:r>
            <a:r>
              <a:rPr lang="es-ES" dirty="0"/>
              <a:t>, etc.</a:t>
            </a:r>
          </a:p>
        </p:txBody>
      </p:sp>
    </p:spTree>
    <p:extLst>
      <p:ext uri="{BB962C8B-B14F-4D97-AF65-F5344CB8AC3E}">
        <p14:creationId xmlns:p14="http://schemas.microsoft.com/office/powerpoint/2010/main" val="968309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79B2AD-0F6B-4B81-B66D-EAE5D7AEF506}"/>
              </a:ext>
            </a:extLst>
          </p:cNvPr>
          <p:cNvSpPr>
            <a:spLocks noGrp="1"/>
          </p:cNvSpPr>
          <p:nvPr>
            <p:ph type="title"/>
          </p:nvPr>
        </p:nvSpPr>
        <p:spPr/>
        <p:txBody>
          <a:bodyPr/>
          <a:lstStyle/>
          <a:p>
            <a:r>
              <a:rPr lang="es-ES" dirty="0"/>
              <a:t>Introducción al dom. GENERAR con </a:t>
            </a:r>
            <a:r>
              <a:rPr lang="es-ES" dirty="0" err="1"/>
              <a:t>javascript</a:t>
            </a:r>
            <a:r>
              <a:rPr lang="es-ES" dirty="0"/>
              <a:t> </a:t>
            </a:r>
          </a:p>
        </p:txBody>
      </p:sp>
      <p:sp>
        <p:nvSpPr>
          <p:cNvPr id="3" name="Marcador de contenido 2">
            <a:extLst>
              <a:ext uri="{FF2B5EF4-FFF2-40B4-BE49-F238E27FC236}">
                <a16:creationId xmlns:a16="http://schemas.microsoft.com/office/drawing/2014/main" id="{471495B1-EF49-469D-9E2C-4AF2AF2B646F}"/>
              </a:ext>
            </a:extLst>
          </p:cNvPr>
          <p:cNvSpPr>
            <a:spLocks noGrp="1"/>
          </p:cNvSpPr>
          <p:nvPr>
            <p:ph idx="1"/>
          </p:nvPr>
        </p:nvSpPr>
        <p:spPr/>
        <p:txBody>
          <a:bodyPr>
            <a:normAutofit/>
          </a:bodyPr>
          <a:lstStyle/>
          <a:p>
            <a:r>
              <a:rPr lang="es-ES" dirty="0"/>
              <a:t>Hasta ahora hemos visto como crear nuevos elementos en el documento </a:t>
            </a:r>
            <a:r>
              <a:rPr lang="es-ES" dirty="0" err="1"/>
              <a:t>html</a:t>
            </a:r>
            <a:r>
              <a:rPr lang="es-ES" dirty="0"/>
              <a:t> pero de forma estática. En el caso, de querer añadir o modificar elementos en el DOM que son insertados dinámicamente mediante </a:t>
            </a:r>
            <a:r>
              <a:rPr lang="es-ES" dirty="0" err="1"/>
              <a:t>javascript</a:t>
            </a:r>
            <a:r>
              <a:rPr lang="es-ES" dirty="0"/>
              <a:t>, tendremos que utilizar la sintaxis siguiente;  `elemento</a:t>
            </a:r>
            <a:r>
              <a:rPr lang="es-ES" u="sng" dirty="0"/>
              <a:t>${</a:t>
            </a:r>
            <a:r>
              <a:rPr lang="es-ES" dirty="0"/>
              <a:t>variable}`</a:t>
            </a:r>
          </a:p>
          <a:p>
            <a:r>
              <a:rPr lang="es-ES" dirty="0"/>
              <a:t>Ejemplo:</a:t>
            </a:r>
          </a:p>
          <a:p>
            <a:pPr lvl="1"/>
            <a:r>
              <a:rPr lang="es-ES" dirty="0" err="1"/>
              <a:t>let</a:t>
            </a:r>
            <a:r>
              <a:rPr lang="es-ES" dirty="0"/>
              <a:t> variable = </a:t>
            </a:r>
            <a:r>
              <a:rPr lang="es-ES" dirty="0" err="1"/>
              <a:t>prompt</a:t>
            </a:r>
            <a:r>
              <a:rPr lang="es-ES" dirty="0"/>
              <a:t>('Introduzca un valor', 'escriba aquí');</a:t>
            </a:r>
          </a:p>
          <a:p>
            <a:pPr lvl="1"/>
            <a:r>
              <a:rPr lang="es-ES" dirty="0" err="1"/>
              <a:t>mensaje.innerText</a:t>
            </a:r>
            <a:r>
              <a:rPr lang="es-ES" dirty="0"/>
              <a:t> = `El valor introducido es ${variable}`;</a:t>
            </a:r>
          </a:p>
          <a:p>
            <a:endParaRPr lang="es-ES" dirty="0"/>
          </a:p>
          <a:p>
            <a:r>
              <a:rPr lang="es-ES" b="1" dirty="0"/>
              <a:t>back </a:t>
            </a:r>
            <a:r>
              <a:rPr lang="es-ES" b="1" dirty="0" err="1"/>
              <a:t>tips</a:t>
            </a:r>
            <a:r>
              <a:rPr lang="es-ES" b="1" dirty="0"/>
              <a:t> </a:t>
            </a:r>
            <a:r>
              <a:rPr lang="es-ES" dirty="0"/>
              <a:t>` (acento invertido) -&gt; Está a la derecha de la tecla P</a:t>
            </a:r>
          </a:p>
        </p:txBody>
      </p:sp>
    </p:spTree>
    <p:extLst>
      <p:ext uri="{BB962C8B-B14F-4D97-AF65-F5344CB8AC3E}">
        <p14:creationId xmlns:p14="http://schemas.microsoft.com/office/powerpoint/2010/main" val="3170710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8410D5-EFC0-4CAA-9AE5-01136BB5D584}"/>
              </a:ext>
            </a:extLst>
          </p:cNvPr>
          <p:cNvSpPr>
            <a:spLocks noGrp="1"/>
          </p:cNvSpPr>
          <p:nvPr>
            <p:ph type="title"/>
          </p:nvPr>
        </p:nvSpPr>
        <p:spPr/>
        <p:txBody>
          <a:bodyPr/>
          <a:lstStyle/>
          <a:p>
            <a:r>
              <a:rPr lang="es-ES" dirty="0"/>
              <a:t>Introducción al dom. DESHABILITAR BOTONES</a:t>
            </a:r>
          </a:p>
        </p:txBody>
      </p:sp>
      <p:sp>
        <p:nvSpPr>
          <p:cNvPr id="3" name="Marcador de contenido 2">
            <a:extLst>
              <a:ext uri="{FF2B5EF4-FFF2-40B4-BE49-F238E27FC236}">
                <a16:creationId xmlns:a16="http://schemas.microsoft.com/office/drawing/2014/main" id="{F9215272-0D9E-4A02-81C3-93FE4CB117B1}"/>
              </a:ext>
            </a:extLst>
          </p:cNvPr>
          <p:cNvSpPr>
            <a:spLocks noGrp="1"/>
          </p:cNvSpPr>
          <p:nvPr>
            <p:ph idx="1"/>
          </p:nvPr>
        </p:nvSpPr>
        <p:spPr/>
        <p:txBody>
          <a:bodyPr/>
          <a:lstStyle/>
          <a:p>
            <a:r>
              <a:rPr lang="es-ES" dirty="0"/>
              <a:t>Del mismo modo que necesitamos añadir nuevas etiquetas al </a:t>
            </a:r>
            <a:r>
              <a:rPr lang="es-ES" dirty="0" err="1"/>
              <a:t>html</a:t>
            </a:r>
            <a:r>
              <a:rPr lang="es-ES" dirty="0"/>
              <a:t>, podemos necesitar deshabilitar etiquetas del </a:t>
            </a:r>
            <a:r>
              <a:rPr lang="es-ES" dirty="0" err="1"/>
              <a:t>html</a:t>
            </a:r>
            <a:r>
              <a:rPr lang="es-ES" dirty="0"/>
              <a:t>. Esto sería el ejemplo clásico de poder pulsar un botón hasta que cumpla una condición, en la cual, al usuario se le deshabilitaría el botón para realizar alguna acción. Se realizaría con </a:t>
            </a:r>
            <a:r>
              <a:rPr lang="es-ES" b="1" dirty="0" err="1"/>
              <a:t>elemento.disabled</a:t>
            </a:r>
            <a:r>
              <a:rPr lang="es-ES" b="1" dirty="0"/>
              <a:t>=true;</a:t>
            </a:r>
          </a:p>
          <a:p>
            <a:r>
              <a:rPr lang="es-ES" b="1" dirty="0"/>
              <a:t>Ejemplo:</a:t>
            </a:r>
          </a:p>
          <a:p>
            <a:r>
              <a:rPr lang="es-ES" dirty="0" err="1"/>
              <a:t>let</a:t>
            </a:r>
            <a:r>
              <a:rPr lang="es-ES" dirty="0"/>
              <a:t> </a:t>
            </a:r>
            <a:r>
              <a:rPr lang="es-ES" dirty="0" err="1"/>
              <a:t>boton</a:t>
            </a:r>
            <a:r>
              <a:rPr lang="es-ES" dirty="0"/>
              <a:t> = </a:t>
            </a:r>
            <a:r>
              <a:rPr lang="es-ES" dirty="0" err="1"/>
              <a:t>document.querySelector</a:t>
            </a:r>
            <a:r>
              <a:rPr lang="es-ES" dirty="0"/>
              <a:t>(‘#</a:t>
            </a:r>
            <a:r>
              <a:rPr lang="es-ES" dirty="0" err="1"/>
              <a:t>boton</a:t>
            </a:r>
            <a:r>
              <a:rPr lang="es-ES" dirty="0"/>
              <a:t>’);</a:t>
            </a:r>
          </a:p>
          <a:p>
            <a:r>
              <a:rPr lang="es-ES" dirty="0" err="1"/>
              <a:t>Boton.disabled</a:t>
            </a:r>
            <a:r>
              <a:rPr lang="es-ES" dirty="0"/>
              <a:t>=true;</a:t>
            </a:r>
          </a:p>
          <a:p>
            <a:endParaRPr lang="es-ES" b="1" dirty="0"/>
          </a:p>
          <a:p>
            <a:endParaRPr lang="es-ES" dirty="0"/>
          </a:p>
        </p:txBody>
      </p:sp>
    </p:spTree>
    <p:extLst>
      <p:ext uri="{BB962C8B-B14F-4D97-AF65-F5344CB8AC3E}">
        <p14:creationId xmlns:p14="http://schemas.microsoft.com/office/powerpoint/2010/main" val="1658755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0A0976-9ADD-482D-8094-FED15B1A69B4}"/>
              </a:ext>
            </a:extLst>
          </p:cNvPr>
          <p:cNvSpPr>
            <a:spLocks noGrp="1"/>
          </p:cNvSpPr>
          <p:nvPr>
            <p:ph type="title"/>
          </p:nvPr>
        </p:nvSpPr>
        <p:spPr/>
        <p:txBody>
          <a:bodyPr/>
          <a:lstStyle/>
          <a:p>
            <a:r>
              <a:rPr lang="es-ES" dirty="0"/>
              <a:t>INTRODUCCIÓN AL DOM Y SU MANIPULACIÓN</a:t>
            </a:r>
          </a:p>
        </p:txBody>
      </p:sp>
      <p:pic>
        <p:nvPicPr>
          <p:cNvPr id="4" name="Marcador de contenido 3">
            <a:extLst>
              <a:ext uri="{FF2B5EF4-FFF2-40B4-BE49-F238E27FC236}">
                <a16:creationId xmlns:a16="http://schemas.microsoft.com/office/drawing/2014/main" id="{2D6146B2-5F63-41FF-ABA1-D37B8C9B85DA}"/>
              </a:ext>
            </a:extLst>
          </p:cNvPr>
          <p:cNvPicPr>
            <a:picLocks noGrp="1" noChangeAspect="1"/>
          </p:cNvPicPr>
          <p:nvPr>
            <p:ph idx="1"/>
          </p:nvPr>
        </p:nvPicPr>
        <p:blipFill>
          <a:blip r:embed="rId2"/>
          <a:stretch>
            <a:fillRect/>
          </a:stretch>
        </p:blipFill>
        <p:spPr>
          <a:xfrm>
            <a:off x="1024128" y="1793684"/>
            <a:ext cx="6254136" cy="3516235"/>
          </a:xfrm>
          <a:prstGeom prst="rect">
            <a:avLst/>
          </a:prstGeom>
        </p:spPr>
      </p:pic>
      <p:sp>
        <p:nvSpPr>
          <p:cNvPr id="5" name="CuadroTexto 4">
            <a:extLst>
              <a:ext uri="{FF2B5EF4-FFF2-40B4-BE49-F238E27FC236}">
                <a16:creationId xmlns:a16="http://schemas.microsoft.com/office/drawing/2014/main" id="{AFEE4D37-4004-4323-A295-1F8D61A70D9E}"/>
              </a:ext>
            </a:extLst>
          </p:cNvPr>
          <p:cNvSpPr txBox="1"/>
          <p:nvPr/>
        </p:nvSpPr>
        <p:spPr>
          <a:xfrm>
            <a:off x="1024128" y="5309919"/>
            <a:ext cx="9720072" cy="1477328"/>
          </a:xfrm>
          <a:prstGeom prst="rect">
            <a:avLst/>
          </a:prstGeom>
          <a:noFill/>
        </p:spPr>
        <p:txBody>
          <a:bodyPr wrap="square" rtlCol="0">
            <a:spAutoFit/>
          </a:bodyPr>
          <a:lstStyle/>
          <a:p>
            <a:r>
              <a:rPr lang="es-ES" dirty="0"/>
              <a:t>El DOM es la estructura de objetos que genera el navegador cuando se carga un documento y se puede alterar mediante </a:t>
            </a:r>
            <a:r>
              <a:rPr lang="es-ES" dirty="0" err="1"/>
              <a:t>Javascript</a:t>
            </a:r>
            <a:r>
              <a:rPr lang="es-ES" dirty="0"/>
              <a:t> para cambiar dinámicamente los contenidos y aspecto de la página.</a:t>
            </a:r>
          </a:p>
          <a:p>
            <a:r>
              <a:rPr lang="es-ES" dirty="0"/>
              <a:t>De manera que, cada una de las etiquetas que componen el documento </a:t>
            </a:r>
            <a:r>
              <a:rPr lang="es-ES" dirty="0" err="1"/>
              <a:t>html</a:t>
            </a:r>
            <a:r>
              <a:rPr lang="es-ES" dirty="0"/>
              <a:t> son elementos del DOM.</a:t>
            </a:r>
          </a:p>
          <a:p>
            <a:r>
              <a:rPr lang="es-ES" dirty="0"/>
              <a:t>Si ponemos </a:t>
            </a:r>
            <a:r>
              <a:rPr lang="es-ES" dirty="0" err="1"/>
              <a:t>document</a:t>
            </a:r>
            <a:r>
              <a:rPr lang="es-ES" dirty="0"/>
              <a:t> en la consola del navegador podremos ver que se puede eliminar cualquier elemento de la página.</a:t>
            </a:r>
          </a:p>
        </p:txBody>
      </p:sp>
    </p:spTree>
    <p:extLst>
      <p:ext uri="{BB962C8B-B14F-4D97-AF65-F5344CB8AC3E}">
        <p14:creationId xmlns:p14="http://schemas.microsoft.com/office/powerpoint/2010/main" val="4074973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EB2798-431F-4E52-93AF-62B8365C266E}"/>
              </a:ext>
            </a:extLst>
          </p:cNvPr>
          <p:cNvSpPr>
            <a:spLocks noGrp="1"/>
          </p:cNvSpPr>
          <p:nvPr>
            <p:ph type="title"/>
          </p:nvPr>
        </p:nvSpPr>
        <p:spPr/>
        <p:txBody>
          <a:bodyPr/>
          <a:lstStyle/>
          <a:p>
            <a:r>
              <a:rPr lang="es-ES" dirty="0"/>
              <a:t>INTRODUCCIÓN AL DOM Y SU MANIPULACIÓN</a:t>
            </a:r>
          </a:p>
        </p:txBody>
      </p:sp>
      <p:sp>
        <p:nvSpPr>
          <p:cNvPr id="3" name="Marcador de contenido 2">
            <a:extLst>
              <a:ext uri="{FF2B5EF4-FFF2-40B4-BE49-F238E27FC236}">
                <a16:creationId xmlns:a16="http://schemas.microsoft.com/office/drawing/2014/main" id="{C361A115-5E5D-43D4-9CDE-CEF662E3CA81}"/>
              </a:ext>
            </a:extLst>
          </p:cNvPr>
          <p:cNvSpPr>
            <a:spLocks noGrp="1"/>
          </p:cNvSpPr>
          <p:nvPr>
            <p:ph idx="1"/>
          </p:nvPr>
        </p:nvSpPr>
        <p:spPr>
          <a:xfrm>
            <a:off x="1024128" y="2285999"/>
            <a:ext cx="9962740" cy="4339883"/>
          </a:xfrm>
        </p:spPr>
        <p:txBody>
          <a:bodyPr>
            <a:normAutofit/>
          </a:bodyPr>
          <a:lstStyle/>
          <a:p>
            <a:r>
              <a:rPr lang="es-ES" dirty="0"/>
              <a:t>MÉTODOS DE DOCUMENT:</a:t>
            </a:r>
          </a:p>
          <a:p>
            <a:r>
              <a:rPr lang="es-ES" b="1" dirty="0" err="1"/>
              <a:t>Document.querySelector</a:t>
            </a:r>
            <a:r>
              <a:rPr lang="es-ES" b="1" dirty="0"/>
              <a:t>. </a:t>
            </a:r>
            <a:r>
              <a:rPr lang="es-ES" dirty="0"/>
              <a:t>Nos permite recuperar el primer elemento que cumple la condición que yo le especifico. Por ejemplo: Si ponemos </a:t>
            </a:r>
            <a:r>
              <a:rPr lang="es-ES" dirty="0" err="1"/>
              <a:t>document.querySelector</a:t>
            </a:r>
            <a:r>
              <a:rPr lang="es-ES" dirty="0"/>
              <a:t>('a’) me devolverá el primer enlace de la web que tengamos cargada en el navegador.</a:t>
            </a:r>
          </a:p>
          <a:p>
            <a:r>
              <a:rPr lang="es-ES" dirty="0"/>
              <a:t>Puede utilizar    ./#  para clases o id respectivamente   también puede buscar tags</a:t>
            </a:r>
          </a:p>
          <a:p>
            <a:r>
              <a:rPr lang="es-ES" b="1" dirty="0" err="1"/>
              <a:t>document.querySelectorAll</a:t>
            </a:r>
            <a:r>
              <a:rPr lang="es-ES" b="1" dirty="0"/>
              <a:t> </a:t>
            </a:r>
            <a:r>
              <a:rPr lang="es-ES" dirty="0"/>
              <a:t>A diferencia del anterior este selecciona todos los elementos que cumplen la condición. En el caso anterior seleccionaría todos los enlaces.</a:t>
            </a:r>
          </a:p>
          <a:p>
            <a:r>
              <a:rPr lang="es-ES" dirty="0"/>
              <a:t>Los meterá en un arreglo, con lo cuál, si queremos manipularlo tendremos que acceder a el a través del índice a cada uno de los valores.</a:t>
            </a:r>
          </a:p>
        </p:txBody>
      </p:sp>
    </p:spTree>
    <p:extLst>
      <p:ext uri="{BB962C8B-B14F-4D97-AF65-F5344CB8AC3E}">
        <p14:creationId xmlns:p14="http://schemas.microsoft.com/office/powerpoint/2010/main" val="1391400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F9BF03-60FA-4124-8EF5-4C1FF02F37F6}"/>
              </a:ext>
            </a:extLst>
          </p:cNvPr>
          <p:cNvSpPr>
            <a:spLocks noGrp="1"/>
          </p:cNvSpPr>
          <p:nvPr>
            <p:ph type="title"/>
          </p:nvPr>
        </p:nvSpPr>
        <p:spPr/>
        <p:txBody>
          <a:bodyPr/>
          <a:lstStyle/>
          <a:p>
            <a:r>
              <a:rPr lang="es-ES" dirty="0"/>
              <a:t>INTRODUCCIÓN AL DOM Y SU MANIPULACIÓN</a:t>
            </a:r>
          </a:p>
        </p:txBody>
      </p:sp>
      <p:sp>
        <p:nvSpPr>
          <p:cNvPr id="3" name="Marcador de contenido 2">
            <a:extLst>
              <a:ext uri="{FF2B5EF4-FFF2-40B4-BE49-F238E27FC236}">
                <a16:creationId xmlns:a16="http://schemas.microsoft.com/office/drawing/2014/main" id="{B8FC01B0-97F4-4CC4-93AE-EB377564E545}"/>
              </a:ext>
            </a:extLst>
          </p:cNvPr>
          <p:cNvSpPr>
            <a:spLocks noGrp="1"/>
          </p:cNvSpPr>
          <p:nvPr>
            <p:ph idx="1"/>
          </p:nvPr>
        </p:nvSpPr>
        <p:spPr/>
        <p:txBody>
          <a:bodyPr/>
          <a:lstStyle/>
          <a:p>
            <a:r>
              <a:rPr lang="es-ES" dirty="0"/>
              <a:t>MÉTODOS DE DOCUMENT:</a:t>
            </a:r>
          </a:p>
          <a:p>
            <a:r>
              <a:rPr lang="es-ES" b="1" dirty="0" err="1"/>
              <a:t>document.getElementById</a:t>
            </a:r>
            <a:r>
              <a:rPr lang="es-ES" b="1" dirty="0"/>
              <a:t>('id’) </a:t>
            </a:r>
            <a:r>
              <a:rPr lang="es-ES" dirty="0"/>
              <a:t>A diferencia del anterior, sólo selecciona la etiqueta que contenga el id concreto. También podríamos hacerlo indicando la # dentro del </a:t>
            </a:r>
            <a:r>
              <a:rPr lang="es-ES" b="1" dirty="0" err="1"/>
              <a:t>Document.querySelector</a:t>
            </a:r>
            <a:endParaRPr lang="es-ES" dirty="0"/>
          </a:p>
          <a:p>
            <a:r>
              <a:rPr lang="es-ES" b="1" dirty="0" err="1"/>
              <a:t>document.getElementsByClassName</a:t>
            </a:r>
            <a:r>
              <a:rPr lang="es-ES" b="1" dirty="0"/>
              <a:t>('clase’) </a:t>
            </a:r>
            <a:r>
              <a:rPr lang="es-ES" dirty="0"/>
              <a:t>Selecciona</a:t>
            </a:r>
            <a:r>
              <a:rPr lang="es-ES" b="1" dirty="0"/>
              <a:t> </a:t>
            </a:r>
            <a:r>
              <a:rPr lang="es-ES" dirty="0"/>
              <a:t>todas las etiquetas que contenga la clase concreta. También podríamos hacerlo indicando la . dentro de la clase.</a:t>
            </a:r>
          </a:p>
        </p:txBody>
      </p:sp>
    </p:spTree>
    <p:extLst>
      <p:ext uri="{BB962C8B-B14F-4D97-AF65-F5344CB8AC3E}">
        <p14:creationId xmlns:p14="http://schemas.microsoft.com/office/powerpoint/2010/main" val="197384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DDD33E-37C5-4E3F-9ADF-CD29736F8FD8}"/>
              </a:ext>
            </a:extLst>
          </p:cNvPr>
          <p:cNvSpPr>
            <a:spLocks noGrp="1"/>
          </p:cNvSpPr>
          <p:nvPr>
            <p:ph type="title"/>
          </p:nvPr>
        </p:nvSpPr>
        <p:spPr/>
        <p:txBody>
          <a:bodyPr/>
          <a:lstStyle/>
          <a:p>
            <a:r>
              <a:rPr lang="es-ES" dirty="0"/>
              <a:t>INTRODUCCIÓN AL DOM Y SU MANIPULACIÓN</a:t>
            </a:r>
          </a:p>
        </p:txBody>
      </p:sp>
      <p:sp>
        <p:nvSpPr>
          <p:cNvPr id="3" name="Marcador de contenido 2">
            <a:extLst>
              <a:ext uri="{FF2B5EF4-FFF2-40B4-BE49-F238E27FC236}">
                <a16:creationId xmlns:a16="http://schemas.microsoft.com/office/drawing/2014/main" id="{C3806C10-4546-42C3-8B8C-B0E9C0A36357}"/>
              </a:ext>
            </a:extLst>
          </p:cNvPr>
          <p:cNvSpPr>
            <a:spLocks noGrp="1"/>
          </p:cNvSpPr>
          <p:nvPr>
            <p:ph idx="1"/>
          </p:nvPr>
        </p:nvSpPr>
        <p:spPr/>
        <p:txBody>
          <a:bodyPr/>
          <a:lstStyle/>
          <a:p>
            <a:r>
              <a:rPr lang="es-ES" dirty="0"/>
              <a:t>Ya hemos visto más o menos cómo funciona el DOM. Ahora hay que especificar que para utilizar bien estos parámetros, lo deberemos grabar en una variable. ¿Por qué? Porque cada vez que llamamos a un </a:t>
            </a:r>
            <a:r>
              <a:rPr lang="es-ES" dirty="0" err="1"/>
              <a:t>document</a:t>
            </a:r>
            <a:r>
              <a:rPr lang="es-ES" dirty="0"/>
              <a:t>…. Hace un barrido del </a:t>
            </a:r>
            <a:r>
              <a:rPr lang="es-ES" dirty="0" err="1"/>
              <a:t>html</a:t>
            </a:r>
            <a:r>
              <a:rPr lang="es-ES" dirty="0"/>
              <a:t>.</a:t>
            </a:r>
          </a:p>
          <a:p>
            <a:r>
              <a:rPr lang="es-ES" dirty="0" err="1"/>
              <a:t>const</a:t>
            </a:r>
            <a:r>
              <a:rPr lang="pt-BR" dirty="0"/>
              <a:t> enlace = </a:t>
            </a:r>
            <a:r>
              <a:rPr lang="pt-BR" dirty="0" err="1"/>
              <a:t>document.querySelector</a:t>
            </a:r>
            <a:r>
              <a:rPr lang="pt-BR" dirty="0"/>
              <a:t>('a’);</a:t>
            </a:r>
          </a:p>
          <a:p>
            <a:r>
              <a:rPr lang="pt-BR" dirty="0" err="1"/>
              <a:t>Enlace.innerText</a:t>
            </a:r>
            <a:r>
              <a:rPr lang="pt-BR" dirty="0"/>
              <a:t>=‘</a:t>
            </a:r>
            <a:r>
              <a:rPr lang="pt-BR" dirty="0" err="1"/>
              <a:t>nuevo</a:t>
            </a:r>
            <a:r>
              <a:rPr lang="pt-BR" dirty="0"/>
              <a:t> </a:t>
            </a:r>
            <a:r>
              <a:rPr lang="pt-BR" dirty="0" err="1"/>
              <a:t>nombre</a:t>
            </a:r>
            <a:r>
              <a:rPr lang="pt-BR" dirty="0"/>
              <a:t>’;</a:t>
            </a:r>
          </a:p>
          <a:p>
            <a:r>
              <a:rPr lang="pt-BR" dirty="0"/>
              <a:t>De esta </a:t>
            </a:r>
            <a:r>
              <a:rPr lang="pt-BR" dirty="0" err="1"/>
              <a:t>manera</a:t>
            </a:r>
            <a:r>
              <a:rPr lang="pt-BR" dirty="0"/>
              <a:t>, </a:t>
            </a:r>
            <a:r>
              <a:rPr lang="pt-BR" dirty="0" err="1"/>
              <a:t>puedo</a:t>
            </a:r>
            <a:r>
              <a:rPr lang="pt-BR" dirty="0"/>
              <a:t> </a:t>
            </a:r>
            <a:r>
              <a:rPr lang="pt-BR" dirty="0" err="1"/>
              <a:t>llamar</a:t>
            </a:r>
            <a:r>
              <a:rPr lang="pt-BR" dirty="0"/>
              <a:t> a </a:t>
            </a:r>
            <a:r>
              <a:rPr lang="pt-BR" dirty="0" err="1"/>
              <a:t>la</a:t>
            </a:r>
            <a:r>
              <a:rPr lang="pt-BR" dirty="0"/>
              <a:t> </a:t>
            </a:r>
            <a:r>
              <a:rPr lang="pt-BR" dirty="0" err="1"/>
              <a:t>variable</a:t>
            </a:r>
            <a:r>
              <a:rPr lang="pt-BR" dirty="0"/>
              <a:t> cada vez que </a:t>
            </a:r>
            <a:r>
              <a:rPr lang="pt-BR" dirty="0" err="1"/>
              <a:t>queramos</a:t>
            </a:r>
            <a:r>
              <a:rPr lang="pt-BR" dirty="0"/>
              <a:t> modificar </a:t>
            </a:r>
            <a:r>
              <a:rPr lang="pt-BR" dirty="0" err="1"/>
              <a:t>el</a:t>
            </a:r>
            <a:r>
              <a:rPr lang="pt-BR" dirty="0"/>
              <a:t> </a:t>
            </a:r>
            <a:r>
              <a:rPr lang="pt-BR" dirty="0" err="1"/>
              <a:t>nombre</a:t>
            </a:r>
            <a:r>
              <a:rPr lang="pt-BR" dirty="0"/>
              <a:t> de este enlace. ESTO HACE UN CÓDIGO MÁS EFICIENTE.</a:t>
            </a:r>
            <a:endParaRPr lang="es-ES" dirty="0"/>
          </a:p>
        </p:txBody>
      </p:sp>
    </p:spTree>
    <p:extLst>
      <p:ext uri="{BB962C8B-B14F-4D97-AF65-F5344CB8AC3E}">
        <p14:creationId xmlns:p14="http://schemas.microsoft.com/office/powerpoint/2010/main" val="25025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474750-B849-46A6-A3CD-52A49E0C5FC6}"/>
              </a:ext>
            </a:extLst>
          </p:cNvPr>
          <p:cNvSpPr>
            <a:spLocks noGrp="1"/>
          </p:cNvSpPr>
          <p:nvPr>
            <p:ph type="title"/>
          </p:nvPr>
        </p:nvSpPr>
        <p:spPr/>
        <p:txBody>
          <a:bodyPr/>
          <a:lstStyle/>
          <a:p>
            <a:r>
              <a:rPr lang="es-ES" dirty="0"/>
              <a:t>INTRODUCCIÓN AL DOM Y SU MANIPULACIÓN</a:t>
            </a:r>
          </a:p>
        </p:txBody>
      </p:sp>
      <p:sp>
        <p:nvSpPr>
          <p:cNvPr id="3" name="Marcador de contenido 2">
            <a:extLst>
              <a:ext uri="{FF2B5EF4-FFF2-40B4-BE49-F238E27FC236}">
                <a16:creationId xmlns:a16="http://schemas.microsoft.com/office/drawing/2014/main" id="{3E49331F-6060-472F-AABF-B8C1545A0019}"/>
              </a:ext>
            </a:extLst>
          </p:cNvPr>
          <p:cNvSpPr>
            <a:spLocks noGrp="1"/>
          </p:cNvSpPr>
          <p:nvPr>
            <p:ph idx="1"/>
          </p:nvPr>
        </p:nvSpPr>
        <p:spPr>
          <a:xfrm>
            <a:off x="745588" y="1856935"/>
            <a:ext cx="10422284" cy="5001065"/>
          </a:xfrm>
        </p:spPr>
        <p:txBody>
          <a:bodyPr>
            <a:normAutofit/>
          </a:bodyPr>
          <a:lstStyle/>
          <a:p>
            <a:r>
              <a:rPr lang="es-ES" dirty="0"/>
              <a:t>¿Cómo manipulamos una vez que seleccionamos un elemento del DOM?</a:t>
            </a:r>
          </a:p>
          <a:p>
            <a:r>
              <a:rPr lang="es-ES" dirty="0"/>
              <a:t>Podemos agregar texto, estilos, etc. Sólo tenemos que poner un punto y la opción que queramos realizar:</a:t>
            </a:r>
          </a:p>
          <a:p>
            <a:r>
              <a:rPr lang="pt-BR" dirty="0"/>
              <a:t>Para agregar texto o etiquetas </a:t>
            </a:r>
            <a:r>
              <a:rPr lang="pt-BR" dirty="0" err="1"/>
              <a:t>html</a:t>
            </a:r>
            <a:r>
              <a:rPr lang="pt-BR" dirty="0"/>
              <a:t> normalmente se utiliza </a:t>
            </a:r>
            <a:r>
              <a:rPr lang="pt-BR" dirty="0" err="1"/>
              <a:t>innerText</a:t>
            </a:r>
            <a:r>
              <a:rPr lang="pt-BR" dirty="0"/>
              <a:t> o </a:t>
            </a:r>
            <a:r>
              <a:rPr lang="pt-BR" dirty="0" err="1"/>
              <a:t>innerHtml</a:t>
            </a:r>
            <a:r>
              <a:rPr lang="pt-BR" dirty="0"/>
              <a:t>(A este </a:t>
            </a:r>
            <a:r>
              <a:rPr lang="pt-BR" dirty="0" err="1"/>
              <a:t>le</a:t>
            </a:r>
            <a:r>
              <a:rPr lang="pt-BR" dirty="0"/>
              <a:t> podemos </a:t>
            </a:r>
            <a:r>
              <a:rPr lang="pt-BR" dirty="0" err="1"/>
              <a:t>añadir</a:t>
            </a:r>
            <a:r>
              <a:rPr lang="pt-BR" dirty="0"/>
              <a:t> </a:t>
            </a:r>
            <a:r>
              <a:rPr lang="pt-BR" dirty="0" err="1"/>
              <a:t>las</a:t>
            </a:r>
            <a:r>
              <a:rPr lang="pt-BR" dirty="0"/>
              <a:t> etiquetas </a:t>
            </a:r>
            <a:r>
              <a:rPr lang="pt-BR" dirty="0" err="1"/>
              <a:t>del</a:t>
            </a:r>
            <a:r>
              <a:rPr lang="pt-BR" dirty="0"/>
              <a:t> </a:t>
            </a:r>
            <a:r>
              <a:rPr lang="pt-BR" dirty="0" err="1"/>
              <a:t>propio</a:t>
            </a:r>
            <a:r>
              <a:rPr lang="pt-BR" dirty="0"/>
              <a:t> </a:t>
            </a:r>
            <a:r>
              <a:rPr lang="pt-BR" dirty="0" err="1"/>
              <a:t>lenguaje</a:t>
            </a:r>
            <a:r>
              <a:rPr lang="pt-BR" dirty="0"/>
              <a:t> </a:t>
            </a:r>
            <a:r>
              <a:rPr lang="pt-BR" dirty="0" err="1"/>
              <a:t>html</a:t>
            </a:r>
            <a:r>
              <a:rPr lang="pt-BR" dirty="0"/>
              <a:t>). </a:t>
            </a:r>
            <a:r>
              <a:rPr lang="pt-BR" dirty="0" err="1"/>
              <a:t>Ejemplo</a:t>
            </a:r>
            <a:r>
              <a:rPr lang="pt-BR" dirty="0"/>
              <a:t>:</a:t>
            </a:r>
          </a:p>
          <a:p>
            <a:r>
              <a:rPr lang="pt-BR" b="1" dirty="0" err="1"/>
              <a:t>document.querySelector</a:t>
            </a:r>
            <a:r>
              <a:rPr lang="pt-BR" b="1" dirty="0"/>
              <a:t>('a').</a:t>
            </a:r>
            <a:r>
              <a:rPr lang="pt-BR" b="1" dirty="0" err="1"/>
              <a:t>innerHTML</a:t>
            </a:r>
            <a:r>
              <a:rPr lang="pt-BR" b="1" dirty="0"/>
              <a:t>='&lt;h1&gt;MANUEL&lt;/h1&gt;';</a:t>
            </a:r>
          </a:p>
          <a:p>
            <a:r>
              <a:rPr lang="pt-BR" dirty="0">
                <a:highlight>
                  <a:srgbClr val="FFFF00"/>
                </a:highlight>
              </a:rPr>
              <a:t>Para modificar </a:t>
            </a:r>
            <a:r>
              <a:rPr lang="pt-BR" dirty="0" err="1">
                <a:highlight>
                  <a:srgbClr val="FFFF00"/>
                </a:highlight>
              </a:rPr>
              <a:t>los</a:t>
            </a:r>
            <a:r>
              <a:rPr lang="pt-BR" dirty="0">
                <a:highlight>
                  <a:srgbClr val="FFFF00"/>
                </a:highlight>
              </a:rPr>
              <a:t> estilos </a:t>
            </a:r>
            <a:r>
              <a:rPr lang="pt-BR" dirty="0" err="1">
                <a:highlight>
                  <a:srgbClr val="FFFF00"/>
                </a:highlight>
              </a:rPr>
              <a:t>podremos</a:t>
            </a:r>
            <a:r>
              <a:rPr lang="pt-BR" dirty="0">
                <a:highlight>
                  <a:srgbClr val="FFFF00"/>
                </a:highlight>
              </a:rPr>
              <a:t> </a:t>
            </a:r>
            <a:r>
              <a:rPr lang="pt-BR" dirty="0" err="1">
                <a:highlight>
                  <a:srgbClr val="FFFF00"/>
                </a:highlight>
              </a:rPr>
              <a:t>punto</a:t>
            </a:r>
            <a:r>
              <a:rPr lang="pt-BR" dirty="0">
                <a:highlight>
                  <a:srgbClr val="FFFF00"/>
                </a:highlight>
              </a:rPr>
              <a:t> seguido de </a:t>
            </a:r>
            <a:r>
              <a:rPr lang="pt-BR" dirty="0" err="1">
                <a:highlight>
                  <a:srgbClr val="FFFF00"/>
                </a:highlight>
              </a:rPr>
              <a:t>style</a:t>
            </a:r>
            <a:r>
              <a:rPr lang="pt-BR" dirty="0">
                <a:highlight>
                  <a:srgbClr val="FFFF00"/>
                </a:highlight>
              </a:rPr>
              <a:t> y seguido de </a:t>
            </a:r>
            <a:r>
              <a:rPr lang="pt-BR" dirty="0" err="1">
                <a:highlight>
                  <a:srgbClr val="FFFF00"/>
                </a:highlight>
              </a:rPr>
              <a:t>la</a:t>
            </a:r>
            <a:r>
              <a:rPr lang="pt-BR" dirty="0">
                <a:highlight>
                  <a:srgbClr val="FFFF00"/>
                </a:highlight>
              </a:rPr>
              <a:t> </a:t>
            </a:r>
            <a:r>
              <a:rPr lang="pt-BR" dirty="0" err="1">
                <a:highlight>
                  <a:srgbClr val="FFFF00"/>
                </a:highlight>
              </a:rPr>
              <a:t>propiedad</a:t>
            </a:r>
            <a:r>
              <a:rPr lang="pt-BR" dirty="0">
                <a:highlight>
                  <a:srgbClr val="FFFF00"/>
                </a:highlight>
              </a:rPr>
              <a:t> </a:t>
            </a:r>
            <a:r>
              <a:rPr lang="pt-BR" dirty="0" err="1">
                <a:highlight>
                  <a:srgbClr val="FFFF00"/>
                </a:highlight>
              </a:rPr>
              <a:t>del</a:t>
            </a:r>
            <a:r>
              <a:rPr lang="pt-BR" dirty="0">
                <a:highlight>
                  <a:srgbClr val="FFFF00"/>
                </a:highlight>
              </a:rPr>
              <a:t> estilo que queremos modificar. </a:t>
            </a:r>
            <a:r>
              <a:rPr lang="pt-BR" dirty="0" err="1"/>
              <a:t>Ejemplo</a:t>
            </a:r>
            <a:r>
              <a:rPr lang="pt-BR" dirty="0"/>
              <a:t>:</a:t>
            </a:r>
          </a:p>
          <a:p>
            <a:r>
              <a:rPr lang="es-ES" b="1" dirty="0" err="1"/>
              <a:t>document.getElementById</a:t>
            </a:r>
            <a:r>
              <a:rPr lang="es-ES" b="1" dirty="0"/>
              <a:t>(“ID").</a:t>
            </a:r>
            <a:r>
              <a:rPr lang="es-ES" b="1" dirty="0" err="1"/>
              <a:t>style.color</a:t>
            </a:r>
            <a:r>
              <a:rPr lang="es-ES" b="1" dirty="0"/>
              <a:t>="red"; </a:t>
            </a:r>
          </a:p>
          <a:p>
            <a:r>
              <a:rPr lang="es-ES" b="1" dirty="0" err="1"/>
              <a:t>document.getElementById</a:t>
            </a:r>
            <a:r>
              <a:rPr lang="es-ES" b="1" dirty="0"/>
              <a:t>(“ID").</a:t>
            </a:r>
            <a:r>
              <a:rPr lang="es-ES" b="1" dirty="0" err="1"/>
              <a:t>style.backgroundColor</a:t>
            </a:r>
            <a:r>
              <a:rPr lang="es-ES" b="1" dirty="0"/>
              <a:t>='blue';</a:t>
            </a:r>
          </a:p>
          <a:p>
            <a:r>
              <a:rPr lang="es-ES" b="1" dirty="0" err="1"/>
              <a:t>document.getElementById</a:t>
            </a:r>
            <a:r>
              <a:rPr lang="es-ES" b="1" dirty="0"/>
              <a:t>(“ID"). </a:t>
            </a:r>
            <a:r>
              <a:rPr lang="es-ES" b="1" dirty="0" err="1"/>
              <a:t>style.height</a:t>
            </a:r>
            <a:r>
              <a:rPr lang="es-ES" b="1" dirty="0"/>
              <a:t>='100px’;</a:t>
            </a:r>
          </a:p>
          <a:p>
            <a:endParaRPr lang="pt-BR" dirty="0"/>
          </a:p>
          <a:p>
            <a:endParaRPr lang="es-ES" dirty="0"/>
          </a:p>
        </p:txBody>
      </p:sp>
    </p:spTree>
    <p:extLst>
      <p:ext uri="{BB962C8B-B14F-4D97-AF65-F5344CB8AC3E}">
        <p14:creationId xmlns:p14="http://schemas.microsoft.com/office/powerpoint/2010/main" val="1645992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D6F15E-0177-43A5-A3A0-48AF35C99429}"/>
              </a:ext>
            </a:extLst>
          </p:cNvPr>
          <p:cNvSpPr>
            <a:spLocks noGrp="1"/>
          </p:cNvSpPr>
          <p:nvPr>
            <p:ph type="title"/>
          </p:nvPr>
        </p:nvSpPr>
        <p:spPr>
          <a:xfrm>
            <a:off x="868210" y="95660"/>
            <a:ext cx="9720072" cy="1499616"/>
          </a:xfrm>
        </p:spPr>
        <p:txBody>
          <a:bodyPr/>
          <a:lstStyle/>
          <a:p>
            <a:r>
              <a:rPr lang="es-ES" dirty="0"/>
              <a:t>INTRODUCCIÓN AL DOM Y SU MANIPULACIÓN. MODIFICAR LOS ESTILOS CORRECTAMENTE</a:t>
            </a:r>
          </a:p>
        </p:txBody>
      </p:sp>
      <p:sp>
        <p:nvSpPr>
          <p:cNvPr id="3" name="Marcador de contenido 2">
            <a:extLst>
              <a:ext uri="{FF2B5EF4-FFF2-40B4-BE49-F238E27FC236}">
                <a16:creationId xmlns:a16="http://schemas.microsoft.com/office/drawing/2014/main" id="{EDD614E7-54CC-4B54-A51F-0B6604548561}"/>
              </a:ext>
            </a:extLst>
          </p:cNvPr>
          <p:cNvSpPr>
            <a:spLocks noGrp="1"/>
          </p:cNvSpPr>
          <p:nvPr>
            <p:ph idx="1"/>
          </p:nvPr>
        </p:nvSpPr>
        <p:spPr>
          <a:xfrm>
            <a:off x="1024128" y="1444488"/>
            <a:ext cx="9720073" cy="1650404"/>
          </a:xfrm>
        </p:spPr>
        <p:txBody>
          <a:bodyPr/>
          <a:lstStyle/>
          <a:p>
            <a:pPr>
              <a:lnSpc>
                <a:spcPct val="100000"/>
              </a:lnSpc>
              <a:spcBef>
                <a:spcPts val="0"/>
              </a:spcBef>
              <a:spcAft>
                <a:spcPts val="0"/>
              </a:spcAft>
            </a:pPr>
            <a:r>
              <a:rPr lang="es-ES" b="1" dirty="0"/>
              <a:t>Lo correcto no es hacerlo como en la transparencia anterior.</a:t>
            </a:r>
          </a:p>
          <a:p>
            <a:pPr>
              <a:lnSpc>
                <a:spcPct val="100000"/>
              </a:lnSpc>
              <a:spcBef>
                <a:spcPts val="0"/>
              </a:spcBef>
              <a:spcAft>
                <a:spcPts val="0"/>
              </a:spcAft>
            </a:pPr>
            <a:r>
              <a:rPr lang="es-ES" dirty="0"/>
              <a:t>Lo ideal es aplicar un estilo creado previamente con nuestra hoja de estilos y vincularlo al elemento en concreto.</a:t>
            </a:r>
          </a:p>
          <a:p>
            <a:pPr>
              <a:lnSpc>
                <a:spcPct val="100000"/>
              </a:lnSpc>
              <a:spcBef>
                <a:spcPts val="0"/>
              </a:spcBef>
              <a:spcAft>
                <a:spcPts val="0"/>
              </a:spcAft>
            </a:pPr>
            <a:r>
              <a:rPr lang="es-ES" b="1" dirty="0" err="1"/>
              <a:t>document.getElementById</a:t>
            </a:r>
            <a:r>
              <a:rPr lang="es-ES" b="1" dirty="0"/>
              <a:t>(“ID").</a:t>
            </a:r>
            <a:r>
              <a:rPr lang="es-ES" b="1" dirty="0" err="1"/>
              <a:t>className</a:t>
            </a:r>
            <a:r>
              <a:rPr lang="es-ES" b="1" dirty="0"/>
              <a:t>=‘</a:t>
            </a:r>
            <a:r>
              <a:rPr lang="es-ES" b="1" dirty="0" err="1"/>
              <a:t>nuevaClase</a:t>
            </a:r>
            <a:r>
              <a:rPr lang="es-ES" b="1" dirty="0"/>
              <a:t>’; </a:t>
            </a:r>
          </a:p>
          <a:p>
            <a:endParaRPr lang="es-ES" b="1" dirty="0"/>
          </a:p>
          <a:p>
            <a:endParaRPr lang="es-ES" b="1" dirty="0"/>
          </a:p>
          <a:p>
            <a:endParaRPr lang="es-ES" dirty="0"/>
          </a:p>
        </p:txBody>
      </p:sp>
      <p:graphicFrame>
        <p:nvGraphicFramePr>
          <p:cNvPr id="4" name="Tabla 3">
            <a:extLst>
              <a:ext uri="{FF2B5EF4-FFF2-40B4-BE49-F238E27FC236}">
                <a16:creationId xmlns:a16="http://schemas.microsoft.com/office/drawing/2014/main" id="{04C9479F-75AE-40A0-BF8F-8DBB8092F092}"/>
              </a:ext>
            </a:extLst>
          </p:cNvPr>
          <p:cNvGraphicFramePr>
            <a:graphicFrameLocks noGrp="1"/>
          </p:cNvGraphicFramePr>
          <p:nvPr>
            <p:extLst>
              <p:ext uri="{D42A27DB-BD31-4B8C-83A1-F6EECF244321}">
                <p14:modId xmlns:p14="http://schemas.microsoft.com/office/powerpoint/2010/main" val="153041259"/>
              </p:ext>
            </p:extLst>
          </p:nvPr>
        </p:nvGraphicFramePr>
        <p:xfrm>
          <a:off x="1024128" y="2932973"/>
          <a:ext cx="8709075" cy="3889498"/>
        </p:xfrm>
        <a:graphic>
          <a:graphicData uri="http://schemas.openxmlformats.org/drawingml/2006/table">
            <a:tbl>
              <a:tblPr/>
              <a:tblGrid>
                <a:gridCol w="2903025">
                  <a:extLst>
                    <a:ext uri="{9D8B030D-6E8A-4147-A177-3AD203B41FA5}">
                      <a16:colId xmlns:a16="http://schemas.microsoft.com/office/drawing/2014/main" val="1731720546"/>
                    </a:ext>
                  </a:extLst>
                </a:gridCol>
                <a:gridCol w="2903025">
                  <a:extLst>
                    <a:ext uri="{9D8B030D-6E8A-4147-A177-3AD203B41FA5}">
                      <a16:colId xmlns:a16="http://schemas.microsoft.com/office/drawing/2014/main" val="3792287580"/>
                    </a:ext>
                  </a:extLst>
                </a:gridCol>
                <a:gridCol w="2903025">
                  <a:extLst>
                    <a:ext uri="{9D8B030D-6E8A-4147-A177-3AD203B41FA5}">
                      <a16:colId xmlns:a16="http://schemas.microsoft.com/office/drawing/2014/main" val="922369188"/>
                    </a:ext>
                  </a:extLst>
                </a:gridCol>
              </a:tblGrid>
              <a:tr h="289506">
                <a:tc>
                  <a:txBody>
                    <a:bodyPr/>
                    <a:lstStyle/>
                    <a:p>
                      <a:r>
                        <a:rPr lang="es-ES" sz="1500" b="1">
                          <a:effectLst/>
                        </a:rPr>
                        <a:t>Método/Propiedad</a:t>
                      </a:r>
                    </a:p>
                  </a:txBody>
                  <a:tcPr marL="75900" marR="75900" marT="37950" marB="379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s-ES" sz="1500" b="1">
                          <a:effectLst/>
                        </a:rPr>
                        <a:t>Descripción</a:t>
                      </a:r>
                    </a:p>
                  </a:txBody>
                  <a:tcPr marL="75900" marR="75900" marT="37950" marB="379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s-ES" sz="1500" b="1">
                          <a:effectLst/>
                        </a:rPr>
                        <a:t>Ejemplo</a:t>
                      </a:r>
                    </a:p>
                  </a:txBody>
                  <a:tcPr marL="75900" marR="75900" marT="37950" marB="379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886370085"/>
                  </a:ext>
                </a:extLst>
              </a:tr>
              <a:tr h="554958">
                <a:tc>
                  <a:txBody>
                    <a:bodyPr/>
                    <a:lstStyle/>
                    <a:p>
                      <a:r>
                        <a:rPr lang="es-ES" sz="1500" dirty="0" err="1">
                          <a:effectLst/>
                        </a:rPr>
                        <a:t>className</a:t>
                      </a:r>
                      <a:endParaRPr lang="es-ES" sz="1500" dirty="0">
                        <a:effectLst/>
                      </a:endParaRPr>
                    </a:p>
                  </a:txBody>
                  <a:tcPr marL="102782" marR="102782" marT="63250" marB="632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s-ES" sz="1500">
                          <a:effectLst/>
                        </a:rPr>
                        <a:t>Obtiene o establece un valor de clase.</a:t>
                      </a:r>
                    </a:p>
                  </a:txBody>
                  <a:tcPr marL="102782" marR="102782" marT="63250" marB="632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s-ES" sz="1500">
                          <a:effectLst/>
                        </a:rPr>
                        <a:t>element.className;</a:t>
                      </a:r>
                    </a:p>
                  </a:txBody>
                  <a:tcPr marL="102782" marR="102782" marT="63250" marB="632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970167449"/>
                  </a:ext>
                </a:extLst>
              </a:tr>
              <a:tr h="554958">
                <a:tc>
                  <a:txBody>
                    <a:bodyPr/>
                    <a:lstStyle/>
                    <a:p>
                      <a:r>
                        <a:rPr lang="es-ES" sz="1500">
                          <a:effectLst/>
                        </a:rPr>
                        <a:t>classList.add()</a:t>
                      </a:r>
                    </a:p>
                  </a:txBody>
                  <a:tcPr marL="102782" marR="102782" marT="63250" marB="632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s-ES" sz="1500">
                          <a:effectLst/>
                        </a:rPr>
                        <a:t>Agrega uno o más valores de clase.</a:t>
                      </a:r>
                    </a:p>
                  </a:txBody>
                  <a:tcPr marL="102782" marR="102782" marT="63250" marB="632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s-ES" sz="1500">
                          <a:effectLst/>
                        </a:rPr>
                        <a:t>element.classList.add('active');</a:t>
                      </a:r>
                    </a:p>
                  </a:txBody>
                  <a:tcPr marL="102782" marR="102782" marT="63250" marB="632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366930456"/>
                  </a:ext>
                </a:extLst>
              </a:tr>
              <a:tr h="554958">
                <a:tc>
                  <a:txBody>
                    <a:bodyPr/>
                    <a:lstStyle/>
                    <a:p>
                      <a:r>
                        <a:rPr lang="es-ES" sz="1500">
                          <a:effectLst/>
                        </a:rPr>
                        <a:t>classList.toggle()</a:t>
                      </a:r>
                    </a:p>
                  </a:txBody>
                  <a:tcPr marL="102782" marR="102782" marT="63250" marB="632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s-ES" sz="1500">
                          <a:effectLst/>
                        </a:rPr>
                        <a:t>Activa o desactiva una clase.</a:t>
                      </a:r>
                    </a:p>
                  </a:txBody>
                  <a:tcPr marL="102782" marR="102782" marT="63250" marB="632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s-ES" sz="1500">
                          <a:effectLst/>
                        </a:rPr>
                        <a:t>element.classList.toggle('active');</a:t>
                      </a:r>
                    </a:p>
                  </a:txBody>
                  <a:tcPr marL="102782" marR="102782" marT="63250" marB="632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358074219"/>
                  </a:ext>
                </a:extLst>
              </a:tr>
              <a:tr h="554958">
                <a:tc>
                  <a:txBody>
                    <a:bodyPr/>
                    <a:lstStyle/>
                    <a:p>
                      <a:r>
                        <a:rPr lang="es-ES" sz="1500">
                          <a:effectLst/>
                        </a:rPr>
                        <a:t>classList.contains()</a:t>
                      </a:r>
                    </a:p>
                  </a:txBody>
                  <a:tcPr marL="102782" marR="102782" marT="63250" marB="632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s-ES" sz="1500">
                          <a:effectLst/>
                        </a:rPr>
                        <a:t>Comprueba si el valor de clase existe.</a:t>
                      </a:r>
                    </a:p>
                  </a:txBody>
                  <a:tcPr marL="102782" marR="102782" marT="63250" marB="632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s-ES" sz="1500">
                          <a:effectLst/>
                        </a:rPr>
                        <a:t>element.classList.contains('active');</a:t>
                      </a:r>
                    </a:p>
                  </a:txBody>
                  <a:tcPr marL="102782" marR="102782" marT="63250" marB="632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278856316"/>
                  </a:ext>
                </a:extLst>
              </a:tr>
              <a:tr h="723982">
                <a:tc>
                  <a:txBody>
                    <a:bodyPr/>
                    <a:lstStyle/>
                    <a:p>
                      <a:r>
                        <a:rPr lang="es-ES" sz="1500">
                          <a:effectLst/>
                        </a:rPr>
                        <a:t>classList.replace()</a:t>
                      </a:r>
                    </a:p>
                  </a:txBody>
                  <a:tcPr marL="102782" marR="102782" marT="63250" marB="632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s-ES" sz="1500">
                          <a:effectLst/>
                        </a:rPr>
                        <a:t>Sustituye un valor de clase existente por uno nuevo.</a:t>
                      </a:r>
                    </a:p>
                  </a:txBody>
                  <a:tcPr marL="102782" marR="102782" marT="63250" marB="632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n-US" sz="1500">
                          <a:effectLst/>
                        </a:rPr>
                        <a:t>element.classList.replace('old', 'new');</a:t>
                      </a:r>
                    </a:p>
                  </a:txBody>
                  <a:tcPr marL="102782" marR="102782" marT="63250" marB="632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63715167"/>
                  </a:ext>
                </a:extLst>
              </a:tr>
              <a:tr h="554958">
                <a:tc>
                  <a:txBody>
                    <a:bodyPr/>
                    <a:lstStyle/>
                    <a:p>
                      <a:r>
                        <a:rPr lang="es-ES" sz="1500">
                          <a:effectLst/>
                        </a:rPr>
                        <a:t>classList.remove()</a:t>
                      </a:r>
                    </a:p>
                  </a:txBody>
                  <a:tcPr marL="102782" marR="102782" marT="63250" marB="632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s-ES" sz="1500">
                          <a:effectLst/>
                        </a:rPr>
                        <a:t>Elimina un valor de clase.</a:t>
                      </a:r>
                    </a:p>
                  </a:txBody>
                  <a:tcPr marL="102782" marR="102782" marT="63250" marB="632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r>
                        <a:rPr lang="es-ES" sz="1500" dirty="0" err="1">
                          <a:effectLst/>
                        </a:rPr>
                        <a:t>element.classList.remove</a:t>
                      </a:r>
                      <a:r>
                        <a:rPr lang="es-ES" sz="1500" dirty="0">
                          <a:effectLst/>
                        </a:rPr>
                        <a:t>('active');</a:t>
                      </a:r>
                    </a:p>
                  </a:txBody>
                  <a:tcPr marL="102782" marR="102782" marT="63250" marB="6325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966581470"/>
                  </a:ext>
                </a:extLst>
              </a:tr>
            </a:tbl>
          </a:graphicData>
        </a:graphic>
      </p:graphicFrame>
    </p:spTree>
    <p:extLst>
      <p:ext uri="{BB962C8B-B14F-4D97-AF65-F5344CB8AC3E}">
        <p14:creationId xmlns:p14="http://schemas.microsoft.com/office/powerpoint/2010/main" val="2682010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D409F-5C61-4562-9A72-11F412FFED2F}"/>
              </a:ext>
            </a:extLst>
          </p:cNvPr>
          <p:cNvSpPr>
            <a:spLocks noGrp="1"/>
          </p:cNvSpPr>
          <p:nvPr>
            <p:ph type="title"/>
          </p:nvPr>
        </p:nvSpPr>
        <p:spPr/>
        <p:txBody>
          <a:bodyPr/>
          <a:lstStyle/>
          <a:p>
            <a:r>
              <a:rPr lang="es-ES" dirty="0"/>
              <a:t>Introducción al dom. Creación de elementos que no existen en el </a:t>
            </a:r>
            <a:r>
              <a:rPr lang="es-ES" dirty="0" err="1"/>
              <a:t>html</a:t>
            </a:r>
            <a:r>
              <a:rPr lang="es-ES" dirty="0"/>
              <a:t>.</a:t>
            </a:r>
          </a:p>
        </p:txBody>
      </p:sp>
      <p:sp>
        <p:nvSpPr>
          <p:cNvPr id="3" name="Marcador de contenido 2">
            <a:extLst>
              <a:ext uri="{FF2B5EF4-FFF2-40B4-BE49-F238E27FC236}">
                <a16:creationId xmlns:a16="http://schemas.microsoft.com/office/drawing/2014/main" id="{190CFA59-4940-4A42-AC20-98895F44EBE1}"/>
              </a:ext>
            </a:extLst>
          </p:cNvPr>
          <p:cNvSpPr>
            <a:spLocks noGrp="1"/>
          </p:cNvSpPr>
          <p:nvPr>
            <p:ph idx="1"/>
          </p:nvPr>
        </p:nvSpPr>
        <p:spPr/>
        <p:txBody>
          <a:bodyPr>
            <a:normAutofit lnSpcReduction="10000"/>
          </a:bodyPr>
          <a:lstStyle/>
          <a:p>
            <a:r>
              <a:rPr lang="es-ES" dirty="0"/>
              <a:t>1) Deberemos identificar donde vamos a insertar en el </a:t>
            </a:r>
            <a:r>
              <a:rPr lang="es-ES" dirty="0" err="1"/>
              <a:t>html</a:t>
            </a:r>
            <a:r>
              <a:rPr lang="es-ES" dirty="0"/>
              <a:t>. Para ello, lo ideal es poner un id donde lo queremos insertar. Imaginemos que queremos insertar un botón, haremos lo siguiente:</a:t>
            </a:r>
          </a:p>
          <a:p>
            <a:r>
              <a:rPr lang="es-ES" sz="1800" dirty="0"/>
              <a:t>&lt;</a:t>
            </a:r>
            <a:r>
              <a:rPr lang="es-ES" sz="1800" dirty="0" err="1"/>
              <a:t>div</a:t>
            </a:r>
            <a:r>
              <a:rPr lang="es-ES" sz="1800" dirty="0"/>
              <a:t> </a:t>
            </a:r>
            <a:r>
              <a:rPr lang="es-ES" sz="1800" dirty="0">
                <a:solidFill>
                  <a:srgbClr val="FF0000"/>
                </a:solidFill>
              </a:rPr>
              <a:t>id="botones" </a:t>
            </a:r>
            <a:r>
              <a:rPr lang="es-ES" sz="1800" dirty="0" err="1"/>
              <a:t>class</a:t>
            </a:r>
            <a:r>
              <a:rPr lang="es-ES" sz="1800" dirty="0"/>
              <a:t>="</a:t>
            </a:r>
            <a:r>
              <a:rPr lang="es-ES" sz="1800" dirty="0" err="1"/>
              <a:t>btn</a:t>
            </a:r>
            <a:r>
              <a:rPr lang="es-ES" sz="1800" dirty="0"/>
              <a:t>"&gt;</a:t>
            </a:r>
          </a:p>
          <a:p>
            <a:r>
              <a:rPr lang="es-ES" sz="1800" dirty="0"/>
              <a:t>        &lt;</a:t>
            </a:r>
            <a:r>
              <a:rPr lang="es-ES" sz="1800" dirty="0" err="1"/>
              <a:t>button</a:t>
            </a:r>
            <a:r>
              <a:rPr lang="es-ES" sz="1800" dirty="0"/>
              <a:t> </a:t>
            </a:r>
            <a:r>
              <a:rPr lang="es-ES" sz="1800" dirty="0" err="1"/>
              <a:t>class</a:t>
            </a:r>
            <a:r>
              <a:rPr lang="es-ES" sz="1800" dirty="0"/>
              <a:t>="</a:t>
            </a:r>
            <a:r>
              <a:rPr lang="es-ES" sz="1800" dirty="0" err="1"/>
              <a:t>btn</a:t>
            </a:r>
            <a:r>
              <a:rPr lang="es-ES" sz="1800" dirty="0"/>
              <a:t> rojo"&gt;&lt;/</a:t>
            </a:r>
            <a:r>
              <a:rPr lang="es-ES" sz="1800" dirty="0" err="1"/>
              <a:t>button</a:t>
            </a:r>
            <a:r>
              <a:rPr lang="es-ES" sz="1800" dirty="0"/>
              <a:t>&gt;</a:t>
            </a:r>
          </a:p>
          <a:p>
            <a:r>
              <a:rPr lang="es-ES" sz="1800" dirty="0"/>
              <a:t>        &lt;</a:t>
            </a:r>
            <a:r>
              <a:rPr lang="es-ES" sz="1800" dirty="0" err="1"/>
              <a:t>button</a:t>
            </a:r>
            <a:r>
              <a:rPr lang="es-ES" sz="1800" dirty="0"/>
              <a:t> </a:t>
            </a:r>
            <a:r>
              <a:rPr lang="es-ES" sz="1800" dirty="0" err="1"/>
              <a:t>class</a:t>
            </a:r>
            <a:r>
              <a:rPr lang="es-ES" sz="1800" dirty="0"/>
              <a:t>="</a:t>
            </a:r>
            <a:r>
              <a:rPr lang="es-ES" sz="1800" dirty="0" err="1"/>
              <a:t>btn</a:t>
            </a:r>
            <a:r>
              <a:rPr lang="es-ES" sz="1800" dirty="0"/>
              <a:t> amarillo"&gt;&lt;/</a:t>
            </a:r>
            <a:r>
              <a:rPr lang="es-ES" sz="1800" dirty="0" err="1"/>
              <a:t>button</a:t>
            </a:r>
            <a:r>
              <a:rPr lang="es-ES" sz="1800" dirty="0"/>
              <a:t>&gt;</a:t>
            </a:r>
          </a:p>
          <a:p>
            <a:r>
              <a:rPr lang="es-ES" sz="1800" dirty="0"/>
              <a:t>        &lt;</a:t>
            </a:r>
            <a:r>
              <a:rPr lang="es-ES" sz="1800" dirty="0" err="1"/>
              <a:t>button</a:t>
            </a:r>
            <a:r>
              <a:rPr lang="es-ES" sz="1800" dirty="0"/>
              <a:t> </a:t>
            </a:r>
            <a:r>
              <a:rPr lang="es-ES" sz="1800" dirty="0" err="1"/>
              <a:t>class</a:t>
            </a:r>
            <a:r>
              <a:rPr lang="es-ES" sz="1800" dirty="0"/>
              <a:t>="</a:t>
            </a:r>
            <a:r>
              <a:rPr lang="es-ES" sz="1800" dirty="0" err="1"/>
              <a:t>btn</a:t>
            </a:r>
            <a:r>
              <a:rPr lang="es-ES" sz="1800" dirty="0"/>
              <a:t> azul"&gt;&lt;/</a:t>
            </a:r>
            <a:r>
              <a:rPr lang="es-ES" sz="1800" dirty="0" err="1"/>
              <a:t>button</a:t>
            </a:r>
            <a:r>
              <a:rPr lang="es-ES" sz="1800" dirty="0"/>
              <a:t>&gt;</a:t>
            </a:r>
          </a:p>
          <a:p>
            <a:r>
              <a:rPr lang="es-ES" sz="1800" dirty="0"/>
              <a:t>    &lt;/</a:t>
            </a:r>
            <a:r>
              <a:rPr lang="es-ES" sz="1800" dirty="0" err="1"/>
              <a:t>div</a:t>
            </a:r>
            <a:r>
              <a:rPr lang="es-ES" sz="1800" dirty="0"/>
              <a:t>&gt;</a:t>
            </a:r>
          </a:p>
          <a:p>
            <a:r>
              <a:rPr lang="es-ES" sz="1800" dirty="0"/>
              <a:t>2) Como hemos visto anteriormente, para seleccionar un elemento y posteriormente insertar lo que necesitemos lo podremos hacer de la siguiente manera:</a:t>
            </a:r>
          </a:p>
          <a:p>
            <a:r>
              <a:rPr lang="es-ES" sz="1800" dirty="0" err="1"/>
              <a:t>const</a:t>
            </a:r>
            <a:r>
              <a:rPr lang="es-ES" sz="1800" dirty="0"/>
              <a:t> botones=</a:t>
            </a:r>
            <a:r>
              <a:rPr lang="es-ES" sz="1800" dirty="0" err="1"/>
              <a:t>document.querySelector</a:t>
            </a:r>
            <a:r>
              <a:rPr lang="es-ES" sz="1800" dirty="0"/>
              <a:t>('#botones');</a:t>
            </a:r>
          </a:p>
          <a:p>
            <a:endParaRPr lang="es-ES" sz="1800" dirty="0"/>
          </a:p>
          <a:p>
            <a:endParaRPr lang="es-ES" dirty="0"/>
          </a:p>
          <a:p>
            <a:endParaRPr lang="es-ES" dirty="0"/>
          </a:p>
        </p:txBody>
      </p:sp>
    </p:spTree>
    <p:extLst>
      <p:ext uri="{BB962C8B-B14F-4D97-AF65-F5344CB8AC3E}">
        <p14:creationId xmlns:p14="http://schemas.microsoft.com/office/powerpoint/2010/main" val="1163801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98A7DD-F714-4D45-B45A-19678C6DA182}"/>
              </a:ext>
            </a:extLst>
          </p:cNvPr>
          <p:cNvSpPr>
            <a:spLocks noGrp="1"/>
          </p:cNvSpPr>
          <p:nvPr>
            <p:ph type="title"/>
          </p:nvPr>
        </p:nvSpPr>
        <p:spPr/>
        <p:txBody>
          <a:bodyPr/>
          <a:lstStyle/>
          <a:p>
            <a:r>
              <a:rPr lang="es-ES" dirty="0"/>
              <a:t>Introducción al dom. Creación de elementos que no existen en el </a:t>
            </a:r>
            <a:r>
              <a:rPr lang="es-ES" dirty="0" err="1"/>
              <a:t>html</a:t>
            </a:r>
            <a:r>
              <a:rPr lang="es-ES" dirty="0"/>
              <a:t>.</a:t>
            </a:r>
          </a:p>
        </p:txBody>
      </p:sp>
      <p:sp>
        <p:nvSpPr>
          <p:cNvPr id="3" name="Marcador de contenido 2">
            <a:extLst>
              <a:ext uri="{FF2B5EF4-FFF2-40B4-BE49-F238E27FC236}">
                <a16:creationId xmlns:a16="http://schemas.microsoft.com/office/drawing/2014/main" id="{55FA4C1A-D0FD-47AE-A32C-EFBD86E83CEB}"/>
              </a:ext>
            </a:extLst>
          </p:cNvPr>
          <p:cNvSpPr>
            <a:spLocks noGrp="1"/>
          </p:cNvSpPr>
          <p:nvPr>
            <p:ph idx="1"/>
          </p:nvPr>
        </p:nvSpPr>
        <p:spPr/>
        <p:txBody>
          <a:bodyPr>
            <a:normAutofit lnSpcReduction="10000"/>
          </a:bodyPr>
          <a:lstStyle/>
          <a:p>
            <a:r>
              <a:rPr lang="es-ES" dirty="0"/>
              <a:t>3) Con </a:t>
            </a:r>
            <a:r>
              <a:rPr lang="es-ES" b="1" dirty="0" err="1"/>
              <a:t>document.createElement</a:t>
            </a:r>
            <a:r>
              <a:rPr lang="es-ES" b="1" dirty="0"/>
              <a:t>(‘elemento’); </a:t>
            </a:r>
            <a:r>
              <a:rPr lang="es-ES" dirty="0"/>
              <a:t>crearemos un nuevo elemento. Donde, elemento será; </a:t>
            </a:r>
            <a:r>
              <a:rPr lang="es-ES" dirty="0" err="1"/>
              <a:t>img</a:t>
            </a:r>
            <a:r>
              <a:rPr lang="es-ES" dirty="0"/>
              <a:t> para una imagen, </a:t>
            </a:r>
            <a:r>
              <a:rPr lang="es-ES" dirty="0" err="1"/>
              <a:t>div</a:t>
            </a:r>
            <a:r>
              <a:rPr lang="es-ES" dirty="0"/>
              <a:t> para una capa… Nosotros crearemos un botón:</a:t>
            </a:r>
          </a:p>
          <a:p>
            <a:r>
              <a:rPr lang="es-ES" dirty="0" err="1"/>
              <a:t>const</a:t>
            </a:r>
            <a:r>
              <a:rPr lang="es-ES" dirty="0"/>
              <a:t> </a:t>
            </a:r>
            <a:r>
              <a:rPr lang="es-ES" dirty="0" err="1"/>
              <a:t>botonNuevo</a:t>
            </a:r>
            <a:r>
              <a:rPr lang="es-ES" dirty="0"/>
              <a:t> = </a:t>
            </a:r>
            <a:r>
              <a:rPr lang="es-ES" dirty="0" err="1"/>
              <a:t>document.createElement</a:t>
            </a:r>
            <a:r>
              <a:rPr lang="es-ES" dirty="0"/>
              <a:t>('</a:t>
            </a:r>
            <a:r>
              <a:rPr lang="es-ES" dirty="0" err="1"/>
              <a:t>button</a:t>
            </a:r>
            <a:r>
              <a:rPr lang="es-ES" dirty="0"/>
              <a:t>’);</a:t>
            </a:r>
          </a:p>
          <a:p>
            <a:r>
              <a:rPr lang="es-ES" dirty="0"/>
              <a:t>4) Añadimos al botón el </a:t>
            </a:r>
            <a:r>
              <a:rPr lang="es-ES" dirty="0" err="1"/>
              <a:t>botonNuevo</a:t>
            </a:r>
            <a:r>
              <a:rPr lang="es-ES" dirty="0"/>
              <a:t> con </a:t>
            </a:r>
            <a:r>
              <a:rPr lang="es-ES" dirty="0" err="1"/>
              <a:t>append</a:t>
            </a:r>
            <a:r>
              <a:rPr lang="es-ES" dirty="0"/>
              <a:t>:</a:t>
            </a:r>
          </a:p>
          <a:p>
            <a:r>
              <a:rPr lang="es-ES" dirty="0" err="1"/>
              <a:t>botones.append</a:t>
            </a:r>
            <a:r>
              <a:rPr lang="es-ES" dirty="0"/>
              <a:t>(</a:t>
            </a:r>
            <a:r>
              <a:rPr lang="es-ES" dirty="0" err="1"/>
              <a:t>botonNuevo</a:t>
            </a:r>
            <a:r>
              <a:rPr lang="es-ES" dirty="0"/>
              <a:t>);</a:t>
            </a:r>
          </a:p>
          <a:p>
            <a:r>
              <a:rPr lang="es-ES" dirty="0"/>
              <a:t>Aquí ya nos aparecerá, pero antes de terminar, tendremos que agregar un texto al nuevo elemento.</a:t>
            </a:r>
          </a:p>
          <a:p>
            <a:r>
              <a:rPr lang="es-ES" dirty="0"/>
              <a:t>5)Agregamos un texto al nuevo elemento:</a:t>
            </a:r>
          </a:p>
          <a:p>
            <a:r>
              <a:rPr lang="es-ES" dirty="0" err="1"/>
              <a:t>botonNuevo.innerText</a:t>
            </a:r>
            <a:r>
              <a:rPr lang="es-ES" dirty="0"/>
              <a:t> = ’Nombre botón';</a:t>
            </a:r>
          </a:p>
          <a:p>
            <a:endParaRPr lang="es-ES" dirty="0"/>
          </a:p>
          <a:p>
            <a:endParaRPr lang="es-ES" dirty="0"/>
          </a:p>
          <a:p>
            <a:endParaRPr lang="es-ES" dirty="0"/>
          </a:p>
          <a:p>
            <a:endParaRPr lang="es-ES" dirty="0"/>
          </a:p>
          <a:p>
            <a:endParaRPr lang="es-ES" dirty="0"/>
          </a:p>
          <a:p>
            <a:endParaRPr lang="es-ES" b="1" dirty="0"/>
          </a:p>
        </p:txBody>
      </p:sp>
    </p:spTree>
    <p:extLst>
      <p:ext uri="{BB962C8B-B14F-4D97-AF65-F5344CB8AC3E}">
        <p14:creationId xmlns:p14="http://schemas.microsoft.com/office/powerpoint/2010/main" val="1900547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24483</TotalTime>
  <Words>1257</Words>
  <Application>Microsoft Office PowerPoint</Application>
  <PresentationFormat>Panorámica</PresentationFormat>
  <Paragraphs>105</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Tw Cen MT</vt:lpstr>
      <vt:lpstr>Tw Cen MT Condensed</vt:lpstr>
      <vt:lpstr>Wingdings 3</vt:lpstr>
      <vt:lpstr>Integral</vt:lpstr>
      <vt:lpstr>2.- JUEGO DE CARTAS</vt:lpstr>
      <vt:lpstr>INTRODUCCIÓN AL DOM Y SU MANIPULACIÓN</vt:lpstr>
      <vt:lpstr>INTRODUCCIÓN AL DOM Y SU MANIPULACIÓN</vt:lpstr>
      <vt:lpstr>INTRODUCCIÓN AL DOM Y SU MANIPULACIÓN</vt:lpstr>
      <vt:lpstr>INTRODUCCIÓN AL DOM Y SU MANIPULACIÓN</vt:lpstr>
      <vt:lpstr>INTRODUCCIÓN AL DOM Y SU MANIPULACIÓN</vt:lpstr>
      <vt:lpstr>INTRODUCCIÓN AL DOM Y SU MANIPULACIÓN. MODIFICAR LOS ESTILOS CORRECTAMENTE</vt:lpstr>
      <vt:lpstr>Introducción al dom. Creación de elementos que no existen en el html.</vt:lpstr>
      <vt:lpstr>Introducción al dom. Creación de elementos que no existen en el html.</vt:lpstr>
      <vt:lpstr>Introducción al dom. EVENTOS</vt:lpstr>
      <vt:lpstr>Introducción al dom. EVENTOS</vt:lpstr>
      <vt:lpstr>Introducción al dom. GENERAR con javascript </vt:lpstr>
      <vt:lpstr>Introducción al dom. DESHABILITAR BOTONES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JUEGO DE CARTAS</dc:title>
  <dc:creator>manue</dc:creator>
  <cp:lastModifiedBy>mic36569135</cp:lastModifiedBy>
  <cp:revision>20</cp:revision>
  <dcterms:created xsi:type="dcterms:W3CDTF">2021-09-13T18:54:07Z</dcterms:created>
  <dcterms:modified xsi:type="dcterms:W3CDTF">2023-10-04T03:32:10Z</dcterms:modified>
</cp:coreProperties>
</file>