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1E1"/>
    <a:srgbClr val="FFE7C9"/>
    <a:srgbClr val="F8E0AA"/>
    <a:srgbClr val="D5D19B"/>
    <a:srgbClr val="FFF2CC"/>
    <a:srgbClr val="FFFF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3" autoAdjust="0"/>
    <p:restoredTop sz="93394" autoAdjust="0"/>
  </p:normalViewPr>
  <p:slideViewPr>
    <p:cSldViewPr snapToGrid="0">
      <p:cViewPr varScale="1">
        <p:scale>
          <a:sx n="69" d="100"/>
          <a:sy n="69" d="100"/>
        </p:scale>
        <p:origin x="23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90887-F08A-441E-8BED-BD7C9F132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/blob/master/CONTRIBUTING.md" TargetMode="External"/><Relationship Id="rId5" Type="http://schemas.openxmlformats.org/officeDocument/2006/relationships/hyperlink" Target="https://github.com/eclipse/eclipse-collections-kata" TargetMode="External"/><Relationship Id="rId4" Type="http://schemas.openxmlformats.org/officeDocument/2006/relationships/hyperlink" Target="https://www.eclipse.org/collection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Making Your Java Streams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Leaner, Meaner, and Cleaner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E18-4D57-4F56-8D07-909F9385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Comparison (KB, count)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CA2D9-69D5-40FF-B640-6B98926B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10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9B9EA6-364F-474C-B040-32EC0C64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44" y="3965843"/>
            <a:ext cx="4584589" cy="27556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ACCD5D-CEF7-4138-8393-80A984DB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7" y="1113822"/>
            <a:ext cx="4584589" cy="27556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AD0F9B-BA26-4960-A804-58F67E853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96" y="3965842"/>
            <a:ext cx="4584589" cy="27556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C43573-93F7-4E83-A23A-3603456A7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13" y="111382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6C75-9728-411C-A19F-3A7947E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69" y="2112640"/>
            <a:ext cx="1797559" cy="1370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is Eclipse Collections?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Feature rich, memory efficient Java Collections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History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Eclipse Collections started off as an internal collections</a:t>
            </a:r>
            <a:br>
              <a:rPr lang="en-US" dirty="0"/>
            </a:br>
            <a:r>
              <a:rPr lang="en-US" dirty="0"/>
              <a:t>framework named Caramel at Goldman Sachs in 2004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2012, it was open sourced to GitHub as a project called </a:t>
            </a:r>
            <a:r>
              <a:rPr lang="en-US" dirty="0">
                <a:hlinkClick r:id="rId3"/>
              </a:rPr>
              <a:t>GS Collections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GS Collections was migrated to the Eclipse Foundation, re-branded as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Eclipse Collections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2015</a:t>
            </a:r>
          </a:p>
          <a:p>
            <a:pPr>
              <a:lnSpc>
                <a:spcPct val="120000"/>
              </a:lnSpc>
            </a:pPr>
            <a:r>
              <a:rPr lang="en-US" dirty="0"/>
              <a:t>Learn Eclipse Collections with </a:t>
            </a:r>
            <a:r>
              <a:rPr lang="en-US" dirty="0">
                <a:hlinkClick r:id="rId5"/>
              </a:rPr>
              <a:t>Kata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Eclipse Collections is </a:t>
            </a:r>
            <a:r>
              <a:rPr lang="en-US" dirty="0">
                <a:hlinkClick r:id="rId6"/>
              </a:rPr>
              <a:t>open for contributions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137233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Types You Need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2897427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406059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121919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BiMap</a:t>
              </a:r>
              <a:endPara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33CC33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334213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334213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210492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032491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337960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426287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728802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195069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334213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592530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083255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457913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812750"/>
            <a:ext cx="1997932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6EDEC0-655C-4732-B98B-B83FB6CA77DC}"/>
              </a:ext>
            </a:extLst>
          </p:cNvPr>
          <p:cNvSpPr txBox="1"/>
          <p:nvPr/>
        </p:nvSpPr>
        <p:spPr>
          <a:xfrm>
            <a:off x="681973" y="4178417"/>
            <a:ext cx="42627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MutableIntList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LongStack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SortedBagMultimap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ImmutableObjectLongMap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MutableSortedSetMultimap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188E3C94-C167-4C69-8650-2223D7382AF7}"/>
              </a:ext>
            </a:extLst>
          </p:cNvPr>
          <p:cNvSpPr/>
          <p:nvPr/>
        </p:nvSpPr>
        <p:spPr>
          <a:xfrm>
            <a:off x="1184564" y="4800600"/>
            <a:ext cx="9822872" cy="18228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Instantiate Them Using Factories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81788-EE7F-40CE-BD1D-47FAE6CD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9605"/>
              </p:ext>
            </p:extLst>
          </p:nvPr>
        </p:nvGraphicFramePr>
        <p:xfrm>
          <a:off x="1052945" y="1294628"/>
          <a:ext cx="10086111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255">
                  <a:extLst>
                    <a:ext uri="{9D8B030D-6E8A-4147-A177-3AD203B41FA5}">
                      <a16:colId xmlns:a16="http://schemas.microsoft.com/office/drawing/2014/main" val="4285619337"/>
                    </a:ext>
                  </a:extLst>
                </a:gridCol>
                <a:gridCol w="1528382">
                  <a:extLst>
                    <a:ext uri="{9D8B030D-6E8A-4147-A177-3AD203B41FA5}">
                      <a16:colId xmlns:a16="http://schemas.microsoft.com/office/drawing/2014/main" val="1444819999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1908894984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221542817"/>
                    </a:ext>
                  </a:extLst>
                </a:gridCol>
                <a:gridCol w="2991655">
                  <a:extLst>
                    <a:ext uri="{9D8B030D-6E8A-4147-A177-3AD203B41FA5}">
                      <a16:colId xmlns:a16="http://schemas.microsoft.com/office/drawing/2014/main" val="2470508501"/>
                    </a:ext>
                  </a:extLst>
                </a:gridCol>
                <a:gridCol w="1317110">
                  <a:extLst>
                    <a:ext uri="{9D8B030D-6E8A-4147-A177-3AD203B41FA5}">
                      <a16:colId xmlns:a16="http://schemas.microsoft.com/office/drawing/2014/main" val="278319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Primitive Type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Container Type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Mutability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Multimap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Initialized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Lazy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3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Byte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Bags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BiMaps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Lists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Multimaps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Sets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SortedBags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Stacks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.immutable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fixedSize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.bag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.list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.set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.empty()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.of()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.with(one)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...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ofAll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withAll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asLazy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3428685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2657ADAB-2CC7-408B-8716-453B942A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27" y="5375997"/>
            <a:ext cx="9206346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LongStacks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immutable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asLazy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7" name="Graphic 16" descr="Right Pointing Backhand Index ">
            <a:extLst>
              <a:ext uri="{FF2B5EF4-FFF2-40B4-BE49-F238E27FC236}">
                <a16:creationId xmlns:a16="http://schemas.microsoft.com/office/drawing/2014/main" id="{F0279863-CD59-488C-94F1-0C5ECFA7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44" y="5317988"/>
            <a:ext cx="914400" cy="9144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C9EAEEF7-B43F-4DD9-B94C-99863F44B38E}"/>
              </a:ext>
            </a:extLst>
          </p:cNvPr>
          <p:cNvSpPr/>
          <p:nvPr/>
        </p:nvSpPr>
        <p:spPr>
          <a:xfrm rot="5400000">
            <a:off x="5964999" y="2154527"/>
            <a:ext cx="262002" cy="7798584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392D2B76-F0C9-4BA5-8AD8-A9C035F62B76}"/>
              </a:ext>
            </a:extLst>
          </p:cNvPr>
          <p:cNvSpPr/>
          <p:nvPr/>
        </p:nvSpPr>
        <p:spPr>
          <a:xfrm rot="16200000" flipV="1">
            <a:off x="5149216" y="2353174"/>
            <a:ext cx="197911" cy="6170675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10F7C-4491-4B05-ABB1-4CD1F4120CDD}"/>
              </a:ext>
            </a:extLst>
          </p:cNvPr>
          <p:cNvSpPr txBox="1"/>
          <p:nvPr/>
        </p:nvSpPr>
        <p:spPr>
          <a:xfrm>
            <a:off x="4528905" y="6068286"/>
            <a:ext cx="3134191" cy="5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LazyLongIterable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7364266F-0AD0-45F8-93EF-980072D11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821" y="4712697"/>
            <a:ext cx="3969327" cy="598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ImmutableLongStack</a:t>
            </a:r>
            <a:endParaRPr lang="en-US" altLang="en-US" sz="24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4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by Category - Highlights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552432" y="1128886"/>
            <a:ext cx="5543568" cy="2720903"/>
            <a:chOff x="1046201" y="1400432"/>
            <a:chExt cx="2603160" cy="2720903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1" y="2059232"/>
              <a:ext cx="2603157" cy="2062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Boolean,Byte,Char,Double,Float,Int,Long,Short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521347" y="4100167"/>
            <a:ext cx="2028571" cy="1990992"/>
            <a:chOff x="1046202" y="1400432"/>
            <a:chExt cx="2603159" cy="19909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7096362" y="1269359"/>
            <a:ext cx="1968760" cy="4186991"/>
            <a:chOff x="1046196" y="1400432"/>
            <a:chExt cx="2603165" cy="418699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196" y="2047993"/>
              <a:ext cx="2603157" cy="35394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251088" y="1591525"/>
            <a:ext cx="2241721" cy="2223409"/>
            <a:chOff x="1046201" y="1400432"/>
            <a:chExt cx="2603160" cy="222340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8927706" y="4369182"/>
            <a:ext cx="2028573" cy="1986656"/>
            <a:chOff x="1046199" y="1400432"/>
            <a:chExt cx="2603162" cy="1986656"/>
          </a:xfrm>
          <a:solidFill>
            <a:srgbClr val="FFF1E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8B32D4-7806-4710-91E4-62E38FA6028B}"/>
              </a:ext>
            </a:extLst>
          </p:cNvPr>
          <p:cNvGrpSpPr/>
          <p:nvPr/>
        </p:nvGrpSpPr>
        <p:grpSpPr>
          <a:xfrm>
            <a:off x="2378424" y="4586862"/>
            <a:ext cx="2214036" cy="1974228"/>
            <a:chOff x="1046201" y="1400432"/>
            <a:chExt cx="2603160" cy="197422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8906E-1653-4A08-9017-2667B467A52A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find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1F5A6B-D78D-4EC8-9FA7-05ECC180FDAF}"/>
                </a:ext>
              </a:extLst>
            </p:cNvPr>
            <p:cNvSpPr/>
            <p:nvPr/>
          </p:nvSpPr>
          <p:spPr>
            <a:xfrm>
              <a:off x="1046201" y="2051221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 err="1">
                  <a:solidFill>
                    <a:schemeClr val="tx1"/>
                  </a:solidFill>
                </a:rPr>
                <a:t>IfNone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>
                  <a:solidFill>
                    <a:schemeClr val="tx1"/>
                  </a:solidFill>
                </a:rPr>
                <a:t>Optional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max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min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C77B0F-BC56-48AA-972A-0AE993BE8EEB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848574" y="2493105"/>
            <a:ext cx="3089566" cy="2490110"/>
            <a:chOff x="1046201" y="1400432"/>
            <a:chExt cx="2603160" cy="24901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1" y="2074660"/>
              <a:ext cx="2603157" cy="1815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sumOf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Lots More…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3336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6FCD28-B7DE-4C87-9788-4475E74F7A32}"/>
              </a:ext>
            </a:extLst>
          </p:cNvPr>
          <p:cNvCxnSpPr>
            <a:cxnSpLocks/>
          </p:cNvCxnSpPr>
          <p:nvPr/>
        </p:nvCxnSpPr>
        <p:spPr>
          <a:xfrm>
            <a:off x="5165294" y="5076153"/>
            <a:ext cx="771531" cy="11627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645ED5-67C2-4B23-ABD9-2F9FB4B69AA3}"/>
              </a:ext>
            </a:extLst>
          </p:cNvPr>
          <p:cNvCxnSpPr>
            <a:cxnSpLocks/>
          </p:cNvCxnSpPr>
          <p:nvPr/>
        </p:nvCxnSpPr>
        <p:spPr>
          <a:xfrm flipH="1">
            <a:off x="2355273" y="4986001"/>
            <a:ext cx="2812960" cy="6993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F04C01-EC0A-4954-AFDA-0AFB773491B7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8109398" y="3796049"/>
            <a:ext cx="1714053" cy="43155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4C37A3-CF1F-4B8E-A4C6-9B614ECD4438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8094342" y="2921023"/>
            <a:ext cx="1361716" cy="8360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55C4984-C970-483D-9E58-29CCEAA139D8}"/>
              </a:ext>
            </a:extLst>
          </p:cNvPr>
          <p:cNvSpPr/>
          <p:nvPr/>
        </p:nvSpPr>
        <p:spPr>
          <a:xfrm>
            <a:off x="5467938" y="2576220"/>
            <a:ext cx="146396" cy="146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EA9C6D-B52F-4FF8-B968-A7D72EFF8F7D}"/>
              </a:ext>
            </a:extLst>
          </p:cNvPr>
          <p:cNvCxnSpPr>
            <a:cxnSpLocks/>
            <a:stCxn id="62" idx="3"/>
            <a:endCxn id="56" idx="5"/>
          </p:cNvCxnSpPr>
          <p:nvPr/>
        </p:nvCxnSpPr>
        <p:spPr>
          <a:xfrm flipH="1">
            <a:off x="5592895" y="1570784"/>
            <a:ext cx="687860" cy="113039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5DB42-9DBF-4F08-B1F7-BEBD78CDF7BE}"/>
              </a:ext>
            </a:extLst>
          </p:cNvPr>
          <p:cNvCxnSpPr>
            <a:cxnSpLocks/>
            <a:stCxn id="61" idx="5"/>
            <a:endCxn id="56" idx="2"/>
          </p:cNvCxnSpPr>
          <p:nvPr/>
        </p:nvCxnSpPr>
        <p:spPr>
          <a:xfrm>
            <a:off x="3192594" y="1516182"/>
            <a:ext cx="2275344" cy="11332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573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495387" y="3961331"/>
            <a:ext cx="3505301" cy="124270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168233" y="3992451"/>
            <a:ext cx="266652" cy="93412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826860"/>
            <a:ext cx="1015577" cy="10075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79796" y="3937959"/>
            <a:ext cx="413742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714977" y="3886200"/>
            <a:ext cx="2634344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en-US" dirty="0"/>
              <a:t>Why Refactor to EC?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134673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No “Bun” 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649418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574442" y="3689797"/>
            <a:ext cx="1947929" cy="392806"/>
            <a:chOff x="1574442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574442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Concise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1035702" y="5376922"/>
            <a:ext cx="2613658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Comprehensive Support for Primitive Types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Rich[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er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] APIs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CF0171-131C-41C1-9CC8-197E074F250E}"/>
              </a:ext>
            </a:extLst>
          </p:cNvPr>
          <p:cNvSpPr/>
          <p:nvPr/>
        </p:nvSpPr>
        <p:spPr>
          <a:xfrm>
            <a:off x="3772655" y="2453015"/>
            <a:ext cx="3470856" cy="392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Testability/Debuggability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651850" y="3689797"/>
            <a:ext cx="1566070" cy="392806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Benefits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292856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Memory Savings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7376938" y="5096539"/>
            <a:ext cx="4016776" cy="39280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Better Performance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FCD735-7B58-4948-851A-E0DD8D70F701}"/>
              </a:ext>
            </a:extLst>
          </p:cNvPr>
          <p:cNvSpPr/>
          <p:nvPr/>
        </p:nvSpPr>
        <p:spPr>
          <a:xfrm>
            <a:off x="4705125" y="6059955"/>
            <a:ext cx="2613657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Efficient Maps and Sets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36C283-3582-4E20-BE08-5847E8594F0C}"/>
              </a:ext>
            </a:extLst>
          </p:cNvPr>
          <p:cNvCxnSpPr>
            <a:cxnSpLocks/>
            <a:stCxn id="4" idx="3"/>
            <a:endCxn id="49" idx="6"/>
          </p:cNvCxnSpPr>
          <p:nvPr/>
        </p:nvCxnSpPr>
        <p:spPr>
          <a:xfrm flipV="1">
            <a:off x="6217920" y="3796049"/>
            <a:ext cx="1891478" cy="90151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BF4829-A9A3-4D51-8C17-3AF0E0A06358}"/>
              </a:ext>
            </a:extLst>
          </p:cNvPr>
          <p:cNvGrpSpPr/>
          <p:nvPr/>
        </p:nvGrpSpPr>
        <p:grpSpPr>
          <a:xfrm>
            <a:off x="7308408" y="3600011"/>
            <a:ext cx="1368017" cy="392074"/>
            <a:chOff x="7308409" y="3659579"/>
            <a:chExt cx="919582" cy="2729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7CD356-20B7-418C-BDDE-C9387B5C8842}"/>
                </a:ext>
              </a:extLst>
            </p:cNvPr>
            <p:cNvSpPr/>
            <p:nvPr/>
          </p:nvSpPr>
          <p:spPr>
            <a:xfrm>
              <a:off x="7777725" y="3757655"/>
              <a:ext cx="69110" cy="76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6D9EE61-976B-48A3-8962-E5DDD77C8FB9}"/>
                </a:ext>
              </a:extLst>
            </p:cNvPr>
            <p:cNvSpPr/>
            <p:nvPr/>
          </p:nvSpPr>
          <p:spPr>
            <a:xfrm>
              <a:off x="7308409" y="3659579"/>
              <a:ext cx="919582" cy="272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It’s Easy!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93DF77B-E8D5-4704-B0CC-6B066B12D557}"/>
              </a:ext>
            </a:extLst>
          </p:cNvPr>
          <p:cNvSpPr/>
          <p:nvPr/>
        </p:nvSpPr>
        <p:spPr>
          <a:xfrm>
            <a:off x="7629754" y="2649418"/>
            <a:ext cx="3659777" cy="296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Drop-in replacement for JDK types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C6B313-D048-4281-9629-870BE14E83A4}"/>
              </a:ext>
            </a:extLst>
          </p:cNvPr>
          <p:cNvSpPr/>
          <p:nvPr/>
        </p:nvSpPr>
        <p:spPr>
          <a:xfrm>
            <a:off x="9146754" y="4252326"/>
            <a:ext cx="2443689" cy="3106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Intuitive humane APIs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D17B82-B3D5-4E7D-B9EE-0FF21EB03D04}"/>
              </a:ext>
            </a:extLst>
          </p:cNvPr>
          <p:cNvGrpSpPr/>
          <p:nvPr/>
        </p:nvGrpSpPr>
        <p:grpSpPr>
          <a:xfrm>
            <a:off x="2073499" y="1292268"/>
            <a:ext cx="2134673" cy="357852"/>
            <a:chOff x="2073499" y="1292268"/>
            <a:chExt cx="2134673" cy="35785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F5BA2C-9D02-4DA9-8E0E-9373CC2402DA}"/>
                </a:ext>
              </a:extLst>
            </p:cNvPr>
            <p:cNvSpPr/>
            <p:nvPr/>
          </p:nvSpPr>
          <p:spPr>
            <a:xfrm>
              <a:off x="3067637" y="1391225"/>
              <a:ext cx="146396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77DD06C-5DCA-4668-9AE7-D56B2C8C9711}"/>
                </a:ext>
              </a:extLst>
            </p:cNvPr>
            <p:cNvSpPr/>
            <p:nvPr/>
          </p:nvSpPr>
          <p:spPr>
            <a:xfrm>
              <a:off x="2073499" y="1292268"/>
              <a:ext cx="2134673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Lazy or Eager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5856BD-8054-402E-9177-3543718FDD61}"/>
              </a:ext>
            </a:extLst>
          </p:cNvPr>
          <p:cNvGrpSpPr/>
          <p:nvPr/>
        </p:nvGrpSpPr>
        <p:grpSpPr>
          <a:xfrm>
            <a:off x="5642637" y="1342366"/>
            <a:ext cx="1398368" cy="357852"/>
            <a:chOff x="5642637" y="1342366"/>
            <a:chExt cx="1398368" cy="3578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F9C284-3D46-47CE-8536-606AE52A2762}"/>
                </a:ext>
              </a:extLst>
            </p:cNvPr>
            <p:cNvSpPr/>
            <p:nvPr/>
          </p:nvSpPr>
          <p:spPr>
            <a:xfrm>
              <a:off x="6266711" y="1445827"/>
              <a:ext cx="95900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48FFFFE-2F68-4F31-8AC0-433C870D8152}"/>
                </a:ext>
              </a:extLst>
            </p:cNvPr>
            <p:cNvSpPr/>
            <p:nvPr/>
          </p:nvSpPr>
          <p:spPr>
            <a:xfrm>
              <a:off x="5642637" y="1342366"/>
              <a:ext cx="139836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TestUtils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56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7955-5F81-4961-86D0-519879FE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JMH Benchmark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8E156-819E-4EED-9B8B-D205F8B4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15853</TotalTime>
  <Words>400</Words>
  <Application>Microsoft Office PowerPoint</Application>
  <PresentationFormat>Widescreen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Univers</vt:lpstr>
      <vt:lpstr>Univers Condensed</vt:lpstr>
      <vt:lpstr>Office Theme</vt:lpstr>
      <vt:lpstr>Refactoring to  Eclipse Collections</vt:lpstr>
      <vt:lpstr>Introduction</vt:lpstr>
      <vt:lpstr>Any Types You Need</vt:lpstr>
      <vt:lpstr>Instantiate Them Using Factories</vt:lpstr>
      <vt:lpstr>Methods by Category - Highlights</vt:lpstr>
      <vt:lpstr>Methods – Lots More…</vt:lpstr>
      <vt:lpstr>Why Refactor to EC?</vt:lpstr>
      <vt:lpstr>Let’s Do It!</vt:lpstr>
      <vt:lpstr>JMH Benchmark Results</vt:lpstr>
      <vt:lpstr>Memory Usage Comparison (KB, count)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106</cp:revision>
  <dcterms:created xsi:type="dcterms:W3CDTF">2017-12-28T15:04:53Z</dcterms:created>
  <dcterms:modified xsi:type="dcterms:W3CDTF">2018-01-16T03:23:45Z</dcterms:modified>
</cp:coreProperties>
</file>