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839787" y="365125"/>
            <a:ext cx="10515601" cy="65230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839787" y="121753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13"/>
          </p:nvPr>
        </p:nvSpPr>
        <p:spPr>
          <a:xfrm>
            <a:off x="6172200" y="121753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287886"/>
            <a:ext cx="10515600" cy="4889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traight Connector 7"/>
          <p:cNvSpPr/>
          <p:nvPr/>
        </p:nvSpPr>
        <p:spPr>
          <a:xfrm>
            <a:off x="838200" y="1017431"/>
            <a:ext cx="10515601" cy="1"/>
          </a:xfrm>
          <a:prstGeom prst="line">
            <a:avLst/>
          </a:prstGeom>
          <a:ln w="19050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ithub.com/goldmansachs/gs-collections" TargetMode="External"/><Relationship Id="rId4" Type="http://schemas.openxmlformats.org/officeDocument/2006/relationships/hyperlink" Target="https://www.eclipse.org/collections/index.html" TargetMode="External"/><Relationship Id="rId5" Type="http://schemas.openxmlformats.org/officeDocument/2006/relationships/hyperlink" Target="https://github.com/eclipse/eclipse-collections-kata" TargetMode="External"/><Relationship Id="rId6" Type="http://schemas.openxmlformats.org/officeDocument/2006/relationships/hyperlink" Target="https://github.com/eclipse/eclipse-collections/blob/master/CONTRIBUTING.md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bmp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Refactoring to </a:t>
            </a:r>
            <a:br/>
            <a:r>
              <a:t>Eclipse Collections</a:t>
            </a:r>
          </a:p>
        </p:txBody>
      </p:sp>
      <p:sp>
        <p:nvSpPr>
          <p:cNvPr id="114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808080"/>
                </a:solidFill>
              </a:defRPr>
            </a:pPr>
          </a:p>
          <a:p>
            <a:pPr>
              <a:defRPr sz="3200">
                <a:solidFill>
                  <a:srgbClr val="808080"/>
                </a:solidFill>
              </a:defRPr>
            </a:pPr>
            <a:r>
              <a:t>Making Your Java Streams</a:t>
            </a:r>
            <a:br/>
            <a:r>
              <a:t>Leaner, Meaner, and Cleaner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pPr/>
            <a:r>
              <a:t>JMH Benchmark Results</a:t>
            </a:r>
          </a:p>
        </p:txBody>
      </p:sp>
      <p:sp>
        <p:nvSpPr>
          <p:cNvPr id="306" name="Slide Number Placeholder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7" name="Screen Shot 2018-02-17 at 9.02.37 PM.png" descr="Screen Shot 2018-02-17 at 9.02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1057783"/>
            <a:ext cx="10684472" cy="5270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1768" y="2112640"/>
            <a:ext cx="1797561" cy="1370406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838200" y="1287886"/>
            <a:ext cx="10515600" cy="48890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  <a:defRPr sz="2500"/>
            </a:pPr>
            <a:r>
              <a:t>What is Eclipse Collections?</a:t>
            </a:r>
          </a:p>
          <a:p>
            <a:pPr lvl="1" marL="685800" indent="-228600">
              <a:lnSpc>
                <a:spcPct val="108000"/>
              </a:lnSpc>
              <a:spcBef>
                <a:spcPts val="500"/>
              </a:spcBef>
              <a:defRPr sz="2200"/>
            </a:pPr>
            <a:r>
              <a:t>Feature rich, memory efficient Java Collections framework</a:t>
            </a:r>
          </a:p>
          <a:p>
            <a:pPr>
              <a:lnSpc>
                <a:spcPct val="108000"/>
              </a:lnSpc>
              <a:defRPr sz="2500"/>
            </a:pPr>
            <a:r>
              <a:t>History</a:t>
            </a:r>
          </a:p>
          <a:p>
            <a:pPr lvl="1" marL="685800" indent="-228600">
              <a:lnSpc>
                <a:spcPct val="108000"/>
              </a:lnSpc>
              <a:spcBef>
                <a:spcPts val="500"/>
              </a:spcBef>
              <a:defRPr sz="2200"/>
            </a:pPr>
            <a:r>
              <a:t>Eclipse Collections started off as an internal collections</a:t>
            </a:r>
            <a:br/>
            <a:r>
              <a:t>framework named Caramel at Goldman Sachs in 2004</a:t>
            </a:r>
          </a:p>
          <a:p>
            <a:pPr lvl="1" marL="685800" indent="-228600">
              <a:lnSpc>
                <a:spcPct val="108000"/>
              </a:lnSpc>
              <a:spcBef>
                <a:spcPts val="500"/>
              </a:spcBef>
              <a:defRPr sz="2200"/>
            </a:pPr>
            <a:r>
              <a:t>In 2012, it was open sourced to GitHub as a project called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GS Collections</a:t>
            </a:r>
          </a:p>
          <a:p>
            <a:pPr lvl="1" marL="685800" indent="-228600">
              <a:lnSpc>
                <a:spcPct val="108000"/>
              </a:lnSpc>
              <a:spcBef>
                <a:spcPts val="500"/>
              </a:spcBef>
              <a:defRPr sz="2200"/>
            </a:pPr>
            <a:r>
              <a:t>GS Collections was migrated to the Eclipse Foundation, re-branded as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Eclipse Collections</a:t>
            </a:r>
            <a:r>
              <a:rPr>
                <a:solidFill>
                  <a:srgbClr val="FF0000"/>
                </a:solidFill>
              </a:rPr>
              <a:t> </a:t>
            </a:r>
            <a:r>
              <a:t>in 2015</a:t>
            </a:r>
          </a:p>
          <a:p>
            <a:pPr>
              <a:lnSpc>
                <a:spcPct val="108000"/>
              </a:lnSpc>
              <a:defRPr sz="2500"/>
            </a:pPr>
            <a:r>
              <a:t>Learn Eclipse Collections with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Kata</a:t>
            </a:r>
          </a:p>
          <a:p>
            <a:pPr>
              <a:lnSpc>
                <a:spcPct val="108000"/>
              </a:lnSpc>
              <a:defRPr sz="2500"/>
            </a:pPr>
            <a:r>
              <a:t>Eclipse Collections is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open for contributions</a:t>
            </a:r>
            <a:r>
              <a:t>!</a:t>
            </a:r>
          </a:p>
        </p:txBody>
      </p:sp>
      <p:sp>
        <p:nvSpPr>
          <p:cNvPr id="119" name="Slide Number Placeholder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traight Connector 52"/>
          <p:cNvSpPr/>
          <p:nvPr/>
        </p:nvSpPr>
        <p:spPr>
          <a:xfrm>
            <a:off x="5165294" y="5076153"/>
            <a:ext cx="771532" cy="1162728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traight Connector 53"/>
          <p:cNvSpPr/>
          <p:nvPr/>
        </p:nvSpPr>
        <p:spPr>
          <a:xfrm flipH="1">
            <a:off x="2355272" y="4986001"/>
            <a:ext cx="2812962" cy="699382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traight Connector 72"/>
          <p:cNvSpPr/>
          <p:nvPr/>
        </p:nvSpPr>
        <p:spPr>
          <a:xfrm flipH="1" flipV="1">
            <a:off x="8109398" y="3796048"/>
            <a:ext cx="1714053" cy="431555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traight Connector 69"/>
          <p:cNvSpPr/>
          <p:nvPr/>
        </p:nvSpPr>
        <p:spPr>
          <a:xfrm flipH="1">
            <a:off x="8094342" y="2921023"/>
            <a:ext cx="1361717" cy="836029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Oval 55"/>
          <p:cNvSpPr/>
          <p:nvPr/>
        </p:nvSpPr>
        <p:spPr>
          <a:xfrm>
            <a:off x="5467937" y="2576220"/>
            <a:ext cx="146397" cy="1463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Straight Connector 38"/>
          <p:cNvSpPr/>
          <p:nvPr/>
        </p:nvSpPr>
        <p:spPr>
          <a:xfrm>
            <a:off x="5583508" y="1700347"/>
            <a:ext cx="631229" cy="889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2E75B6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87" name="Straight Connector 37"/>
          <p:cNvSpPr/>
          <p:nvPr/>
        </p:nvSpPr>
        <p:spPr>
          <a:xfrm>
            <a:off x="3505610" y="1650249"/>
            <a:ext cx="1969800" cy="96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2E75B6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8" name="Straight Connector 56"/>
          <p:cNvSpPr/>
          <p:nvPr/>
        </p:nvSpPr>
        <p:spPr>
          <a:xfrm flipV="1">
            <a:off x="5434884" y="2722616"/>
            <a:ext cx="106252" cy="1057334"/>
          </a:xfrm>
          <a:prstGeom prst="line">
            <a:avLst/>
          </a:prstGeom>
          <a:ln w="76200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traight Connector 28"/>
          <p:cNvSpPr/>
          <p:nvPr/>
        </p:nvSpPr>
        <p:spPr>
          <a:xfrm flipH="1" flipV="1">
            <a:off x="5495387" y="3961331"/>
            <a:ext cx="3505302" cy="1242707"/>
          </a:xfrm>
          <a:prstGeom prst="line">
            <a:avLst/>
          </a:prstGeom>
          <a:ln w="76200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Straight Connector 23"/>
          <p:cNvSpPr/>
          <p:nvPr/>
        </p:nvSpPr>
        <p:spPr>
          <a:xfrm flipV="1">
            <a:off x="5168232" y="3992451"/>
            <a:ext cx="266653" cy="934128"/>
          </a:xfrm>
          <a:prstGeom prst="line">
            <a:avLst/>
          </a:prstGeom>
          <a:ln w="76200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Straight Connector 26"/>
          <p:cNvSpPr/>
          <p:nvPr/>
        </p:nvSpPr>
        <p:spPr>
          <a:xfrm>
            <a:off x="1574443" y="2826859"/>
            <a:ext cx="1015577" cy="1007583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Straight Connector 34"/>
          <p:cNvSpPr/>
          <p:nvPr/>
        </p:nv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traight Connector 43"/>
          <p:cNvSpPr/>
          <p:nvPr/>
        </p:nvSpPr>
        <p:spPr>
          <a:xfrm flipH="1">
            <a:off x="2279795" y="3937958"/>
            <a:ext cx="413743" cy="1694934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traight Connector 14"/>
          <p:cNvSpPr/>
          <p:nvPr/>
        </p:nvSpPr>
        <p:spPr>
          <a:xfrm flipH="1">
            <a:off x="2714976" y="3886200"/>
            <a:ext cx="2634345" cy="0"/>
          </a:xfrm>
          <a:prstGeom prst="line">
            <a:avLst/>
          </a:prstGeom>
          <a:ln w="76200">
            <a:solidFill>
              <a:srgbClr val="2E75B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itle 1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pPr/>
            <a:r>
              <a:t>Why Refactor to EC?</a:t>
            </a:r>
          </a:p>
        </p:txBody>
      </p:sp>
      <p:sp>
        <p:nvSpPr>
          <p:cNvPr id="136" name="Slide Number Placeholder 2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9" name="Rectangle: Rounded Corners 8"/>
          <p:cNvGrpSpPr/>
          <p:nvPr/>
        </p:nvGrpSpPr>
        <p:grpSpPr>
          <a:xfrm>
            <a:off x="507106" y="2559212"/>
            <a:ext cx="2134674" cy="357853"/>
            <a:chOff x="0" y="0"/>
            <a:chExt cx="2134672" cy="357851"/>
          </a:xfrm>
        </p:grpSpPr>
        <p:sp>
          <p:nvSpPr>
            <p:cNvPr id="137" name="Rounded Rectangle"/>
            <p:cNvSpPr/>
            <p:nvPr/>
          </p:nvSpPr>
          <p:spPr>
            <a:xfrm>
              <a:off x="0" y="0"/>
              <a:ext cx="2134673" cy="3578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No “Bun” methods"/>
            <p:cNvSpPr txBox="1"/>
            <p:nvPr/>
          </p:nvSpPr>
          <p:spPr>
            <a:xfrm>
              <a:off x="17468" y="12555"/>
              <a:ext cx="209973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pPr/>
              <a:r>
                <a:t>No “Bun” methods</a:t>
              </a:r>
            </a:p>
          </p:txBody>
        </p:sp>
      </p:grpSp>
      <p:grpSp>
        <p:nvGrpSpPr>
          <p:cNvPr id="142" name="Rectangle: Rounded Corners 11"/>
          <p:cNvGrpSpPr/>
          <p:nvPr/>
        </p:nvGrpSpPr>
        <p:grpSpPr>
          <a:xfrm>
            <a:off x="1574441" y="3688079"/>
            <a:ext cx="1947930" cy="396241"/>
            <a:chOff x="0" y="0"/>
            <a:chExt cx="1947928" cy="396240"/>
          </a:xfrm>
        </p:grpSpPr>
        <p:sp>
          <p:nvSpPr>
            <p:cNvPr id="140" name="Rounded Rectangle"/>
            <p:cNvSpPr/>
            <p:nvPr/>
          </p:nvSpPr>
          <p:spPr>
            <a:xfrm>
              <a:off x="0" y="1716"/>
              <a:ext cx="1947929" cy="39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Concise Code"/>
            <p:cNvSpPr txBox="1"/>
            <p:nvPr/>
          </p:nvSpPr>
          <p:spPr>
            <a:xfrm>
              <a:off x="19175" y="0"/>
              <a:ext cx="1909579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1F4E79"/>
                  </a:solidFill>
                </a:defRPr>
              </a:lvl1pPr>
            </a:lstStyle>
            <a:p>
              <a:pPr/>
              <a:r>
                <a:t>Concise Code</a:t>
              </a:r>
            </a:p>
          </p:txBody>
        </p:sp>
      </p:grpSp>
      <p:grpSp>
        <p:nvGrpSpPr>
          <p:cNvPr id="145" name="Rectangle: Rounded Corners 41"/>
          <p:cNvGrpSpPr/>
          <p:nvPr/>
        </p:nvGrpSpPr>
        <p:grpSpPr>
          <a:xfrm>
            <a:off x="1035702" y="5376922"/>
            <a:ext cx="2613658" cy="637412"/>
            <a:chOff x="0" y="0"/>
            <a:chExt cx="2613657" cy="637410"/>
          </a:xfrm>
        </p:grpSpPr>
        <p:sp>
          <p:nvSpPr>
            <p:cNvPr id="143" name="Rounded Rectangle"/>
            <p:cNvSpPr/>
            <p:nvPr/>
          </p:nvSpPr>
          <p:spPr>
            <a:xfrm>
              <a:off x="0" y="0"/>
              <a:ext cx="2613658" cy="63741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Comprehensive Support for Primitive Types"/>
            <p:cNvSpPr txBox="1"/>
            <p:nvPr/>
          </p:nvSpPr>
          <p:spPr>
            <a:xfrm>
              <a:off x="31115" y="31685"/>
              <a:ext cx="255142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pPr/>
              <a:r>
                <a:t>Comprehensive Support for Primitive Types</a:t>
              </a:r>
            </a:p>
          </p:txBody>
        </p:sp>
      </p:grpSp>
      <p:grpSp>
        <p:nvGrpSpPr>
          <p:cNvPr id="148" name="Rectangle: Rounded Corners 32"/>
          <p:cNvGrpSpPr/>
          <p:nvPr/>
        </p:nvGrpSpPr>
        <p:grpSpPr>
          <a:xfrm>
            <a:off x="351420" y="4725151"/>
            <a:ext cx="1722080" cy="357853"/>
            <a:chOff x="0" y="0"/>
            <a:chExt cx="1722078" cy="357851"/>
          </a:xfrm>
        </p:grpSpPr>
        <p:sp>
          <p:nvSpPr>
            <p:cNvPr id="146" name="Rounded Rectangle"/>
            <p:cNvSpPr/>
            <p:nvPr/>
          </p:nvSpPr>
          <p:spPr>
            <a:xfrm>
              <a:off x="0" y="0"/>
              <a:ext cx="1722079" cy="3578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Rich[er] APIs"/>
            <p:cNvSpPr txBox="1"/>
            <p:nvPr/>
          </p:nvSpPr>
          <p:spPr>
            <a:xfrm>
              <a:off x="17468" y="12555"/>
              <a:ext cx="168714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pPr/>
              <a:r>
                <a:t>Rich[er] APIs</a:t>
              </a:r>
            </a:p>
          </p:txBody>
        </p:sp>
      </p:grpSp>
      <p:grpSp>
        <p:nvGrpSpPr>
          <p:cNvPr id="151" name="Rectangle: Rounded Corners 54"/>
          <p:cNvGrpSpPr/>
          <p:nvPr/>
        </p:nvGrpSpPr>
        <p:grpSpPr>
          <a:xfrm>
            <a:off x="3772654" y="2451297"/>
            <a:ext cx="3470857" cy="396242"/>
            <a:chOff x="0" y="0"/>
            <a:chExt cx="3470855" cy="396240"/>
          </a:xfrm>
        </p:grpSpPr>
        <p:sp>
          <p:nvSpPr>
            <p:cNvPr id="149" name="Rounded Rectangle"/>
            <p:cNvSpPr/>
            <p:nvPr/>
          </p:nvSpPr>
          <p:spPr>
            <a:xfrm>
              <a:off x="0" y="1716"/>
              <a:ext cx="3470856" cy="39280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Testability/Debuggability"/>
            <p:cNvSpPr txBox="1"/>
            <p:nvPr/>
          </p:nvSpPr>
          <p:spPr>
            <a:xfrm>
              <a:off x="19175" y="0"/>
              <a:ext cx="3432506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1F4E79"/>
                  </a:solidFill>
                </a:defRPr>
              </a:lvl1pPr>
            </a:lstStyle>
            <a:p>
              <a:pPr/>
              <a:r>
                <a:t>Testability/Debuggability</a:t>
              </a:r>
            </a:p>
          </p:txBody>
        </p:sp>
      </p:grpSp>
      <p:grpSp>
        <p:nvGrpSpPr>
          <p:cNvPr id="154" name="Rectangle: Rounded Corners 3"/>
          <p:cNvGrpSpPr/>
          <p:nvPr/>
        </p:nvGrpSpPr>
        <p:grpSpPr>
          <a:xfrm>
            <a:off x="4651850" y="3656329"/>
            <a:ext cx="1566071" cy="459741"/>
            <a:chOff x="0" y="0"/>
            <a:chExt cx="1566070" cy="459740"/>
          </a:xfrm>
        </p:grpSpPr>
        <p:sp>
          <p:nvSpPr>
            <p:cNvPr id="152" name="Rounded Rectangle"/>
            <p:cNvSpPr/>
            <p:nvPr/>
          </p:nvSpPr>
          <p:spPr>
            <a:xfrm>
              <a:off x="0" y="33466"/>
              <a:ext cx="1566071" cy="39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 cap="flat">
              <a:solidFill>
                <a:srgbClr val="FFFFFF">
                  <a:alpha val="501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Benefits"/>
            <p:cNvSpPr txBox="1"/>
            <p:nvPr/>
          </p:nvSpPr>
          <p:spPr>
            <a:xfrm>
              <a:off x="19174" y="0"/>
              <a:ext cx="1527722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1F4E79"/>
                  </a:solidFill>
                </a:defRPr>
              </a:lvl1pPr>
            </a:lstStyle>
            <a:p>
              <a:pPr/>
              <a:r>
                <a:t>Benefits</a:t>
              </a:r>
            </a:p>
          </p:txBody>
        </p:sp>
      </p:grpSp>
      <p:grpSp>
        <p:nvGrpSpPr>
          <p:cNvPr id="157" name="Rectangle: Rounded Corners 64"/>
          <p:cNvGrpSpPr/>
          <p:nvPr/>
        </p:nvGrpSpPr>
        <p:grpSpPr>
          <a:xfrm>
            <a:off x="4021804" y="4834709"/>
            <a:ext cx="2292857" cy="396241"/>
            <a:chOff x="0" y="0"/>
            <a:chExt cx="2292855" cy="396240"/>
          </a:xfrm>
        </p:grpSpPr>
        <p:sp>
          <p:nvSpPr>
            <p:cNvPr id="155" name="Rounded Rectangle"/>
            <p:cNvSpPr/>
            <p:nvPr/>
          </p:nvSpPr>
          <p:spPr>
            <a:xfrm>
              <a:off x="0" y="1716"/>
              <a:ext cx="2292856" cy="39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Memory Savings"/>
            <p:cNvSpPr txBox="1"/>
            <p:nvPr/>
          </p:nvSpPr>
          <p:spPr>
            <a:xfrm>
              <a:off x="19175" y="0"/>
              <a:ext cx="2254506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1F4E79"/>
                  </a:solidFill>
                </a:defRPr>
              </a:lvl1pPr>
            </a:lstStyle>
            <a:p>
              <a:pPr/>
              <a:r>
                <a:t>Memory Savings</a:t>
              </a:r>
            </a:p>
          </p:txBody>
        </p:sp>
      </p:grpSp>
      <p:grpSp>
        <p:nvGrpSpPr>
          <p:cNvPr id="160" name="Rectangle: Rounded Corners 65"/>
          <p:cNvGrpSpPr/>
          <p:nvPr/>
        </p:nvGrpSpPr>
        <p:grpSpPr>
          <a:xfrm>
            <a:off x="7376938" y="5094821"/>
            <a:ext cx="4016777" cy="396241"/>
            <a:chOff x="0" y="0"/>
            <a:chExt cx="4016776" cy="396240"/>
          </a:xfrm>
        </p:grpSpPr>
        <p:sp>
          <p:nvSpPr>
            <p:cNvPr id="158" name="Rounded Rectangle"/>
            <p:cNvSpPr/>
            <p:nvPr/>
          </p:nvSpPr>
          <p:spPr>
            <a:xfrm>
              <a:off x="0" y="1716"/>
              <a:ext cx="4016777" cy="39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Better Performance [citation needed ]"/>
            <p:cNvSpPr txBox="1"/>
            <p:nvPr/>
          </p:nvSpPr>
          <p:spPr>
            <a:xfrm>
              <a:off x="19174" y="0"/>
              <a:ext cx="397842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1F4E79"/>
                  </a:solidFill>
                </a:defRPr>
              </a:pPr>
              <a:r>
                <a:t>Better Performance </a:t>
              </a:r>
              <a:r>
                <a:rPr baseline="30000"/>
                <a:t>[</a:t>
              </a:r>
              <a:r>
                <a:rPr baseline="30000" i="1"/>
                <a:t>citation needed </a:t>
              </a:r>
              <a:r>
                <a:rPr baseline="30000"/>
                <a:t>]</a:t>
              </a:r>
            </a:p>
          </p:txBody>
        </p:sp>
      </p:grpSp>
      <p:grpSp>
        <p:nvGrpSpPr>
          <p:cNvPr id="163" name="Rectangle: Rounded Corners 40"/>
          <p:cNvGrpSpPr/>
          <p:nvPr/>
        </p:nvGrpSpPr>
        <p:grpSpPr>
          <a:xfrm>
            <a:off x="4705124" y="6059954"/>
            <a:ext cx="2613658" cy="357853"/>
            <a:chOff x="0" y="0"/>
            <a:chExt cx="2613656" cy="357851"/>
          </a:xfrm>
        </p:grpSpPr>
        <p:sp>
          <p:nvSpPr>
            <p:cNvPr id="161" name="Rounded Rectangle"/>
            <p:cNvSpPr/>
            <p:nvPr/>
          </p:nvSpPr>
          <p:spPr>
            <a:xfrm>
              <a:off x="0" y="0"/>
              <a:ext cx="2613657" cy="3578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Efficient Maps and Sets"/>
            <p:cNvSpPr txBox="1"/>
            <p:nvPr/>
          </p:nvSpPr>
          <p:spPr>
            <a:xfrm>
              <a:off x="17469" y="12555"/>
              <a:ext cx="25787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pPr/>
              <a:r>
                <a:t>Efficient Maps and Sets</a:t>
              </a:r>
            </a:p>
          </p:txBody>
        </p:sp>
      </p:grpSp>
      <p:sp>
        <p:nvSpPr>
          <p:cNvPr id="188" name="Straight Connector 45"/>
          <p:cNvSpPr/>
          <p:nvPr/>
        </p:nvSpPr>
        <p:spPr>
          <a:xfrm>
            <a:off x="6246493" y="3820158"/>
            <a:ext cx="1061916" cy="37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2E75B6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69" name="Group 82"/>
          <p:cNvGrpSpPr/>
          <p:nvPr/>
        </p:nvGrpSpPr>
        <p:grpSpPr>
          <a:xfrm>
            <a:off x="7308408" y="3597927"/>
            <a:ext cx="1368018" cy="396241"/>
            <a:chOff x="0" y="0"/>
            <a:chExt cx="1368016" cy="396240"/>
          </a:xfrm>
        </p:grpSpPr>
        <p:sp>
          <p:nvSpPr>
            <p:cNvPr id="165" name="Oval 48"/>
            <p:cNvSpPr/>
            <p:nvPr/>
          </p:nvSpPr>
          <p:spPr>
            <a:xfrm>
              <a:off x="698178" y="142968"/>
              <a:ext cx="102813" cy="1103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8" name="Rectangle: Rounded Corners 47"/>
            <p:cNvGrpSpPr/>
            <p:nvPr/>
          </p:nvGrpSpPr>
          <p:grpSpPr>
            <a:xfrm>
              <a:off x="0" y="-1"/>
              <a:ext cx="1368017" cy="396242"/>
              <a:chOff x="0" y="0"/>
              <a:chExt cx="1368016" cy="396240"/>
            </a:xfrm>
          </p:grpSpPr>
          <p:sp>
            <p:nvSpPr>
              <p:cNvPr id="166" name="Rounded Rectangle"/>
              <p:cNvSpPr/>
              <p:nvPr/>
            </p:nvSpPr>
            <p:spPr>
              <a:xfrm>
                <a:off x="0" y="2082"/>
                <a:ext cx="1368017" cy="39207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7" name="It’s Easy!"/>
              <p:cNvSpPr txBox="1"/>
              <p:nvPr/>
            </p:nvSpPr>
            <p:spPr>
              <a:xfrm>
                <a:off x="19139" y="0"/>
                <a:ext cx="1329739" cy="396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000">
                    <a:solidFill>
                      <a:srgbClr val="1F4E79"/>
                    </a:solidFill>
                  </a:defRPr>
                </a:lvl1pPr>
              </a:lstStyle>
              <a:p>
                <a:pPr/>
                <a:r>
                  <a:t>It’s Easy!</a:t>
                </a:r>
              </a:p>
            </p:txBody>
          </p:sp>
        </p:grpSp>
      </p:grpSp>
      <p:grpSp>
        <p:nvGrpSpPr>
          <p:cNvPr id="172" name="Rectangle: Rounded Corners 49"/>
          <p:cNvGrpSpPr/>
          <p:nvPr/>
        </p:nvGrpSpPr>
        <p:grpSpPr>
          <a:xfrm>
            <a:off x="7629753" y="2631531"/>
            <a:ext cx="3659778" cy="332741"/>
            <a:chOff x="0" y="0"/>
            <a:chExt cx="3659776" cy="332740"/>
          </a:xfrm>
        </p:grpSpPr>
        <p:sp>
          <p:nvSpPr>
            <p:cNvPr id="170" name="Rounded Rectangle"/>
            <p:cNvSpPr/>
            <p:nvPr/>
          </p:nvSpPr>
          <p:spPr>
            <a:xfrm>
              <a:off x="0" y="17886"/>
              <a:ext cx="3659777" cy="2969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Drop-in replacement for JDK types"/>
            <p:cNvSpPr txBox="1"/>
            <p:nvPr/>
          </p:nvSpPr>
          <p:spPr>
            <a:xfrm>
              <a:off x="14496" y="0"/>
              <a:ext cx="3630785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pPr/>
              <a:r>
                <a:t>Drop-in replacement for JDK types</a:t>
              </a:r>
            </a:p>
          </p:txBody>
        </p:sp>
      </p:grpSp>
      <p:grpSp>
        <p:nvGrpSpPr>
          <p:cNvPr id="175" name="Rectangle: Rounded Corners 50"/>
          <p:cNvGrpSpPr/>
          <p:nvPr/>
        </p:nvGrpSpPr>
        <p:grpSpPr>
          <a:xfrm>
            <a:off x="9146754" y="4241279"/>
            <a:ext cx="2443690" cy="332741"/>
            <a:chOff x="0" y="0"/>
            <a:chExt cx="2443689" cy="332740"/>
          </a:xfrm>
        </p:grpSpPr>
        <p:sp>
          <p:nvSpPr>
            <p:cNvPr id="173" name="Rounded Rectangle"/>
            <p:cNvSpPr/>
            <p:nvPr/>
          </p:nvSpPr>
          <p:spPr>
            <a:xfrm>
              <a:off x="0" y="11046"/>
              <a:ext cx="2443690" cy="3106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Intuitive humane APIs"/>
            <p:cNvSpPr txBox="1"/>
            <p:nvPr/>
          </p:nvSpPr>
          <p:spPr>
            <a:xfrm>
              <a:off x="15164" y="0"/>
              <a:ext cx="2413361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pPr/>
              <a:r>
                <a:t>Intuitive humane APIs</a:t>
              </a:r>
            </a:p>
          </p:txBody>
        </p:sp>
      </p:grpSp>
      <p:grpSp>
        <p:nvGrpSpPr>
          <p:cNvPr id="180" name="Group 63"/>
          <p:cNvGrpSpPr/>
          <p:nvPr/>
        </p:nvGrpSpPr>
        <p:grpSpPr>
          <a:xfrm>
            <a:off x="2073499" y="1292268"/>
            <a:ext cx="2134674" cy="357853"/>
            <a:chOff x="0" y="0"/>
            <a:chExt cx="2134672" cy="357851"/>
          </a:xfrm>
        </p:grpSpPr>
        <p:sp>
          <p:nvSpPr>
            <p:cNvPr id="176" name="Oval 60"/>
            <p:cNvSpPr/>
            <p:nvPr/>
          </p:nvSpPr>
          <p:spPr>
            <a:xfrm>
              <a:off x="994137" y="98956"/>
              <a:ext cx="146397" cy="14639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79" name="Rectangle: Rounded Corners 35"/>
            <p:cNvGrpSpPr/>
            <p:nvPr/>
          </p:nvGrpSpPr>
          <p:grpSpPr>
            <a:xfrm>
              <a:off x="0" y="0"/>
              <a:ext cx="2134673" cy="357852"/>
              <a:chOff x="0" y="0"/>
              <a:chExt cx="2134672" cy="357851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2134673" cy="35785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8" name="Lazy or Eager"/>
              <p:cNvSpPr txBox="1"/>
              <p:nvPr/>
            </p:nvSpPr>
            <p:spPr>
              <a:xfrm>
                <a:off x="17468" y="12555"/>
                <a:ext cx="2099737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solidFill>
                      <a:srgbClr val="1F4E79"/>
                    </a:solidFill>
                  </a:defRPr>
                </a:lvl1pPr>
              </a:lstStyle>
              <a:p>
                <a:pPr/>
                <a:r>
                  <a:t>Lazy or Eager</a:t>
                </a:r>
              </a:p>
            </p:txBody>
          </p:sp>
        </p:grpSp>
      </p:grpSp>
      <p:grpSp>
        <p:nvGrpSpPr>
          <p:cNvPr id="185" name="Group 68"/>
          <p:cNvGrpSpPr/>
          <p:nvPr/>
        </p:nvGrpSpPr>
        <p:grpSpPr>
          <a:xfrm>
            <a:off x="5642636" y="1342366"/>
            <a:ext cx="1398370" cy="357853"/>
            <a:chOff x="0" y="0"/>
            <a:chExt cx="1398368" cy="357851"/>
          </a:xfrm>
        </p:grpSpPr>
        <p:sp>
          <p:nvSpPr>
            <p:cNvPr id="181" name="Oval 61"/>
            <p:cNvSpPr/>
            <p:nvPr/>
          </p:nvSpPr>
          <p:spPr>
            <a:xfrm>
              <a:off x="624074" y="103460"/>
              <a:ext cx="95901" cy="14639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84" name="Rectangle: Rounded Corners 36"/>
            <p:cNvGrpSpPr/>
            <p:nvPr/>
          </p:nvGrpSpPr>
          <p:grpSpPr>
            <a:xfrm>
              <a:off x="0" y="0"/>
              <a:ext cx="1398369" cy="357852"/>
              <a:chOff x="0" y="0"/>
              <a:chExt cx="1398368" cy="357851"/>
            </a:xfrm>
          </p:grpSpPr>
          <p:sp>
            <p:nvSpPr>
              <p:cNvPr id="182" name="Rounded Rectangle"/>
              <p:cNvSpPr/>
              <p:nvPr/>
            </p:nvSpPr>
            <p:spPr>
              <a:xfrm>
                <a:off x="0" y="0"/>
                <a:ext cx="1398369" cy="35785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solidFill>
                      <a:srgbClr val="1F4E79"/>
                    </a:solidFill>
                  </a:defRPr>
                </a:pPr>
              </a:p>
            </p:txBody>
          </p:sp>
          <p:sp>
            <p:nvSpPr>
              <p:cNvPr id="183" name="TestUtils"/>
              <p:cNvSpPr txBox="1"/>
              <p:nvPr/>
            </p:nvSpPr>
            <p:spPr>
              <a:xfrm>
                <a:off x="17468" y="12555"/>
                <a:ext cx="136343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solidFill>
                      <a:srgbClr val="1F4E79"/>
                    </a:solidFill>
                  </a:defRPr>
                </a:lvl1pPr>
              </a:lstStyle>
              <a:p>
                <a:pPr/>
                <a:r>
                  <a:t>TestUtils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traight Arrow Connector 60"/>
          <p:cNvSpPr/>
          <p:nvPr/>
        </p:nvSpPr>
        <p:spPr>
          <a:xfrm flipH="1" rot="16200000">
            <a:off x="7616049" y="4137233"/>
            <a:ext cx="2092075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2E75B6"/>
            </a:solidFill>
            <a:prstDash val="sysDash"/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1" name="Title 1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pPr/>
            <a:r>
              <a:t>Any Types You Need</a:t>
            </a:r>
          </a:p>
        </p:txBody>
      </p:sp>
      <p:grpSp>
        <p:nvGrpSpPr>
          <p:cNvPr id="196" name="Group 11"/>
          <p:cNvGrpSpPr/>
          <p:nvPr/>
        </p:nvGrpSpPr>
        <p:grpSpPr>
          <a:xfrm>
            <a:off x="3430530" y="2897427"/>
            <a:ext cx="1390709" cy="873572"/>
            <a:chOff x="0" y="0"/>
            <a:chExt cx="1390708" cy="873571"/>
          </a:xfrm>
        </p:grpSpPr>
        <p:sp>
          <p:nvSpPr>
            <p:cNvPr id="192" name="Rectangle: Rounded Corners 12"/>
            <p:cNvSpPr/>
            <p:nvPr/>
          </p:nvSpPr>
          <p:spPr>
            <a:xfrm>
              <a:off x="0" y="0"/>
              <a:ext cx="1390709" cy="873572"/>
            </a:xfrm>
            <a:prstGeom prst="roundRect">
              <a:avLst>
                <a:gd name="adj" fmla="val 16667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5" name="Rectangle: Rounded Corners 13"/>
            <p:cNvGrpSpPr/>
            <p:nvPr/>
          </p:nvGrpSpPr>
          <p:grpSpPr>
            <a:xfrm>
              <a:off x="76327" y="88203"/>
              <a:ext cx="1238056" cy="697165"/>
              <a:chOff x="0" y="0"/>
              <a:chExt cx="1238055" cy="697163"/>
            </a:xfrm>
          </p:grpSpPr>
          <p:sp>
            <p:nvSpPr>
              <p:cNvPr id="193" name="Rounded Rectangle"/>
              <p:cNvSpPr/>
              <p:nvPr/>
            </p:nvSpPr>
            <p:spPr>
              <a:xfrm>
                <a:off x="0" y="0"/>
                <a:ext cx="1238056" cy="69716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" name="Sorted"/>
              <p:cNvSpPr txBox="1"/>
              <p:nvPr/>
            </p:nvSpPr>
            <p:spPr>
              <a:xfrm>
                <a:off x="34032" y="150461"/>
                <a:ext cx="1169991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Sorted</a:t>
                </a:r>
              </a:p>
            </p:txBody>
          </p:sp>
        </p:grpSp>
      </p:grpSp>
      <p:grpSp>
        <p:nvGrpSpPr>
          <p:cNvPr id="201" name="Group 22"/>
          <p:cNvGrpSpPr/>
          <p:nvPr/>
        </p:nvGrpSpPr>
        <p:grpSpPr>
          <a:xfrm>
            <a:off x="7727877" y="2121918"/>
            <a:ext cx="1614225" cy="2432087"/>
            <a:chOff x="0" y="0"/>
            <a:chExt cx="1614224" cy="2432086"/>
          </a:xfrm>
        </p:grpSpPr>
        <p:sp>
          <p:nvSpPr>
            <p:cNvPr id="197" name="Rectangle 23"/>
            <p:cNvSpPr/>
            <p:nvPr/>
          </p:nvSpPr>
          <p:spPr>
            <a:xfrm>
              <a:off x="-1" y="0"/>
              <a:ext cx="1614226" cy="2432087"/>
            </a:xfrm>
            <a:prstGeom prst="roundRect">
              <a:avLst>
                <a:gd name="adj" fmla="val 6461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0" name="Rectangle 24"/>
            <p:cNvGrpSpPr/>
            <p:nvPr/>
          </p:nvGrpSpPr>
          <p:grpSpPr>
            <a:xfrm>
              <a:off x="84964" y="103521"/>
              <a:ext cx="1444296" cy="2225041"/>
              <a:chOff x="0" y="0"/>
              <a:chExt cx="1444295" cy="2225039"/>
            </a:xfrm>
          </p:grpSpPr>
          <p:sp>
            <p:nvSpPr>
              <p:cNvPr id="198" name="Rounded Rectangle"/>
              <p:cNvSpPr/>
              <p:nvPr/>
            </p:nvSpPr>
            <p:spPr>
              <a:xfrm>
                <a:off x="0" y="3547"/>
                <a:ext cx="1444296" cy="2217946"/>
              </a:xfrm>
              <a:prstGeom prst="roundRect">
                <a:avLst>
                  <a:gd name="adj" fmla="val 811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9" name="Bag…"/>
              <p:cNvSpPr txBox="1"/>
              <p:nvPr/>
            </p:nvSpPr>
            <p:spPr>
              <a:xfrm>
                <a:off x="34310" y="0"/>
                <a:ext cx="1375675" cy="2225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 sz="2000"/>
                </a:pPr>
                <a:r>
                  <a:t>Bag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>
                    <a:ln w="9525">
                      <a:solidFill>
                        <a:srgbClr val="385724"/>
                      </a:solidFill>
                    </a:ln>
                    <a:solidFill>
                      <a:srgbClr val="33CC33"/>
                    </a:solidFill>
                  </a:defRPr>
                </a:pPr>
                <a:r>
                  <a:t>BiMap</a:t>
                </a:r>
              </a:p>
              <a:p>
                <a:pPr>
                  <a:defRPr sz="2000"/>
                </a:pPr>
                <a:r>
                  <a:t>Interval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List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>
                    <a:ln w="9525">
                      <a:solidFill>
                        <a:srgbClr val="385724"/>
                      </a:solidFill>
                    </a:ln>
                    <a:solidFill>
                      <a:srgbClr val="33CC33"/>
                    </a:solidFill>
                  </a:defRPr>
                </a:pPr>
                <a:r>
                  <a:t>Map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Set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Stack</a:t>
                </a:r>
              </a:p>
            </p:txBody>
          </p:sp>
        </p:grpSp>
      </p:grpSp>
      <p:sp>
        <p:nvSpPr>
          <p:cNvPr id="202" name="Straight Arrow Connector 26"/>
          <p:cNvSpPr/>
          <p:nvPr/>
        </p:nvSpPr>
        <p:spPr>
          <a:xfrm flipV="1">
            <a:off x="2779878" y="3334213"/>
            <a:ext cx="650652" cy="10052"/>
          </a:xfrm>
          <a:prstGeom prst="line">
            <a:avLst/>
          </a:pr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Straight Arrow Connector 27"/>
          <p:cNvSpPr/>
          <p:nvPr/>
        </p:nvSpPr>
        <p:spPr>
          <a:xfrm>
            <a:off x="4821237" y="3334213"/>
            <a:ext cx="531117" cy="1"/>
          </a:xfrm>
          <a:prstGeom prst="line">
            <a:avLst/>
          </a:pr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Freeform: Shape 37"/>
          <p:cNvSpPr/>
          <p:nvPr/>
        </p:nvSpPr>
        <p:spPr>
          <a:xfrm>
            <a:off x="2779878" y="2210491"/>
            <a:ext cx="2568627" cy="898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41" fill="norm" stroke="1" extrusionOk="0">
                <a:moveTo>
                  <a:pt x="0" y="20541"/>
                </a:moveTo>
                <a:cubicBezTo>
                  <a:pt x="3522" y="20430"/>
                  <a:pt x="3247" y="20375"/>
                  <a:pt x="3987" y="15894"/>
                </a:cubicBezTo>
                <a:cubicBezTo>
                  <a:pt x="4727" y="11414"/>
                  <a:pt x="5137" y="4278"/>
                  <a:pt x="6788" y="1955"/>
                </a:cubicBezTo>
                <a:cubicBezTo>
                  <a:pt x="8439" y="-368"/>
                  <a:pt x="11888" y="-921"/>
                  <a:pt x="13893" y="1955"/>
                </a:cubicBezTo>
                <a:cubicBezTo>
                  <a:pt x="15897" y="4832"/>
                  <a:pt x="17530" y="16116"/>
                  <a:pt x="18815" y="19213"/>
                </a:cubicBezTo>
                <a:cubicBezTo>
                  <a:pt x="19530" y="20679"/>
                  <a:pt x="19765" y="20377"/>
                  <a:pt x="21600" y="20541"/>
                </a:cubicBezTo>
              </a:path>
            </a:pathLst>
          </a:cu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grpSp>
        <p:nvGrpSpPr>
          <p:cNvPr id="209" name="Group 38"/>
          <p:cNvGrpSpPr/>
          <p:nvPr/>
        </p:nvGrpSpPr>
        <p:grpSpPr>
          <a:xfrm>
            <a:off x="9744261" y="3032491"/>
            <a:ext cx="1587612" cy="610939"/>
            <a:chOff x="0" y="0"/>
            <a:chExt cx="1587610" cy="610937"/>
          </a:xfrm>
        </p:grpSpPr>
        <p:sp>
          <p:nvSpPr>
            <p:cNvPr id="205" name="Rectangle 39"/>
            <p:cNvSpPr/>
            <p:nvPr/>
          </p:nvSpPr>
          <p:spPr>
            <a:xfrm>
              <a:off x="0" y="0"/>
              <a:ext cx="1587611" cy="610938"/>
            </a:xfrm>
            <a:prstGeom prst="roundRect">
              <a:avLst>
                <a:gd name="adj" fmla="val 16667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8" name="Rectangle 40"/>
            <p:cNvGrpSpPr/>
            <p:nvPr/>
          </p:nvGrpSpPr>
          <p:grpSpPr>
            <a:xfrm>
              <a:off x="58801" y="61685"/>
              <a:ext cx="1470012" cy="487567"/>
              <a:chOff x="0" y="0"/>
              <a:chExt cx="1470011" cy="487565"/>
            </a:xfrm>
          </p:grpSpPr>
          <p:sp>
            <p:nvSpPr>
              <p:cNvPr id="206" name="Rounded Rectangle"/>
              <p:cNvSpPr/>
              <p:nvPr/>
            </p:nvSpPr>
            <p:spPr>
              <a:xfrm>
                <a:off x="0" y="0"/>
                <a:ext cx="1470012" cy="4875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" name="Multimap"/>
              <p:cNvSpPr txBox="1"/>
              <p:nvPr/>
            </p:nvSpPr>
            <p:spPr>
              <a:xfrm>
                <a:off x="23800" y="45662"/>
                <a:ext cx="1422411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2000"/>
                </a:lvl1pPr>
              </a:lstStyle>
              <a:p>
                <a:pPr/>
                <a:r>
                  <a:t>Multimap</a:t>
                </a:r>
              </a:p>
            </p:txBody>
          </p:sp>
        </p:grpSp>
      </p:grpSp>
      <p:sp>
        <p:nvSpPr>
          <p:cNvPr id="233" name="Straight Arrow Connector 41"/>
          <p:cNvSpPr/>
          <p:nvPr/>
        </p:nvSpPr>
        <p:spPr>
          <a:xfrm>
            <a:off x="9348317" y="3337960"/>
            <a:ext cx="389595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2E75B6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1" name="Slide Number Placeholder 47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6" name="Group 48"/>
          <p:cNvGrpSpPr/>
          <p:nvPr/>
        </p:nvGrpSpPr>
        <p:grpSpPr>
          <a:xfrm>
            <a:off x="8152724" y="5426287"/>
            <a:ext cx="2358205" cy="1007589"/>
            <a:chOff x="0" y="0"/>
            <a:chExt cx="2358203" cy="1007588"/>
          </a:xfrm>
        </p:grpSpPr>
        <p:sp>
          <p:nvSpPr>
            <p:cNvPr id="212" name="Rectangle 49"/>
            <p:cNvSpPr/>
            <p:nvPr/>
          </p:nvSpPr>
          <p:spPr>
            <a:xfrm>
              <a:off x="0" y="0"/>
              <a:ext cx="2358204" cy="1007589"/>
            </a:xfrm>
            <a:prstGeom prst="roundRect">
              <a:avLst>
                <a:gd name="adj" fmla="val 7674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5" name="Rectangle 50"/>
            <p:cNvGrpSpPr/>
            <p:nvPr/>
          </p:nvGrpSpPr>
          <p:grpSpPr>
            <a:xfrm>
              <a:off x="109825" y="92239"/>
              <a:ext cx="2138551" cy="823110"/>
              <a:chOff x="0" y="0"/>
              <a:chExt cx="2138550" cy="823109"/>
            </a:xfrm>
          </p:grpSpPr>
          <p:sp>
            <p:nvSpPr>
              <p:cNvPr id="213" name="Rounded Rectangle"/>
              <p:cNvSpPr/>
              <p:nvPr/>
            </p:nvSpPr>
            <p:spPr>
              <a:xfrm>
                <a:off x="0" y="0"/>
                <a:ext cx="2138551" cy="823110"/>
              </a:xfrm>
              <a:prstGeom prst="roundRect">
                <a:avLst>
                  <a:gd name="adj" fmla="val 2656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4" name="*.asLazy()…"/>
              <p:cNvSpPr txBox="1"/>
              <p:nvPr/>
            </p:nvSpPr>
            <p:spPr>
              <a:xfrm>
                <a:off x="6402" y="61034"/>
                <a:ext cx="2125746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 sz="2000"/>
                </a:pPr>
                <a:r>
                  <a:t>*.asLazy()</a:t>
                </a:r>
              </a:p>
              <a:p>
                <a:pPr>
                  <a:defRPr sz="2000"/>
                </a:pPr>
                <a:r>
                  <a:t>*</a:t>
                </a:r>
                <a:r>
                  <a:t>.asParallel()</a:t>
                </a:r>
              </a:p>
            </p:txBody>
          </p:sp>
        </p:grpSp>
      </p:grpSp>
      <p:grpSp>
        <p:nvGrpSpPr>
          <p:cNvPr id="221" name="Group 51"/>
          <p:cNvGrpSpPr/>
          <p:nvPr/>
        </p:nvGrpSpPr>
        <p:grpSpPr>
          <a:xfrm>
            <a:off x="5352353" y="1728802"/>
            <a:ext cx="1614226" cy="3210823"/>
            <a:chOff x="0" y="0"/>
            <a:chExt cx="1614224" cy="3210822"/>
          </a:xfrm>
        </p:grpSpPr>
        <p:sp>
          <p:nvSpPr>
            <p:cNvPr id="217" name="Rectangle: Rounded Corners 52"/>
            <p:cNvSpPr/>
            <p:nvPr/>
          </p:nvSpPr>
          <p:spPr>
            <a:xfrm>
              <a:off x="-1" y="0"/>
              <a:ext cx="1614226" cy="3210823"/>
            </a:xfrm>
            <a:prstGeom prst="roundRect">
              <a:avLst>
                <a:gd name="adj" fmla="val 646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20" name="Rectangle: Rounded Corners 53"/>
            <p:cNvGrpSpPr/>
            <p:nvPr/>
          </p:nvGrpSpPr>
          <p:grpSpPr>
            <a:xfrm>
              <a:off x="88595" y="80797"/>
              <a:ext cx="1437038" cy="3049227"/>
              <a:chOff x="0" y="0"/>
              <a:chExt cx="1437037" cy="3049225"/>
            </a:xfrm>
          </p:grpSpPr>
          <p:sp>
            <p:nvSpPr>
              <p:cNvPr id="218" name="Rounded Rectangle"/>
              <p:cNvSpPr/>
              <p:nvPr/>
            </p:nvSpPr>
            <p:spPr>
              <a:xfrm>
                <a:off x="0" y="0"/>
                <a:ext cx="1437038" cy="3049226"/>
              </a:xfrm>
              <a:prstGeom prst="roundRect">
                <a:avLst>
                  <a:gd name="adj" fmla="val 634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" name="Boolean…"/>
              <p:cNvSpPr txBox="1"/>
              <p:nvPr/>
            </p:nvSpPr>
            <p:spPr>
              <a:xfrm>
                <a:off x="26717" y="107293"/>
                <a:ext cx="1383603" cy="283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 sz="2000"/>
                </a:pPr>
                <a:r>
                  <a:t>Boolean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Byte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Char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Double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Float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Int</a:t>
                </a:r>
              </a:p>
              <a:p>
                <a:pPr>
                  <a:defRPr sz="2000"/>
                </a:pPr>
                <a:r>
                  <a:t>Long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>
                    <a:ln w="9525">
                      <a:solidFill>
                        <a:srgbClr val="385724"/>
                      </a:solidFill>
                    </a:ln>
                    <a:solidFill>
                      <a:srgbClr val="33CC33"/>
                    </a:solidFill>
                  </a:defRPr>
                </a:pPr>
                <a:r>
                  <a:t>Object</a:t>
                </a:r>
              </a:p>
              <a:p>
                <a:pPr>
                  <a:defRPr sz="2000"/>
                </a:pPr>
                <a:r>
                  <a:t>Short</a:t>
                </a:r>
              </a:p>
            </p:txBody>
          </p:sp>
        </p:grpSp>
      </p:grpSp>
      <p:sp>
        <p:nvSpPr>
          <p:cNvPr id="222" name="Freeform: Shape 54"/>
          <p:cNvSpPr/>
          <p:nvPr/>
        </p:nvSpPr>
        <p:spPr>
          <a:xfrm>
            <a:off x="2783729" y="1195069"/>
            <a:ext cx="4944148" cy="1735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4" fill="norm" stroke="1" extrusionOk="0">
                <a:moveTo>
                  <a:pt x="0" y="20674"/>
                </a:moveTo>
                <a:cubicBezTo>
                  <a:pt x="1552" y="20635"/>
                  <a:pt x="1188" y="19003"/>
                  <a:pt x="1759" y="13983"/>
                </a:cubicBezTo>
                <a:cubicBezTo>
                  <a:pt x="2301" y="8828"/>
                  <a:pt x="2149" y="3448"/>
                  <a:pt x="4771" y="1504"/>
                </a:cubicBezTo>
                <a:cubicBezTo>
                  <a:pt x="7394" y="-440"/>
                  <a:pt x="14964" y="-826"/>
                  <a:pt x="17493" y="2319"/>
                </a:cubicBezTo>
                <a:cubicBezTo>
                  <a:pt x="20022" y="5465"/>
                  <a:pt x="19094" y="19977"/>
                  <a:pt x="19945" y="20375"/>
                </a:cubicBezTo>
                <a:cubicBezTo>
                  <a:pt x="20796" y="20774"/>
                  <a:pt x="20124" y="20472"/>
                  <a:pt x="21600" y="20674"/>
                </a:cubicBezTo>
              </a:path>
            </a:pathLst>
          </a:cu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23" name="Straight Arrow Connector 56"/>
          <p:cNvSpPr/>
          <p:nvPr/>
        </p:nvSpPr>
        <p:spPr>
          <a:xfrm>
            <a:off x="6966577" y="3334213"/>
            <a:ext cx="761300" cy="3750"/>
          </a:xfrm>
          <a:prstGeom prst="line">
            <a:avLst/>
          </a:pr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Freeform: Shape 59"/>
          <p:cNvSpPr/>
          <p:nvPr/>
        </p:nvSpPr>
        <p:spPr>
          <a:xfrm flipV="1">
            <a:off x="4821237" y="3592530"/>
            <a:ext cx="2902790" cy="1880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74" fill="norm" stroke="1" extrusionOk="0">
                <a:moveTo>
                  <a:pt x="0" y="20374"/>
                </a:moveTo>
                <a:cubicBezTo>
                  <a:pt x="2002" y="20099"/>
                  <a:pt x="2080" y="19964"/>
                  <a:pt x="2313" y="15733"/>
                </a:cubicBezTo>
                <a:cubicBezTo>
                  <a:pt x="2527" y="12539"/>
                  <a:pt x="2027" y="4014"/>
                  <a:pt x="4303" y="1745"/>
                </a:cubicBezTo>
                <a:cubicBezTo>
                  <a:pt x="6579" y="-525"/>
                  <a:pt x="13588" y="-762"/>
                  <a:pt x="15968" y="2118"/>
                </a:cubicBezTo>
                <a:cubicBezTo>
                  <a:pt x="18348" y="4997"/>
                  <a:pt x="17653" y="17207"/>
                  <a:pt x="18584" y="19022"/>
                </a:cubicBezTo>
                <a:cubicBezTo>
                  <a:pt x="19516" y="20838"/>
                  <a:pt x="19686" y="20134"/>
                  <a:pt x="21600" y="20374"/>
                </a:cubicBezTo>
              </a:path>
            </a:pathLst>
          </a:cu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25" name="Straight Arrow Connector 60"/>
          <p:cNvSpPr/>
          <p:nvPr/>
        </p:nvSpPr>
        <p:spPr>
          <a:xfrm rot="5400000">
            <a:off x="9195037" y="4083254"/>
            <a:ext cx="1782856" cy="903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2E75B6"/>
            </a:solidFill>
            <a:prstDash val="sysDash"/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6" name="Freeform: Shape 72"/>
          <p:cNvSpPr/>
          <p:nvPr/>
        </p:nvSpPr>
        <p:spPr>
          <a:xfrm>
            <a:off x="5062081" y="1457912"/>
            <a:ext cx="636604" cy="631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2" h="20927" fill="norm" stroke="1" extrusionOk="0">
                <a:moveTo>
                  <a:pt x="21092" y="9386"/>
                </a:moveTo>
                <a:cubicBezTo>
                  <a:pt x="20852" y="5799"/>
                  <a:pt x="20611" y="2212"/>
                  <a:pt x="17485" y="970"/>
                </a:cubicBezTo>
                <a:cubicBezTo>
                  <a:pt x="14360" y="-272"/>
                  <a:pt x="5102" y="-673"/>
                  <a:pt x="2337" y="1932"/>
                </a:cubicBezTo>
                <a:cubicBezTo>
                  <a:pt x="-428" y="4537"/>
                  <a:pt x="-508" y="13433"/>
                  <a:pt x="895" y="16599"/>
                </a:cubicBezTo>
                <a:cubicBezTo>
                  <a:pt x="2297" y="19765"/>
                  <a:pt x="4842" y="19504"/>
                  <a:pt x="10753" y="20927"/>
                </a:cubicBezTo>
              </a:path>
            </a:pathLst>
          </a:custGeom>
          <a:ln w="38100">
            <a:solidFill>
              <a:srgbClr val="33CC33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</a:p>
        </p:txBody>
      </p:sp>
      <p:grpSp>
        <p:nvGrpSpPr>
          <p:cNvPr id="231" name="Group 8"/>
          <p:cNvGrpSpPr/>
          <p:nvPr/>
        </p:nvGrpSpPr>
        <p:grpSpPr>
          <a:xfrm>
            <a:off x="785795" y="2812750"/>
            <a:ext cx="1997933" cy="1063029"/>
            <a:chOff x="0" y="0"/>
            <a:chExt cx="1997931" cy="1063028"/>
          </a:xfrm>
        </p:grpSpPr>
        <p:sp>
          <p:nvSpPr>
            <p:cNvPr id="227" name="Rectangle: Rounded Corners 9"/>
            <p:cNvSpPr/>
            <p:nvPr/>
          </p:nvSpPr>
          <p:spPr>
            <a:xfrm>
              <a:off x="0" y="0"/>
              <a:ext cx="1997932" cy="1063029"/>
            </a:xfrm>
            <a:prstGeom prst="roundRect">
              <a:avLst>
                <a:gd name="adj" fmla="val 16667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30" name="Rectangle: Rounded Corners 10"/>
            <p:cNvGrpSpPr/>
            <p:nvPr/>
          </p:nvGrpSpPr>
          <p:grpSpPr>
            <a:xfrm>
              <a:off x="73694" y="79691"/>
              <a:ext cx="1850544" cy="903645"/>
              <a:chOff x="0" y="0"/>
              <a:chExt cx="1850543" cy="903644"/>
            </a:xfrm>
          </p:grpSpPr>
          <p:sp>
            <p:nvSpPr>
              <p:cNvPr id="228" name="Rounded Rectangle"/>
              <p:cNvSpPr/>
              <p:nvPr/>
            </p:nvSpPr>
            <p:spPr>
              <a:xfrm>
                <a:off x="0" y="0"/>
                <a:ext cx="1850544" cy="9036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9" name="Immutable…"/>
              <p:cNvSpPr txBox="1"/>
              <p:nvPr/>
            </p:nvSpPr>
            <p:spPr>
              <a:xfrm>
                <a:off x="44112" y="101301"/>
                <a:ext cx="1762319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 sz="2000"/>
                </a:pPr>
                <a:r>
                  <a:t>Immutable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Mutable</a:t>
                </a:r>
              </a:p>
            </p:txBody>
          </p:sp>
        </p:grpSp>
      </p:grpSp>
      <p:sp>
        <p:nvSpPr>
          <p:cNvPr id="232" name="TextBox 2"/>
          <p:cNvSpPr txBox="1"/>
          <p:nvPr/>
        </p:nvSpPr>
        <p:spPr>
          <a:xfrm>
            <a:off x="681973" y="4178417"/>
            <a:ext cx="4493975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MutableIntList</a:t>
            </a:r>
          </a:p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LongStack</a:t>
            </a:r>
          </a:p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SortedBagMultimap</a:t>
            </a:r>
          </a:p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ImmutableObjectLongMap</a:t>
            </a:r>
          </a:p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MutableSortedSetMultimap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Oval 29"/>
          <p:cNvSpPr/>
          <p:nvPr/>
        </p:nvSpPr>
        <p:spPr>
          <a:xfrm>
            <a:off x="1184563" y="4800600"/>
            <a:ext cx="9822874" cy="1822856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Title 1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pPr/>
            <a:r>
              <a:t>Instantiate Them Using Factories</a:t>
            </a:r>
          </a:p>
        </p:txBody>
      </p:sp>
      <p:sp>
        <p:nvSpPr>
          <p:cNvPr id="237" name="Slide Number Placeholder 47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38" name="Table 3"/>
          <p:cNvGraphicFramePr/>
          <p:nvPr/>
        </p:nvGraphicFramePr>
        <p:xfrm>
          <a:off x="1052945" y="1294627"/>
          <a:ext cx="10086112" cy="7416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73255"/>
                <a:gridCol w="1528382"/>
                <a:gridCol w="1620982"/>
                <a:gridCol w="1454727"/>
                <a:gridCol w="2991655"/>
                <a:gridCol w="131711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Primitive Type</a:t>
                      </a:r>
                    </a:p>
                  </a:txBody>
                  <a:tcPr marL="45720" marR="45720" marT="45720" marB="45720" anchor="b" anchorCtr="0" horzOverflow="overflow">
                    <a:lnL w="38100">
                      <a:solidFill>
                        <a:srgbClr val="FFFFFF"/>
                      </a:solidFill>
                    </a:lnL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Container Type</a:t>
                      </a:r>
                    </a:p>
                  </a:txBody>
                  <a:tcPr marL="45720" marR="45720" marT="45720" marB="45720" anchor="b" anchorCtr="0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Mutability</a:t>
                      </a:r>
                    </a:p>
                  </a:txBody>
                  <a:tcPr marL="45720" marR="45720" marT="45720" marB="45720" anchor="b" anchorCtr="0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Multimap</a:t>
                      </a:r>
                    </a:p>
                  </a:txBody>
                  <a:tcPr marL="45720" marR="45720" marT="45720" marB="45720" anchor="b" anchorCtr="0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Initialized</a:t>
                      </a:r>
                    </a:p>
                  </a:txBody>
                  <a:tcPr marL="45720" marR="45720" marT="45720" marB="45720" anchor="b" anchorCtr="0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Lazy</a:t>
                      </a:r>
                    </a:p>
                  </a:txBody>
                  <a:tcPr marL="45720" marR="45720" marT="45720" marB="45720" anchor="b" anchorCtr="0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Boolean</a:t>
                      </a:r>
                      <a:br/>
                      <a:r>
                        <a:t>Byte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Char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Double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Float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Int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Long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Object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Short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FFFFFF"/>
                      </a:solidFill>
                    </a:lnL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Bags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BiMaps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Lists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Maps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Multimaps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Sets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SortedBags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SortedMaps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SortedSets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Stacks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.mutable
.immutable
.fixedSize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.bag
.list
.set
.sortedSet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.empty()</a:t>
                      </a:r>
                      <a:r>
                        <a:rPr>
                          <a:solidFill>
                            <a:srgbClr val="0066FF"/>
                          </a:solidFill>
                        </a:rPr>
                        <a:t>|</a:t>
                      </a:r>
                      <a:r>
                        <a:t>.of()</a:t>
                      </a:r>
                      <a:r>
                        <a:rPr>
                          <a:solidFill>
                            <a:srgbClr val="0066FF"/>
                          </a:solidFill>
                        </a:rPr>
                        <a:t>|</a:t>
                      </a:r>
                      <a:r>
                        <a:t>.with()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.of(one)</a:t>
                      </a:r>
                      <a:r>
                        <a:rPr>
                          <a:solidFill>
                            <a:srgbClr val="0066FF"/>
                          </a:solidFill>
                        </a:rPr>
                        <a:t>|</a:t>
                      </a:r>
                      <a:r>
                        <a:t>.with(one)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 ...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.of(one,…,ten)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.with(one,…,ten)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.of(... elements)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.with(... elements)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.ofAll(Iterable)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.withAll(Iterable)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.asLazy()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</a:tr>
            </a:tbl>
          </a:graphicData>
        </a:graphic>
      </p:graphicFrame>
      <p:sp>
        <p:nvSpPr>
          <p:cNvPr id="239" name="Rectangle 3"/>
          <p:cNvSpPr txBox="1"/>
          <p:nvPr/>
        </p:nvSpPr>
        <p:spPr>
          <a:xfrm>
            <a:off x="1492827" y="5458909"/>
            <a:ext cx="920634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lnSpc>
                <a:spcPct val="150000"/>
              </a:lnSpc>
              <a:defRPr sz="2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LongStacks</a:t>
            </a:r>
            <a:r>
              <a:rPr>
                <a:solidFill>
                  <a:srgbClr val="000000"/>
                </a:solidFill>
              </a:rPr>
              <a:t>.</a:t>
            </a:r>
            <a:r>
              <a:rPr b="1" i="1">
                <a:solidFill>
                  <a:srgbClr val="660E7A"/>
                </a:solidFill>
              </a:rPr>
              <a:t>immutable</a:t>
            </a:r>
            <a:r>
              <a:rPr>
                <a:solidFill>
                  <a:srgbClr val="000000"/>
                </a:solidFill>
              </a:rPr>
              <a:t>.with(</a:t>
            </a:r>
            <a:r>
              <a:rPr>
                <a:solidFill>
                  <a:srgbClr val="0000FF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).asLazy()</a:t>
            </a:r>
          </a:p>
        </p:txBody>
      </p:sp>
      <p:pic>
        <p:nvPicPr>
          <p:cNvPr id="240" name="Graphic 16" descr="Graphic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5944" y="5317988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Right Brace 19"/>
          <p:cNvSpPr/>
          <p:nvPr/>
        </p:nvSpPr>
        <p:spPr>
          <a:xfrm rot="5400000">
            <a:off x="5964999" y="2154527"/>
            <a:ext cx="262003" cy="7798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594"/>
                  <a:pt x="10800" y="1327"/>
                </a:cubicBezTo>
                <a:lnTo>
                  <a:pt x="10800" y="9473"/>
                </a:lnTo>
                <a:cubicBezTo>
                  <a:pt x="10800" y="10206"/>
                  <a:pt x="15635" y="10800"/>
                  <a:pt x="21600" y="10800"/>
                </a:cubicBezTo>
                <a:cubicBezTo>
                  <a:pt x="15635" y="10800"/>
                  <a:pt x="10800" y="11394"/>
                  <a:pt x="10800" y="12127"/>
                </a:cubicBezTo>
                <a:lnTo>
                  <a:pt x="10800" y="20273"/>
                </a:lnTo>
                <a:cubicBezTo>
                  <a:pt x="10800" y="21006"/>
                  <a:pt x="5965" y="21600"/>
                  <a:pt x="0" y="2160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42" name="Right Brace 43"/>
          <p:cNvSpPr/>
          <p:nvPr/>
        </p:nvSpPr>
        <p:spPr>
          <a:xfrm flipV="1" rot="16200000">
            <a:off x="5149215" y="2353173"/>
            <a:ext cx="197913" cy="6170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567"/>
                  <a:pt x="10800" y="1267"/>
                </a:cubicBezTo>
                <a:lnTo>
                  <a:pt x="10800" y="9533"/>
                </a:lnTo>
                <a:cubicBezTo>
                  <a:pt x="10800" y="10233"/>
                  <a:pt x="15635" y="10800"/>
                  <a:pt x="21600" y="10800"/>
                </a:cubicBezTo>
                <a:cubicBezTo>
                  <a:pt x="15635" y="10800"/>
                  <a:pt x="10800" y="11367"/>
                  <a:pt x="10800" y="12067"/>
                </a:cubicBezTo>
                <a:lnTo>
                  <a:pt x="10800" y="20333"/>
                </a:lnTo>
                <a:cubicBezTo>
                  <a:pt x="10800" y="21033"/>
                  <a:pt x="5965" y="21600"/>
                  <a:pt x="0" y="2160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43" name="TextBox 20"/>
          <p:cNvSpPr txBox="1"/>
          <p:nvPr/>
        </p:nvSpPr>
        <p:spPr>
          <a:xfrm>
            <a:off x="4580652" y="6068286"/>
            <a:ext cx="303069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LazyLongIterable</a:t>
            </a:r>
          </a:p>
        </p:txBody>
      </p:sp>
      <p:sp>
        <p:nvSpPr>
          <p:cNvPr id="244" name="Rectangle 7"/>
          <p:cNvSpPr txBox="1"/>
          <p:nvPr/>
        </p:nvSpPr>
        <p:spPr>
          <a:xfrm>
            <a:off x="3255820" y="4794967"/>
            <a:ext cx="39693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ImmutableLongStack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pPr/>
            <a:r>
              <a:t>Methods by Category - Highlights</a:t>
            </a:r>
          </a:p>
        </p:txBody>
      </p:sp>
      <p:sp>
        <p:nvSpPr>
          <p:cNvPr id="247" name="Slide Number Placeholder 2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3" name="Group 10"/>
          <p:cNvGrpSpPr/>
          <p:nvPr/>
        </p:nvGrpSpPr>
        <p:grpSpPr>
          <a:xfrm>
            <a:off x="552431" y="1128886"/>
            <a:ext cx="5543569" cy="2700772"/>
            <a:chOff x="0" y="0"/>
            <a:chExt cx="5543567" cy="2700770"/>
          </a:xfrm>
        </p:grpSpPr>
        <p:grpSp>
          <p:nvGrpSpPr>
            <p:cNvPr id="250" name="Rectangle 3"/>
            <p:cNvGrpSpPr/>
            <p:nvPr/>
          </p:nvGrpSpPr>
          <p:grpSpPr>
            <a:xfrm>
              <a:off x="6" y="0"/>
              <a:ext cx="5543562" cy="650790"/>
              <a:chOff x="0" y="0"/>
              <a:chExt cx="5543561" cy="650789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-1" y="-1"/>
                <a:ext cx="5543563" cy="650791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9" name="transform"/>
              <p:cNvSpPr txBox="1"/>
              <p:nvPr/>
            </p:nvSpPr>
            <p:spPr>
              <a:xfrm>
                <a:off x="-1" y="38374"/>
                <a:ext cx="5543563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transform</a:t>
                </a:r>
              </a:p>
            </p:txBody>
          </p:sp>
        </p:grpSp>
        <p:sp>
          <p:nvSpPr>
            <p:cNvPr id="251" name="Rectangle 4"/>
            <p:cNvSpPr/>
            <p:nvPr/>
          </p:nvSpPr>
          <p:spPr>
            <a:xfrm>
              <a:off x="0" y="678930"/>
              <a:ext cx="5543562" cy="20218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collect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collect</a:t>
              </a:r>
              <a:r>
                <a:rPr b="1">
                  <a:solidFill>
                    <a:srgbClr val="0066FF"/>
                  </a:solidFill>
                </a:rPr>
                <a:t>[Boolean,Byte,Char,Double,Float,Int,Long,Short]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collectIf</a:t>
              </a:r>
            </a:p>
            <a:p>
              <a:pPr>
                <a:defRPr sz="1600"/>
              </a:pPr>
              <a:r>
                <a:t>collectKeysAndValues</a:t>
              </a:r>
            </a:p>
            <a:p>
              <a:pPr>
                <a:defRPr sz="1600"/>
              </a:pPr>
              <a:r>
                <a:t>collectValues</a:t>
              </a:r>
            </a:p>
            <a:p>
              <a:pPr>
                <a:defRPr sz="1600"/>
              </a:pPr>
              <a:r>
                <a:t>collectWithIndex</a:t>
              </a:r>
            </a:p>
            <a:p>
              <a:pPr>
                <a:defRPr sz="1600"/>
              </a:pPr>
              <a:r>
                <a:t>collectWithOccurrences</a:t>
              </a:r>
            </a:p>
            <a:p>
              <a:pPr>
                <a:defRPr sz="1600"/>
              </a:pPr>
              <a:r>
                <a:t>flatCollect</a:t>
              </a:r>
            </a:p>
          </p:txBody>
        </p:sp>
        <p:sp>
          <p:nvSpPr>
            <p:cNvPr id="252" name="Straight Connector 9"/>
            <p:cNvSpPr/>
            <p:nvPr/>
          </p:nvSpPr>
          <p:spPr>
            <a:xfrm>
              <a:off x="4" y="650789"/>
              <a:ext cx="5543562" cy="1"/>
            </a:xfrm>
            <a:prstGeom prst="line">
              <a:avLst/>
            </a:prstGeom>
            <a:solidFill>
              <a:srgbClr val="F2F2F2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9" name="Group 11"/>
          <p:cNvGrpSpPr/>
          <p:nvPr/>
        </p:nvGrpSpPr>
        <p:grpSpPr>
          <a:xfrm>
            <a:off x="521346" y="4100167"/>
            <a:ext cx="2028572" cy="1978243"/>
            <a:chOff x="0" y="0"/>
            <a:chExt cx="2028570" cy="1978242"/>
          </a:xfrm>
        </p:grpSpPr>
        <p:grpSp>
          <p:nvGrpSpPr>
            <p:cNvPr id="256" name="Rectangle 12"/>
            <p:cNvGrpSpPr/>
            <p:nvPr/>
          </p:nvGrpSpPr>
          <p:grpSpPr>
            <a:xfrm>
              <a:off x="1" y="0"/>
              <a:ext cx="2028570" cy="650791"/>
              <a:chOff x="0" y="0"/>
              <a:chExt cx="2028569" cy="650790"/>
            </a:xfrm>
          </p:grpSpPr>
          <p:sp>
            <p:nvSpPr>
              <p:cNvPr id="254" name="Rectangle"/>
              <p:cNvSpPr/>
              <p:nvPr/>
            </p:nvSpPr>
            <p:spPr>
              <a:xfrm>
                <a:off x="-1" y="-1"/>
                <a:ext cx="2028571" cy="650792"/>
              </a:xfrm>
              <a:prstGeom prst="rect">
                <a:avLst/>
              </a:prstGeom>
              <a:solidFill>
                <a:srgbClr val="DEEB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5" name="wrap"/>
              <p:cNvSpPr txBox="1"/>
              <p:nvPr/>
            </p:nvSpPr>
            <p:spPr>
              <a:xfrm>
                <a:off x="-1" y="38375"/>
                <a:ext cx="2028571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wrap</a:t>
                </a:r>
              </a:p>
            </p:txBody>
          </p:sp>
        </p:grpSp>
        <p:sp>
          <p:nvSpPr>
            <p:cNvPr id="257" name="Rectangle 13"/>
            <p:cNvSpPr/>
            <p:nvPr/>
          </p:nvSpPr>
          <p:spPr>
            <a:xfrm>
              <a:off x="0" y="680302"/>
              <a:ext cx="2028570" cy="1297941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asLazy</a:t>
              </a:r>
            </a:p>
            <a:p>
              <a:pPr>
                <a:defRPr sz="1600"/>
              </a:pPr>
              <a:r>
                <a:t>asParallel</a:t>
              </a:r>
            </a:p>
            <a:p>
              <a:pPr>
                <a:defRPr sz="1600"/>
              </a:pPr>
              <a:r>
                <a:t>asReversed</a:t>
              </a:r>
            </a:p>
            <a:p>
              <a:pPr>
                <a:defRPr sz="1600"/>
              </a:pPr>
              <a:r>
                <a:t>asSynchronized</a:t>
              </a:r>
            </a:p>
            <a:p>
              <a:pPr>
                <a:defRPr sz="1600"/>
              </a:pPr>
              <a:r>
                <a:t>asUnmodifiable</a:t>
              </a:r>
            </a:p>
          </p:txBody>
        </p:sp>
        <p:sp>
          <p:nvSpPr>
            <p:cNvPr id="258" name="Straight Connector 14"/>
            <p:cNvSpPr/>
            <p:nvPr/>
          </p:nvSpPr>
          <p:spPr>
            <a:xfrm>
              <a:off x="0" y="650790"/>
              <a:ext cx="2028570" cy="1"/>
            </a:xfrm>
            <a:prstGeom prst="line">
              <a:avLst/>
            </a:prstGeom>
            <a:solidFill>
              <a:srgbClr val="DEEB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5" name="Group 15"/>
          <p:cNvGrpSpPr/>
          <p:nvPr/>
        </p:nvGrpSpPr>
        <p:grpSpPr>
          <a:xfrm>
            <a:off x="7096362" y="1269358"/>
            <a:ext cx="1968761" cy="4152097"/>
            <a:chOff x="0" y="0"/>
            <a:chExt cx="1968760" cy="4152096"/>
          </a:xfrm>
        </p:grpSpPr>
        <p:grpSp>
          <p:nvGrpSpPr>
            <p:cNvPr id="262" name="Rectangle 16"/>
            <p:cNvGrpSpPr/>
            <p:nvPr/>
          </p:nvGrpSpPr>
          <p:grpSpPr>
            <a:xfrm>
              <a:off x="6" y="0"/>
              <a:ext cx="1968755" cy="650791"/>
              <a:chOff x="0" y="0"/>
              <a:chExt cx="1968754" cy="650790"/>
            </a:xfrm>
          </p:grpSpPr>
          <p:sp>
            <p:nvSpPr>
              <p:cNvPr id="260" name="Rectangle"/>
              <p:cNvSpPr/>
              <p:nvPr/>
            </p:nvSpPr>
            <p:spPr>
              <a:xfrm>
                <a:off x="-1" y="-1"/>
                <a:ext cx="1968756" cy="650792"/>
              </a:xfrm>
              <a:prstGeom prst="rect">
                <a:avLst/>
              </a:prstGeom>
              <a:solidFill>
                <a:srgbClr val="FBE5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1" name="convert"/>
              <p:cNvSpPr txBox="1"/>
              <p:nvPr/>
            </p:nvSpPr>
            <p:spPr>
              <a:xfrm>
                <a:off x="-1" y="38375"/>
                <a:ext cx="1968756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convert</a:t>
                </a:r>
              </a:p>
            </p:txBody>
          </p:sp>
        </p:grpSp>
        <p:sp>
          <p:nvSpPr>
            <p:cNvPr id="263" name="Rectangle 17"/>
            <p:cNvSpPr/>
            <p:nvPr/>
          </p:nvSpPr>
          <p:spPr>
            <a:xfrm>
              <a:off x="0" y="682455"/>
              <a:ext cx="1968755" cy="3469641"/>
            </a:xfrm>
            <a:prstGeom prst="rect">
              <a:avLst/>
            </a:prstGeom>
            <a:solidFill>
              <a:srgbClr val="FBE5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toArray</a:t>
              </a:r>
            </a:p>
            <a:p>
              <a:pPr>
                <a:defRPr sz="1600"/>
              </a:pPr>
              <a:r>
                <a:t>toBag</a:t>
              </a:r>
            </a:p>
            <a:p>
              <a:pPr>
                <a:defRPr sz="1600"/>
              </a:pPr>
              <a:r>
                <a:t>toImmutable</a:t>
              </a:r>
            </a:p>
            <a:p>
              <a:pPr>
                <a:defRPr sz="1600"/>
              </a:pPr>
              <a:r>
                <a:t>toList</a:t>
              </a:r>
            </a:p>
            <a:p>
              <a:pPr>
                <a:defRPr sz="1600"/>
              </a:pPr>
              <a:r>
                <a:t>toMap</a:t>
              </a:r>
            </a:p>
            <a:p>
              <a:pPr>
                <a:defRPr sz="1600"/>
              </a:pPr>
              <a:r>
                <a:t>toReversed</a:t>
              </a:r>
            </a:p>
            <a:p>
              <a:pPr>
                <a:defRPr sz="1600"/>
              </a:pPr>
              <a:r>
                <a:t>toSet</a:t>
              </a:r>
            </a:p>
            <a:p>
              <a:pPr>
                <a:defRPr sz="1600"/>
              </a:pPr>
              <a:r>
                <a:t>toSortedBag</a:t>
              </a:r>
              <a:r>
                <a:rPr b="1">
                  <a:solidFill>
                    <a:srgbClr val="0066FF"/>
                  </a:solidFill>
                </a:rPr>
                <a:t>[By]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toSortedList</a:t>
              </a:r>
              <a:r>
                <a:rPr b="1">
                  <a:solidFill>
                    <a:srgbClr val="0066FF"/>
                  </a:solidFill>
                </a:rPr>
                <a:t>[By]</a:t>
              </a:r>
            </a:p>
            <a:p>
              <a:pPr>
                <a:defRPr sz="1600"/>
              </a:pPr>
              <a:r>
                <a:t>toSortedMap</a:t>
              </a:r>
            </a:p>
            <a:p>
              <a:pPr>
                <a:defRPr sz="1600"/>
              </a:pPr>
              <a:r>
                <a:t>toSortedSet</a:t>
              </a:r>
            </a:p>
            <a:p>
              <a:pPr>
                <a:defRPr sz="1600"/>
              </a:pPr>
              <a:r>
                <a:t>toSortedSet</a:t>
              </a:r>
              <a:r>
                <a:rPr b="1">
                  <a:solidFill>
                    <a:srgbClr val="0066FF"/>
                  </a:solidFill>
                </a:rPr>
                <a:t>[By]</a:t>
              </a:r>
            </a:p>
            <a:p>
              <a:pPr>
                <a:defRPr sz="1600"/>
              </a:pPr>
              <a:r>
                <a:t>toStack</a:t>
              </a:r>
            </a:p>
            <a:p>
              <a:pPr>
                <a:defRPr sz="1600"/>
              </a:pPr>
              <a:r>
                <a:t>toString</a:t>
              </a:r>
            </a:p>
          </p:txBody>
        </p:sp>
        <p:sp>
          <p:nvSpPr>
            <p:cNvPr id="264" name="Straight Connector 18"/>
            <p:cNvSpPr/>
            <p:nvPr/>
          </p:nvSpPr>
          <p:spPr>
            <a:xfrm>
              <a:off x="5" y="650790"/>
              <a:ext cx="1968755" cy="1"/>
            </a:xfrm>
            <a:prstGeom prst="line">
              <a:avLst/>
            </a:prstGeom>
            <a:solidFill>
              <a:srgbClr val="FBE5D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1" name="Group 19"/>
          <p:cNvGrpSpPr/>
          <p:nvPr/>
        </p:nvGrpSpPr>
        <p:grpSpPr>
          <a:xfrm>
            <a:off x="9251088" y="1591525"/>
            <a:ext cx="2241721" cy="2208200"/>
            <a:chOff x="0" y="0"/>
            <a:chExt cx="2241720" cy="2208199"/>
          </a:xfrm>
        </p:grpSpPr>
        <p:grpSp>
          <p:nvGrpSpPr>
            <p:cNvPr id="268" name="Rectangle 20"/>
            <p:cNvGrpSpPr/>
            <p:nvPr/>
          </p:nvGrpSpPr>
          <p:grpSpPr>
            <a:xfrm>
              <a:off x="2" y="0"/>
              <a:ext cx="2241719" cy="650791"/>
              <a:chOff x="0" y="0"/>
              <a:chExt cx="2241718" cy="650790"/>
            </a:xfrm>
          </p:grpSpPr>
          <p:sp>
            <p:nvSpPr>
              <p:cNvPr id="266" name="Rectangle"/>
              <p:cNvSpPr/>
              <p:nvPr/>
            </p:nvSpPr>
            <p:spPr>
              <a:xfrm>
                <a:off x="-1" y="-1"/>
                <a:ext cx="2241720" cy="650792"/>
              </a:xfrm>
              <a:prstGeom prst="rect">
                <a:avLst/>
              </a:prstGeom>
              <a:solidFill>
                <a:srgbClr val="DAE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7" name="filter"/>
              <p:cNvSpPr txBox="1"/>
              <p:nvPr/>
            </p:nvSpPr>
            <p:spPr>
              <a:xfrm>
                <a:off x="-1" y="38375"/>
                <a:ext cx="2241720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filter</a:t>
                </a:r>
              </a:p>
            </p:txBody>
          </p:sp>
        </p:grpSp>
        <p:sp>
          <p:nvSpPr>
            <p:cNvPr id="269" name="Rectangle 21"/>
            <p:cNvSpPr/>
            <p:nvPr/>
          </p:nvSpPr>
          <p:spPr>
            <a:xfrm>
              <a:off x="0" y="668959"/>
              <a:ext cx="2241719" cy="1539241"/>
            </a:xfrm>
            <a:prstGeom prst="rect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select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selectByOccurrences</a:t>
              </a:r>
            </a:p>
            <a:p>
              <a:pPr>
                <a:defRPr sz="1600"/>
              </a:pPr>
              <a:r>
                <a:t>selectInstancesOf</a:t>
              </a:r>
            </a:p>
            <a:p>
              <a:pPr>
                <a:defRPr sz="1600"/>
              </a:pPr>
              <a:r>
                <a:t>reject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partition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partitionWhile</a:t>
              </a:r>
            </a:p>
          </p:txBody>
        </p:sp>
        <p:sp>
          <p:nvSpPr>
            <p:cNvPr id="270" name="Straight Connector 22"/>
            <p:cNvSpPr/>
            <p:nvPr/>
          </p:nvSpPr>
          <p:spPr>
            <a:xfrm>
              <a:off x="1" y="650790"/>
              <a:ext cx="2241719" cy="1"/>
            </a:xfrm>
            <a:prstGeom prst="line">
              <a:avLst/>
            </a:prstGeom>
            <a:solidFill>
              <a:srgbClr val="DAE3F3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7" name="Group 28"/>
          <p:cNvGrpSpPr/>
          <p:nvPr/>
        </p:nvGrpSpPr>
        <p:grpSpPr>
          <a:xfrm>
            <a:off x="8927706" y="4369182"/>
            <a:ext cx="2028574" cy="1980257"/>
            <a:chOff x="0" y="0"/>
            <a:chExt cx="2028572" cy="1980256"/>
          </a:xfrm>
        </p:grpSpPr>
        <p:grpSp>
          <p:nvGrpSpPr>
            <p:cNvPr id="274" name="Rectangle 29"/>
            <p:cNvGrpSpPr/>
            <p:nvPr/>
          </p:nvGrpSpPr>
          <p:grpSpPr>
            <a:xfrm>
              <a:off x="3" y="0"/>
              <a:ext cx="2028570" cy="650791"/>
              <a:chOff x="0" y="0"/>
              <a:chExt cx="2028569" cy="650790"/>
            </a:xfrm>
          </p:grpSpPr>
          <p:sp>
            <p:nvSpPr>
              <p:cNvPr id="272" name="Rectangle"/>
              <p:cNvSpPr/>
              <p:nvPr/>
            </p:nvSpPr>
            <p:spPr>
              <a:xfrm>
                <a:off x="-1" y="-1"/>
                <a:ext cx="2028571" cy="650792"/>
              </a:xfrm>
              <a:prstGeom prst="rect">
                <a:avLst/>
              </a:prstGeom>
              <a:solidFill>
                <a:srgbClr val="FFF1E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3" name="test"/>
              <p:cNvSpPr txBox="1"/>
              <p:nvPr/>
            </p:nvSpPr>
            <p:spPr>
              <a:xfrm>
                <a:off x="-1" y="38375"/>
                <a:ext cx="2028571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test</a:t>
                </a:r>
              </a:p>
            </p:txBody>
          </p:sp>
        </p:grpSp>
        <p:sp>
          <p:nvSpPr>
            <p:cNvPr id="275" name="Rectangle 30"/>
            <p:cNvSpPr/>
            <p:nvPr/>
          </p:nvSpPr>
          <p:spPr>
            <a:xfrm>
              <a:off x="0" y="669616"/>
              <a:ext cx="2028570" cy="1310641"/>
            </a:xfrm>
            <a:prstGeom prst="rect">
              <a:avLst/>
            </a:prstGeom>
            <a:solidFill>
              <a:srgbClr val="FFF1E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allSatisfy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anySatisfy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noneSatisfy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notEmpty</a:t>
              </a:r>
            </a:p>
            <a:p>
              <a:pPr>
                <a:defRPr sz="1600"/>
              </a:pPr>
              <a:r>
                <a:t>isEmpty</a:t>
              </a:r>
            </a:p>
          </p:txBody>
        </p:sp>
        <p:sp>
          <p:nvSpPr>
            <p:cNvPr id="276" name="Straight Connector 31"/>
            <p:cNvSpPr/>
            <p:nvPr/>
          </p:nvSpPr>
          <p:spPr>
            <a:xfrm>
              <a:off x="3" y="650790"/>
              <a:ext cx="2028570" cy="1"/>
            </a:xfrm>
            <a:prstGeom prst="line">
              <a:avLst/>
            </a:prstGeom>
            <a:solidFill>
              <a:srgbClr val="FFF1E1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3" name="Group 32"/>
          <p:cNvGrpSpPr/>
          <p:nvPr/>
        </p:nvGrpSpPr>
        <p:grpSpPr>
          <a:xfrm>
            <a:off x="2378424" y="4586861"/>
            <a:ext cx="2214036" cy="1967830"/>
            <a:chOff x="0" y="0"/>
            <a:chExt cx="2214035" cy="1967828"/>
          </a:xfrm>
        </p:grpSpPr>
        <p:grpSp>
          <p:nvGrpSpPr>
            <p:cNvPr id="280" name="Rectangle 33"/>
            <p:cNvGrpSpPr/>
            <p:nvPr/>
          </p:nvGrpSpPr>
          <p:grpSpPr>
            <a:xfrm>
              <a:off x="2" y="0"/>
              <a:ext cx="2214034" cy="650791"/>
              <a:chOff x="0" y="0"/>
              <a:chExt cx="2214033" cy="650790"/>
            </a:xfrm>
          </p:grpSpPr>
          <p:sp>
            <p:nvSpPr>
              <p:cNvPr id="278" name="Rectangle"/>
              <p:cNvSpPr/>
              <p:nvPr/>
            </p:nvSpPr>
            <p:spPr>
              <a:xfrm>
                <a:off x="-1" y="-1"/>
                <a:ext cx="2214035" cy="650792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" name="find"/>
              <p:cNvSpPr txBox="1"/>
              <p:nvPr/>
            </p:nvSpPr>
            <p:spPr>
              <a:xfrm>
                <a:off x="-1" y="38375"/>
                <a:ext cx="2214035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find</a:t>
                </a:r>
              </a:p>
            </p:txBody>
          </p:sp>
        </p:grpSp>
        <p:sp>
          <p:nvSpPr>
            <p:cNvPr id="281" name="Rectangle 34"/>
            <p:cNvSpPr/>
            <p:nvPr/>
          </p:nvSpPr>
          <p:spPr>
            <a:xfrm>
              <a:off x="0" y="657188"/>
              <a:ext cx="2214034" cy="1310641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detect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detect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  <a:r>
                <a:t>IfNone</a:t>
              </a:r>
            </a:p>
            <a:p>
              <a:pPr>
                <a:defRPr sz="1600"/>
              </a:pPr>
              <a:r>
                <a:t>detect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  <a:r>
                <a:t>Optional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max</a:t>
              </a:r>
              <a:r>
                <a:rPr b="1">
                  <a:solidFill>
                    <a:srgbClr val="0066FF"/>
                  </a:solidFill>
                </a:rPr>
                <a:t>[By]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min</a:t>
              </a:r>
              <a:r>
                <a:rPr b="1">
                  <a:solidFill>
                    <a:srgbClr val="0066FF"/>
                  </a:solidFill>
                </a:rPr>
                <a:t>[By]</a:t>
              </a:r>
            </a:p>
          </p:txBody>
        </p:sp>
        <p:sp>
          <p:nvSpPr>
            <p:cNvPr id="282" name="Straight Connector 35"/>
            <p:cNvSpPr/>
            <p:nvPr/>
          </p:nvSpPr>
          <p:spPr>
            <a:xfrm>
              <a:off x="0" y="650790"/>
              <a:ext cx="2214034" cy="1"/>
            </a:xfrm>
            <a:prstGeom prst="line">
              <a:avLst/>
            </a:prstGeom>
            <a:solidFill>
              <a:srgbClr val="FFF2CC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9" name="Group 24"/>
          <p:cNvGrpSpPr/>
          <p:nvPr/>
        </p:nvGrpSpPr>
        <p:grpSpPr>
          <a:xfrm>
            <a:off x="3848574" y="2493104"/>
            <a:ext cx="3089566" cy="2478791"/>
            <a:chOff x="0" y="0"/>
            <a:chExt cx="3089565" cy="2478789"/>
          </a:xfrm>
        </p:grpSpPr>
        <p:grpSp>
          <p:nvGrpSpPr>
            <p:cNvPr id="286" name="Rectangle 25"/>
            <p:cNvGrpSpPr/>
            <p:nvPr/>
          </p:nvGrpSpPr>
          <p:grpSpPr>
            <a:xfrm>
              <a:off x="3" y="0"/>
              <a:ext cx="3089563" cy="650791"/>
              <a:chOff x="0" y="0"/>
              <a:chExt cx="3089561" cy="650790"/>
            </a:xfrm>
          </p:grpSpPr>
          <p:sp>
            <p:nvSpPr>
              <p:cNvPr id="284" name="Rectangle"/>
              <p:cNvSpPr/>
              <p:nvPr/>
            </p:nvSpPr>
            <p:spPr>
              <a:xfrm>
                <a:off x="0" y="-1"/>
                <a:ext cx="3089562" cy="650792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5" name="group"/>
              <p:cNvSpPr txBox="1"/>
              <p:nvPr/>
            </p:nvSpPr>
            <p:spPr>
              <a:xfrm>
                <a:off x="0" y="38375"/>
                <a:ext cx="3089562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group</a:t>
                </a:r>
              </a:p>
            </p:txBody>
          </p:sp>
        </p:grpSp>
        <p:sp>
          <p:nvSpPr>
            <p:cNvPr id="287" name="Rectangle 26"/>
            <p:cNvSpPr/>
            <p:nvPr/>
          </p:nvSpPr>
          <p:spPr>
            <a:xfrm>
              <a:off x="0" y="685549"/>
              <a:ext cx="3089562" cy="1793241"/>
            </a:xfrm>
            <a:prstGeom prst="rect">
              <a:avLst/>
            </a:prstGeom>
            <a:solidFill>
              <a:srgbClr val="E2F0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groupBy</a:t>
              </a:r>
            </a:p>
            <a:p>
              <a:pPr>
                <a:defRPr sz="1600"/>
              </a:pPr>
              <a:r>
                <a:t>groupByEach</a:t>
              </a:r>
            </a:p>
            <a:p>
              <a:pPr>
                <a:defRPr sz="1600"/>
              </a:pPr>
              <a:r>
                <a:t>groupByUniqueKey</a:t>
              </a:r>
            </a:p>
            <a:p>
              <a:pPr>
                <a:defRPr sz="1600"/>
              </a:pPr>
              <a:r>
                <a:t>sumBy</a:t>
              </a:r>
              <a:r>
                <a:rPr b="1">
                  <a:solidFill>
                    <a:srgbClr val="0066FF"/>
                  </a:solidFill>
                </a:rPr>
                <a:t>[Double,Float,Int,Long]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sumOf</a:t>
              </a:r>
              <a:r>
                <a:rPr b="1">
                  <a:solidFill>
                    <a:srgbClr val="0066FF"/>
                  </a:solidFill>
                </a:rPr>
                <a:t>[Double,Float,Int,Long]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aggregateBy</a:t>
              </a:r>
            </a:p>
            <a:p>
              <a:pPr>
                <a:defRPr sz="1600"/>
              </a:pPr>
              <a:r>
                <a:t>aggregateInPlaceBy</a:t>
              </a:r>
            </a:p>
          </p:txBody>
        </p:sp>
        <p:sp>
          <p:nvSpPr>
            <p:cNvPr id="288" name="Straight Connector 27"/>
            <p:cNvSpPr/>
            <p:nvPr/>
          </p:nvSpPr>
          <p:spPr>
            <a:xfrm>
              <a:off x="0" y="650790"/>
              <a:ext cx="3089562" cy="1"/>
            </a:xfrm>
            <a:prstGeom prst="line">
              <a:avLst/>
            </a:prstGeom>
            <a:solidFill>
              <a:srgbClr val="E2F0D9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pPr/>
            <a:r>
              <a:t>Methods – Lots More…</a:t>
            </a:r>
          </a:p>
        </p:txBody>
      </p:sp>
      <p:sp>
        <p:nvSpPr>
          <p:cNvPr id="292" name="Slide Number Placeholder 2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1083336"/>
            <a:ext cx="9144000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pPr/>
            <a:r>
              <a:t>Let’s Do It!</a:t>
            </a:r>
          </a:p>
        </p:txBody>
      </p:sp>
      <p:sp>
        <p:nvSpPr>
          <p:cNvPr id="296" name="Slide Number Placeholder 2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 txBox="1"/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pPr/>
            <a:r>
              <a:t>Memory Usage (Overhead in KB, Count)</a:t>
            </a:r>
          </a:p>
        </p:txBody>
      </p:sp>
      <p:sp>
        <p:nvSpPr>
          <p:cNvPr id="299" name="Slide Number Placeholder 2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0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796" y="1113822"/>
            <a:ext cx="4584591" cy="2755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25" descr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9796" y="3965842"/>
            <a:ext cx="4584590" cy="2755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1312" y="3965842"/>
            <a:ext cx="4584591" cy="2755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1312" y="1113820"/>
            <a:ext cx="4584590" cy="2755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Univers"/>
            <a:ea typeface="Univers"/>
            <a:cs typeface="Univers"/>
            <a:sym typeface="Univer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Univers"/>
            <a:ea typeface="Univers"/>
            <a:cs typeface="Univers"/>
            <a:sym typeface="Univer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Univers"/>
            <a:ea typeface="Univers"/>
            <a:cs typeface="Univers"/>
            <a:sym typeface="Univer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Univers"/>
            <a:ea typeface="Univers"/>
            <a:cs typeface="Univers"/>
            <a:sym typeface="Univer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