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85" r:id="rId3"/>
    <p:sldId id="284" r:id="rId4"/>
    <p:sldId id="283" r:id="rId5"/>
    <p:sldId id="268" r:id="rId6"/>
    <p:sldId id="269" r:id="rId7"/>
    <p:sldId id="270" r:id="rId8"/>
    <p:sldId id="271" r:id="rId9"/>
    <p:sldId id="272" r:id="rId10"/>
    <p:sldId id="273" r:id="rId11"/>
    <p:sldId id="257" r:id="rId12"/>
    <p:sldId id="258" r:id="rId13"/>
    <p:sldId id="259" r:id="rId14"/>
    <p:sldId id="261" r:id="rId15"/>
    <p:sldId id="260" r:id="rId16"/>
    <p:sldId id="262" r:id="rId17"/>
    <p:sldId id="263" r:id="rId18"/>
    <p:sldId id="264" r:id="rId19"/>
    <p:sldId id="265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73" autoAdjust="0"/>
  </p:normalViewPr>
  <p:slideViewPr>
    <p:cSldViewPr>
      <p:cViewPr varScale="1">
        <p:scale>
          <a:sx n="97" d="100"/>
          <a:sy n="97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6" d="100"/>
          <a:sy n="36" d="100"/>
        </p:scale>
        <p:origin x="-2506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EE12B-7E5C-4D50-9A53-214CEE3453D9}" type="datetimeFigureOut">
              <a:rPr lang="zh-CN" altLang="en-US" smtClean="0"/>
              <a:t>1/8/15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09D9A-BA89-4945-98B4-B819599C1B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72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 class welcome to your first quiz section for 333...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9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ADDITIONAL:</a:t>
            </a:r>
            <a:br>
              <a:rPr lang="en-US" dirty="0" smtClean="0"/>
            </a:br>
            <a:r>
              <a:rPr lang="en-US" dirty="0" smtClean="0"/>
              <a:t>Just a reminder there is an exercise due tomorrow and HW0 is</a:t>
            </a:r>
            <a:r>
              <a:rPr lang="en-US" baseline="0" dirty="0" smtClean="0"/>
              <a:t> due Tuesday.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OVERVIEW:</a:t>
            </a:r>
          </a:p>
          <a:p>
            <a:r>
              <a:rPr lang="en-US" baseline="0" dirty="0" smtClean="0"/>
              <a:t> - C workflow review</a:t>
            </a:r>
          </a:p>
          <a:p>
            <a:r>
              <a:rPr lang="en-US" baseline="0" dirty="0" smtClean="0"/>
              <a:t>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3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r>
              <a:rPr lang="en-US" baseline="0" dirty="0" smtClean="0"/>
              <a:t> class welcome to your first quiz section for 333...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495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ADDITIONAL:</a:t>
            </a:r>
            <a:br>
              <a:rPr lang="en-US" dirty="0" smtClean="0"/>
            </a:br>
            <a:r>
              <a:rPr lang="en-US" dirty="0" smtClean="0"/>
              <a:t>Just a reminder there is an exercise due tomorrow and HW0 is</a:t>
            </a:r>
            <a:r>
              <a:rPr lang="en-US" baseline="0" dirty="0" smtClean="0"/>
              <a:t> due Tuesday.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OVERVIEW:</a:t>
            </a:r>
          </a:p>
          <a:p>
            <a:r>
              <a:rPr lang="en-US" baseline="0" dirty="0" smtClean="0"/>
              <a:t> - C workflow review</a:t>
            </a:r>
          </a:p>
          <a:p>
            <a:r>
              <a:rPr lang="en-US" baseline="0" dirty="0" smtClean="0"/>
              <a:t> 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3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04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r>
              <a:rPr lang="en-US" baseline="0" dirty="0" smtClean="0"/>
              <a:t> them on these Linux commands, What’s going to happen if I type this:</a:t>
            </a:r>
            <a:br>
              <a:rPr lang="en-US" baseline="0" dirty="0" smtClean="0"/>
            </a:b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-Wall -g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=c11 -o sum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sumnum.c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		FAIL –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dosum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never defined so linker fails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-Wall -g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=c11 -o sum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dosum.c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FAIL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main function is never defined so linker fails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gcc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-Wall -g 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=c11 -o sum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dosum.c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sumnum.c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97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COULD:</a:t>
            </a:r>
            <a:r>
              <a:rPr lang="en-US" baseline="0" dirty="0" smtClean="0"/>
              <a:t> try compiling without the #include on top and show what happens but it only produces a warning.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STUDENT QUESTION:</a:t>
            </a:r>
            <a:r>
              <a:rPr lang="en-US" baseline="0" dirty="0" smtClean="0"/>
              <a:t> How can you refer to a function only declared in one file/ implemented in another?</a:t>
            </a:r>
          </a:p>
          <a:p>
            <a:r>
              <a:rPr lang="en-US" baseline="0" dirty="0" smtClean="0"/>
              <a:t>    ANSWER: The declaration tells the compiler what to expect when </a:t>
            </a:r>
            <a:r>
              <a:rPr lang="en-US" baseline="0" dirty="0" err="1" smtClean="0"/>
              <a:t>dosum</a:t>
            </a:r>
            <a:r>
              <a:rPr lang="en-US" baseline="0" dirty="0" smtClean="0"/>
              <a:t> is called then when it’s putting the source files together to make an executable it gets the implementation details from the </a:t>
            </a:r>
            <a:r>
              <a:rPr lang="en-US" baseline="0" dirty="0" err="1" smtClean="0"/>
              <a:t>dosum.c</a:t>
            </a:r>
            <a:r>
              <a:rPr lang="en-US" baseline="0" dirty="0" smtClean="0"/>
              <a:t> source file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00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a demonstration using the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Makefile</a:t>
            </a:r>
            <a:r>
              <a:rPr lang="en-US" baseline="0" dirty="0" smtClean="0"/>
              <a:t> you made for </a:t>
            </a:r>
            <a:r>
              <a:rPr lang="en-US" baseline="0" dirty="0" err="1" smtClean="0"/>
              <a:t>dosum.c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sumnum.c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126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509D9A-BA89-4945-98B4-B819599C1BD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74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330387" indent="-285740">
              <a:buChar char="-"/>
              <a:defRPr sz="2200">
                <a:solidFill>
                  <a:srgbClr val="FFFFFF"/>
                </a:solidFill>
              </a:defRPr>
            </a:lvl2pPr>
            <a:lvl3pPr marL="642915" indent="-285740">
              <a:buFont typeface="Lucida Grande"/>
              <a:buChar char="‣"/>
              <a:defRPr sz="2000">
                <a:solidFill>
                  <a:srgbClr val="FFFFFF"/>
                </a:solidFill>
              </a:defRPr>
            </a:lvl3pPr>
            <a:lvl4pPr marL="955443" indent="-285740">
              <a:defRPr sz="2000">
                <a:solidFill>
                  <a:srgbClr val="FFFFFF"/>
                </a:solidFill>
              </a:defRPr>
            </a:lvl4pPr>
            <a:lvl5pPr marL="1267971" indent="-285740">
              <a:defRPr sz="20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FDB6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0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05794769"/>
      </p:ext>
    </p:extLst>
  </p:cSld>
  <p:clrMapOvr>
    <a:masterClrMapping/>
  </p:clrMapOvr>
  <p:transition xmlns:p14="http://schemas.microsoft.com/office/powerpoint/2010/main"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808065734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D0573E-5B48-4C94-ACCF-BC36259EFF4D}" type="datetimeFigureOut">
              <a:rPr lang="en-US" smtClean="0"/>
              <a:t>1/8/15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F7B39BA-95DC-4A51-8C30-4E03EBE0414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 301 – </a:t>
            </a:r>
            <a:r>
              <a:rPr lang="en-US" dirty="0" err="1" smtClean="0"/>
              <a:t>SecCiÓn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0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Compiling multi-file programs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553641" y="1571625"/>
            <a:ext cx="8108156" cy="1571625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F4B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Multiple object files are </a:t>
            </a:r>
            <a:r>
              <a:rPr sz="2500" b="1" i="1">
                <a:solidFill>
                  <a:srgbClr val="FFF4B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linked</a:t>
            </a:r>
            <a:r>
              <a:rPr sz="2500">
                <a:solidFill>
                  <a:srgbClr val="FFF4B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 to produce an executable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EBEBEB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standard libraries (libc, crt1, ...) are usually also linked in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EBEBEB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a library is just a pre-assembled collection of .o files</a:t>
            </a:r>
          </a:p>
        </p:txBody>
      </p:sp>
      <p:sp>
        <p:nvSpPr>
          <p:cNvPr id="206" name="Shape 206"/>
          <p:cNvSpPr/>
          <p:nvPr/>
        </p:nvSpPr>
        <p:spPr>
          <a:xfrm>
            <a:off x="714375" y="3759398"/>
            <a:ext cx="1151930" cy="892969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5182">
                  <a:alpha val="75000"/>
                </a:srgbClr>
              </a:gs>
              <a:gs pos="100000">
                <a:srgbClr val="004697">
                  <a:alpha val="64999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6" tIns="53576" rIns="53576" bIns="53576" anchor="ctr"/>
          <a:lstStyle>
            <a:lvl1pPr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dosum.c</a:t>
            </a:r>
          </a:p>
        </p:txBody>
      </p:sp>
      <p:sp>
        <p:nvSpPr>
          <p:cNvPr id="207" name="Shape 207"/>
          <p:cNvSpPr/>
          <p:nvPr/>
        </p:nvSpPr>
        <p:spPr>
          <a:xfrm>
            <a:off x="3920133" y="3759398"/>
            <a:ext cx="1151930" cy="892969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5182">
                  <a:alpha val="75000"/>
                </a:srgbClr>
              </a:gs>
              <a:gs pos="100000">
                <a:srgbClr val="004697">
                  <a:alpha val="64999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6" tIns="53576" rIns="53576" bIns="53576" anchor="ctr"/>
          <a:lstStyle>
            <a:lvl1pPr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dosum.o</a:t>
            </a:r>
          </a:p>
        </p:txBody>
      </p:sp>
      <p:sp>
        <p:nvSpPr>
          <p:cNvPr id="208" name="Shape 208"/>
          <p:cNvSpPr/>
          <p:nvPr/>
        </p:nvSpPr>
        <p:spPr>
          <a:xfrm flipH="1" flipV="1">
            <a:off x="1875235" y="4214811"/>
            <a:ext cx="37504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>
            <a:off x="2259210" y="3884414"/>
            <a:ext cx="1259087" cy="65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97EB">
                  <a:alpha val="75000"/>
                </a:srgbClr>
              </a:gs>
              <a:gs pos="100000">
                <a:srgbClr val="0071EB">
                  <a:alpha val="64999"/>
                </a:srgbClr>
              </a:gs>
            </a:gsLst>
            <a:lin ang="5400000"/>
          </a:gradFill>
          <a:ln w="12700"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17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gcc -c</a:t>
            </a:r>
          </a:p>
        </p:txBody>
      </p:sp>
      <p:sp>
        <p:nvSpPr>
          <p:cNvPr id="210" name="Shape 210"/>
          <p:cNvSpPr/>
          <p:nvPr/>
        </p:nvSpPr>
        <p:spPr>
          <a:xfrm flipH="1">
            <a:off x="3527284" y="4205143"/>
            <a:ext cx="40189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609600" y="5152430"/>
            <a:ext cx="1220986" cy="892969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5182">
                  <a:alpha val="75000"/>
                </a:srgbClr>
              </a:gs>
              <a:gs pos="100000">
                <a:srgbClr val="004697">
                  <a:alpha val="64999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6" tIns="53576" rIns="53576" bIns="53576" anchor="ctr"/>
          <a:lstStyle>
            <a:lvl1pPr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sumnum.c</a:t>
            </a:r>
          </a:p>
        </p:txBody>
      </p:sp>
      <p:sp>
        <p:nvSpPr>
          <p:cNvPr id="212" name="Shape 212"/>
          <p:cNvSpPr/>
          <p:nvPr/>
        </p:nvSpPr>
        <p:spPr>
          <a:xfrm>
            <a:off x="3937992" y="5152430"/>
            <a:ext cx="1243608" cy="892969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5182">
                  <a:alpha val="75000"/>
                </a:srgbClr>
              </a:gs>
              <a:gs pos="100000">
                <a:srgbClr val="004697">
                  <a:alpha val="64999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6" tIns="53576" rIns="53576" bIns="53576" anchor="ctr"/>
          <a:lstStyle>
            <a:lvl1pPr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17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sumnum.o</a:t>
            </a:r>
          </a:p>
        </p:txBody>
      </p:sp>
      <p:sp>
        <p:nvSpPr>
          <p:cNvPr id="213" name="Shape 213"/>
          <p:cNvSpPr/>
          <p:nvPr/>
        </p:nvSpPr>
        <p:spPr>
          <a:xfrm flipH="1" flipV="1">
            <a:off x="1821583" y="5606578"/>
            <a:ext cx="40196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4" name="Shape 214"/>
          <p:cNvSpPr/>
          <p:nvPr/>
        </p:nvSpPr>
        <p:spPr>
          <a:xfrm>
            <a:off x="2223492" y="5277446"/>
            <a:ext cx="1259087" cy="65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97EB">
                  <a:alpha val="75000"/>
                </a:srgbClr>
              </a:gs>
              <a:gs pos="100000">
                <a:srgbClr val="0071EB">
                  <a:alpha val="64999"/>
                </a:srgbClr>
              </a:gs>
            </a:gsLst>
            <a:lin ang="5400000"/>
          </a:gradFill>
          <a:ln w="12700"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17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gcc -c</a:t>
            </a:r>
          </a:p>
        </p:txBody>
      </p:sp>
      <p:sp>
        <p:nvSpPr>
          <p:cNvPr id="215" name="Shape 215"/>
          <p:cNvSpPr/>
          <p:nvPr/>
        </p:nvSpPr>
        <p:spPr>
          <a:xfrm flipH="1" flipV="1">
            <a:off x="3491508" y="5599122"/>
            <a:ext cx="43758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607843" y="4589859"/>
            <a:ext cx="1259087" cy="6518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97EB">
                  <a:alpha val="75000"/>
                </a:srgbClr>
              </a:gs>
              <a:gs pos="100000">
                <a:srgbClr val="0071EB">
                  <a:alpha val="64999"/>
                </a:srgbClr>
              </a:gs>
            </a:gsLst>
            <a:lin ang="5400000"/>
          </a:gradFill>
          <a:ln w="12700"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/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17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ld</a:t>
            </a:r>
          </a:p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17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(or gcc)</a:t>
            </a:r>
          </a:p>
        </p:txBody>
      </p:sp>
      <p:sp>
        <p:nvSpPr>
          <p:cNvPr id="217" name="Shape 217"/>
          <p:cNvSpPr/>
          <p:nvPr/>
        </p:nvSpPr>
        <p:spPr>
          <a:xfrm flipH="1" flipV="1">
            <a:off x="5089921" y="4213295"/>
            <a:ext cx="660798" cy="492650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5116710" y="5107781"/>
            <a:ext cx="571500" cy="491134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19" name="Shape 219"/>
          <p:cNvSpPr/>
          <p:nvPr/>
        </p:nvSpPr>
        <p:spPr>
          <a:xfrm flipH="1" flipV="1">
            <a:off x="6846842" y="4911444"/>
            <a:ext cx="36845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7295555" y="4652367"/>
            <a:ext cx="1151930" cy="500063"/>
          </a:xfrm>
          <a:prstGeom prst="roundRect">
            <a:avLst>
              <a:gd name="adj" fmla="val 26786"/>
            </a:avLst>
          </a:prstGeom>
          <a:gradFill>
            <a:gsLst>
              <a:gs pos="0">
                <a:srgbClr val="551100">
                  <a:alpha val="75000"/>
                </a:srgbClr>
              </a:gs>
              <a:gs pos="100000">
                <a:srgbClr val="7A1351">
                  <a:alpha val="64999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6" tIns="53576" rIns="53576" bIns="53576" anchor="ctr"/>
          <a:lstStyle>
            <a:lvl1pPr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sumnum</a:t>
            </a:r>
          </a:p>
        </p:txBody>
      </p:sp>
      <p:sp>
        <p:nvSpPr>
          <p:cNvPr id="221" name="Shape 221"/>
          <p:cNvSpPr/>
          <p:nvPr/>
        </p:nvSpPr>
        <p:spPr>
          <a:xfrm>
            <a:off x="5661422" y="5643562"/>
            <a:ext cx="1272778" cy="757238"/>
          </a:xfrm>
          <a:prstGeom prst="roundRect">
            <a:avLst>
              <a:gd name="adj" fmla="val 17857"/>
            </a:avLst>
          </a:prstGeom>
          <a:gradFill>
            <a:gsLst>
              <a:gs pos="0">
                <a:srgbClr val="005182">
                  <a:alpha val="75000"/>
                </a:srgbClr>
              </a:gs>
              <a:gs pos="100000">
                <a:srgbClr val="004697">
                  <a:alpha val="64999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6" tIns="53576" rIns="53576" bIns="53576" anchor="ctr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500" b="1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rPr>
              <a:t>libraries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1100" b="1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rPr>
              <a:t>(e.g., libc)</a:t>
            </a:r>
          </a:p>
        </p:txBody>
      </p:sp>
      <p:sp>
        <p:nvSpPr>
          <p:cNvPr id="222" name="Shape 222"/>
          <p:cNvSpPr/>
          <p:nvPr/>
        </p:nvSpPr>
        <p:spPr>
          <a:xfrm>
            <a:off x="6220696" y="5259083"/>
            <a:ext cx="2" cy="368457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2830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is a classic program for controlling what gets (re)compiled and how. Many other such programs exist (e.g., ant, maven, “projects” in IDEs, ...)</a:t>
            </a:r>
          </a:p>
          <a:p>
            <a:r>
              <a:rPr lang="en-US" dirty="0"/>
              <a:t>make has tons of fancy features, but only two basic ideas:</a:t>
            </a:r>
          </a:p>
          <a:p>
            <a:pPr lvl="1"/>
            <a:r>
              <a:rPr lang="en-US" dirty="0"/>
              <a:t>Scripts for executing commands</a:t>
            </a:r>
          </a:p>
          <a:p>
            <a:pPr lvl="1"/>
            <a:r>
              <a:rPr lang="en-US" dirty="0"/>
              <a:t>Dependencies for avoiding unnecessary </a:t>
            </a:r>
            <a:r>
              <a:rPr lang="en-US" dirty="0" smtClean="0"/>
              <a:t>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28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</a:t>
            </a:r>
            <a:r>
              <a:rPr lang="zh-CN" altLang="en-US" dirty="0" smtClean="0"/>
              <a:t> </a:t>
            </a:r>
            <a:r>
              <a:rPr lang="en-US" altLang="zh-CN" dirty="0"/>
              <a:t>S</a:t>
            </a:r>
            <a:r>
              <a:rPr lang="en-US" altLang="zh-CN" dirty="0" smtClean="0"/>
              <a:t>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gcc</a:t>
            </a:r>
            <a:r>
              <a:rPr lang="en-US" dirty="0"/>
              <a:t> -Wall -g -</a:t>
            </a:r>
            <a:r>
              <a:rPr lang="en-US" dirty="0" err="1"/>
              <a:t>std</a:t>
            </a:r>
            <a:r>
              <a:rPr lang="en-US" dirty="0"/>
              <a:t>=c11 -o widget </a:t>
            </a:r>
            <a:r>
              <a:rPr lang="en-US" dirty="0" err="1"/>
              <a:t>foo.c</a:t>
            </a:r>
            <a:r>
              <a:rPr lang="en-US" dirty="0"/>
              <a:t> </a:t>
            </a:r>
            <a:r>
              <a:rPr lang="en-US" dirty="0" err="1"/>
              <a:t>bar.c</a:t>
            </a:r>
            <a:r>
              <a:rPr lang="en-US" dirty="0"/>
              <a:t> </a:t>
            </a:r>
            <a:r>
              <a:rPr lang="en-US" dirty="0" err="1"/>
              <a:t>baz.c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Retype this every </a:t>
            </a:r>
            <a:r>
              <a:rPr lang="en-US" dirty="0" smtClean="0"/>
              <a:t>time</a:t>
            </a:r>
          </a:p>
          <a:p>
            <a:r>
              <a:rPr lang="en-US" dirty="0" smtClean="0"/>
              <a:t>Use </a:t>
            </a:r>
            <a:r>
              <a:rPr lang="en-US" dirty="0"/>
              <a:t>up-arrow or </a:t>
            </a:r>
            <a:r>
              <a:rPr lang="en-US" dirty="0" smtClean="0"/>
              <a:t>history</a:t>
            </a:r>
          </a:p>
          <a:p>
            <a:r>
              <a:rPr lang="en-US" dirty="0" smtClean="0"/>
              <a:t>Have </a:t>
            </a:r>
            <a:r>
              <a:rPr lang="en-US" dirty="0"/>
              <a:t>an alias or bash </a:t>
            </a:r>
            <a:r>
              <a:rPr lang="en-US" dirty="0" smtClean="0"/>
              <a:t>script</a:t>
            </a:r>
            <a:endParaRPr lang="en-US" dirty="0"/>
          </a:p>
          <a:p>
            <a:r>
              <a:rPr lang="en-US" dirty="0"/>
              <a:t>Have a </a:t>
            </a:r>
            <a:r>
              <a:rPr lang="en-US" dirty="0" err="1"/>
              <a:t>Makefile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26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“Real” Build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larger projects, you can’t or don’t want to have one big (set of) command(s) that redoes everything every time you change </a:t>
            </a:r>
            <a:r>
              <a:rPr lang="en-US" dirty="0" smtClean="0"/>
              <a:t>anything</a:t>
            </a:r>
          </a:p>
          <a:p>
            <a:r>
              <a:rPr lang="en-US" dirty="0" smtClean="0"/>
              <a:t>If </a:t>
            </a:r>
            <a:r>
              <a:rPr lang="en-US" dirty="0"/>
              <a:t>you have 105 to 107 files of source code, you don’t want to recompile them all every time you change something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00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Recompilation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changed,</a:t>
            </a:r>
            <a:r>
              <a:rPr lang="zh-CN" altLang="en-US" dirty="0" smtClean="0"/>
              <a:t> </a:t>
            </a:r>
            <a:r>
              <a:rPr lang="en-US" altLang="zh-CN" dirty="0" smtClean="0"/>
              <a:t>only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files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dependent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it</a:t>
            </a:r>
            <a:r>
              <a:rPr lang="zh-CN" altLang="en-US" dirty="0" smtClean="0"/>
              <a:t> </a:t>
            </a:r>
            <a:r>
              <a:rPr lang="en-US" altLang="zh-CN" dirty="0" smtClean="0"/>
              <a:t>(directly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indirectly)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recompiled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linked</a:t>
            </a:r>
          </a:p>
          <a:p>
            <a:endParaRPr lang="en-US" dirty="0"/>
          </a:p>
          <a:p>
            <a:r>
              <a:rPr lang="en-US" dirty="0" smtClean="0"/>
              <a:t>Make needs to know how</a:t>
            </a:r>
            <a:r>
              <a:rPr lang="zh-CN" altLang="en-US" dirty="0" smtClean="0"/>
              <a:t> </a:t>
            </a:r>
            <a:r>
              <a:rPr lang="en-US" dirty="0" smtClean="0"/>
              <a:t>source files and object files are 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42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contains a bunch of </a:t>
            </a:r>
            <a:r>
              <a:rPr lang="en-US" dirty="0" smtClean="0"/>
              <a:t>triples</a:t>
            </a:r>
          </a:p>
          <a:p>
            <a:pPr marL="274320" lvl="1" indent="0">
              <a:buNone/>
            </a:pPr>
            <a:r>
              <a:rPr lang="en-US" dirty="0" smtClean="0"/>
              <a:t>target</a:t>
            </a:r>
            <a:r>
              <a:rPr lang="en-US" dirty="0"/>
              <a:t>:	</a:t>
            </a:r>
            <a:r>
              <a:rPr lang="en-US" dirty="0" smtClean="0"/>
              <a:t>sources</a:t>
            </a:r>
          </a:p>
          <a:p>
            <a:pPr marL="274320" lvl="1" indent="0">
              <a:buNone/>
            </a:pPr>
            <a:r>
              <a:rPr lang="en-US" dirty="0"/>
              <a:t>		command</a:t>
            </a:r>
          </a:p>
          <a:p>
            <a:endParaRPr lang="en-US" dirty="0" smtClean="0"/>
          </a:p>
          <a:p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274320" lvl="1" indent="0">
              <a:buNone/>
            </a:pPr>
            <a:r>
              <a:rPr lang="en-US" dirty="0" err="1"/>
              <a:t>foo.o</a:t>
            </a:r>
            <a:r>
              <a:rPr lang="en-US" dirty="0"/>
              <a:t>: </a:t>
            </a:r>
            <a:r>
              <a:rPr lang="en-US" dirty="0" err="1" smtClean="0"/>
              <a:t>foo.c</a:t>
            </a:r>
            <a:r>
              <a:rPr lang="en-US" dirty="0" smtClean="0"/>
              <a:t> </a:t>
            </a:r>
            <a:r>
              <a:rPr lang="en-US" dirty="0" err="1"/>
              <a:t>foo.h</a:t>
            </a:r>
            <a:r>
              <a:rPr lang="en-US" dirty="0"/>
              <a:t> </a:t>
            </a:r>
            <a:r>
              <a:rPr lang="en-US" dirty="0" err="1" smtClean="0"/>
              <a:t>bar.h</a:t>
            </a:r>
            <a:endParaRPr lang="en-US" dirty="0"/>
          </a:p>
          <a:p>
            <a:pPr marL="27432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gcc</a:t>
            </a:r>
            <a:r>
              <a:rPr lang="en-US" dirty="0" smtClean="0"/>
              <a:t> -</a:t>
            </a:r>
            <a:r>
              <a:rPr lang="en-US" dirty="0"/>
              <a:t>Wall -o </a:t>
            </a:r>
            <a:r>
              <a:rPr lang="en-US" dirty="0" err="1"/>
              <a:t>foo.o</a:t>
            </a:r>
            <a:r>
              <a:rPr lang="en-US" dirty="0"/>
              <a:t> -c </a:t>
            </a:r>
            <a:r>
              <a:rPr lang="en-US" dirty="0" err="1"/>
              <a:t>foo.c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Syntax </a:t>
            </a:r>
            <a:r>
              <a:rPr lang="en-US" dirty="0"/>
              <a:t>gotchas:</a:t>
            </a:r>
          </a:p>
          <a:p>
            <a:r>
              <a:rPr lang="en-US" dirty="0"/>
              <a:t>The colon after the target is required</a:t>
            </a:r>
          </a:p>
          <a:p>
            <a:r>
              <a:rPr lang="en-US" dirty="0"/>
              <a:t>Command lines must start with a TAB NOT </a:t>
            </a:r>
            <a:r>
              <a:rPr lang="en-US" dirty="0" smtClean="0"/>
              <a:t>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67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prompt:</a:t>
            </a:r>
          </a:p>
          <a:p>
            <a:pPr marL="0" indent="0">
              <a:buNone/>
            </a:pPr>
            <a:r>
              <a:rPr lang="zh-CN" altLang="en-US" dirty="0" smtClean="0"/>
              <a:t>  </a:t>
            </a:r>
            <a:r>
              <a:rPr lang="en-US" altLang="zh-CN" dirty="0" smtClean="0"/>
              <a:t>	</a:t>
            </a:r>
            <a:r>
              <a:rPr lang="en-US" dirty="0" smtClean="0"/>
              <a:t>prompt</a:t>
            </a:r>
            <a:r>
              <a:rPr lang="en-US" dirty="0"/>
              <a:t>% make -f </a:t>
            </a:r>
            <a:r>
              <a:rPr lang="en-US" dirty="0" err="1"/>
              <a:t>nameOfMakefile</a:t>
            </a:r>
            <a:r>
              <a:rPr lang="en-US" dirty="0"/>
              <a:t> </a:t>
            </a:r>
            <a:r>
              <a:rPr lang="en-US" dirty="0" err="1"/>
              <a:t>aTarget</a:t>
            </a:r>
            <a:endParaRPr lang="en-US" dirty="0"/>
          </a:p>
          <a:p>
            <a:r>
              <a:rPr lang="en-US" dirty="0"/>
              <a:t>Defaults:</a:t>
            </a:r>
          </a:p>
          <a:p>
            <a:r>
              <a:rPr lang="en-US" dirty="0"/>
              <a:t>If no -f specified, use a file named </a:t>
            </a:r>
            <a:r>
              <a:rPr lang="en-US" dirty="0" err="1"/>
              <a:t>Makefile</a:t>
            </a:r>
            <a:endParaRPr lang="en-US" dirty="0"/>
          </a:p>
          <a:p>
            <a:r>
              <a:rPr lang="en-US" dirty="0"/>
              <a:t>If not target specified, use the first one in the file</a:t>
            </a:r>
          </a:p>
        </p:txBody>
      </p:sp>
    </p:spTree>
    <p:extLst>
      <p:ext uri="{BB962C8B-B14F-4D97-AF65-F5344CB8AC3E}">
        <p14:creationId xmlns:p14="http://schemas.microsoft.com/office/powerpoint/2010/main" val="412715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Makefile</a:t>
            </a:r>
            <a:r>
              <a:rPr lang="en-US" dirty="0"/>
              <a:t> has a bunch of these: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target</a:t>
            </a:r>
            <a:r>
              <a:rPr lang="en-US" dirty="0"/>
              <a:t>: source_1 ... </a:t>
            </a:r>
            <a:r>
              <a:rPr lang="en-US" dirty="0" err="1" smtClean="0"/>
              <a:t>source_n</a:t>
            </a: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dirty="0" err="1" smtClean="0"/>
              <a:t>shell_command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Running make target does this:</a:t>
            </a:r>
          </a:p>
          <a:p>
            <a:r>
              <a:rPr lang="en-US" dirty="0"/>
              <a:t>For each source, if it is a target in the </a:t>
            </a:r>
            <a:r>
              <a:rPr lang="en-US" dirty="0" err="1"/>
              <a:t>Makefile</a:t>
            </a:r>
            <a:r>
              <a:rPr lang="en-US" dirty="0"/>
              <a:t>, process it recursively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If some source does not exist, error</a:t>
            </a:r>
          </a:p>
          <a:p>
            <a:pPr lvl="1"/>
            <a:r>
              <a:rPr lang="en-US" dirty="0"/>
              <a:t>If some source is newer than the target (or target does not exist), run </a:t>
            </a:r>
            <a:r>
              <a:rPr lang="en-US" dirty="0" err="1" smtClean="0"/>
              <a:t>shell_command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83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variables in a </a:t>
            </a:r>
            <a:r>
              <a:rPr lang="en-US" dirty="0" err="1"/>
              <a:t>Makefile</a:t>
            </a:r>
            <a:r>
              <a:rPr lang="en-US" dirty="0"/>
              <a:t>. Example:</a:t>
            </a:r>
          </a:p>
          <a:p>
            <a:pPr marL="274320" lvl="1" indent="0">
              <a:buNone/>
            </a:pPr>
            <a:r>
              <a:rPr lang="en-US" dirty="0" smtClean="0"/>
              <a:t>CC </a:t>
            </a:r>
            <a:r>
              <a:rPr lang="en-US" dirty="0"/>
              <a:t>= </a:t>
            </a:r>
            <a:r>
              <a:rPr lang="en-US" dirty="0" err="1"/>
              <a:t>gcc</a:t>
            </a:r>
            <a:endParaRPr lang="en-US" dirty="0"/>
          </a:p>
          <a:p>
            <a:pPr marL="274320" lvl="1" indent="0">
              <a:buNone/>
            </a:pPr>
            <a:r>
              <a:rPr lang="en-US" dirty="0"/>
              <a:t>CFLAGS = -Wall -</a:t>
            </a:r>
            <a:r>
              <a:rPr lang="en-US" dirty="0" err="1"/>
              <a:t>std</a:t>
            </a:r>
            <a:r>
              <a:rPr lang="en-US" dirty="0"/>
              <a:t>=c11</a:t>
            </a:r>
          </a:p>
          <a:p>
            <a:pPr marL="0" indent="0">
              <a:buNone/>
            </a:pPr>
            <a:r>
              <a:rPr lang="en-US" dirty="0" err="1" smtClean="0"/>
              <a:t>foo.o</a:t>
            </a:r>
            <a:r>
              <a:rPr lang="en-US" dirty="0"/>
              <a:t>: </a:t>
            </a:r>
            <a:r>
              <a:rPr lang="en-US" dirty="0" err="1"/>
              <a:t>foo.c</a:t>
            </a:r>
            <a:r>
              <a:rPr lang="en-US" dirty="0"/>
              <a:t> </a:t>
            </a:r>
            <a:r>
              <a:rPr lang="en-US" dirty="0" err="1"/>
              <a:t>foo.h</a:t>
            </a:r>
            <a:r>
              <a:rPr lang="en-US" dirty="0"/>
              <a:t> </a:t>
            </a:r>
            <a:r>
              <a:rPr lang="en-US" dirty="0" err="1"/>
              <a:t>bar.h</a:t>
            </a:r>
            <a:endParaRPr lang="en-US" dirty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dirty="0" smtClean="0"/>
              <a:t>$</a:t>
            </a:r>
            <a:r>
              <a:rPr lang="nl-NL" dirty="0"/>
              <a:t>(CC) $(CFLAGS) -c </a:t>
            </a:r>
            <a:r>
              <a:rPr lang="nl-NL" dirty="0" err="1"/>
              <a:t>foo.c</a:t>
            </a:r>
            <a:r>
              <a:rPr lang="nl-NL" dirty="0"/>
              <a:t> -o </a:t>
            </a:r>
            <a:r>
              <a:rPr lang="nl-NL" dirty="0" err="1"/>
              <a:t>foo.o</a:t>
            </a:r>
            <a:endParaRPr lang="nl-NL" dirty="0"/>
          </a:p>
          <a:p>
            <a:endParaRPr lang="nl-NL" dirty="0" smtClean="0"/>
          </a:p>
          <a:p>
            <a:r>
              <a:rPr lang="nl-NL" dirty="0" err="1" smtClean="0"/>
              <a:t>Why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Easy </a:t>
            </a:r>
            <a:r>
              <a:rPr lang="nl-NL" dirty="0" err="1"/>
              <a:t>to</a:t>
            </a:r>
            <a:r>
              <a:rPr lang="nl-NL" dirty="0"/>
              <a:t> change </a:t>
            </a:r>
            <a:r>
              <a:rPr lang="nl-NL" dirty="0" err="1"/>
              <a:t>things</a:t>
            </a:r>
            <a:endParaRPr lang="nl-NL" dirty="0"/>
          </a:p>
          <a:p>
            <a:pPr lvl="1"/>
            <a:r>
              <a:rPr lang="nl-NL" dirty="0" err="1"/>
              <a:t>Can</a:t>
            </a:r>
            <a:r>
              <a:rPr lang="nl-NL" dirty="0"/>
              <a:t> change on make </a:t>
            </a:r>
            <a:r>
              <a:rPr lang="nl-NL" dirty="0" err="1"/>
              <a:t>command</a:t>
            </a:r>
            <a:r>
              <a:rPr lang="nl-NL" dirty="0"/>
              <a:t> line (CFLAGS=g)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6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also common to use variables to hold list of filenames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OBJFILES </a:t>
            </a:r>
            <a:r>
              <a:rPr lang="en-US" dirty="0"/>
              <a:t>= </a:t>
            </a:r>
            <a:r>
              <a:rPr lang="en-US" dirty="0" err="1"/>
              <a:t>foo.o</a:t>
            </a:r>
            <a:r>
              <a:rPr lang="en-US" dirty="0"/>
              <a:t> </a:t>
            </a:r>
            <a:r>
              <a:rPr lang="en-US" dirty="0" err="1"/>
              <a:t>bar.o</a:t>
            </a:r>
            <a:r>
              <a:rPr lang="en-US" dirty="0"/>
              <a:t> </a:t>
            </a:r>
            <a:r>
              <a:rPr lang="en-US" dirty="0" err="1"/>
              <a:t>baz.o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widget: $(OBJFILES)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r>
              <a:rPr lang="en-US" dirty="0" err="1" smtClean="0"/>
              <a:t>gcc</a:t>
            </a:r>
            <a:r>
              <a:rPr lang="en-US" dirty="0" smtClean="0"/>
              <a:t> </a:t>
            </a:r>
            <a:r>
              <a:rPr lang="en-US" dirty="0"/>
              <a:t>-o widget $(OBJFILES)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clean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/>
              <a:t>$(OBJFILES) widget</a:t>
            </a:r>
          </a:p>
          <a:p>
            <a:r>
              <a:rPr lang="en-US" dirty="0"/>
              <a:t>clean is a convention: remove any generated files, to “start over” and have just the source</a:t>
            </a:r>
          </a:p>
        </p:txBody>
      </p:sp>
    </p:spTree>
    <p:extLst>
      <p:ext uri="{BB962C8B-B14F-4D97-AF65-F5344CB8AC3E}">
        <p14:creationId xmlns:p14="http://schemas.microsoft.com/office/powerpoint/2010/main" val="24926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Nuestros</a:t>
            </a:r>
            <a:r>
              <a:rPr lang="en-US" dirty="0" smtClean="0"/>
              <a:t> </a:t>
            </a:r>
            <a:r>
              <a:rPr lang="en-US" dirty="0" err="1" smtClean="0"/>
              <a:t>Objetivos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 smtClean="0"/>
              <a:t>Introducción</a:t>
            </a:r>
            <a:endParaRPr lang="en-US" sz="3000" dirty="0" smtClean="0"/>
          </a:p>
          <a:p>
            <a:r>
              <a:rPr lang="en-US" sz="3000" dirty="0" err="1" smtClean="0"/>
              <a:t>Aprender</a:t>
            </a:r>
            <a:r>
              <a:rPr lang="en-US" sz="3000" dirty="0" smtClean="0"/>
              <a:t> a </a:t>
            </a:r>
            <a:r>
              <a:rPr lang="en-US" sz="3000" dirty="0" err="1" smtClean="0"/>
              <a:t>decifrar</a:t>
            </a:r>
            <a:r>
              <a:rPr lang="en-US" sz="3000" dirty="0" smtClean="0"/>
              <a:t> </a:t>
            </a:r>
            <a:r>
              <a:rPr lang="en-US" sz="3000" dirty="0" err="1" smtClean="0"/>
              <a:t>palabras</a:t>
            </a:r>
            <a:r>
              <a:rPr lang="en-US" sz="3000" dirty="0" smtClean="0"/>
              <a:t> </a:t>
            </a:r>
            <a:r>
              <a:rPr lang="en-US" sz="3000" dirty="0" err="1" smtClean="0"/>
              <a:t>desconocidas</a:t>
            </a:r>
            <a:endParaRPr lang="en-US" sz="3000" dirty="0" smtClean="0"/>
          </a:p>
          <a:p>
            <a:r>
              <a:rPr lang="en-US" sz="3000" dirty="0" err="1" smtClean="0"/>
              <a:t>Entender</a:t>
            </a:r>
            <a:r>
              <a:rPr lang="en-US" sz="3000" dirty="0" smtClean="0"/>
              <a:t> </a:t>
            </a:r>
            <a:r>
              <a:rPr lang="en-US" sz="3000" dirty="0" err="1" smtClean="0"/>
              <a:t>las</a:t>
            </a:r>
            <a:r>
              <a:rPr lang="en-US" sz="3000" dirty="0" smtClean="0"/>
              <a:t> </a:t>
            </a:r>
            <a:r>
              <a:rPr lang="en-US" sz="3000" dirty="0" err="1" smtClean="0"/>
              <a:t>diferencias</a:t>
            </a:r>
            <a:r>
              <a:rPr lang="en-US" sz="3000" dirty="0" smtClean="0"/>
              <a:t> entre </a:t>
            </a:r>
            <a:r>
              <a:rPr lang="en-US" sz="3000" dirty="0" err="1" smtClean="0"/>
              <a:t>diferentes</a:t>
            </a:r>
            <a:r>
              <a:rPr lang="en-US" sz="3000" dirty="0" smtClean="0"/>
              <a:t> </a:t>
            </a:r>
            <a:r>
              <a:rPr lang="en-US" sz="3000" dirty="0" err="1" smtClean="0"/>
              <a:t>dialectos</a:t>
            </a:r>
            <a:r>
              <a:rPr lang="en-US" sz="3000" dirty="0" smtClean="0"/>
              <a:t> del </a:t>
            </a:r>
            <a:r>
              <a:rPr lang="en-US" sz="3000" dirty="0" err="1" smtClean="0"/>
              <a:t>lenguaje</a:t>
            </a:r>
            <a:r>
              <a:rPr lang="en-US" sz="3000" dirty="0" smtClean="0"/>
              <a:t> </a:t>
            </a:r>
            <a:r>
              <a:rPr lang="en-US" sz="3000" dirty="0" err="1" smtClean="0"/>
              <a:t>española</a:t>
            </a:r>
            <a:endParaRPr lang="en-US" sz="3000" dirty="0" smtClean="0"/>
          </a:p>
          <a:p>
            <a:r>
              <a:rPr lang="en-US" sz="3000" dirty="0" err="1" smtClean="0"/>
              <a:t>Confundir</a:t>
            </a:r>
            <a:r>
              <a:rPr lang="en-US" sz="3000" dirty="0" smtClean="0"/>
              <a:t> los </a:t>
            </a:r>
            <a:r>
              <a:rPr lang="en-US" sz="3000" dirty="0" err="1" smtClean="0"/>
              <a:t>estudiantes</a:t>
            </a:r>
            <a:r>
              <a:rPr lang="en-US" sz="3000" dirty="0" smtClean="0"/>
              <a:t> </a:t>
            </a:r>
            <a:r>
              <a:rPr lang="en-US" sz="3000" dirty="0" err="1" smtClean="0"/>
              <a:t>profundante</a:t>
            </a:r>
            <a:r>
              <a:rPr lang="en-US" sz="3000" dirty="0" smtClean="0"/>
              <a:t> y </a:t>
            </a:r>
            <a:r>
              <a:rPr lang="en-US" sz="3000" dirty="0" err="1" smtClean="0"/>
              <a:t>hacerles</a:t>
            </a:r>
            <a:r>
              <a:rPr lang="en-US" sz="3000" dirty="0" smtClean="0"/>
              <a:t> </a:t>
            </a:r>
            <a:r>
              <a:rPr lang="en-US" sz="3000" dirty="0" err="1" smtClean="0"/>
              <a:t>pensar</a:t>
            </a:r>
            <a:r>
              <a:rPr lang="en-US" sz="3000" dirty="0" smtClean="0"/>
              <a:t> </a:t>
            </a:r>
            <a:r>
              <a:rPr lang="en-US" sz="3000" dirty="0" err="1" smtClean="0"/>
              <a:t>que</a:t>
            </a:r>
            <a:r>
              <a:rPr lang="en-US" sz="3000" dirty="0" smtClean="0"/>
              <a:t> </a:t>
            </a:r>
            <a:r>
              <a:rPr lang="en-US" sz="3000" dirty="0" err="1" smtClean="0"/>
              <a:t>estamos</a:t>
            </a:r>
            <a:r>
              <a:rPr lang="en-US" sz="3000" dirty="0" smtClean="0"/>
              <a:t> en </a:t>
            </a:r>
            <a:r>
              <a:rPr lang="en-US" sz="3000" dirty="0" err="1" smtClean="0"/>
              <a:t>una</a:t>
            </a:r>
            <a:r>
              <a:rPr lang="en-US" sz="3000" dirty="0" smtClean="0"/>
              <a:t> </a:t>
            </a:r>
            <a:r>
              <a:rPr lang="en-US" sz="3000" dirty="0" err="1" smtClean="0"/>
              <a:t>clase</a:t>
            </a:r>
            <a:r>
              <a:rPr lang="en-US" sz="3000" dirty="0" smtClean="0"/>
              <a:t> de </a:t>
            </a:r>
            <a:r>
              <a:rPr lang="en-US" sz="3000" dirty="0" err="1" smtClean="0"/>
              <a:t>español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13921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Valgrind</a:t>
            </a:r>
            <a:r>
              <a:rPr lang="en-US" dirty="0"/>
              <a:t> </a:t>
            </a:r>
            <a:r>
              <a:rPr lang="en-US" dirty="0" smtClean="0"/>
              <a:t>– Memory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problems:</a:t>
            </a:r>
          </a:p>
          <a:p>
            <a:pPr lvl="1"/>
            <a:r>
              <a:rPr lang="en-US" dirty="0" smtClean="0"/>
              <a:t>Use uninitialized memory</a:t>
            </a:r>
          </a:p>
          <a:p>
            <a:pPr lvl="1"/>
            <a:r>
              <a:rPr lang="en-US" dirty="0" smtClean="0"/>
              <a:t>Read/Write after freeing</a:t>
            </a:r>
          </a:p>
          <a:p>
            <a:pPr lvl="1"/>
            <a:r>
              <a:rPr lang="en-US" dirty="0" smtClean="0"/>
              <a:t>Read/Write outside of memory block</a:t>
            </a:r>
          </a:p>
          <a:p>
            <a:pPr lvl="1"/>
            <a:r>
              <a:rPr lang="en-US" dirty="0" smtClean="0"/>
              <a:t>Read/Write on inappropriate part of stack</a:t>
            </a:r>
          </a:p>
          <a:p>
            <a:pPr lvl="1"/>
            <a:r>
              <a:rPr lang="en-US" dirty="0" smtClean="0"/>
              <a:t>Memory leaks</a:t>
            </a:r>
          </a:p>
          <a:p>
            <a:pPr lvl="1"/>
            <a:r>
              <a:rPr lang="en-US" dirty="0" smtClean="0"/>
              <a:t>Mismatched use of </a:t>
            </a:r>
            <a:r>
              <a:rPr lang="en-US" dirty="0" err="1" smtClean="0"/>
              <a:t>malloc</a:t>
            </a:r>
            <a:r>
              <a:rPr lang="en-US" dirty="0" smtClean="0"/>
              <a:t>/free</a:t>
            </a:r>
          </a:p>
          <a:p>
            <a:pPr lvl="1"/>
            <a:endParaRPr lang="en-US" dirty="0"/>
          </a:p>
          <a:p>
            <a:r>
              <a:rPr lang="en-US" dirty="0" smtClean="0"/>
              <a:t>Running Valgrind:</a:t>
            </a:r>
          </a:p>
          <a:p>
            <a:pPr lvl="1"/>
            <a:r>
              <a:rPr lang="en-US" dirty="0" err="1" smtClean="0"/>
              <a:t>valgrind</a:t>
            </a:r>
            <a:r>
              <a:rPr lang="en-US" dirty="0" smtClean="0"/>
              <a:t> ./(executable)  (If in current directory)</a:t>
            </a:r>
          </a:p>
          <a:p>
            <a:pPr lvl="1"/>
            <a:r>
              <a:rPr lang="en-US" dirty="0" smtClean="0"/>
              <a:t>Valgrind options</a:t>
            </a:r>
          </a:p>
          <a:p>
            <a:pPr lvl="2"/>
            <a:r>
              <a:rPr lang="en-US" dirty="0" smtClean="0"/>
              <a:t>--leak-check=full, used to display more information</a:t>
            </a:r>
          </a:p>
          <a:p>
            <a:pPr lvl="2"/>
            <a:r>
              <a:rPr lang="en-US" dirty="0" smtClean="0"/>
              <a:t>--show-reachable=yes, show if the memory is still reachable</a:t>
            </a:r>
          </a:p>
        </p:txBody>
      </p:sp>
    </p:spTree>
    <p:extLst>
      <p:ext uri="{BB962C8B-B14F-4D97-AF65-F5344CB8AC3E}">
        <p14:creationId xmlns:p14="http://schemas.microsoft.com/office/powerpoint/2010/main" val="2514340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 - Asides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not work on Macs</a:t>
            </a:r>
          </a:p>
          <a:p>
            <a:r>
              <a:rPr lang="en-US" dirty="0" smtClean="0"/>
              <a:t>Is also useful for discovering more info about </a:t>
            </a:r>
            <a:r>
              <a:rPr lang="en-US" dirty="0" err="1" smtClean="0"/>
              <a:t>seg</a:t>
            </a:r>
            <a:r>
              <a:rPr lang="en-US" smtClean="0"/>
              <a:t> faults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07125" y="22066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Valgrind – Error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**</a:t>
            </a:r>
            <a:r>
              <a:rPr lang="en-US" dirty="0" err="1" smtClean="0"/>
              <a:t>argv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*x;</a:t>
            </a:r>
          </a:p>
          <a:p>
            <a:pPr marL="0" indent="0">
              <a:buNone/>
            </a:pPr>
            <a:r>
              <a:rPr lang="en-US" dirty="0" smtClean="0"/>
              <a:t>  *x = 333;</a:t>
            </a:r>
          </a:p>
          <a:p>
            <a:pPr marL="0" indent="0">
              <a:buNone/>
            </a:pPr>
            <a:r>
              <a:rPr lang="en-US" dirty="0" smtClean="0"/>
              <a:t>  return EXIT_SUCCESS;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Valgrind output:</a:t>
            </a:r>
          </a:p>
          <a:p>
            <a:pPr marL="0" indent="0">
              <a:buNone/>
            </a:pPr>
            <a:r>
              <a:rPr lang="en-US" dirty="0" smtClean="0"/>
              <a:t>Use of uninitialized value of size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23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 333 – Section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61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Sunjay</a:t>
            </a:r>
            <a:r>
              <a:rPr lang="en-US" dirty="0"/>
              <a:t> </a:t>
            </a:r>
            <a:r>
              <a:rPr lang="en-US" dirty="0" err="1" smtClean="0"/>
              <a:t>Cauligi</a:t>
            </a:r>
            <a:endParaRPr lang="en-US" dirty="0" smtClean="0"/>
          </a:p>
          <a:p>
            <a:r>
              <a:rPr lang="en-US" dirty="0" err="1" smtClean="0"/>
              <a:t>Renshu</a:t>
            </a:r>
            <a:r>
              <a:rPr lang="en-US" dirty="0" smtClean="0"/>
              <a:t> </a:t>
            </a:r>
            <a:r>
              <a:rPr lang="en-US" dirty="0" err="1" smtClean="0"/>
              <a:t>Gu</a:t>
            </a:r>
            <a:endParaRPr lang="en-US" dirty="0"/>
          </a:p>
          <a:p>
            <a:r>
              <a:rPr lang="en-US" dirty="0"/>
              <a:t>Sixto Josue </a:t>
            </a:r>
            <a:r>
              <a:rPr lang="en-US" dirty="0" smtClean="0"/>
              <a:t>Rios</a:t>
            </a:r>
            <a:endParaRPr lang="en-US" dirty="0"/>
          </a:p>
          <a:p>
            <a:r>
              <a:rPr lang="en-US" dirty="0"/>
              <a:t>Edward </a:t>
            </a:r>
            <a:r>
              <a:rPr lang="en-US" dirty="0" smtClean="0"/>
              <a:t>Wu</a:t>
            </a:r>
          </a:p>
          <a:p>
            <a:endParaRPr lang="en-US" dirty="0"/>
          </a:p>
          <a:p>
            <a:r>
              <a:rPr lang="en-US" dirty="0" smtClean="0"/>
              <a:t>Email are posted on the course website</a:t>
            </a:r>
          </a:p>
          <a:p>
            <a:pPr lvl="1"/>
            <a:r>
              <a:rPr lang="en-US" dirty="0" smtClean="0"/>
              <a:t>But try to use the staff email instead of our individual emails</a:t>
            </a:r>
          </a:p>
          <a:p>
            <a:r>
              <a:rPr lang="en-US" dirty="0" smtClean="0"/>
              <a:t>Office hours are posted</a:t>
            </a:r>
          </a:p>
          <a:p>
            <a:endParaRPr lang="en-US" dirty="0"/>
          </a:p>
          <a:p>
            <a:r>
              <a:rPr lang="en-US" dirty="0" smtClean="0"/>
              <a:t>Please use the discussion board!</a:t>
            </a:r>
          </a:p>
        </p:txBody>
      </p:sp>
    </p:spTree>
    <p:extLst>
      <p:ext uri="{BB962C8B-B14F-4D97-AF65-F5344CB8AC3E}">
        <p14:creationId xmlns:p14="http://schemas.microsoft.com/office/powerpoint/2010/main" val="194672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C workflow</a:t>
            </a:r>
          </a:p>
        </p:txBody>
      </p:sp>
      <p:sp>
        <p:nvSpPr>
          <p:cNvPr id="101" name="Shape 101"/>
          <p:cNvSpPr/>
          <p:nvPr/>
        </p:nvSpPr>
        <p:spPr>
          <a:xfrm>
            <a:off x="62547" y="3070973"/>
            <a:ext cx="1332444" cy="1626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Editor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(emacs, vi)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2000" dirty="0">
              <a:solidFill>
                <a:srgbClr val="FFFFFF"/>
              </a:solidFill>
              <a:effectLst>
                <a:outerShdw blurRad="50800" dist="38100" dir="5400000" rotWithShape="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or IDE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000" i="1" dirty="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(eclipse)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1294821" y="1656954"/>
            <a:ext cx="1643048" cy="3415109"/>
            <a:chOff x="0" y="-17335"/>
            <a:chExt cx="2336777" cy="4857044"/>
          </a:xfrm>
        </p:grpSpPr>
        <p:sp>
          <p:nvSpPr>
            <p:cNvPr id="102" name="Shape 102"/>
            <p:cNvSpPr/>
            <p:nvPr/>
          </p:nvSpPr>
          <p:spPr>
            <a:xfrm>
              <a:off x="876276" y="2998208"/>
              <a:ext cx="1447801" cy="660401"/>
            </a:xfrm>
            <a:prstGeom prst="roundRect">
              <a:avLst>
                <a:gd name="adj" fmla="val 28846"/>
              </a:avLst>
            </a:prstGeom>
            <a:gradFill flip="none" rotWithShape="1">
              <a:gsLst>
                <a:gs pos="0">
                  <a:srgbClr val="005182">
                    <a:alpha val="75000"/>
                  </a:srgbClr>
                </a:gs>
                <a:gs pos="100000">
                  <a:srgbClr val="004697">
                    <a:alpha val="64999"/>
                  </a:srgbClr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2400" b="1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effectLst/>
                </a:defRPr>
              </a:pPr>
              <a:r>
                <a:rPr sz="1700" dirty="0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</a:rPr>
                <a:t>foo.c</a:t>
              </a:r>
            </a:p>
          </p:txBody>
        </p:sp>
        <p:sp>
          <p:nvSpPr>
            <p:cNvPr id="103" name="Shape 103"/>
            <p:cNvSpPr/>
            <p:nvPr/>
          </p:nvSpPr>
          <p:spPr>
            <a:xfrm>
              <a:off x="969165" y="-17335"/>
              <a:ext cx="1240758" cy="1459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source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files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(.c, .h)</a:t>
              </a:r>
            </a:p>
          </p:txBody>
        </p:sp>
        <p:sp>
          <p:nvSpPr>
            <p:cNvPr id="104" name="Shape 104"/>
            <p:cNvSpPr/>
            <p:nvPr/>
          </p:nvSpPr>
          <p:spPr>
            <a:xfrm>
              <a:off x="888976" y="1817108"/>
              <a:ext cx="1447801" cy="660401"/>
            </a:xfrm>
            <a:prstGeom prst="roundRect">
              <a:avLst>
                <a:gd name="adj" fmla="val 28846"/>
              </a:avLst>
            </a:prstGeom>
            <a:gradFill flip="none" rotWithShape="1">
              <a:gsLst>
                <a:gs pos="0">
                  <a:srgbClr val="005182">
                    <a:alpha val="75000"/>
                  </a:srgbClr>
                </a:gs>
                <a:gs pos="100000">
                  <a:srgbClr val="004697">
                    <a:alpha val="64999"/>
                  </a:srgbClr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2400" b="1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effectLst/>
                </a:defRPr>
              </a:pPr>
              <a:r>
                <a:rPr sz="1700" dirty="0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</a:rPr>
                <a:t>foo.h</a:t>
              </a:r>
            </a:p>
          </p:txBody>
        </p:sp>
        <p:sp>
          <p:nvSpPr>
            <p:cNvPr id="105" name="Shape 105"/>
            <p:cNvSpPr/>
            <p:nvPr/>
          </p:nvSpPr>
          <p:spPr>
            <a:xfrm>
              <a:off x="876276" y="4179308"/>
              <a:ext cx="1447801" cy="660401"/>
            </a:xfrm>
            <a:prstGeom prst="roundRect">
              <a:avLst>
                <a:gd name="adj" fmla="val 28846"/>
              </a:avLst>
            </a:prstGeom>
            <a:gradFill flip="none" rotWithShape="1">
              <a:gsLst>
                <a:gs pos="0">
                  <a:srgbClr val="005182">
                    <a:alpha val="75000"/>
                  </a:srgbClr>
                </a:gs>
                <a:gs pos="100000">
                  <a:srgbClr val="004697">
                    <a:alpha val="64999"/>
                  </a:srgbClr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2400" b="1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effectLst/>
                </a:defRPr>
              </a:pPr>
              <a:r>
                <a:rPr sz="1700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</a:rPr>
                <a:t>bar.c</a:t>
              </a:r>
            </a:p>
          </p:txBody>
        </p:sp>
        <p:sp>
          <p:nvSpPr>
            <p:cNvPr id="106" name="Shape 106"/>
            <p:cNvSpPr/>
            <p:nvPr/>
          </p:nvSpPr>
          <p:spPr>
            <a:xfrm flipH="1" flipV="1">
              <a:off x="0" y="3335974"/>
              <a:ext cx="863610" cy="1"/>
            </a:xfrm>
            <a:prstGeom prst="line">
              <a:avLst/>
            </a:prstGeom>
            <a:noFill/>
            <a:ln w="50800" cap="flat">
              <a:solidFill>
                <a:srgbClr val="FFF2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97473" y="2706390"/>
              <a:ext cx="734032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chemeClr val="bg1"/>
                  </a:solidFill>
                </a:rPr>
                <a:t>edit</a:t>
              </a:r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4705901" y="3339901"/>
            <a:ext cx="1796968" cy="1680762"/>
            <a:chOff x="0" y="-24109"/>
            <a:chExt cx="2555686" cy="2390415"/>
          </a:xfrm>
        </p:grpSpPr>
        <p:sp>
          <p:nvSpPr>
            <p:cNvPr id="109" name="Shape 109"/>
            <p:cNvSpPr/>
            <p:nvPr/>
          </p:nvSpPr>
          <p:spPr>
            <a:xfrm>
              <a:off x="825568" y="610608"/>
              <a:ext cx="1447801" cy="660401"/>
            </a:xfrm>
            <a:prstGeom prst="roundRect">
              <a:avLst>
                <a:gd name="adj" fmla="val 28846"/>
              </a:avLst>
            </a:prstGeom>
            <a:gradFill flip="none" rotWithShape="1">
              <a:gsLst>
                <a:gs pos="0">
                  <a:srgbClr val="005182">
                    <a:alpha val="75000"/>
                  </a:srgbClr>
                </a:gs>
                <a:gs pos="100000">
                  <a:srgbClr val="004697">
                    <a:alpha val="64999"/>
                  </a:srgbClr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2400" b="1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effectLst/>
                </a:defRPr>
              </a:pPr>
              <a:r>
                <a:rPr sz="1700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</a:rPr>
                <a:t>bar</a:t>
              </a:r>
            </a:p>
          </p:txBody>
        </p:sp>
        <p:sp>
          <p:nvSpPr>
            <p:cNvPr id="110" name="Shape 110"/>
            <p:cNvSpPr/>
            <p:nvPr/>
          </p:nvSpPr>
          <p:spPr>
            <a:xfrm flipH="1" flipV="1">
              <a:off x="0" y="976237"/>
              <a:ext cx="812889" cy="1"/>
            </a:xfrm>
            <a:prstGeom prst="line">
              <a:avLst/>
            </a:prstGeom>
            <a:noFill/>
            <a:ln w="50800" cap="flat">
              <a:solidFill>
                <a:srgbClr val="FFF2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68922" y="407691"/>
              <a:ext cx="693245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</a:rPr>
                <a:t>link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1587568" y="1385308"/>
              <a:ext cx="1" cy="980998"/>
            </a:xfrm>
            <a:prstGeom prst="line">
              <a:avLst/>
            </a:prstGeom>
            <a:noFill/>
            <a:ln w="50800" cap="flat">
              <a:solidFill>
                <a:srgbClr val="FFF2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839519" y="1588790"/>
              <a:ext cx="693245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</a:rPr>
                <a:t>link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645407" y="-24109"/>
              <a:ext cx="1910279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</a:rPr>
                <a:t>executable</a:t>
              </a:r>
            </a:p>
          </p:txBody>
        </p:sp>
      </p:grpSp>
      <p:grpSp>
        <p:nvGrpSpPr>
          <p:cNvPr id="118" name="Group 118"/>
          <p:cNvGrpSpPr/>
          <p:nvPr/>
        </p:nvGrpSpPr>
        <p:grpSpPr>
          <a:xfrm>
            <a:off x="6940895" y="1467347"/>
            <a:ext cx="1072158" cy="1837175"/>
            <a:chOff x="0" y="-13948"/>
            <a:chExt cx="1524845" cy="2612870"/>
          </a:xfrm>
        </p:grpSpPr>
        <p:sp>
          <p:nvSpPr>
            <p:cNvPr id="116" name="Shape 116"/>
            <p:cNvSpPr/>
            <p:nvPr/>
          </p:nvSpPr>
          <p:spPr>
            <a:xfrm>
              <a:off x="821903" y="1930560"/>
              <a:ext cx="12741" cy="668362"/>
            </a:xfrm>
            <a:prstGeom prst="line">
              <a:avLst/>
            </a:prstGeom>
            <a:noFill/>
            <a:ln w="50800" cap="flat">
              <a:solidFill>
                <a:srgbClr val="FFF2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0" y="-13948"/>
              <a:ext cx="1524845" cy="18968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execute,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debug,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profile,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...</a:t>
              </a:r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4836629" y="5063133"/>
            <a:ext cx="3316771" cy="1247579"/>
            <a:chOff x="-1" y="0"/>
            <a:chExt cx="4717185" cy="1774333"/>
          </a:xfrm>
        </p:grpSpPr>
        <p:grpSp>
          <p:nvGrpSpPr>
            <p:cNvPr id="121" name="Group 121"/>
            <p:cNvGrpSpPr/>
            <p:nvPr/>
          </p:nvGrpSpPr>
          <p:grpSpPr>
            <a:xfrm>
              <a:off x="-1" y="0"/>
              <a:ext cx="2599037" cy="1729882"/>
              <a:chOff x="0" y="0"/>
              <a:chExt cx="2599035" cy="1729881"/>
            </a:xfrm>
          </p:grpSpPr>
          <p:sp>
            <p:nvSpPr>
              <p:cNvPr id="119" name="Shape 119"/>
              <p:cNvSpPr/>
              <p:nvPr/>
            </p:nvSpPr>
            <p:spPr>
              <a:xfrm>
                <a:off x="639636" y="0"/>
                <a:ext cx="1498601" cy="660400"/>
              </a:xfrm>
              <a:prstGeom prst="roundRect">
                <a:avLst>
                  <a:gd name="adj" fmla="val 28846"/>
                </a:avLst>
              </a:prstGeom>
              <a:gradFill flip="none" rotWithShape="1">
                <a:gsLst>
                  <a:gs pos="0">
                    <a:srgbClr val="005182">
                      <a:alpha val="75000"/>
                    </a:srgbClr>
                  </a:gs>
                  <a:gs pos="100000">
                    <a:srgbClr val="004697">
                      <a:alpha val="64999"/>
                    </a:srgbClr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1016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24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effectLst/>
                  </a:defRPr>
                </a:pPr>
                <a:r>
                  <a:rPr sz="1700">
                    <a:solidFill>
                      <a:srgbClr val="FFFFFF"/>
                    </a:solidFill>
                    <a:effectLst>
                      <a:outerShdw blurRad="38100" dist="64529" dir="2700000" rotWithShape="0">
                        <a:srgbClr val="000000">
                          <a:alpha val="48275"/>
                        </a:srgbClr>
                      </a:outerShdw>
                    </a:effectLst>
                  </a:rPr>
                  <a:t>libZ.a</a:t>
                </a:r>
              </a:p>
            </p:txBody>
          </p:sp>
          <p:sp>
            <p:nvSpPr>
              <p:cNvPr id="120" name="Shape 120"/>
              <p:cNvSpPr/>
              <p:nvPr/>
            </p:nvSpPr>
            <p:spPr>
              <a:xfrm>
                <a:off x="0" y="708520"/>
                <a:ext cx="2599035" cy="10213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  <a:effectLst/>
                  </a:defRPr>
                </a:pPr>
                <a:r>
                  <a:rPr sz="2000">
                    <a:solidFill>
                      <a:srgbClr val="FFFF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</a:rPr>
                  <a:t>statically linked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effectLst/>
                  </a:defRPr>
                </a:pPr>
                <a:r>
                  <a:rPr sz="2000">
                    <a:solidFill>
                      <a:srgbClr val="FFFF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</a:rPr>
                  <a:t>libraries</a:t>
                </a:r>
              </a:p>
            </p:txBody>
          </p:sp>
        </p:grpSp>
        <p:grpSp>
          <p:nvGrpSpPr>
            <p:cNvPr id="124" name="Group 124"/>
            <p:cNvGrpSpPr/>
            <p:nvPr/>
          </p:nvGrpSpPr>
          <p:grpSpPr>
            <a:xfrm>
              <a:off x="3078036" y="0"/>
              <a:ext cx="1639148" cy="1774333"/>
              <a:chOff x="0" y="0"/>
              <a:chExt cx="1639147" cy="1774332"/>
            </a:xfrm>
          </p:grpSpPr>
          <p:sp>
            <p:nvSpPr>
              <p:cNvPr id="122" name="Shape 122"/>
              <p:cNvSpPr/>
              <p:nvPr/>
            </p:nvSpPr>
            <p:spPr>
              <a:xfrm>
                <a:off x="0" y="0"/>
                <a:ext cx="1639147" cy="660399"/>
              </a:xfrm>
              <a:prstGeom prst="roundRect">
                <a:avLst>
                  <a:gd name="adj" fmla="val 28846"/>
                </a:avLst>
              </a:prstGeom>
              <a:gradFill flip="none" rotWithShape="1">
                <a:gsLst>
                  <a:gs pos="0">
                    <a:srgbClr val="005182">
                      <a:alpha val="75000"/>
                    </a:srgbClr>
                  </a:gs>
                  <a:gs pos="100000">
                    <a:srgbClr val="004697">
                      <a:alpha val="64999"/>
                    </a:srgbClr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400000"/>
              </a:ln>
              <a:effectLst>
                <a:outerShdw blurRad="101600" dir="5400000" rotWithShape="0">
                  <a:srgbClr val="000000">
                    <a:alpha val="50000"/>
                  </a:srgbClr>
                </a:outerShdw>
              </a:effectLst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2400" b="1">
                    <a:latin typeface="Courier New"/>
                    <a:ea typeface="Courier New"/>
                    <a:cs typeface="Courier New"/>
                    <a:sym typeface="Courier New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  <a:effectLst/>
                  </a:defRPr>
                </a:pPr>
                <a:r>
                  <a:rPr sz="1700" dirty="0">
                    <a:solidFill>
                      <a:srgbClr val="FFFFFF"/>
                    </a:solidFill>
                    <a:effectLst>
                      <a:outerShdw blurRad="38100" dist="64529" dir="2700000" rotWithShape="0">
                        <a:srgbClr val="000000">
                          <a:alpha val="48275"/>
                        </a:srgbClr>
                      </a:outerShdw>
                    </a:effectLst>
                  </a:rPr>
                  <a:t>libc.so</a:t>
                </a:r>
              </a:p>
            </p:txBody>
          </p:sp>
          <p:sp>
            <p:nvSpPr>
              <p:cNvPr id="123" name="Shape 123"/>
              <p:cNvSpPr/>
              <p:nvPr/>
            </p:nvSpPr>
            <p:spPr>
              <a:xfrm>
                <a:off x="97104" y="752971"/>
                <a:ext cx="1422966" cy="10213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  <a:effectLst/>
                  </a:defRPr>
                </a:pPr>
                <a:r>
                  <a:rPr sz="2000">
                    <a:solidFill>
                      <a:srgbClr val="FFFF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</a:rPr>
                  <a:t>shared</a:t>
                </a:r>
              </a:p>
              <a:p>
                <a:pPr lvl="0">
                  <a:defRPr sz="1800">
                    <a:solidFill>
                      <a:srgbClr val="000000"/>
                    </a:solidFill>
                    <a:effectLst/>
                  </a:defRPr>
                </a:pPr>
                <a:r>
                  <a:rPr sz="2000">
                    <a:solidFill>
                      <a:srgbClr val="FFFFFF"/>
                    </a:solidFill>
                    <a:effectLst>
                      <a:outerShdw blurRad="50800" dist="38100" dir="5400000" rotWithShape="0">
                        <a:srgbClr val="000000"/>
                      </a:outerShdw>
                    </a:effectLst>
                  </a:rPr>
                  <a:t>libraries</a:t>
                </a:r>
              </a:p>
            </p:txBody>
          </p:sp>
        </p:grpSp>
      </p:grpSp>
      <p:grpSp>
        <p:nvGrpSpPr>
          <p:cNvPr id="132" name="Group 132"/>
          <p:cNvGrpSpPr/>
          <p:nvPr/>
        </p:nvGrpSpPr>
        <p:grpSpPr>
          <a:xfrm>
            <a:off x="6349530" y="3322042"/>
            <a:ext cx="1705523" cy="1707551"/>
            <a:chOff x="422565" y="-24110"/>
            <a:chExt cx="2425633" cy="2428516"/>
          </a:xfrm>
        </p:grpSpPr>
        <p:sp>
          <p:nvSpPr>
            <p:cNvPr id="126" name="Shape 126"/>
            <p:cNvSpPr/>
            <p:nvPr/>
          </p:nvSpPr>
          <p:spPr>
            <a:xfrm flipH="1">
              <a:off x="422565" y="951970"/>
              <a:ext cx="925562" cy="41785"/>
            </a:xfrm>
            <a:prstGeom prst="line">
              <a:avLst/>
            </a:prstGeom>
            <a:noFill/>
            <a:ln w="50800" cap="flat">
              <a:solidFill>
                <a:srgbClr val="FFF2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495482" y="236381"/>
              <a:ext cx="1625600" cy="723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9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</a:rPr>
                <a:t>load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1374323" y="636008"/>
              <a:ext cx="1447801" cy="660401"/>
            </a:xfrm>
            <a:prstGeom prst="roundRect">
              <a:avLst>
                <a:gd name="adj" fmla="val 28846"/>
              </a:avLst>
            </a:prstGeom>
            <a:gradFill flip="none" rotWithShape="1">
              <a:gsLst>
                <a:gs pos="0">
                  <a:srgbClr val="005182">
                    <a:alpha val="75000"/>
                  </a:srgbClr>
                </a:gs>
                <a:gs pos="100000">
                  <a:srgbClr val="004697">
                    <a:alpha val="64999"/>
                  </a:srgbClr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2400" b="1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effectLst/>
                </a:defRPr>
              </a:pPr>
              <a:r>
                <a:rPr sz="1700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</a:rPr>
                <a:t>bar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1425052" y="-24110"/>
              <a:ext cx="1423146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</a:rPr>
                <a:t>process</a:t>
              </a:r>
            </a:p>
          </p:txBody>
        </p:sp>
        <p:sp>
          <p:nvSpPr>
            <p:cNvPr id="130" name="Shape 130"/>
            <p:cNvSpPr/>
            <p:nvPr/>
          </p:nvSpPr>
          <p:spPr>
            <a:xfrm>
              <a:off x="2100628" y="1423408"/>
              <a:ext cx="1" cy="980998"/>
            </a:xfrm>
            <a:prstGeom prst="line">
              <a:avLst/>
            </a:prstGeom>
            <a:noFill/>
            <a:ln w="50800" cap="flat">
              <a:solidFill>
                <a:srgbClr val="FFF2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361622" y="1626890"/>
              <a:ext cx="693245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</a:rPr>
                <a:t>link</a:t>
              </a:r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2812348" y="2290961"/>
            <a:ext cx="1848950" cy="2781102"/>
            <a:chOff x="0" y="-17335"/>
            <a:chExt cx="2629617" cy="3955344"/>
          </a:xfrm>
        </p:grpSpPr>
        <p:sp>
          <p:nvSpPr>
            <p:cNvPr id="133" name="Shape 133"/>
            <p:cNvSpPr/>
            <p:nvPr/>
          </p:nvSpPr>
          <p:spPr>
            <a:xfrm>
              <a:off x="1169116" y="3277608"/>
              <a:ext cx="1447801" cy="660401"/>
            </a:xfrm>
            <a:prstGeom prst="roundRect">
              <a:avLst>
                <a:gd name="adj" fmla="val 28846"/>
              </a:avLst>
            </a:prstGeom>
            <a:gradFill flip="none" rotWithShape="1">
              <a:gsLst>
                <a:gs pos="0">
                  <a:srgbClr val="005182">
                    <a:alpha val="75000"/>
                  </a:srgbClr>
                </a:gs>
                <a:gs pos="100000">
                  <a:srgbClr val="004697">
                    <a:alpha val="64999"/>
                  </a:srgbClr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2400" b="1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effectLst/>
                </a:defRPr>
              </a:pPr>
              <a:r>
                <a:rPr sz="1700" dirty="0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</a:rPr>
                <a:t>bar.o</a:t>
              </a:r>
            </a:p>
          </p:txBody>
        </p:sp>
        <p:sp>
          <p:nvSpPr>
            <p:cNvPr id="134" name="Shape 134"/>
            <p:cNvSpPr/>
            <p:nvPr/>
          </p:nvSpPr>
          <p:spPr>
            <a:xfrm flipH="1" flipV="1">
              <a:off x="242016" y="2428871"/>
              <a:ext cx="863611" cy="1"/>
            </a:xfrm>
            <a:prstGeom prst="line">
              <a:avLst/>
            </a:prstGeom>
            <a:noFill/>
            <a:ln w="50800" cap="flat">
              <a:solidFill>
                <a:srgbClr val="FFF2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318202" y="-17335"/>
              <a:ext cx="1119287" cy="14590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object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files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(.o)</a:t>
              </a:r>
            </a:p>
          </p:txBody>
        </p:sp>
        <p:sp>
          <p:nvSpPr>
            <p:cNvPr id="136" name="Shape 136"/>
            <p:cNvSpPr/>
            <p:nvPr/>
          </p:nvSpPr>
          <p:spPr>
            <a:xfrm>
              <a:off x="0" y="1550690"/>
              <a:ext cx="1402841" cy="5836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900">
                  <a:solidFill>
                    <a:srgbClr val="FFED00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</a:rPr>
                <a:t>compile</a:t>
              </a:r>
            </a:p>
          </p:txBody>
        </p:sp>
        <p:sp>
          <p:nvSpPr>
            <p:cNvPr id="137" name="Shape 137"/>
            <p:cNvSpPr/>
            <p:nvPr/>
          </p:nvSpPr>
          <p:spPr>
            <a:xfrm>
              <a:off x="1181816" y="2096508"/>
              <a:ext cx="1447801" cy="660401"/>
            </a:xfrm>
            <a:prstGeom prst="roundRect">
              <a:avLst>
                <a:gd name="adj" fmla="val 28846"/>
              </a:avLst>
            </a:prstGeom>
            <a:gradFill flip="none" rotWithShape="1">
              <a:gsLst>
                <a:gs pos="0">
                  <a:srgbClr val="005182">
                    <a:alpha val="75000"/>
                  </a:srgbClr>
                </a:gs>
                <a:gs pos="100000">
                  <a:srgbClr val="004697">
                    <a:alpha val="64999"/>
                  </a:srgbClr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2400" b="1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  <a:effectLst/>
                </a:defRPr>
              </a:pPr>
              <a:r>
                <a:rPr sz="1700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</a:rPr>
                <a:t>foo.o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41984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15" grpId="0" animBg="1" advAuto="0"/>
      <p:bldP spid="118" grpId="0" animBg="1" advAuto="0"/>
      <p:bldP spid="125" grpId="0" animBg="1" advAuto="0"/>
      <p:bldP spid="132" grpId="0" animBg="1" advAuto="0"/>
      <p:bldP spid="138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From C to machine code</a:t>
            </a:r>
          </a:p>
        </p:txBody>
      </p:sp>
      <p:grpSp>
        <p:nvGrpSpPr>
          <p:cNvPr id="143" name="Group 143"/>
          <p:cNvGrpSpPr/>
          <p:nvPr/>
        </p:nvGrpSpPr>
        <p:grpSpPr>
          <a:xfrm>
            <a:off x="2460950" y="1366242"/>
            <a:ext cx="5477544" cy="892969"/>
            <a:chOff x="0" y="0"/>
            <a:chExt cx="7790283" cy="1270000"/>
          </a:xfrm>
        </p:grpSpPr>
        <p:sp>
          <p:nvSpPr>
            <p:cNvPr id="141" name="Shape 141"/>
            <p:cNvSpPr/>
            <p:nvPr/>
          </p:nvSpPr>
          <p:spPr>
            <a:xfrm>
              <a:off x="2748382" y="0"/>
              <a:ext cx="5041901" cy="1270000"/>
            </a:xfrm>
            <a:prstGeom prst="roundRect">
              <a:avLst>
                <a:gd name="adj" fmla="val 15000"/>
              </a:avLst>
            </a:prstGeom>
            <a:solidFill>
              <a:srgbClr val="000000">
                <a:alpha val="75000"/>
              </a:srgbClr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dosum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i, </a:t>
              </a:r>
              <a:r>
                <a:rPr sz="1600" b="1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j) {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  </a:t>
              </a:r>
              <a:r>
                <a:rPr sz="1600" b="1">
                  <a:solidFill>
                    <a:srgbClr val="FFFB20"/>
                  </a:solidFill>
                  <a:latin typeface="Courier"/>
                  <a:ea typeface="Courier"/>
                  <a:cs typeface="Courier"/>
                  <a:sym typeface="Courier"/>
                </a:rPr>
                <a:t>return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i+j;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}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0" y="102434"/>
              <a:ext cx="2375899" cy="1065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2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C source file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(dosum.c)</a:t>
              </a:r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1633917" y="2214516"/>
            <a:ext cx="6304576" cy="3187946"/>
            <a:chOff x="0" y="0"/>
            <a:chExt cx="8966506" cy="4533966"/>
          </a:xfrm>
        </p:grpSpPr>
        <p:sp>
          <p:nvSpPr>
            <p:cNvPr id="144" name="Shape 144"/>
            <p:cNvSpPr/>
            <p:nvPr/>
          </p:nvSpPr>
          <p:spPr>
            <a:xfrm>
              <a:off x="4521505" y="469965"/>
              <a:ext cx="3860801" cy="92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adFill flip="none" rotWithShape="1">
              <a:gsLst>
                <a:gs pos="0">
                  <a:srgbClr val="0097EB">
                    <a:alpha val="75000"/>
                  </a:srgbClr>
                </a:gs>
                <a:gs pos="100000">
                  <a:srgbClr val="0071EB">
                    <a:alpha val="64999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700" dirty="0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</a:rPr>
                <a:t>C compiler (gcc -S)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3924605" y="1790765"/>
              <a:ext cx="5041901" cy="2743201"/>
            </a:xfrm>
            <a:prstGeom prst="roundRect">
              <a:avLst>
                <a:gd name="adj" fmla="val 6944"/>
              </a:avLst>
            </a:prstGeom>
            <a:solidFill>
              <a:srgbClr val="000000">
                <a:alpha val="75000"/>
              </a:srgbClr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31A2D4"/>
                  </a:solidFill>
                  <a:latin typeface="Courier"/>
                  <a:ea typeface="Courier"/>
                  <a:cs typeface="Courier"/>
                  <a:sym typeface="Courier"/>
                </a:rPr>
                <a:t>dosum: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1" indent="160729"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pushl   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%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ebp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1" indent="160729"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movl    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%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esp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,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%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ebp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1" indent="160729"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movl    </a:t>
              </a:r>
              <a:r>
                <a:rPr sz="1600">
                  <a:solidFill>
                    <a:srgbClr val="72ABED"/>
                  </a:solidFill>
                  <a:latin typeface="Courier"/>
                  <a:ea typeface="Courier"/>
                  <a:cs typeface="Courier"/>
                  <a:sym typeface="Courier"/>
                </a:rPr>
                <a:t>12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(%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ebp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),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%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eax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1" indent="160729"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addl    </a:t>
              </a:r>
              <a:r>
                <a:rPr sz="1600">
                  <a:solidFill>
                    <a:srgbClr val="72ABED"/>
                  </a:solidFill>
                  <a:latin typeface="Courier"/>
                  <a:ea typeface="Courier"/>
                  <a:cs typeface="Courier"/>
                  <a:sym typeface="Courier"/>
                </a:rPr>
                <a:t>8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(%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ebp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),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%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eax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1" indent="160729"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popl    </a:t>
              </a:r>
              <a:r>
                <a:rPr sz="1600" b="1">
                  <a:solidFill>
                    <a:srgbClr val="FD40FF"/>
                  </a:solidFill>
                  <a:latin typeface="Courier"/>
                  <a:ea typeface="Courier"/>
                  <a:cs typeface="Courier"/>
                  <a:sym typeface="Courier"/>
                </a:rPr>
                <a:t>%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ebp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lvl="1" indent="160729"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B00"/>
                  </a:solidFill>
                  <a:latin typeface="Courier"/>
                  <a:ea typeface="Courier"/>
                  <a:cs typeface="Courier"/>
                  <a:sym typeface="Courier"/>
                </a:rPr>
                <a:t>ret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0" y="2623449"/>
              <a:ext cx="3780860" cy="1065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2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assembly source file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(dosum.s)</a:t>
              </a:r>
            </a:p>
          </p:txBody>
        </p:sp>
        <p:sp>
          <p:nvSpPr>
            <p:cNvPr id="147" name="Shape 147"/>
            <p:cNvSpPr/>
            <p:nvPr/>
          </p:nvSpPr>
          <p:spPr>
            <a:xfrm flipV="1">
              <a:off x="6445555" y="0"/>
              <a:ext cx="2" cy="609732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 flipV="1">
              <a:off x="6445555" y="1257300"/>
              <a:ext cx="2" cy="609732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172516" y="5348836"/>
            <a:ext cx="7524876" cy="1223415"/>
            <a:chOff x="0" y="0"/>
            <a:chExt cx="10702044" cy="1739966"/>
          </a:xfrm>
        </p:grpSpPr>
        <p:sp>
          <p:nvSpPr>
            <p:cNvPr id="150" name="Shape 150"/>
            <p:cNvSpPr/>
            <p:nvPr/>
          </p:nvSpPr>
          <p:spPr>
            <a:xfrm>
              <a:off x="6358643" y="469965"/>
              <a:ext cx="4343401" cy="927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gradFill flip="none" rotWithShape="1">
              <a:gsLst>
                <a:gs pos="0">
                  <a:srgbClr val="0097EB">
                    <a:alpha val="75000"/>
                  </a:srgbClr>
                </a:gs>
                <a:gs pos="100000">
                  <a:srgbClr val="0071EB">
                    <a:alpha val="64999"/>
                  </a:srgbClr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24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700" dirty="0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</a:rPr>
                <a:t>assembler (as)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2599443" y="65"/>
              <a:ext cx="2692401" cy="1739901"/>
            </a:xfrm>
            <a:prstGeom prst="roundRect">
              <a:avLst>
                <a:gd name="adj" fmla="val 10949"/>
              </a:avLst>
            </a:prstGeom>
            <a:solidFill>
              <a:srgbClr val="000000">
                <a:alpha val="75000"/>
              </a:srgbClr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700" b="1">
                  <a:solidFill>
                    <a:srgbClr val="3A88FE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rPr>
                <a:t>80483b0</a:t>
              </a:r>
              <a:r>
                <a:rPr sz="1700" b="1">
                  <a:solidFill>
                    <a:srgbClr val="FFFFFF"/>
                  </a:solidFill>
                  <a:effectLst>
                    <a:outerShdw blurRad="38100" dist="64529" dir="2700000" rotWithShape="0">
                      <a:srgbClr val="000000">
                        <a:alpha val="48275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rPr>
                <a:t>: 55 89 e5 8b 45 0c 03 45 08 5d c3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422835"/>
              <a:ext cx="2417008" cy="102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machine code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(dosum.o)</a:t>
              </a:r>
            </a:p>
          </p:txBody>
        </p:sp>
        <p:sp>
          <p:nvSpPr>
            <p:cNvPr id="153" name="Shape 153"/>
            <p:cNvSpPr/>
            <p:nvPr/>
          </p:nvSpPr>
          <p:spPr>
            <a:xfrm flipV="1">
              <a:off x="8523992" y="0"/>
              <a:ext cx="3" cy="609732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190243" y="914465"/>
              <a:ext cx="1238317" cy="25401"/>
            </a:xfrm>
            <a:prstGeom prst="lin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915537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 advAuto="0"/>
      <p:bldP spid="155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Skipping assembly language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553641" y="1571625"/>
            <a:ext cx="8108156" cy="1339453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500">
                <a:solidFill>
                  <a:srgbClr val="FFF4B9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Most C compilers generate .o files (machine code) directly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>
                <a:solidFill>
                  <a:srgbClr val="EBEBEB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i.e., without actually saving the readable .s assembly file </a:t>
            </a:r>
          </a:p>
        </p:txBody>
      </p:sp>
      <p:sp>
        <p:nvSpPr>
          <p:cNvPr id="159" name="Shape 159"/>
          <p:cNvSpPr/>
          <p:nvPr/>
        </p:nvSpPr>
        <p:spPr>
          <a:xfrm>
            <a:off x="785812" y="3303984"/>
            <a:ext cx="1151930" cy="892969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5182">
                  <a:alpha val="75000"/>
                </a:srgbClr>
              </a:gs>
              <a:gs pos="100000">
                <a:srgbClr val="004697">
                  <a:alpha val="64999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6" tIns="53576" rIns="53576" bIns="53576" anchor="ctr"/>
          <a:lstStyle>
            <a:lvl1pPr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dosum.c</a:t>
            </a:r>
          </a:p>
        </p:txBody>
      </p:sp>
      <p:sp>
        <p:nvSpPr>
          <p:cNvPr id="160" name="Shape 160"/>
          <p:cNvSpPr/>
          <p:nvPr/>
        </p:nvSpPr>
        <p:spPr>
          <a:xfrm>
            <a:off x="2357437" y="3429000"/>
            <a:ext cx="1259087" cy="65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97EB">
                  <a:alpha val="75000"/>
                </a:srgbClr>
              </a:gs>
              <a:gs pos="100000">
                <a:srgbClr val="0071EB">
                  <a:alpha val="64999"/>
                </a:srgbClr>
              </a:gs>
            </a:gsLst>
            <a:lin ang="5400000"/>
          </a:gradFill>
          <a:ln w="12700"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17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gcc -S</a:t>
            </a:r>
          </a:p>
        </p:txBody>
      </p:sp>
      <p:sp>
        <p:nvSpPr>
          <p:cNvPr id="161" name="Shape 161"/>
          <p:cNvSpPr/>
          <p:nvPr/>
        </p:nvSpPr>
        <p:spPr>
          <a:xfrm>
            <a:off x="4027289" y="3303984"/>
            <a:ext cx="1151930" cy="892969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5182">
                  <a:alpha val="75000"/>
                </a:srgbClr>
              </a:gs>
              <a:gs pos="100000">
                <a:srgbClr val="004697">
                  <a:alpha val="64999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6" tIns="53576" rIns="53576" bIns="53576" anchor="ctr"/>
          <a:lstStyle>
            <a:lvl1pPr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dosum.s</a:t>
            </a:r>
          </a:p>
        </p:txBody>
      </p:sp>
      <p:sp>
        <p:nvSpPr>
          <p:cNvPr id="162" name="Shape 162"/>
          <p:cNvSpPr/>
          <p:nvPr/>
        </p:nvSpPr>
        <p:spPr>
          <a:xfrm>
            <a:off x="5697140" y="3429000"/>
            <a:ext cx="1259087" cy="65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97EB">
                  <a:alpha val="75000"/>
                </a:srgbClr>
              </a:gs>
              <a:gs pos="100000">
                <a:srgbClr val="0071EB">
                  <a:alpha val="64999"/>
                </a:srgbClr>
              </a:gs>
            </a:gsLst>
            <a:lin ang="5400000"/>
          </a:gradFill>
          <a:ln w="12700"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17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as</a:t>
            </a:r>
          </a:p>
        </p:txBody>
      </p:sp>
      <p:sp>
        <p:nvSpPr>
          <p:cNvPr id="163" name="Shape 163"/>
          <p:cNvSpPr/>
          <p:nvPr/>
        </p:nvSpPr>
        <p:spPr>
          <a:xfrm>
            <a:off x="7268765" y="3303984"/>
            <a:ext cx="1151930" cy="892969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005182">
                  <a:alpha val="75000"/>
                </a:srgbClr>
              </a:gs>
              <a:gs pos="100000">
                <a:srgbClr val="004697">
                  <a:alpha val="64999"/>
                </a:srgbClr>
              </a:gs>
            </a:gsLst>
            <a:lin ang="5400000"/>
          </a:gradFill>
          <a:ln w="12700">
            <a:solidFill>
              <a:srgbClr val="FFFFFF"/>
            </a:solidFill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3576" tIns="53576" rIns="53576" bIns="53576" anchor="ctr"/>
          <a:lstStyle>
            <a:lvl1pPr>
              <a:defRPr sz="24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17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dosum.o</a:t>
            </a:r>
          </a:p>
        </p:txBody>
      </p:sp>
      <p:sp>
        <p:nvSpPr>
          <p:cNvPr id="164" name="Shape 164"/>
          <p:cNvSpPr/>
          <p:nvPr/>
        </p:nvSpPr>
        <p:spPr>
          <a:xfrm flipH="1" flipV="1">
            <a:off x="1919828" y="3759397"/>
            <a:ext cx="53591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 flipH="1" flipV="1">
            <a:off x="3554015" y="3754737"/>
            <a:ext cx="53591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 flipH="1" flipV="1">
            <a:off x="6831211" y="3754737"/>
            <a:ext cx="53591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7" name="Shape 167"/>
          <p:cNvSpPr/>
          <p:nvPr/>
        </p:nvSpPr>
        <p:spPr>
          <a:xfrm flipH="1" flipV="1">
            <a:off x="5152411" y="3754737"/>
            <a:ext cx="607366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3973710" y="4884539"/>
            <a:ext cx="1259087" cy="6518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gradFill>
            <a:gsLst>
              <a:gs pos="0">
                <a:srgbClr val="0097EB">
                  <a:alpha val="75000"/>
                </a:srgbClr>
              </a:gs>
              <a:gs pos="100000">
                <a:srgbClr val="0071EB">
                  <a:alpha val="64999"/>
                </a:srgbClr>
              </a:gs>
            </a:gsLst>
            <a:lin ang="5400000"/>
          </a:gradFill>
          <a:ln w="12700">
            <a:miter lim="400000"/>
          </a:ln>
          <a:effectLst>
            <a:outerShdw blurRad="1016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/>
          <a:lstStyle>
            <a:lvl1pPr>
              <a:defRPr sz="2400"/>
            </a:lvl1pPr>
          </a:lstStyle>
          <a:p>
            <a:pPr lvl="0" algn="ctr">
              <a:defRPr sz="1800">
                <a:solidFill>
                  <a:srgbClr val="000000"/>
                </a:solidFill>
                <a:effectLst/>
              </a:defRPr>
            </a:pPr>
            <a:r>
              <a:rPr sz="1700" dirty="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</a:rPr>
              <a:t>gcc -c</a:t>
            </a:r>
          </a:p>
        </p:txBody>
      </p:sp>
      <p:sp>
        <p:nvSpPr>
          <p:cNvPr id="169" name="Shape 169"/>
          <p:cNvSpPr/>
          <p:nvPr/>
        </p:nvSpPr>
        <p:spPr>
          <a:xfrm flipH="1" flipV="1">
            <a:off x="1741290" y="4138714"/>
            <a:ext cx="2321719" cy="1004786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Shape 170"/>
          <p:cNvSpPr/>
          <p:nvPr/>
        </p:nvSpPr>
        <p:spPr>
          <a:xfrm flipH="1">
            <a:off x="5188148" y="4089797"/>
            <a:ext cx="2241352" cy="1107283"/>
          </a:xfrm>
          <a:prstGeom prst="line">
            <a:avLst/>
          </a:prstGeom>
          <a:ln w="50800">
            <a:solidFill>
              <a:srgbClr val="FFFFFF"/>
            </a:solidFill>
            <a:miter lim="400000"/>
            <a:headEnd type="triangle"/>
          </a:ln>
        </p:spPr>
        <p:txBody>
          <a:bodyPr lIns="0" tIns="0" rIns="0" bIns="0" anchor="ctr"/>
          <a:lstStyle/>
          <a:p>
            <a:pPr defTabSz="321457">
              <a:defRPr sz="1200">
                <a:solidFill>
                  <a:srgbClr val="000000"/>
                </a:solidFill>
                <a:effectLst/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60270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Multi-file C programs</a:t>
            </a:r>
          </a:p>
        </p:txBody>
      </p:sp>
      <p:grpSp>
        <p:nvGrpSpPr>
          <p:cNvPr id="175" name="Group 175"/>
          <p:cNvGrpSpPr/>
          <p:nvPr/>
        </p:nvGrpSpPr>
        <p:grpSpPr>
          <a:xfrm>
            <a:off x="246387" y="1866305"/>
            <a:ext cx="5477544" cy="892969"/>
            <a:chOff x="0" y="0"/>
            <a:chExt cx="7790283" cy="1270000"/>
          </a:xfrm>
        </p:grpSpPr>
        <p:sp>
          <p:nvSpPr>
            <p:cNvPr id="173" name="Shape 173"/>
            <p:cNvSpPr/>
            <p:nvPr/>
          </p:nvSpPr>
          <p:spPr>
            <a:xfrm>
              <a:off x="2748382" y="0"/>
              <a:ext cx="5041901" cy="1270000"/>
            </a:xfrm>
            <a:prstGeom prst="roundRect">
              <a:avLst>
                <a:gd name="adj" fmla="val 15000"/>
              </a:avLst>
            </a:prstGeom>
            <a:solidFill>
              <a:srgbClr val="000000">
                <a:alpha val="75000"/>
              </a:srgbClr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 dirty="0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dosum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i, 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j) {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  </a:t>
              </a:r>
              <a:r>
                <a:rPr sz="1600" b="1" dirty="0">
                  <a:solidFill>
                    <a:srgbClr val="FFFB20"/>
                  </a:solidFill>
                  <a:latin typeface="Courier"/>
                  <a:ea typeface="Courier"/>
                  <a:cs typeface="Courier"/>
                  <a:sym typeface="Courier"/>
                </a:rPr>
                <a:t>return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i+j;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}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0" y="102434"/>
              <a:ext cx="2375899" cy="1065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200" dirty="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C source file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 dirty="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(dosum.c)</a:t>
              </a:r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285759" y="3107531"/>
            <a:ext cx="6215062" cy="2419945"/>
            <a:chOff x="0" y="0"/>
            <a:chExt cx="8839198" cy="3441700"/>
          </a:xfrm>
        </p:grpSpPr>
        <p:sp>
          <p:nvSpPr>
            <p:cNvPr id="176" name="Shape 176"/>
            <p:cNvSpPr/>
            <p:nvPr/>
          </p:nvSpPr>
          <p:spPr>
            <a:xfrm>
              <a:off x="2830831" y="0"/>
              <a:ext cx="6008368" cy="3441700"/>
            </a:xfrm>
            <a:prstGeom prst="roundRect">
              <a:avLst>
                <a:gd name="adj" fmla="val 5535"/>
              </a:avLst>
            </a:prstGeom>
            <a:solidFill>
              <a:srgbClr val="000000">
                <a:alpha val="75000"/>
              </a:srgbClr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C0D0FF"/>
                  </a:solidFill>
                  <a:latin typeface="Courier"/>
                  <a:ea typeface="Courier"/>
                  <a:cs typeface="Courier"/>
                  <a:sym typeface="Courier"/>
                </a:rPr>
                <a:t>#include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 dirty="0">
                  <a:solidFill>
                    <a:srgbClr val="CFCF90"/>
                  </a:solidFill>
                  <a:latin typeface="Courier"/>
                  <a:ea typeface="Courier"/>
                  <a:cs typeface="Courier"/>
                  <a:sym typeface="Courier"/>
                </a:rPr>
                <a:t>&lt;stdio.h&gt;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 dirty="0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dosum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i, 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j);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 dirty="0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main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argc, 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char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**argv) {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 </a:t>
              </a:r>
              <a:r>
                <a:rPr sz="1600" b="1" dirty="0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printf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 dirty="0">
                  <a:solidFill>
                    <a:srgbClr val="CFCF90"/>
                  </a:solidFill>
                  <a:latin typeface="Courier"/>
                  <a:ea typeface="Courier"/>
                  <a:cs typeface="Courier"/>
                  <a:sym typeface="Courier"/>
                </a:rPr>
                <a:t>"%d</a:t>
              </a:r>
              <a:r>
                <a:rPr sz="1600" dirty="0">
                  <a:solidFill>
                    <a:srgbClr val="BFBFBF"/>
                  </a:solidFill>
                  <a:latin typeface="Courier"/>
                  <a:ea typeface="Courier"/>
                  <a:cs typeface="Courier"/>
                  <a:sym typeface="Courier"/>
                </a:rPr>
                <a:t>\n</a:t>
              </a:r>
              <a:r>
                <a:rPr sz="1600" b="1" dirty="0">
                  <a:solidFill>
                    <a:srgbClr val="CFCF90"/>
                  </a:solidFill>
                  <a:latin typeface="Courier"/>
                  <a:ea typeface="Courier"/>
                  <a:cs typeface="Courier"/>
                  <a:sym typeface="Courier"/>
                </a:rPr>
                <a:t>"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, </a:t>
              </a:r>
              <a:r>
                <a:rPr sz="1600" b="1" dirty="0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dosum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 dirty="0">
                  <a:solidFill>
                    <a:srgbClr val="C0D0FF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,</a:t>
              </a:r>
              <a:r>
                <a:rPr sz="1600" b="1" dirty="0">
                  <a:solidFill>
                    <a:srgbClr val="C0D0FF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));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 </a:t>
              </a:r>
              <a:r>
                <a:rPr sz="1600" b="1" dirty="0">
                  <a:solidFill>
                    <a:srgbClr val="FFFB20"/>
                  </a:solidFill>
                  <a:latin typeface="Courier"/>
                  <a:ea typeface="Courier"/>
                  <a:cs typeface="Courier"/>
                  <a:sym typeface="Courier"/>
                </a:rPr>
                <a:t>return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 dirty="0">
                  <a:solidFill>
                    <a:srgbClr val="C0D0FF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;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}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984250"/>
              <a:ext cx="2381305" cy="1028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2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C source file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(sumnum.c)</a:t>
              </a:r>
            </a:p>
          </p:txBody>
        </p:sp>
      </p:grpSp>
      <p:grpSp>
        <p:nvGrpSpPr>
          <p:cNvPr id="182" name="Group 182"/>
          <p:cNvGrpSpPr/>
          <p:nvPr/>
        </p:nvGrpSpPr>
        <p:grpSpPr>
          <a:xfrm>
            <a:off x="4304109" y="4451946"/>
            <a:ext cx="4500563" cy="1025922"/>
            <a:chOff x="0" y="-36200"/>
            <a:chExt cx="6400800" cy="1459087"/>
          </a:xfrm>
        </p:grpSpPr>
        <p:sp>
          <p:nvSpPr>
            <p:cNvPr id="179" name="Shape 179"/>
            <p:cNvSpPr/>
            <p:nvPr/>
          </p:nvSpPr>
          <p:spPr>
            <a:xfrm>
              <a:off x="0" y="20242"/>
              <a:ext cx="1270000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63500" cap="flat">
              <a:solidFill>
                <a:srgbClr val="FFF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 flipH="1" flipV="1">
              <a:off x="1244599" y="343811"/>
              <a:ext cx="2540002" cy="336832"/>
            </a:xfrm>
            <a:prstGeom prst="line">
              <a:avLst/>
            </a:prstGeom>
            <a:noFill/>
            <a:ln w="50800" cap="flat">
              <a:solidFill>
                <a:srgbClr val="FFF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3517900" y="-36200"/>
              <a:ext cx="2882900" cy="145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dosum( ) is implemented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in dosum.c</a:t>
              </a:r>
            </a:p>
          </p:txBody>
        </p:sp>
      </p:grpSp>
      <p:grpSp>
        <p:nvGrpSpPr>
          <p:cNvPr id="186" name="Group 186"/>
          <p:cNvGrpSpPr/>
          <p:nvPr/>
        </p:nvGrpSpPr>
        <p:grpSpPr>
          <a:xfrm>
            <a:off x="2089546" y="1849240"/>
            <a:ext cx="6947298" cy="2320926"/>
            <a:chOff x="0" y="-42128"/>
            <a:chExt cx="9880600" cy="3300871"/>
          </a:xfrm>
        </p:grpSpPr>
        <p:sp>
          <p:nvSpPr>
            <p:cNvPr id="183" name="Shape 183"/>
            <p:cNvSpPr/>
            <p:nvPr/>
          </p:nvSpPr>
          <p:spPr>
            <a:xfrm>
              <a:off x="0" y="2623742"/>
              <a:ext cx="4457700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63500" cap="flat">
              <a:solidFill>
                <a:srgbClr val="FFF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4025900" y="1620442"/>
              <a:ext cx="2324101" cy="1117601"/>
            </a:xfrm>
            <a:prstGeom prst="line">
              <a:avLst/>
            </a:prstGeom>
            <a:noFill/>
            <a:ln w="50800" cap="flat">
              <a:solidFill>
                <a:srgbClr val="FFF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248400" y="-42128"/>
              <a:ext cx="3632200" cy="2334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</a:rPr>
                <a:t>this “prototype” of dosum( ) tells gcc about the types of dosum’s arguments and its return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9544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 advAuto="0"/>
      <p:bldP spid="186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90"/>
          <p:cNvGrpSpPr/>
          <p:nvPr/>
        </p:nvGrpSpPr>
        <p:grpSpPr>
          <a:xfrm>
            <a:off x="285758" y="3107531"/>
            <a:ext cx="6179344" cy="2419945"/>
            <a:chOff x="0" y="0"/>
            <a:chExt cx="8788398" cy="3441700"/>
          </a:xfrm>
        </p:grpSpPr>
        <p:sp>
          <p:nvSpPr>
            <p:cNvPr id="188" name="Shape 188"/>
            <p:cNvSpPr/>
            <p:nvPr/>
          </p:nvSpPr>
          <p:spPr>
            <a:xfrm>
              <a:off x="2814562" y="0"/>
              <a:ext cx="5973837" cy="3441700"/>
            </a:xfrm>
            <a:prstGeom prst="roundRect">
              <a:avLst>
                <a:gd name="adj" fmla="val 5535"/>
              </a:avLst>
            </a:prstGeom>
            <a:solidFill>
              <a:srgbClr val="000000">
                <a:alpha val="75000"/>
              </a:srgbClr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C0D0FF"/>
                  </a:solidFill>
                  <a:latin typeface="Courier"/>
                  <a:ea typeface="Courier"/>
                  <a:cs typeface="Courier"/>
                  <a:sym typeface="Courier"/>
                </a:rPr>
                <a:t>#include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 dirty="0">
                  <a:solidFill>
                    <a:srgbClr val="CFCF90"/>
                  </a:solidFill>
                  <a:latin typeface="Courier"/>
                  <a:ea typeface="Courier"/>
                  <a:cs typeface="Courier"/>
                  <a:sym typeface="Courier"/>
                </a:rPr>
                <a:t>&lt;stdio.h&gt;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 dirty="0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dosum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i, 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j);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 dirty="0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main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argc, </a:t>
              </a:r>
              <a:r>
                <a:rPr sz="1600" b="1" dirty="0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char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**argv) {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 </a:t>
              </a:r>
              <a:r>
                <a:rPr sz="1600" b="1" dirty="0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printf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 dirty="0">
                  <a:solidFill>
                    <a:srgbClr val="CFCF90"/>
                  </a:solidFill>
                  <a:latin typeface="Courier"/>
                  <a:ea typeface="Courier"/>
                  <a:cs typeface="Courier"/>
                  <a:sym typeface="Courier"/>
                </a:rPr>
                <a:t>"%d</a:t>
              </a:r>
              <a:r>
                <a:rPr sz="1600" dirty="0">
                  <a:solidFill>
                    <a:srgbClr val="BFBFBF"/>
                  </a:solidFill>
                  <a:latin typeface="Courier"/>
                  <a:ea typeface="Courier"/>
                  <a:cs typeface="Courier"/>
                  <a:sym typeface="Courier"/>
                </a:rPr>
                <a:t>\n</a:t>
              </a:r>
              <a:r>
                <a:rPr sz="1600" b="1" dirty="0">
                  <a:solidFill>
                    <a:srgbClr val="CFCF90"/>
                  </a:solidFill>
                  <a:latin typeface="Courier"/>
                  <a:ea typeface="Courier"/>
                  <a:cs typeface="Courier"/>
                  <a:sym typeface="Courier"/>
                </a:rPr>
                <a:t>"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, </a:t>
              </a:r>
              <a:r>
                <a:rPr sz="1600" b="1" dirty="0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dosum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 dirty="0">
                  <a:solidFill>
                    <a:srgbClr val="C0D0FF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,</a:t>
              </a:r>
              <a:r>
                <a:rPr sz="1600" b="1" dirty="0">
                  <a:solidFill>
                    <a:srgbClr val="C0D0FF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));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 </a:t>
              </a:r>
              <a:r>
                <a:rPr sz="1600" b="1" dirty="0">
                  <a:solidFill>
                    <a:srgbClr val="FFFB20"/>
                  </a:solidFill>
                  <a:latin typeface="Courier"/>
                  <a:ea typeface="Courier"/>
                  <a:cs typeface="Courier"/>
                  <a:sym typeface="Courier"/>
                </a:rPr>
                <a:t>return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 dirty="0">
                  <a:solidFill>
                    <a:srgbClr val="C0D0FF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;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 dirty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}</a:t>
              </a:r>
              <a:endParaRPr sz="1600" dirty="0"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0" y="984250"/>
              <a:ext cx="2367619" cy="1028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2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C source file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(sumnum.c)</a:t>
              </a:r>
            </a:p>
          </p:txBody>
        </p:sp>
      </p:grpSp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5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Multi-file C programs</a:t>
            </a:r>
          </a:p>
        </p:txBody>
      </p:sp>
      <p:grpSp>
        <p:nvGrpSpPr>
          <p:cNvPr id="195" name="Group 195"/>
          <p:cNvGrpSpPr/>
          <p:nvPr/>
        </p:nvGrpSpPr>
        <p:grpSpPr>
          <a:xfrm>
            <a:off x="2514600" y="4572000"/>
            <a:ext cx="6456164" cy="1025922"/>
            <a:chOff x="0" y="-17334"/>
            <a:chExt cx="9182099" cy="1459087"/>
          </a:xfrm>
        </p:grpSpPr>
        <p:sp>
          <p:nvSpPr>
            <p:cNvPr id="192" name="Shape 192"/>
            <p:cNvSpPr/>
            <p:nvPr/>
          </p:nvSpPr>
          <p:spPr>
            <a:xfrm>
              <a:off x="0" y="39108"/>
              <a:ext cx="15113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63500" cap="flat">
              <a:solidFill>
                <a:srgbClr val="FFF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 flipH="1" flipV="1">
              <a:off x="1511299" y="343910"/>
              <a:ext cx="4826002" cy="355599"/>
            </a:xfrm>
            <a:prstGeom prst="line">
              <a:avLst/>
            </a:prstGeom>
            <a:noFill/>
            <a:ln w="50800" cap="flat">
              <a:solidFill>
                <a:srgbClr val="FFF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6299199" y="-17334"/>
              <a:ext cx="2882900" cy="14590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where is the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implementation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of printf?</a:t>
              </a:r>
            </a:p>
          </p:txBody>
        </p:sp>
      </p:grpSp>
      <p:grpSp>
        <p:nvGrpSpPr>
          <p:cNvPr id="199" name="Group 199"/>
          <p:cNvGrpSpPr/>
          <p:nvPr/>
        </p:nvGrpSpPr>
        <p:grpSpPr>
          <a:xfrm>
            <a:off x="1905000" y="2667000"/>
            <a:ext cx="6750845" cy="894853"/>
            <a:chOff x="0" y="-33237"/>
            <a:chExt cx="9601201" cy="1272680"/>
          </a:xfrm>
        </p:grpSpPr>
        <p:sp>
          <p:nvSpPr>
            <p:cNvPr id="196" name="Shape 196"/>
            <p:cNvSpPr/>
            <p:nvPr/>
          </p:nvSpPr>
          <p:spPr>
            <a:xfrm>
              <a:off x="0" y="604442"/>
              <a:ext cx="4051301" cy="635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noFill/>
            <a:ln w="63500" cap="flat">
              <a:solidFill>
                <a:srgbClr val="FFF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3600"/>
              </a:pP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flipH="1">
              <a:off x="4051300" y="642542"/>
              <a:ext cx="2705101" cy="266700"/>
            </a:xfrm>
            <a:prstGeom prst="line">
              <a:avLst/>
            </a:prstGeom>
            <a:noFill/>
            <a:ln w="50800" cap="flat">
              <a:solidFill>
                <a:srgbClr val="FFF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57">
                <a:defRPr sz="1200">
                  <a:solidFill>
                    <a:srgbClr val="000000"/>
                  </a:solidFill>
                  <a:effectLst/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6400800" y="-33237"/>
              <a:ext cx="3200401" cy="1021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2800">
                  <a:effectLst>
                    <a:outerShdw blurRad="50800" dist="38100" dir="5400000" rotWithShape="0">
                      <a:srgbClr val="000000"/>
                    </a:outerShdw>
                  </a:effectLst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</a:rPr>
                <a:t>why do we need this #include?</a:t>
              </a:r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246387" y="1866305"/>
            <a:ext cx="5477544" cy="892969"/>
            <a:chOff x="0" y="0"/>
            <a:chExt cx="7790283" cy="1270000"/>
          </a:xfrm>
        </p:grpSpPr>
        <p:sp>
          <p:nvSpPr>
            <p:cNvPr id="200" name="Shape 200"/>
            <p:cNvSpPr/>
            <p:nvPr/>
          </p:nvSpPr>
          <p:spPr>
            <a:xfrm>
              <a:off x="2748382" y="0"/>
              <a:ext cx="5041901" cy="1270000"/>
            </a:xfrm>
            <a:prstGeom prst="roundRect">
              <a:avLst>
                <a:gd name="adj" fmla="val 15000"/>
              </a:avLst>
            </a:prstGeom>
            <a:solidFill>
              <a:srgbClr val="000000">
                <a:alpha val="75000"/>
              </a:srgbClr>
            </a:solidFill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101600" dir="5400000" rotWithShape="0">
                <a:srgbClr val="000000">
                  <a:alpha val="5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/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</a:t>
              </a:r>
              <a:r>
                <a:rPr sz="1600" b="1">
                  <a:solidFill>
                    <a:srgbClr val="FF8686"/>
                  </a:solidFill>
                  <a:latin typeface="Courier"/>
                  <a:ea typeface="Courier"/>
                  <a:cs typeface="Courier"/>
                  <a:sym typeface="Courier"/>
                </a:rPr>
                <a:t>dosum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(</a:t>
              </a:r>
              <a:r>
                <a:rPr sz="1600" b="1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i, </a:t>
              </a:r>
              <a:r>
                <a:rPr sz="1600" b="1">
                  <a:solidFill>
                    <a:srgbClr val="21F921"/>
                  </a:solidFill>
                  <a:latin typeface="Courier"/>
                  <a:ea typeface="Courier"/>
                  <a:cs typeface="Courier"/>
                  <a:sym typeface="Courier"/>
                </a:rPr>
                <a:t>int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j) {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  </a:t>
              </a:r>
              <a:r>
                <a:rPr sz="1600" b="1">
                  <a:solidFill>
                    <a:srgbClr val="FFFB20"/>
                  </a:solidFill>
                  <a:latin typeface="Courier"/>
                  <a:ea typeface="Courier"/>
                  <a:cs typeface="Courier"/>
                  <a:sym typeface="Courier"/>
                </a:rPr>
                <a:t>return</a:t>
              </a: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 i+j;</a:t>
              </a:r>
              <a:endParaRPr sz="1600">
                <a:latin typeface="Courier"/>
                <a:ea typeface="Courier"/>
                <a:cs typeface="Courier"/>
                <a:sym typeface="Courier"/>
              </a:endParaRPr>
            </a:p>
            <a:p>
              <a:pPr defTabSz="321457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1600" b="1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}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0" y="102434"/>
              <a:ext cx="2375899" cy="10651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2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C source file</a:t>
              </a:r>
            </a:p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 sz="2000">
                  <a:solidFill>
                    <a:srgbClr val="FFFFFF"/>
                  </a:solidFill>
                  <a:effectLst>
                    <a:outerShdw blurRad="50800" dist="38100" dir="5400000" rotWithShape="0">
                      <a:srgbClr val="000000"/>
                    </a:outerShdw>
                  </a:effectLst>
                </a:rPr>
                <a:t>(dosum.c)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71339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 advAuto="0"/>
      <p:bldP spid="199" grpId="0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2397</TotalTime>
  <Words>1050</Words>
  <Application>Microsoft Macintosh PowerPoint</Application>
  <PresentationFormat>On-screen Show (4:3)</PresentationFormat>
  <Paragraphs>257</Paragraphs>
  <Slides>22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SPAN 301 – SecCiÓn 1</vt:lpstr>
      <vt:lpstr>Nuestros Objetivos</vt:lpstr>
      <vt:lpstr>CSE 333 – Section 1</vt:lpstr>
      <vt:lpstr>Your TAs</vt:lpstr>
      <vt:lpstr>C workflow</vt:lpstr>
      <vt:lpstr>From C to machine code</vt:lpstr>
      <vt:lpstr>Skipping assembly language</vt:lpstr>
      <vt:lpstr>Multi-file C programs</vt:lpstr>
      <vt:lpstr>Multi-file C programs</vt:lpstr>
      <vt:lpstr>Compiling multi-file programs</vt:lpstr>
      <vt:lpstr>Make</vt:lpstr>
      <vt:lpstr>Building Software</vt:lpstr>
      <vt:lpstr>“Real” Build process</vt:lpstr>
      <vt:lpstr>Recompilation Management</vt:lpstr>
      <vt:lpstr>Make basics</vt:lpstr>
      <vt:lpstr>Using make</vt:lpstr>
      <vt:lpstr>Review</vt:lpstr>
      <vt:lpstr>Make variables</vt:lpstr>
      <vt:lpstr>More variables</vt:lpstr>
      <vt:lpstr>Valgrind – Memory Management</vt:lpstr>
      <vt:lpstr>Valgrind - Asides</vt:lpstr>
      <vt:lpstr>Valgrind – Error output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333 – Section 1</dc:title>
  <dc:creator>vasisht</dc:creator>
  <cp:lastModifiedBy>Sixto Josue Rios</cp:lastModifiedBy>
  <cp:revision>53</cp:revision>
  <dcterms:created xsi:type="dcterms:W3CDTF">2012-06-20T05:35:36Z</dcterms:created>
  <dcterms:modified xsi:type="dcterms:W3CDTF">2015-01-08T18:24:05Z</dcterms:modified>
</cp:coreProperties>
</file>