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8" r:id="rId2"/>
    <p:sldId id="289" r:id="rId3"/>
    <p:sldId id="256" r:id="rId4"/>
    <p:sldId id="273" r:id="rId5"/>
    <p:sldId id="280" r:id="rId6"/>
    <p:sldId id="281" r:id="rId7"/>
    <p:sldId id="282" r:id="rId8"/>
    <p:sldId id="283" r:id="rId9"/>
    <p:sldId id="284" r:id="rId10"/>
    <p:sldId id="274" r:id="rId11"/>
    <p:sldId id="275" r:id="rId12"/>
    <p:sldId id="276" r:id="rId13"/>
    <p:sldId id="277" r:id="rId14"/>
    <p:sldId id="278" r:id="rId15"/>
    <p:sldId id="279" r:id="rId16"/>
    <p:sldId id="286" r:id="rId17"/>
    <p:sldId id="287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41" autoAdjust="0"/>
  </p:normalViewPr>
  <p:slideViewPr>
    <p:cSldViewPr>
      <p:cViewPr varScale="1">
        <p:scale>
          <a:sx n="95" d="100"/>
          <a:sy n="95" d="100"/>
        </p:scale>
        <p:origin x="206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D8690-3FCA-5642-9288-4536E701540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A8A35-EFEB-1544-9988-26B982F0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 class welcome to your first quiz section for 333...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9D9A-BA89-4945-98B4-B819599C1B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9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ADDITIONAL:</a:t>
            </a:r>
            <a:br>
              <a:rPr lang="en-US" dirty="0" smtClean="0"/>
            </a:br>
            <a:r>
              <a:rPr lang="en-US" dirty="0" smtClean="0"/>
              <a:t>Just a reminder there is an exercise due tomorrow and HW0 is</a:t>
            </a:r>
            <a:r>
              <a:rPr lang="en-US" baseline="0" dirty="0" smtClean="0"/>
              <a:t> due Tuesday.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OVERVIEW:</a:t>
            </a:r>
          </a:p>
          <a:p>
            <a:r>
              <a:rPr lang="en-US" baseline="0" dirty="0" smtClean="0"/>
              <a:t> - C workflow review</a:t>
            </a:r>
          </a:p>
          <a:p>
            <a:r>
              <a:rPr lang="en-US" baseline="0" dirty="0" smtClean="0"/>
              <a:t>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9D9A-BA89-4945-98B4-B819599C1B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3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Answer:</a:t>
            </a:r>
          </a:p>
          <a:p>
            <a:r>
              <a:rPr lang="en-US" baseline="0" dirty="0" smtClean="0"/>
              <a:t>20</a:t>
            </a:r>
          </a:p>
          <a:p>
            <a:r>
              <a:rPr lang="en-US" baseline="0" dirty="0" smtClean="0"/>
              <a:t>4 or 8 depending on whether you’re on a 32 or 64 bit machine</a:t>
            </a:r>
          </a:p>
          <a:p>
            <a:r>
              <a:rPr lang="en-US" baseline="0" dirty="0" smtClean="0"/>
              <a:t>10</a:t>
            </a:r>
          </a:p>
          <a:p>
            <a:r>
              <a:rPr lang="en-US" baseline="0" dirty="0" smtClean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A8A35-EFEB-1544-9988-26B982F0B3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code WILL</a:t>
            </a:r>
            <a:r>
              <a:rPr lang="en-US" baseline="0" dirty="0" smtClean="0"/>
              <a:t> compile. However it causes a segmentation fault and </a:t>
            </a:r>
            <a:r>
              <a:rPr lang="en-US" baseline="0" dirty="0" err="1" smtClean="0"/>
              <a:t>valgrind</a:t>
            </a:r>
            <a:r>
              <a:rPr lang="en-US" baseline="0" dirty="0" smtClean="0"/>
              <a:t> produces some helpful errors. Have the class help you get rid of those </a:t>
            </a:r>
            <a:r>
              <a:rPr lang="en-US" baseline="0" dirty="0" err="1" smtClean="0"/>
              <a:t>valgrind</a:t>
            </a:r>
            <a:r>
              <a:rPr lang="en-US" baseline="0" dirty="0" smtClean="0"/>
              <a:t> errors, then run it again (Hopefully it’ll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fault again) and rerun </a:t>
            </a:r>
            <a:r>
              <a:rPr lang="en-US" baseline="0" dirty="0" err="1" smtClean="0"/>
              <a:t>valgrind</a:t>
            </a:r>
            <a:r>
              <a:rPr lang="en-US" baseline="0" dirty="0" smtClean="0"/>
              <a:t> and have the class help you fix the messages it complains about again. Point is, this is mostly a debugging exercise using </a:t>
            </a:r>
            <a:r>
              <a:rPr lang="en-US" baseline="0" dirty="0" err="1" smtClean="0"/>
              <a:t>valgrind</a:t>
            </a:r>
            <a:r>
              <a:rPr lang="en-US" baseline="0" dirty="0" smtClean="0"/>
              <a:t> although many of the kids will be able to notice errors within a minute if you give them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A8A35-EFEB-1544-9988-26B982F0B3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4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2D3C91-9055-4CC8-B779-A8C1A22F54C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rgbClr val="FFFFFF"/>
                </a:solidFill>
              </a:defRPr>
            </a:lvl1pPr>
          </a:lstStyle>
          <a:p>
            <a:fld id="{9A5B9BB8-54A1-4D78-838C-D215093A2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 301 – </a:t>
            </a:r>
            <a:r>
              <a:rPr lang="en-US" dirty="0" err="1" smtClean="0"/>
              <a:t>SecCiÓn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Terminos</a:t>
            </a:r>
            <a:r>
              <a:rPr lang="en-US" dirty="0" smtClean="0"/>
              <a:t> </a:t>
            </a:r>
            <a:r>
              <a:rPr lang="en-US" dirty="0" err="1" smtClean="0"/>
              <a:t>españoles</a:t>
            </a:r>
            <a:r>
              <a:rPr lang="en-US" dirty="0" smtClean="0"/>
              <a:t> de </a:t>
            </a:r>
            <a:r>
              <a:rPr lang="en-US" dirty="0" err="1" smtClean="0"/>
              <a:t>ingeneria</a:t>
            </a:r>
            <a:r>
              <a:rPr lang="en-US" dirty="0" smtClean="0"/>
              <a:t> de </a:t>
            </a:r>
            <a:r>
              <a:rPr lang="en-US" dirty="0" err="1" smtClean="0"/>
              <a:t>computacion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6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necessary?</a:t>
            </a:r>
          </a:p>
          <a:p>
            <a:r>
              <a:rPr lang="en-US" dirty="0" smtClean="0"/>
              <a:t>Lifetime on the stack</a:t>
            </a:r>
          </a:p>
          <a:p>
            <a:r>
              <a:rPr lang="en-US" dirty="0" smtClean="0"/>
              <a:t>Lifetime on the heap</a:t>
            </a:r>
          </a:p>
        </p:txBody>
      </p:sp>
    </p:spTree>
    <p:extLst>
      <p:ext uri="{BB962C8B-B14F-4D97-AF65-F5344CB8AC3E}">
        <p14:creationId xmlns:p14="http://schemas.microsoft.com/office/powerpoint/2010/main" val="39622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gives you the power to manage your own memory</a:t>
            </a:r>
          </a:p>
          <a:p>
            <a:r>
              <a:rPr lang="en-US" dirty="0" smtClean="0"/>
              <a:t>C does very little for you</a:t>
            </a:r>
          </a:p>
          <a:p>
            <a:r>
              <a:rPr lang="en-US" dirty="0" smtClean="0"/>
              <a:t>Benefits? Disadvantages?</a:t>
            </a:r>
          </a:p>
          <a:p>
            <a:r>
              <a:rPr lang="en-US" dirty="0" smtClean="0"/>
              <a:t>When would you want this vs. automatic memory management?</a:t>
            </a:r>
          </a:p>
        </p:txBody>
      </p:sp>
    </p:spTree>
    <p:extLst>
      <p:ext uri="{BB962C8B-B14F-4D97-AF65-F5344CB8AC3E}">
        <p14:creationId xmlns:p14="http://schemas.microsoft.com/office/powerpoint/2010/main" val="318656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Done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let the system know when we are done with a chunk of memory</a:t>
            </a:r>
          </a:p>
          <a:p>
            <a:r>
              <a:rPr lang="en-US" dirty="0" smtClean="0"/>
              <a:t>In general, every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/>
              <a:t>must (eventually) be matched by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arraycopy.c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2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are we done with a piece of data?</a:t>
            </a:r>
          </a:p>
          <a:p>
            <a:r>
              <a:rPr lang="en-US" dirty="0" smtClean="0"/>
              <a:t>Depends on where we got it from, how we are using it, etc.</a:t>
            </a:r>
          </a:p>
          <a:p>
            <a:r>
              <a:rPr lang="en-US" dirty="0" smtClean="0"/>
              <a:t>Some functions expect allocated space, others allocate for you</a:t>
            </a: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vs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asprintf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Some APIs expect you to free structures, others free for you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Compare / contrast?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5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Gone Horribly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(many!) ways to mess up</a:t>
            </a:r>
          </a:p>
          <a:p>
            <a:r>
              <a:rPr lang="en-US" dirty="0" smtClean="0"/>
              <a:t>Dangling pointers</a:t>
            </a:r>
          </a:p>
          <a:p>
            <a:r>
              <a:rPr lang="en-US" dirty="0" smtClean="0"/>
              <a:t>Double frees</a:t>
            </a:r>
          </a:p>
          <a:p>
            <a:r>
              <a:rPr lang="en-US" dirty="0" smtClean="0"/>
              <a:t>Incorrect frees</a:t>
            </a:r>
          </a:p>
          <a:p>
            <a:r>
              <a:rPr lang="en-US" dirty="0" smtClean="0"/>
              <a:t>Never frees</a:t>
            </a:r>
          </a:p>
          <a:p>
            <a:r>
              <a:rPr lang="en-US" dirty="0" smtClean="0"/>
              <a:t>That’s just a few</a:t>
            </a:r>
          </a:p>
          <a:p>
            <a:r>
              <a:rPr lang="en-US" dirty="0" smtClean="0"/>
              <a:t>Small example: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badlylinkedlist.c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Is Your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uninitialized memory</a:t>
            </a:r>
          </a:p>
          <a:p>
            <a:r>
              <a:rPr lang="en-US" dirty="0" smtClean="0"/>
              <a:t>Use of memory you shouldn’t be using</a:t>
            </a:r>
          </a:p>
          <a:p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Definitely Lost</a:t>
            </a:r>
          </a:p>
          <a:p>
            <a:pPr lvl="1"/>
            <a:r>
              <a:rPr lang="en-US" dirty="0" smtClean="0"/>
              <a:t>Indirectly Lost</a:t>
            </a:r>
          </a:p>
          <a:p>
            <a:pPr lvl="1"/>
            <a:r>
              <a:rPr lang="en-US" dirty="0" smtClean="0"/>
              <a:t>Possibly Lost</a:t>
            </a:r>
          </a:p>
          <a:p>
            <a:pPr lvl="1"/>
            <a:r>
              <a:rPr lang="en-US" dirty="0" smtClean="0"/>
              <a:t>Still Reachable*</a:t>
            </a:r>
          </a:p>
          <a:p>
            <a:endParaRPr lang="en-US" dirty="0"/>
          </a:p>
          <a:p>
            <a:r>
              <a:rPr lang="en-US" dirty="0" smtClean="0"/>
              <a:t>Simply run: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&lt;program&gt;</a:t>
            </a:r>
          </a:p>
          <a:p>
            <a:r>
              <a:rPr lang="en-US" dirty="0"/>
              <a:t>Small example: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imsobuggy.c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00" dirty="0" smtClean="0">
                <a:latin typeface="+mj-lt"/>
                <a:cs typeface="Courier New" panose="02070309020205020404" pitchFamily="49" charset="0"/>
              </a:rPr>
              <a:t>*This is generally ok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Assume that a character takes 1 byte. Output of following program?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#include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char str1[20] = "</a:t>
            </a:r>
            <a:r>
              <a:rPr lang="en-US" dirty="0" err="1">
                <a:latin typeface="Consolas"/>
                <a:cs typeface="Consolas"/>
              </a:rPr>
              <a:t>GeeksQuiz</a:t>
            </a:r>
            <a:r>
              <a:rPr lang="en-US" dirty="0">
                <a:latin typeface="Consolas"/>
                <a:cs typeface="Consolas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char *str2 = "</a:t>
            </a:r>
            <a:r>
              <a:rPr lang="en-US" dirty="0" err="1">
                <a:latin typeface="Consolas"/>
                <a:cs typeface="Consolas"/>
              </a:rPr>
              <a:t>GeeksQuiz</a:t>
            </a:r>
            <a:r>
              <a:rPr lang="en-US" dirty="0">
                <a:latin typeface="Consolas"/>
                <a:cs typeface="Consolas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char str3[] = "</a:t>
            </a:r>
            <a:r>
              <a:rPr lang="en-US" dirty="0" err="1">
                <a:latin typeface="Consolas"/>
                <a:cs typeface="Consolas"/>
              </a:rPr>
              <a:t>GeeksQuiz</a:t>
            </a:r>
            <a:r>
              <a:rPr lang="en-US" dirty="0">
                <a:latin typeface="Consolas"/>
                <a:cs typeface="Consolas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char str4[] = {'G', 'e', 'e', 'k', 's', 'Q', 'u', '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', 'z'};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("%</a:t>
            </a:r>
            <a:r>
              <a:rPr lang="en-US" dirty="0" err="1">
                <a:latin typeface="Consolas"/>
                <a:cs typeface="Consolas"/>
              </a:rPr>
              <a:t>z</a:t>
            </a:r>
            <a:r>
              <a:rPr lang="en-US" dirty="0" err="1" smtClean="0">
                <a:latin typeface="Consolas"/>
                <a:cs typeface="Consolas"/>
              </a:rPr>
              <a:t>u</a:t>
            </a:r>
            <a:r>
              <a:rPr lang="en-US" dirty="0" smtClean="0">
                <a:latin typeface="Consolas"/>
                <a:cs typeface="Consolas"/>
              </a:rPr>
              <a:t>\n</a:t>
            </a:r>
            <a:r>
              <a:rPr lang="en-US" dirty="0">
                <a:latin typeface="Consolas"/>
                <a:cs typeface="Consolas"/>
              </a:rPr>
              <a:t>",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(str1));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("%</a:t>
            </a:r>
            <a:r>
              <a:rPr lang="en-US" dirty="0" err="1">
                <a:latin typeface="Consolas"/>
                <a:cs typeface="Consolas"/>
              </a:rPr>
              <a:t>z</a:t>
            </a:r>
            <a:r>
              <a:rPr lang="en-US" dirty="0" err="1" smtClean="0">
                <a:latin typeface="Consolas"/>
                <a:cs typeface="Consolas"/>
              </a:rPr>
              <a:t>u</a:t>
            </a:r>
            <a:r>
              <a:rPr lang="en-US" dirty="0" smtClean="0">
                <a:latin typeface="Consolas"/>
                <a:cs typeface="Consolas"/>
              </a:rPr>
              <a:t>\n</a:t>
            </a:r>
            <a:r>
              <a:rPr lang="en-US" dirty="0">
                <a:latin typeface="Consolas"/>
                <a:cs typeface="Consolas"/>
              </a:rPr>
              <a:t>",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(str2));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("%</a:t>
            </a:r>
            <a:r>
              <a:rPr lang="en-US" dirty="0" err="1">
                <a:latin typeface="Consolas"/>
                <a:cs typeface="Consolas"/>
              </a:rPr>
              <a:t>z</a:t>
            </a:r>
            <a:r>
              <a:rPr lang="en-US" dirty="0" err="1" smtClean="0">
                <a:latin typeface="Consolas"/>
                <a:cs typeface="Consolas"/>
              </a:rPr>
              <a:t>u</a:t>
            </a:r>
            <a:r>
              <a:rPr lang="en-US" dirty="0" smtClean="0">
                <a:latin typeface="Consolas"/>
                <a:cs typeface="Consolas"/>
              </a:rPr>
              <a:t>\n</a:t>
            </a:r>
            <a:r>
              <a:rPr lang="en-US" dirty="0">
                <a:latin typeface="Consolas"/>
                <a:cs typeface="Consolas"/>
              </a:rPr>
              <a:t>",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(str3));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("%</a:t>
            </a:r>
            <a:r>
              <a:rPr lang="en-US" dirty="0" err="1">
                <a:latin typeface="Consolas"/>
                <a:cs typeface="Consolas"/>
              </a:rPr>
              <a:t>z</a:t>
            </a:r>
            <a:r>
              <a:rPr lang="en-US" dirty="0" err="1" smtClean="0">
                <a:latin typeface="Consolas"/>
                <a:cs typeface="Consolas"/>
              </a:rPr>
              <a:t>u</a:t>
            </a:r>
            <a:r>
              <a:rPr lang="en-US" dirty="0" smtClean="0">
                <a:latin typeface="Consolas"/>
                <a:cs typeface="Consolas"/>
              </a:rPr>
              <a:t>\n</a:t>
            </a:r>
            <a:r>
              <a:rPr lang="en-US" dirty="0">
                <a:latin typeface="Consolas"/>
                <a:cs typeface="Consolas"/>
              </a:rPr>
              <a:t>",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(str4));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– What happens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#include &lt;</a:t>
            </a:r>
            <a:r>
              <a:rPr lang="en-US" dirty="0" err="1" smtClean="0">
                <a:latin typeface="Consolas"/>
                <a:cs typeface="Consolas"/>
              </a:rPr>
              <a:t>stdio.h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#include &lt;</a:t>
            </a:r>
            <a:r>
              <a:rPr lang="en-US" dirty="0" err="1" smtClean="0">
                <a:latin typeface="Consolas"/>
                <a:cs typeface="Consolas"/>
              </a:rPr>
              <a:t>stdlib.h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fr-FR" dirty="0" err="1" smtClean="0">
                <a:latin typeface="Consolas"/>
                <a:cs typeface="Consolas"/>
              </a:rPr>
              <a:t>int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>
                <a:latin typeface="Consolas"/>
                <a:cs typeface="Consolas"/>
              </a:rPr>
              <a:t>*a</a:t>
            </a:r>
            <a:r>
              <a:rPr lang="fr-FR" dirty="0" smtClean="0">
                <a:latin typeface="Consolas"/>
                <a:cs typeface="Consolas"/>
              </a:rPr>
              <a:t>;</a:t>
            </a:r>
            <a:endParaRPr lang="fr-FR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dirty="0" err="1" smtClean="0">
                <a:latin typeface="Consolas"/>
                <a:cs typeface="Consolas"/>
              </a:rPr>
              <a:t>void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>
                <a:latin typeface="Consolas"/>
                <a:cs typeface="Consolas"/>
              </a:rPr>
              <a:t>add1(</a:t>
            </a:r>
            <a:r>
              <a:rPr lang="fr-FR" dirty="0" err="1">
                <a:latin typeface="Consolas"/>
                <a:cs typeface="Consolas"/>
              </a:rPr>
              <a:t>int</a:t>
            </a:r>
            <a:r>
              <a:rPr lang="fr-FR" dirty="0">
                <a:latin typeface="Consolas"/>
                <a:cs typeface="Consolas"/>
              </a:rPr>
              <a:t> * </a:t>
            </a:r>
            <a:r>
              <a:rPr lang="fr-FR" dirty="0" err="1">
                <a:latin typeface="Consolas"/>
                <a:cs typeface="Consolas"/>
              </a:rPr>
              <a:t>arr</a:t>
            </a:r>
            <a:r>
              <a:rPr lang="fr-FR" dirty="0">
                <a:latin typeface="Consolas"/>
                <a:cs typeface="Consolas"/>
              </a:rPr>
              <a:t>)</a:t>
            </a:r>
            <a:r>
              <a:rPr lang="fr-FR" dirty="0" smtClean="0">
                <a:latin typeface="Consolas"/>
                <a:cs typeface="Consolas"/>
              </a:rPr>
              <a:t>; </a:t>
            </a:r>
            <a:r>
              <a:rPr lang="fr-FR" dirty="0">
                <a:latin typeface="Consolas"/>
                <a:cs typeface="Consolas"/>
              </a:rPr>
              <a:t>// </a:t>
            </a:r>
            <a:r>
              <a:rPr lang="fr-FR" dirty="0" err="1">
                <a:latin typeface="Consolas"/>
                <a:cs typeface="Consolas"/>
              </a:rPr>
              <a:t>Adds</a:t>
            </a:r>
            <a:r>
              <a:rPr lang="fr-FR" dirty="0">
                <a:latin typeface="Consolas"/>
                <a:cs typeface="Consolas"/>
              </a:rPr>
              <a:t> 1 to </a:t>
            </a:r>
            <a:r>
              <a:rPr lang="fr-FR" dirty="0" err="1">
                <a:latin typeface="Consolas"/>
                <a:cs typeface="Consolas"/>
              </a:rPr>
              <a:t>each</a:t>
            </a:r>
            <a:r>
              <a:rPr lang="fr-FR" dirty="0">
                <a:latin typeface="Consolas"/>
                <a:cs typeface="Consolas"/>
              </a:rPr>
              <a:t> </a:t>
            </a:r>
            <a:r>
              <a:rPr lang="fr-FR" dirty="0" err="1">
                <a:latin typeface="Consolas"/>
                <a:cs typeface="Consolas"/>
              </a:rPr>
              <a:t>element</a:t>
            </a:r>
            <a:r>
              <a:rPr lang="fr-FR" dirty="0">
                <a:latin typeface="Consolas"/>
                <a:cs typeface="Consolas"/>
              </a:rPr>
              <a:t> of </a:t>
            </a:r>
            <a:r>
              <a:rPr lang="fr-FR" dirty="0" err="1">
                <a:latin typeface="Consolas"/>
                <a:cs typeface="Consolas"/>
              </a:rPr>
              <a:t>array</a:t>
            </a:r>
            <a:r>
              <a:rPr lang="fr-FR" dirty="0">
                <a:latin typeface="Consolas"/>
                <a:cs typeface="Consolas"/>
              </a:rPr>
              <a:t> </a:t>
            </a:r>
            <a:r>
              <a:rPr lang="fr-FR" dirty="0" smtClean="0">
                <a:latin typeface="Consolas"/>
                <a:cs typeface="Consolas"/>
              </a:rPr>
              <a:t>a</a:t>
            </a:r>
            <a:endParaRPr lang="fr-FR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int</a:t>
            </a:r>
            <a:r>
              <a:rPr lang="fr-FR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  </a:t>
            </a:r>
            <a:r>
              <a:rPr lang="fr-FR" dirty="0" err="1">
                <a:latin typeface="Consolas"/>
                <a:cs typeface="Consolas"/>
              </a:rPr>
              <a:t>int</a:t>
            </a:r>
            <a:r>
              <a:rPr lang="fr-FR" dirty="0">
                <a:latin typeface="Consolas"/>
                <a:cs typeface="Consolas"/>
              </a:rPr>
              <a:t> *a = </a:t>
            </a:r>
            <a:r>
              <a:rPr lang="fr-FR" dirty="0" err="1">
                <a:latin typeface="Consolas"/>
                <a:cs typeface="Consolas"/>
              </a:rPr>
              <a:t>malloc</a:t>
            </a:r>
            <a:r>
              <a:rPr lang="fr-FR" dirty="0">
                <a:latin typeface="Consolas"/>
                <a:cs typeface="Consolas"/>
              </a:rPr>
              <a:t>(4 * </a:t>
            </a:r>
            <a:r>
              <a:rPr lang="fr-FR" dirty="0" err="1">
                <a:latin typeface="Consolas"/>
                <a:cs typeface="Consolas"/>
              </a:rPr>
              <a:t>sizeof</a:t>
            </a:r>
            <a:r>
              <a:rPr lang="fr-FR" dirty="0">
                <a:latin typeface="Consolas"/>
                <a:cs typeface="Consolas"/>
              </a:rPr>
              <a:t>(</a:t>
            </a:r>
            <a:r>
              <a:rPr lang="fr-FR" dirty="0" err="1">
                <a:latin typeface="Consolas"/>
                <a:cs typeface="Consolas"/>
              </a:rPr>
              <a:t>int</a:t>
            </a:r>
            <a:r>
              <a:rPr lang="fr-FR" dirty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for (</a:t>
            </a:r>
            <a:r>
              <a:rPr lang="da-DK" dirty="0" err="1">
                <a:latin typeface="Consolas"/>
                <a:cs typeface="Consolas"/>
              </a:rPr>
              <a:t>int</a:t>
            </a:r>
            <a:r>
              <a:rPr lang="da-DK" dirty="0">
                <a:latin typeface="Consolas"/>
                <a:cs typeface="Consolas"/>
              </a:rPr>
              <a:t> i = 0; i &lt; 4; i++) {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a[i] = i;</a:t>
            </a:r>
          </a:p>
          <a:p>
            <a:pPr marL="0" indent="0">
              <a:buNone/>
            </a:pPr>
            <a:r>
              <a:rPr lang="ro-RO" dirty="0">
                <a:latin typeface="Consolas"/>
                <a:cs typeface="Consolas"/>
              </a:rPr>
              <a:t>    printf("a[%d] = %d\n", i, i);</a:t>
            </a:r>
          </a:p>
          <a:p>
            <a:pPr marL="0" indent="0">
              <a:buNone/>
            </a:pPr>
            <a:r>
              <a:rPr lang="ro-RO" dirty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add1(a);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free(a);</a:t>
            </a:r>
          </a:p>
          <a:p>
            <a:pPr marL="0" indent="0">
              <a:buNone/>
            </a:pPr>
            <a:r>
              <a:rPr lang="is-IS" dirty="0">
                <a:latin typeface="Consolas"/>
                <a:cs typeface="Consolas"/>
              </a:rPr>
              <a:t>  return 0;</a:t>
            </a:r>
          </a:p>
          <a:p>
            <a:pPr marL="0" indent="0">
              <a:buNone/>
            </a:pPr>
            <a:r>
              <a:rPr lang="is-IS" dirty="0" smtClean="0">
                <a:latin typeface="Consolas"/>
                <a:cs typeface="Consolas"/>
              </a:rPr>
              <a:t>}</a:t>
            </a:r>
            <a:endParaRPr lang="is-I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void add1(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arr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for (</a:t>
            </a:r>
            <a:r>
              <a:rPr lang="da-DK" dirty="0" err="1">
                <a:latin typeface="Consolas"/>
                <a:cs typeface="Consolas"/>
              </a:rPr>
              <a:t>int</a:t>
            </a:r>
            <a:r>
              <a:rPr lang="da-DK" dirty="0">
                <a:latin typeface="Consolas"/>
                <a:cs typeface="Consolas"/>
              </a:rPr>
              <a:t> i = 0; i &lt; 4; i++) {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a[i] = a[i + 1];</a:t>
            </a:r>
          </a:p>
          <a:p>
            <a:pPr marL="0" indent="0">
              <a:buNone/>
            </a:pPr>
            <a:r>
              <a:rPr lang="ro-RO" dirty="0">
                <a:latin typeface="Consolas"/>
                <a:cs typeface="Consolas"/>
              </a:rPr>
              <a:t>    printf("a[%d] = %d\n", i, i);</a:t>
            </a:r>
          </a:p>
          <a:p>
            <a:pPr marL="0" indent="0">
              <a:buNone/>
            </a:pPr>
            <a:r>
              <a:rPr lang="ro-RO" dirty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ro-RO" dirty="0">
                <a:latin typeface="Consolas"/>
                <a:cs typeface="Consolas"/>
              </a:rPr>
              <a:t>  free(arr);</a:t>
            </a:r>
          </a:p>
          <a:p>
            <a:pPr marL="0" indent="0">
              <a:buNone/>
            </a:pPr>
            <a:r>
              <a:rPr lang="ro-RO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9371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Start Them Early</a:t>
            </a:r>
          </a:p>
          <a:p>
            <a:pPr lvl="1"/>
            <a:r>
              <a:rPr lang="en-US" sz="2000" dirty="0" smtClean="0"/>
              <a:t>Spend 1 week implementing, the following debugging</a:t>
            </a:r>
          </a:p>
          <a:p>
            <a:r>
              <a:rPr lang="en-US" sz="2400" dirty="0" err="1" smtClean="0"/>
              <a:t>Seg</a:t>
            </a:r>
            <a:r>
              <a:rPr lang="en-US" sz="2400" dirty="0" smtClean="0"/>
              <a:t> Faults? You have friends to help</a:t>
            </a:r>
          </a:p>
          <a:p>
            <a:pPr lvl="1"/>
            <a:r>
              <a:rPr lang="en-US" sz="2000" dirty="0" err="1" smtClean="0"/>
              <a:t>Valgrind</a:t>
            </a:r>
            <a:r>
              <a:rPr lang="en-US" sz="2000" dirty="0" smtClean="0"/>
              <a:t>, GDB, Discussion Board, TA Office Hours</a:t>
            </a:r>
          </a:p>
          <a:p>
            <a:r>
              <a:rPr lang="en-US" sz="2400" dirty="0" smtClean="0"/>
              <a:t>What are we looking for?</a:t>
            </a:r>
          </a:p>
          <a:p>
            <a:pPr lvl="1"/>
            <a:r>
              <a:rPr lang="en-US" sz="2000" dirty="0" smtClean="0"/>
              <a:t>Correct, well documented code that passes our unit tests (hint: </a:t>
            </a:r>
            <a:r>
              <a:rPr lang="en-US" sz="2000" dirty="0" err="1" smtClean="0"/>
              <a:t>test_suite</a:t>
            </a:r>
            <a:r>
              <a:rPr lang="en-US" sz="2000" dirty="0" smtClean="0"/>
              <a:t>), has no memory leaks (hint: </a:t>
            </a:r>
            <a:r>
              <a:rPr lang="en-US" sz="2000" dirty="0" err="1" smtClean="0"/>
              <a:t>valgrind</a:t>
            </a:r>
            <a:r>
              <a:rPr lang="en-US" sz="2000" dirty="0" smtClean="0"/>
              <a:t>), and is stylistically pleasing (hint: </a:t>
            </a:r>
            <a:r>
              <a:rPr lang="en-US" sz="2000" dirty="0" err="1" smtClean="0"/>
              <a:t>clint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Watch out for</a:t>
            </a:r>
          </a:p>
          <a:p>
            <a:pPr lvl="1"/>
            <a:r>
              <a:rPr lang="en-US" sz="2000" dirty="0" smtClean="0"/>
              <a:t>Segmentation Faults, </a:t>
            </a:r>
            <a:r>
              <a:rPr lang="en-US" sz="2000" dirty="0" err="1" smtClean="0"/>
              <a:t>Valgrind</a:t>
            </a:r>
            <a:r>
              <a:rPr lang="en-US" sz="2000" dirty="0" smtClean="0"/>
              <a:t> Errors/Leaks, Compiler Errors/Warnings</a:t>
            </a:r>
          </a:p>
          <a:p>
            <a:pPr lvl="2"/>
            <a:r>
              <a:rPr lang="en-US" sz="1800" dirty="0"/>
              <a:t>Dangling </a:t>
            </a:r>
            <a:r>
              <a:rPr lang="en-US" sz="1800" dirty="0" smtClean="0"/>
              <a:t>pointers, double frees, null pointers</a:t>
            </a:r>
          </a:p>
          <a:p>
            <a:pPr lvl="1"/>
            <a:r>
              <a:rPr lang="en-US" sz="2000" dirty="0" smtClean="0"/>
              <a:t>Violation of the DRY principle (Don’t repeat yourself, refactor!)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286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Nuestros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Traer </a:t>
            </a:r>
            <a:r>
              <a:rPr lang="en-US" sz="3000" dirty="0" err="1" smtClean="0"/>
              <a:t>galletas</a:t>
            </a:r>
            <a:r>
              <a:rPr lang="en-US" sz="3000" dirty="0" smtClean="0"/>
              <a:t> </a:t>
            </a:r>
            <a:r>
              <a:rPr lang="en-US" sz="3000" dirty="0" err="1" smtClean="0"/>
              <a:t>para</a:t>
            </a:r>
            <a:r>
              <a:rPr lang="en-US" sz="3000" dirty="0" smtClean="0"/>
              <a:t> los </a:t>
            </a:r>
            <a:r>
              <a:rPr lang="en-US" sz="3000" dirty="0" err="1" smtClean="0"/>
              <a:t>estudiantes</a:t>
            </a:r>
            <a:endParaRPr lang="en-US" sz="3000" dirty="0" smtClean="0"/>
          </a:p>
          <a:p>
            <a:r>
              <a:rPr lang="en-US" sz="3000" dirty="0" err="1" smtClean="0"/>
              <a:t>Enseñar</a:t>
            </a:r>
            <a:r>
              <a:rPr lang="en-US" sz="3000" dirty="0" smtClean="0"/>
              <a:t> los </a:t>
            </a:r>
            <a:r>
              <a:rPr lang="en-US" sz="3000" dirty="0" err="1" smtClean="0"/>
              <a:t>estudiantes</a:t>
            </a:r>
            <a:r>
              <a:rPr lang="en-US" sz="3000" dirty="0" smtClean="0"/>
              <a:t> </a:t>
            </a:r>
            <a:r>
              <a:rPr lang="en-US" sz="3000" dirty="0" err="1" smtClean="0"/>
              <a:t>español</a:t>
            </a:r>
            <a:endParaRPr lang="en-US" sz="3000" dirty="0" smtClean="0"/>
          </a:p>
          <a:p>
            <a:r>
              <a:rPr lang="en-US" sz="3000" dirty="0" err="1" smtClean="0"/>
              <a:t>Confundir</a:t>
            </a:r>
            <a:r>
              <a:rPr lang="en-US" sz="3000" dirty="0" smtClean="0"/>
              <a:t> los </a:t>
            </a:r>
            <a:r>
              <a:rPr lang="en-US" sz="3000" dirty="0" err="1" smtClean="0"/>
              <a:t>estudiantes</a:t>
            </a:r>
            <a:r>
              <a:rPr lang="en-US" sz="3000" dirty="0" smtClean="0"/>
              <a:t> </a:t>
            </a:r>
            <a:r>
              <a:rPr lang="en-US" sz="3000" dirty="0" err="1" smtClean="0"/>
              <a:t>profundante</a:t>
            </a:r>
            <a:r>
              <a:rPr lang="en-US" sz="3000" dirty="0" smtClean="0"/>
              <a:t> y </a:t>
            </a:r>
            <a:r>
              <a:rPr lang="en-US" sz="3000" dirty="0" err="1" smtClean="0"/>
              <a:t>hacerles</a:t>
            </a:r>
            <a:r>
              <a:rPr lang="en-US" sz="3000" dirty="0" smtClean="0"/>
              <a:t> </a:t>
            </a:r>
            <a:r>
              <a:rPr lang="en-US" sz="3000" dirty="0" err="1" smtClean="0"/>
              <a:t>pensar</a:t>
            </a:r>
            <a:r>
              <a:rPr lang="en-US" sz="3000" dirty="0" smtClean="0"/>
              <a:t> </a:t>
            </a:r>
            <a:r>
              <a:rPr lang="en-US" sz="3000" dirty="0" err="1" smtClean="0"/>
              <a:t>que</a:t>
            </a:r>
            <a:r>
              <a:rPr lang="en-US" sz="3000" dirty="0" smtClean="0"/>
              <a:t> </a:t>
            </a:r>
            <a:r>
              <a:rPr lang="en-US" sz="3000" dirty="0" err="1" smtClean="0"/>
              <a:t>estamos</a:t>
            </a:r>
            <a:r>
              <a:rPr lang="en-US" sz="3000" dirty="0" smtClean="0"/>
              <a:t> en </a:t>
            </a:r>
            <a:r>
              <a:rPr lang="en-US" sz="3000" dirty="0" err="1" smtClean="0"/>
              <a:t>una</a:t>
            </a:r>
            <a:r>
              <a:rPr lang="en-US" sz="3000" dirty="0" smtClean="0"/>
              <a:t> </a:t>
            </a:r>
            <a:r>
              <a:rPr lang="en-US" sz="3000" dirty="0" err="1" smtClean="0"/>
              <a:t>clase</a:t>
            </a:r>
            <a:r>
              <a:rPr lang="en-US" sz="3000" dirty="0" smtClean="0"/>
              <a:t> de </a:t>
            </a:r>
            <a:r>
              <a:rPr lang="en-US" sz="3000" dirty="0" err="1" smtClean="0"/>
              <a:t>español</a:t>
            </a:r>
            <a:endParaRPr lang="en-US" sz="3000" dirty="0" smtClean="0"/>
          </a:p>
          <a:p>
            <a:r>
              <a:rPr lang="en-US" sz="3000" dirty="0" smtClean="0"/>
              <a:t>Y </a:t>
            </a:r>
            <a:r>
              <a:rPr lang="en-US" sz="3000" dirty="0" err="1" smtClean="0"/>
              <a:t>realmente</a:t>
            </a:r>
            <a:r>
              <a:rPr lang="en-US" sz="3000" dirty="0" smtClean="0"/>
              <a:t> </a:t>
            </a:r>
            <a:r>
              <a:rPr lang="en-US" sz="3000" dirty="0" err="1" smtClean="0"/>
              <a:t>ninguno</a:t>
            </a:r>
            <a:r>
              <a:rPr lang="en-US" sz="3000" dirty="0" smtClean="0"/>
              <a:t> de </a:t>
            </a:r>
            <a:r>
              <a:rPr lang="en-US" sz="3000" dirty="0" err="1" smtClean="0"/>
              <a:t>estos</a:t>
            </a:r>
            <a:r>
              <a:rPr lang="en-US" sz="3000" dirty="0" smtClean="0"/>
              <a:t> </a:t>
            </a:r>
            <a:r>
              <a:rPr lang="en-US" sz="3000" dirty="0" err="1" smtClean="0"/>
              <a:t>objetivos</a:t>
            </a:r>
            <a:r>
              <a:rPr lang="en-US" sz="3000" dirty="0" smtClean="0"/>
              <a:t> se van a </a:t>
            </a:r>
            <a:r>
              <a:rPr lang="en-US" sz="3000" dirty="0" err="1" smtClean="0"/>
              <a:t>lograr</a:t>
            </a:r>
            <a:r>
              <a:rPr lang="en-US" sz="3000" smtClean="0"/>
              <a:t> </a:t>
            </a:r>
            <a:r>
              <a:rPr lang="en-US" sz="3000" smtClean="0">
                <a:sym typeface="Wingdings"/>
              </a:rPr>
              <a:t>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3220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333 – SECTION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Pointers, Arrays, and Memory </a:t>
            </a:r>
            <a:r>
              <a:rPr lang="en-US" dirty="0"/>
              <a:t>M</a:t>
            </a:r>
            <a:r>
              <a:rPr lang="en-US" dirty="0" smtClean="0"/>
              <a:t>anagement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Comments,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any?</a:t>
            </a:r>
          </a:p>
          <a:p>
            <a:r>
              <a:rPr lang="en-US" dirty="0" smtClean="0"/>
              <a:t>Exercises going ok?</a:t>
            </a:r>
          </a:p>
          <a:p>
            <a:r>
              <a:rPr lang="en-US" dirty="0" smtClean="0"/>
              <a:t>Lectures make sense?</a:t>
            </a:r>
          </a:p>
          <a:p>
            <a:r>
              <a:rPr lang="en-US" dirty="0" smtClean="0"/>
              <a:t>Looked at the homework?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9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A data type that stores an address</a:t>
            </a:r>
          </a:p>
          <a:p>
            <a:r>
              <a:rPr lang="en-US" dirty="0" smtClean="0"/>
              <a:t>Used to indirectly refer to values</a:t>
            </a:r>
          </a:p>
          <a:p>
            <a:r>
              <a:rPr lang="en-US" dirty="0" smtClean="0"/>
              <a:t>Can add/subtract to the address</a:t>
            </a:r>
          </a:p>
          <a:p>
            <a:pPr lvl="1"/>
            <a:r>
              <a:rPr lang="en-US" dirty="0" smtClean="0"/>
              <a:t>It’s just another number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9113"/>
            <a:ext cx="177165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972050" y="2057401"/>
            <a:ext cx="2647950" cy="985883"/>
            <a:chOff x="5105400" y="1600200"/>
            <a:chExt cx="3352800" cy="1314509"/>
          </a:xfrm>
        </p:grpSpPr>
        <p:grpSp>
          <p:nvGrpSpPr>
            <p:cNvPr id="9" name="Group 8"/>
            <p:cNvGrpSpPr/>
            <p:nvPr/>
          </p:nvGrpSpPr>
          <p:grpSpPr>
            <a:xfrm>
              <a:off x="5105400" y="1905000"/>
              <a:ext cx="3352800" cy="609600"/>
              <a:chOff x="1447800" y="4419600"/>
              <a:chExt cx="3352800" cy="609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7800" y="4419600"/>
                <a:ext cx="1143000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chemeClr val="tx1"/>
                    </a:solidFill>
                  </a:rPr>
                  <a:t>Value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57600" y="4419600"/>
                <a:ext cx="1143000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chemeClr val="tx1"/>
                    </a:solidFill>
                  </a:rPr>
                  <a:t>Address</a:t>
                </a:r>
              </a:p>
            </p:txBody>
          </p:sp>
          <p:cxnSp>
            <p:nvCxnSpPr>
              <p:cNvPr id="8" name="Straight Arrow Connector 7"/>
              <p:cNvCxnSpPr>
                <a:stCxn id="6" idx="1"/>
                <a:endCxn id="5" idx="3"/>
              </p:cNvCxnSpPr>
              <p:nvPr/>
            </p:nvCxnSpPr>
            <p:spPr>
              <a:xfrm flipH="1">
                <a:off x="2590800" y="47244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105400" y="1600200"/>
              <a:ext cx="1397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>
                  <a:latin typeface="Courier New" pitchFamily="49" charset="0"/>
                  <a:cs typeface="Courier New" pitchFamily="49" charset="0"/>
                </a:rPr>
                <a:t>Address</a:t>
              </a:r>
              <a:endParaRPr lang="en-US" sz="135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1681" y="2514599"/>
              <a:ext cx="1143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5400" y="2514600"/>
              <a:ext cx="1143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0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100" dirty="0"/>
              <a:t>a[0] </a:t>
            </a:r>
            <a:r>
              <a:rPr lang="en-US" sz="2100" dirty="0" smtClean="0"/>
              <a:t>&lt;==&gt; </a:t>
            </a:r>
            <a:r>
              <a:rPr lang="en-US" sz="2100" dirty="0"/>
              <a:t>*a</a:t>
            </a:r>
          </a:p>
          <a:p>
            <a:r>
              <a:rPr lang="en-US" sz="2100" dirty="0"/>
              <a:t>a[3] &lt;==&gt; *(a + 3)</a:t>
            </a:r>
          </a:p>
          <a:p>
            <a:endParaRPr lang="en-US" sz="2100" dirty="0"/>
          </a:p>
          <a:p>
            <a:r>
              <a:rPr lang="en-US" sz="2100" dirty="0"/>
              <a:t>How about a, a+3,</a:t>
            </a:r>
          </a:p>
          <a:p>
            <a:r>
              <a:rPr lang="en-US" sz="2100" dirty="0"/>
              <a:t>*a+3 or *a++?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278857"/>
            <a:ext cx="3514725" cy="217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6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5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5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basic_pointer.c</a:t>
            </a:r>
            <a:r>
              <a:rPr lang="en-US" sz="165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303020" lvl="8" indent="0" fontAlgn="base">
              <a:buNone/>
            </a:pPr>
            <a:r>
              <a:rPr lang="en-US" sz="16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303020" lvl="8" indent="0" fontAlgn="base">
              <a:buNone/>
            </a:pPr>
            <a:r>
              <a:rPr lang="en-US" sz="16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65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*j) { </a:t>
            </a:r>
          </a:p>
          <a:p>
            <a:pPr marL="1303020" lvl="8" indent="0" fontAlgn="base">
              <a:buNone/>
            </a:pP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(*j)++; </a:t>
            </a:r>
          </a:p>
          <a:p>
            <a:pPr marL="1303020" lvl="8" indent="0" fontAlgn="base">
              <a:buNone/>
            </a:pPr>
            <a:r>
              <a:rPr lang="en-US" sz="165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303020" lvl="8" indent="0" fontAlgn="base">
              <a:buNone/>
            </a:pPr>
            <a:r>
              <a:rPr lang="en-US" sz="165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50" b="1" dirty="0">
                <a:solidFill>
                  <a:srgbClr val="104E17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1303020" lvl="8" indent="0" fontAlgn="base">
              <a:buNone/>
            </a:pP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5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= 20; </a:t>
            </a:r>
          </a:p>
          <a:p>
            <a:pPr marL="1303020" lvl="8" indent="0" fontAlgn="base">
              <a:buNone/>
            </a:pP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5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*p = &amp;</a:t>
            </a:r>
            <a:r>
              <a:rPr lang="en-US" sz="16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303020" lvl="8" indent="0" fontAlgn="base">
              <a:buNone/>
            </a:pP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f(p); </a:t>
            </a:r>
          </a:p>
          <a:p>
            <a:pPr marL="1303020" lvl="8" indent="0" fontAlgn="base">
              <a:buNone/>
            </a:pP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50" b="1" dirty="0" err="1">
                <a:solidFill>
                  <a:srgbClr val="104E17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5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%d\n"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1303020" lvl="8" indent="0" fontAlgn="base">
              <a:buNone/>
            </a:pP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5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0; </a:t>
            </a:r>
          </a:p>
          <a:p>
            <a:pPr marL="1303020" lvl="8" indent="0" fontAlgn="base">
              <a:buNone/>
            </a:pPr>
            <a:r>
              <a:rPr lang="en-US" sz="165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*c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“hello”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&amp;c;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cpp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Why could this be useful?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114551"/>
            <a:ext cx="6057900" cy="7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1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+mj-lt"/>
                <a:cs typeface="Courier New" pitchFamily="49" charset="0"/>
              </a:rPr>
              <a:t>We can have pointers to functions as well</a:t>
            </a:r>
          </a:p>
          <a:p>
            <a:pPr algn="just"/>
            <a:r>
              <a:rPr lang="en-US" sz="2000" dirty="0" smtClean="0">
                <a:latin typeface="+mj-lt"/>
                <a:cs typeface="Courier New" pitchFamily="49" charset="0"/>
              </a:rPr>
              <a:t>Syntax is a little awkward</a:t>
            </a:r>
          </a:p>
          <a:p>
            <a:pPr lvl="1" algn="just"/>
            <a:r>
              <a:rPr lang="en-US" sz="1700" dirty="0" smtClean="0">
                <a:latin typeface="+mj-lt"/>
                <a:cs typeface="Courier New" pitchFamily="49" charset="0"/>
              </a:rPr>
              <a:t>Example: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ptr_to_int_fn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sz="1700" dirty="0" smtClean="0">
                <a:latin typeface="+mj-lt"/>
                <a:cs typeface="Courier New" pitchFamily="49" charset="0"/>
              </a:rPr>
              <a:t>Makes sense if you think about it hard</a:t>
            </a:r>
          </a:p>
          <a:p>
            <a:pPr algn="just"/>
            <a:r>
              <a:rPr lang="en-US" sz="2000" dirty="0" smtClean="0">
                <a:latin typeface="+mj-lt"/>
                <a:cs typeface="Courier New" pitchFamily="49" charset="0"/>
              </a:rPr>
              <a:t>We will be using these in the homework assignments!</a:t>
            </a:r>
          </a:p>
          <a:p>
            <a:pPr algn="just"/>
            <a:r>
              <a:rPr lang="en-US" sz="2000" dirty="0" smtClean="0">
                <a:latin typeface="+mj-lt"/>
                <a:cs typeface="Courier New" pitchFamily="49" charset="0"/>
              </a:rPr>
              <a:t>Demo: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function_pointer.c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4876</TotalTime>
  <Words>977</Words>
  <Application>Microsoft Office PowerPoint</Application>
  <PresentationFormat>On-screen Show (4:3)</PresentationFormat>
  <Paragraphs>172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Consolas</vt:lpstr>
      <vt:lpstr>Courier New</vt:lpstr>
      <vt:lpstr>Wingdings</vt:lpstr>
      <vt:lpstr>Clarity</vt:lpstr>
      <vt:lpstr>SPAN 301 – SecCiÓn 2</vt:lpstr>
      <vt:lpstr>Nuestros Objetivos</vt:lpstr>
      <vt:lpstr>CSE 333 – SECTION 2</vt:lpstr>
      <vt:lpstr>Questions, Comments, Concerns</vt:lpstr>
      <vt:lpstr>Pointers - Review</vt:lpstr>
      <vt:lpstr>Arrays and pointers</vt:lpstr>
      <vt:lpstr>Example</vt:lpstr>
      <vt:lpstr>Pointers to pointers</vt:lpstr>
      <vt:lpstr>Function pointers</vt:lpstr>
      <vt:lpstr>Using the Heap</vt:lpstr>
      <vt:lpstr>Memory Management</vt:lpstr>
      <vt:lpstr>Memory Management Done Right</vt:lpstr>
      <vt:lpstr>Memory Management Details</vt:lpstr>
      <vt:lpstr>Memory Management Gone Horribly Wrong</vt:lpstr>
      <vt:lpstr>Valgrind Is Your Friend</vt:lpstr>
      <vt:lpstr>Exercise 1</vt:lpstr>
      <vt:lpstr>Exercise 2 – What happens here?</vt:lpstr>
      <vt:lpstr>Homework Tips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333 – SECTION 2</dc:title>
  <dc:creator>sunjayc</dc:creator>
  <cp:lastModifiedBy>sunjayc99</cp:lastModifiedBy>
  <cp:revision>95</cp:revision>
  <dcterms:created xsi:type="dcterms:W3CDTF">2013-06-25T16:15:24Z</dcterms:created>
  <dcterms:modified xsi:type="dcterms:W3CDTF">2015-01-15T18:15:54Z</dcterms:modified>
</cp:coreProperties>
</file>