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January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January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</a:t>
            </a:r>
            <a:r>
              <a:rPr lang="en-US" altLang="zh-CN" dirty="0" smtClean="0"/>
              <a:t>333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Section</a:t>
            </a:r>
            <a:r>
              <a:rPr lang="zh-CN" altLang="en-US" dirty="0" smtClean="0"/>
              <a:t> </a:t>
            </a:r>
            <a:r>
              <a:rPr lang="zh-CN" altLang="zh-CN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This </a:t>
            </a:r>
            <a:r>
              <a:rPr lang="en-US" dirty="0"/>
              <a:t>I</a:t>
            </a:r>
            <a:r>
              <a:rPr lang="en-US" dirty="0" smtClean="0"/>
              <a:t>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happens if...</a:t>
            </a:r>
          </a:p>
          <a:p>
            <a:pPr lvl="1"/>
            <a:r>
              <a:rPr lang="en-US" sz="2400" dirty="0" smtClean="0"/>
              <a:t>…your </a:t>
            </a:r>
            <a:r>
              <a:rPr lang="en-US" sz="2400" dirty="0"/>
              <a:t>computer loses power before the buffer is flushed?</a:t>
            </a:r>
          </a:p>
          <a:p>
            <a:pPr lvl="1"/>
            <a:r>
              <a:rPr lang="en-US" sz="2400" dirty="0" smtClean="0"/>
              <a:t>…your </a:t>
            </a:r>
            <a:r>
              <a:rPr lang="en-US" sz="2400" dirty="0"/>
              <a:t>program assumes data is written to a file, and it signals another program to read it?</a:t>
            </a:r>
          </a:p>
          <a:p>
            <a:r>
              <a:rPr lang="en-US" sz="2800" dirty="0"/>
              <a:t>What are the performance implications?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is copied into the </a:t>
            </a:r>
            <a:r>
              <a:rPr lang="en-US" sz="2400" dirty="0" err="1"/>
              <a:t>stdio</a:t>
            </a:r>
            <a:r>
              <a:rPr lang="en-US" sz="2400" dirty="0"/>
              <a:t> buffer</a:t>
            </a:r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onsumes </a:t>
            </a:r>
            <a:r>
              <a:rPr lang="en-US" sz="2000" dirty="0"/>
              <a:t>CPU cycles and memory bandwidth</a:t>
            </a:r>
          </a:p>
          <a:p>
            <a:pPr lvl="2"/>
            <a:r>
              <a:rPr lang="en-US" sz="2000" dirty="0"/>
              <a:t>C</a:t>
            </a:r>
            <a:r>
              <a:rPr lang="en-US" sz="2000" dirty="0" smtClean="0"/>
              <a:t>an </a:t>
            </a:r>
            <a:r>
              <a:rPr lang="en-US" sz="2000" dirty="0"/>
              <a:t>potentially slow down high performance applications, like a web server or database </a:t>
            </a:r>
            <a:r>
              <a:rPr lang="en-US" sz="2000" dirty="0" smtClean="0"/>
              <a:t>(see: “zero </a:t>
            </a:r>
            <a:r>
              <a:rPr lang="en-US" sz="2000" dirty="0"/>
              <a:t>copy”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6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</a:t>
            </a:r>
            <a:r>
              <a:rPr lang="en-US" dirty="0" smtClean="0"/>
              <a:t>Do </a:t>
            </a:r>
            <a:r>
              <a:rPr lang="en-US" dirty="0"/>
              <a:t>A</a:t>
            </a:r>
            <a:r>
              <a:rPr lang="en-US" dirty="0" smtClean="0"/>
              <a:t>bout </a:t>
            </a:r>
            <a:r>
              <a:rPr lang="en-US" dirty="0"/>
              <a:t>I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Accept it</a:t>
            </a:r>
          </a:p>
          <a:p>
            <a:pPr lvl="1"/>
            <a:r>
              <a:rPr lang="en-US" dirty="0" smtClean="0"/>
              <a:t>Buffering exists for a reason</a:t>
            </a:r>
            <a:endParaRPr lang="en-US" dirty="0" smtClean="0"/>
          </a:p>
          <a:p>
            <a:r>
              <a:rPr lang="en-US" dirty="0" smtClean="0"/>
              <a:t>Turn </a:t>
            </a:r>
            <a:r>
              <a:rPr lang="en-US" dirty="0"/>
              <a:t>off buffering with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setbuf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his</a:t>
            </a:r>
            <a:r>
              <a:rPr lang="en-US" dirty="0"/>
              <a:t>, too, may cause performance problems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if your program does many small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s</a:t>
            </a:r>
            <a:r>
              <a:rPr lang="en-US" dirty="0"/>
              <a:t>, each </a:t>
            </a:r>
            <a:r>
              <a:rPr lang="en-US" dirty="0" smtClean="0"/>
              <a:t>will </a:t>
            </a:r>
            <a:r>
              <a:rPr lang="en-US" dirty="0"/>
              <a:t>now trigger a </a:t>
            </a:r>
            <a:r>
              <a:rPr lang="en-US" dirty="0" smtClean="0"/>
              <a:t>separate system </a:t>
            </a:r>
            <a:r>
              <a:rPr lang="en-US" dirty="0"/>
              <a:t>call into the </a:t>
            </a:r>
            <a:r>
              <a:rPr lang="en-US" dirty="0" smtClean="0"/>
              <a:t>kernel</a:t>
            </a:r>
            <a:endParaRPr lang="en-US" dirty="0"/>
          </a:p>
          <a:p>
            <a:r>
              <a:rPr lang="en-US" dirty="0"/>
              <a:t>Use a different </a:t>
            </a:r>
            <a:r>
              <a:rPr lang="en-US" dirty="0" smtClean="0"/>
              <a:t>API</a:t>
            </a:r>
            <a:endParaRPr lang="en-US" dirty="0"/>
          </a:p>
          <a:p>
            <a:pPr lvl="1"/>
            <a:r>
              <a:rPr lang="en-US" dirty="0"/>
              <a:t>POSIX provides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 dirty="0" smtClean="0"/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US" dirty="0" smtClean="0"/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 smtClean="0"/>
              <a:t>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en-US" dirty="0" smtClean="0"/>
              <a:t>, </a:t>
            </a:r>
            <a:r>
              <a:rPr lang="en-US" dirty="0"/>
              <a:t>and others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buffering is done at the user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Maps to system calls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ut</a:t>
            </a:r>
            <a:r>
              <a:rPr lang="en-US" dirty="0"/>
              <a:t>...what about the layers below?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OS caches disk reads and writes in the FS buffer cache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isk </a:t>
            </a:r>
            <a:r>
              <a:rPr lang="en-US" dirty="0"/>
              <a:t>controllers have caches too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Lower-Level </a:t>
            </a:r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A</a:t>
            </a:r>
            <a:r>
              <a:rPr lang="en-US" dirty="0" smtClean="0"/>
              <a:t>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UNIX-en support a common set of lower-level file access </a:t>
            </a:r>
            <a:r>
              <a:rPr lang="en-US" sz="2800" dirty="0" smtClean="0"/>
              <a:t>APIs</a:t>
            </a:r>
          </a:p>
          <a:p>
            <a:pPr lvl="1"/>
            <a:r>
              <a:rPr lang="en-US" sz="2400" dirty="0" smtClean="0"/>
              <a:t>open</a:t>
            </a:r>
            <a:r>
              <a:rPr lang="en-US" sz="2400" dirty="0"/>
              <a:t>, read, write, close, </a:t>
            </a:r>
            <a:r>
              <a:rPr lang="en-US" sz="2400" dirty="0" err="1" smtClean="0"/>
              <a:t>lseek</a:t>
            </a:r>
            <a:endParaRPr lang="en-US" sz="2400" dirty="0" smtClean="0"/>
          </a:p>
          <a:p>
            <a:pPr lvl="2"/>
            <a:r>
              <a:rPr lang="en-US" sz="2000" dirty="0" smtClean="0"/>
              <a:t>S</a:t>
            </a:r>
            <a:r>
              <a:rPr lang="en-US" sz="2000" dirty="0" smtClean="0"/>
              <a:t>imilar </a:t>
            </a:r>
            <a:r>
              <a:rPr lang="en-US" sz="2000" dirty="0"/>
              <a:t>in spirit to their </a:t>
            </a:r>
            <a:r>
              <a:rPr lang="en-US" sz="2000" dirty="0" err="1"/>
              <a:t>fopen</a:t>
            </a:r>
            <a:r>
              <a:rPr lang="en-US" sz="2000" dirty="0"/>
              <a:t> (etc.) </a:t>
            </a:r>
            <a:r>
              <a:rPr lang="en-US" sz="2000" dirty="0" smtClean="0"/>
              <a:t>counterparts</a:t>
            </a:r>
          </a:p>
          <a:p>
            <a:pPr lvl="2"/>
            <a:r>
              <a:rPr lang="en-US" sz="2000" dirty="0" smtClean="0"/>
              <a:t>L</a:t>
            </a:r>
            <a:r>
              <a:rPr lang="en-US" sz="2000" dirty="0" smtClean="0"/>
              <a:t>ower-level </a:t>
            </a:r>
            <a:r>
              <a:rPr lang="en-US" sz="2000" dirty="0"/>
              <a:t>and </a:t>
            </a:r>
            <a:r>
              <a:rPr lang="en-US" sz="2000" dirty="0" err="1" smtClean="0"/>
              <a:t>unbuffered</a:t>
            </a:r>
            <a:endParaRPr lang="en-US" sz="2000" dirty="0" smtClean="0"/>
          </a:p>
          <a:p>
            <a:pPr lvl="2"/>
            <a:r>
              <a:rPr lang="en-US" sz="2000" dirty="0" smtClean="0"/>
              <a:t>Also l</a:t>
            </a:r>
            <a:r>
              <a:rPr lang="en-US" sz="2000" dirty="0" smtClean="0"/>
              <a:t>ess </a:t>
            </a:r>
            <a:r>
              <a:rPr lang="en-US" sz="2000" dirty="0" smtClean="0"/>
              <a:t>convenient</a:t>
            </a:r>
          </a:p>
          <a:p>
            <a:pPr lvl="1"/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will have to use these for network I/O, so we might as well learn them </a:t>
            </a:r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64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/ 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654425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open a file...</a:t>
            </a:r>
          </a:p>
          <a:p>
            <a:r>
              <a:rPr lang="en-US" dirty="0"/>
              <a:t>P</a:t>
            </a:r>
            <a:r>
              <a:rPr lang="en-US" dirty="0" smtClean="0"/>
              <a:t>ass </a:t>
            </a:r>
            <a:r>
              <a:rPr lang="en-US" dirty="0"/>
              <a:t>in the filename and access mode, similar to </a:t>
            </a:r>
            <a:r>
              <a:rPr lang="en-US" dirty="0" err="1"/>
              <a:t>fopen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back a “file descriptor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to a (FILE *) from </a:t>
            </a:r>
            <a:r>
              <a:rPr lang="en-US" dirty="0" err="1"/>
              <a:t>fopen</a:t>
            </a:r>
            <a:r>
              <a:rPr lang="en-US" dirty="0"/>
              <a:t>, but </a:t>
            </a:r>
            <a:r>
              <a:rPr lang="en-US" dirty="0" smtClean="0"/>
              <a:t>just </a:t>
            </a:r>
            <a:r>
              <a:rPr lang="en-US" dirty="0"/>
              <a:t>an 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70"/>
          <p:cNvSpPr/>
          <p:nvPr/>
        </p:nvSpPr>
        <p:spPr>
          <a:xfrm>
            <a:off x="4241800" y="1270000"/>
            <a:ext cx="4445000" cy="4559300"/>
          </a:xfrm>
          <a:prstGeom prst="roundRect">
            <a:avLst>
              <a:gd name="adj" fmla="val 3304"/>
            </a:avLst>
          </a:prstGeom>
          <a:solidFill>
            <a:srgbClr val="000000">
              <a:alpha val="75000"/>
            </a:srgbClr>
          </a:soli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52400" tIns="152400" rIns="152400" bIns="152400" anchor="ctr"/>
          <a:lstStyle/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#include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CFCF90"/>
                </a:solidFill>
                <a:latin typeface="Courier"/>
                <a:ea typeface="Courier"/>
                <a:cs typeface="Courier"/>
                <a:sym typeface="Courier"/>
              </a:rPr>
              <a:t>&lt;fcntl.h&gt;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21F9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fd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8686"/>
                </a:solidFill>
                <a:latin typeface="Courier"/>
                <a:ea typeface="Courier"/>
                <a:cs typeface="Courier"/>
                <a:sym typeface="Courier"/>
              </a:rPr>
              <a:t>open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b="1" dirty="0">
                <a:solidFill>
                  <a:srgbClr val="CFCF90"/>
                </a:solidFill>
                <a:latin typeface="Courier"/>
                <a:ea typeface="Courier"/>
                <a:cs typeface="Courier"/>
                <a:sym typeface="Courier"/>
              </a:rPr>
              <a:t>"foo.txt"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       O_RDONLY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FB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fd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20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000" b="1" dirty="0">
                <a:solidFill>
                  <a:srgbClr val="FF8686"/>
                </a:solidFill>
                <a:latin typeface="Courier"/>
                <a:ea typeface="Courier"/>
                <a:cs typeface="Courier"/>
                <a:sym typeface="Courier"/>
              </a:rPr>
              <a:t>perror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b="1" dirty="0">
                <a:solidFill>
                  <a:srgbClr val="CFCF90"/>
                </a:solidFill>
                <a:latin typeface="Courier"/>
                <a:ea typeface="Courier"/>
                <a:cs typeface="Courier"/>
                <a:sym typeface="Courier"/>
              </a:rPr>
              <a:t>"open failed"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sz="2000" b="1" dirty="0">
                <a:solidFill>
                  <a:srgbClr val="FF8686"/>
                </a:solidFill>
                <a:latin typeface="Courier"/>
                <a:ea typeface="Courier"/>
                <a:cs typeface="Courier"/>
                <a:sym typeface="Courier"/>
              </a:rPr>
              <a:t>exit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EXIT_FAILURE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20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000" b="1" dirty="0">
                <a:solidFill>
                  <a:srgbClr val="FF8686"/>
                </a:solidFill>
                <a:latin typeface="Courier"/>
                <a:ea typeface="Courier"/>
                <a:cs typeface="Courier"/>
                <a:sym typeface="Courier"/>
              </a:rPr>
              <a:t>close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2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fd</a:t>
            </a:r>
            <a:r>
              <a:rPr sz="20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3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/>
              <a:t>a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  <a:effectLst/>
              </a:defRPr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Helvetica Neue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count)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3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  <a:effectLst/>
              </a:defRPr>
            </a:pPr>
            <a:endParaRPr lang="en-US" sz="2300" dirty="0" smtClean="0"/>
          </a:p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dirty="0"/>
              <a:t>R</a:t>
            </a:r>
            <a:r>
              <a:rPr lang="en-US" sz="2200" dirty="0" smtClean="0"/>
              <a:t>eturns </a:t>
            </a:r>
            <a:r>
              <a:rPr lang="en-US" sz="2200" dirty="0"/>
              <a:t>the # of bytes </a:t>
            </a:r>
            <a:r>
              <a:rPr lang="en-US" sz="2200" dirty="0" smtClean="0"/>
              <a:t>read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1800" dirty="0"/>
              <a:t>M</a:t>
            </a:r>
            <a:r>
              <a:rPr lang="en-US" sz="1800" dirty="0" smtClean="0"/>
              <a:t>ight </a:t>
            </a:r>
            <a:r>
              <a:rPr lang="en-US" sz="1800" dirty="0"/>
              <a:t>be fewer bytes than you requested  (!!!</a:t>
            </a:r>
            <a:r>
              <a:rPr lang="en-US" sz="1800" dirty="0" smtClean="0"/>
              <a:t>)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1800" dirty="0"/>
              <a:t>R</a:t>
            </a:r>
            <a:r>
              <a:rPr lang="en-US" sz="1800" dirty="0" smtClean="0"/>
              <a:t>eturns </a:t>
            </a:r>
            <a:r>
              <a:rPr lang="en-US" sz="1800" dirty="0"/>
              <a:t>0 if you’re at end-of-</a:t>
            </a:r>
            <a:r>
              <a:rPr lang="en-US" sz="1800" dirty="0" smtClean="0"/>
              <a:t>file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lang="en-US" sz="1800" dirty="0" smtClean="0"/>
              <a:t>R</a:t>
            </a:r>
            <a:r>
              <a:rPr lang="en-US" sz="1800" dirty="0" smtClean="0"/>
              <a:t>eturns </a:t>
            </a:r>
            <a:r>
              <a:rPr lang="en-US" sz="1800" dirty="0"/>
              <a:t>-1 on </a:t>
            </a:r>
            <a:r>
              <a:rPr lang="en-US" sz="1800" dirty="0" smtClean="0"/>
              <a:t>error</a:t>
            </a:r>
          </a:p>
          <a:p>
            <a:pPr>
              <a:defRPr sz="1800">
                <a:solidFill>
                  <a:srgbClr val="000000"/>
                </a:solidFill>
                <a:effectLst/>
              </a:defRPr>
            </a:pPr>
            <a:r>
              <a:rPr lang="en-US" sz="2200" dirty="0"/>
              <a:t>W</a:t>
            </a:r>
            <a:r>
              <a:rPr lang="en-US" sz="2200" dirty="0" smtClean="0"/>
              <a:t>arning</a:t>
            </a:r>
            <a:r>
              <a:rPr lang="en-US" sz="2200" dirty="0"/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US" sz="2200" dirty="0" smtClean="0"/>
              <a:t> </a:t>
            </a:r>
            <a:r>
              <a:rPr lang="en-US" sz="2200" dirty="0"/>
              <a:t>has some very surprising error modes!</a:t>
            </a:r>
          </a:p>
        </p:txBody>
      </p:sp>
    </p:spTree>
    <p:extLst>
      <p:ext uri="{BB962C8B-B14F-4D97-AF65-F5344CB8AC3E}">
        <p14:creationId xmlns:p14="http://schemas.microsoft.com/office/powerpoint/2010/main" val="18143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read() </a:t>
            </a:r>
            <a:r>
              <a:rPr lang="en-US" dirty="0"/>
              <a:t>E</a:t>
            </a:r>
            <a:r>
              <a:rPr lang="en-US" dirty="0" smtClean="0"/>
              <a:t>rror </a:t>
            </a:r>
            <a:r>
              <a:rPr lang="en-US" dirty="0"/>
              <a:t>M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error,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dirty="0" smtClean="0"/>
              <a:t> </a:t>
            </a:r>
            <a:r>
              <a:rPr lang="en-US" dirty="0"/>
              <a:t>global variable is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need to check it to see what kind of error </a:t>
            </a:r>
            <a:r>
              <a:rPr lang="en-US" dirty="0" smtClean="0"/>
              <a:t>happened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errors might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en-US" dirty="0" smtClean="0"/>
              <a:t> </a:t>
            </a:r>
            <a:r>
              <a:rPr lang="en-US" dirty="0"/>
              <a:t>encounter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EBADF</a:t>
            </a:r>
            <a:r>
              <a:rPr lang="en-US" dirty="0"/>
              <a:t> -- bad file </a:t>
            </a:r>
            <a:r>
              <a:rPr lang="en-US" dirty="0" smtClean="0"/>
              <a:t>descriptor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EFAULT</a:t>
            </a:r>
            <a:r>
              <a:rPr lang="en-US" dirty="0"/>
              <a:t> -- output buffer is not a valid </a:t>
            </a:r>
            <a:r>
              <a:rPr lang="en-US" dirty="0" smtClean="0"/>
              <a:t>address</a:t>
            </a:r>
            <a:endParaRPr lang="en-US" dirty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EINTR</a:t>
            </a:r>
            <a:r>
              <a:rPr lang="en-US" dirty="0" smtClean="0"/>
              <a:t> </a:t>
            </a:r>
            <a:r>
              <a:rPr lang="en-US" dirty="0"/>
              <a:t>-- read was interrupted, </a:t>
            </a:r>
            <a:r>
              <a:rPr lang="en-US" b="1" dirty="0"/>
              <a:t>please try </a:t>
            </a:r>
            <a:r>
              <a:rPr lang="en-US" b="1" dirty="0" smtClean="0"/>
              <a:t>again</a:t>
            </a:r>
            <a:endParaRPr lang="en-US" b="1" dirty="0"/>
          </a:p>
          <a:p>
            <a:pPr lvl="1"/>
            <a:r>
              <a:rPr lang="en-US" dirty="0" smtClean="0"/>
              <a:t>…many </a:t>
            </a:r>
            <a:r>
              <a:rPr lang="en-US" dirty="0"/>
              <a:t>others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/>
              <a:t>U</a:t>
            </a:r>
            <a:r>
              <a:rPr lang="en-US" dirty="0" smtClean="0"/>
              <a:t>se read()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79"/>
          <p:cNvSpPr/>
          <p:nvPr/>
        </p:nvSpPr>
        <p:spPr>
          <a:xfrm>
            <a:off x="666750" y="1524000"/>
            <a:ext cx="7826375" cy="5175250"/>
          </a:xfrm>
          <a:prstGeom prst="roundRect">
            <a:avLst>
              <a:gd name="adj" fmla="val 2693"/>
            </a:avLst>
          </a:prstGeom>
          <a:solidFill>
            <a:srgbClr val="000000">
              <a:alpha val="75000"/>
            </a:srgbClr>
          </a:soli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52400" tIns="152400" rIns="152400" bIns="152400" anchor="ctr"/>
          <a:lstStyle/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#include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CFCF90"/>
                </a:solidFill>
                <a:latin typeface="Courier"/>
                <a:ea typeface="Courier"/>
                <a:cs typeface="Courier"/>
                <a:sym typeface="Courier"/>
              </a:rPr>
              <a:t>&lt;errno.h&gt;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#include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CFCF90"/>
                </a:solidFill>
                <a:latin typeface="Courier"/>
                <a:ea typeface="Courier"/>
                <a:cs typeface="Courier"/>
                <a:sym typeface="Courier"/>
              </a:rPr>
              <a:t>&lt;unistd.h&gt;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600" b="1" dirty="0">
                <a:solidFill>
                  <a:srgbClr val="21F921"/>
                </a:solidFill>
                <a:latin typeface="Courier"/>
                <a:ea typeface="Courier"/>
                <a:cs typeface="Courier"/>
                <a:sym typeface="Courier"/>
              </a:rPr>
              <a:t>char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*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buf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...;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600" b="1" dirty="0">
                <a:solidFill>
                  <a:srgbClr val="21F9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bytes_left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n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600" b="1" dirty="0">
                <a:solidFill>
                  <a:srgbClr val="21F921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result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600" b="1" dirty="0">
                <a:solidFill>
                  <a:srgbClr val="FFFB20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bytes_left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result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8686"/>
                </a:solidFill>
                <a:latin typeface="Courier"/>
                <a:ea typeface="Courier"/>
                <a:cs typeface="Courier"/>
                <a:sym typeface="Courier"/>
              </a:rPr>
              <a:t>read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fd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buf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bytes_left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),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bytes_left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sz="1600" b="1" dirty="0">
                <a:solidFill>
                  <a:srgbClr val="FFFB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result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-</a:t>
            </a:r>
            <a:r>
              <a:rPr sz="1600" b="1" dirty="0">
                <a:solidFill>
                  <a:srgbClr val="C0D0FF"/>
                </a:solidFill>
                <a:latin typeface="Courier"/>
                <a:ea typeface="Courier"/>
                <a:cs typeface="Courier"/>
                <a:sym typeface="Courier"/>
              </a:rPr>
              <a:t>1)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       if 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(errno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!=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EINTR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sz="1600" i="1" dirty="0">
                <a:solidFill>
                  <a:srgbClr val="B3C8C8"/>
                </a:solidFill>
                <a:latin typeface="Courier"/>
                <a:ea typeface="Courier"/>
                <a:cs typeface="Courier"/>
                <a:sym typeface="Courier"/>
              </a:rPr>
              <a:t>// a real error happened, return an error result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600" b="1" dirty="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sz="1600" i="1" dirty="0">
                <a:solidFill>
                  <a:srgbClr val="B3C8C8"/>
                </a:solidFill>
                <a:latin typeface="Courier"/>
                <a:ea typeface="Courier"/>
                <a:cs typeface="Courier"/>
                <a:sym typeface="Courier"/>
              </a:rPr>
              <a:t>// EINTR happened, do nothing and loop back around</a:t>
            </a: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i="1" dirty="0">
                <a:solidFill>
                  <a:srgbClr val="B3C8C8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continue;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 bytes_left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-=</a:t>
            </a: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result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6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sz="1600" b="1" dirty="0">
                <a:solidFill>
                  <a:srgbClr val="FFDFDF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Low-Level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the man </a:t>
            </a:r>
            <a:r>
              <a:rPr lang="en-US" dirty="0" smtClean="0"/>
              <a:t>pages to </a:t>
            </a:r>
            <a:r>
              <a:rPr lang="en-US" dirty="0"/>
              <a:t>learn </a:t>
            </a:r>
            <a:r>
              <a:rPr lang="en-US" dirty="0" smtClean="0"/>
              <a:t>about</a:t>
            </a:r>
            <a:endParaRPr lang="en-US" dirty="0"/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  <a:r>
              <a:rPr lang="en-US" dirty="0" smtClean="0"/>
              <a:t>  </a:t>
            </a:r>
            <a:r>
              <a:rPr lang="en-US" dirty="0"/>
              <a:t>-- write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fsync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-- flush data to the underlying </a:t>
            </a:r>
            <a:r>
              <a:rPr lang="en-US" dirty="0" smtClean="0"/>
              <a:t>device</a:t>
            </a:r>
            <a:endParaRPr lang="en-US" dirty="0"/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readdir_r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closedir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-- get a directory </a:t>
            </a:r>
            <a:r>
              <a:rPr lang="en-US" dirty="0" smtClean="0"/>
              <a:t>listing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Jan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27</a:t>
            </a:r>
            <a:r>
              <a:rPr lang="en-US" altLang="zh-CN" sz="3000" baseline="30000" dirty="0" smtClean="0"/>
              <a:t>th</a:t>
            </a:r>
            <a:r>
              <a:rPr lang="zh-CN" altLang="en-US" sz="3000" dirty="0" smtClean="0"/>
              <a:t> </a:t>
            </a:r>
            <a:r>
              <a:rPr lang="en-US" sz="3000" dirty="0" smtClean="0"/>
              <a:t>– Homework </a:t>
            </a:r>
            <a:r>
              <a:rPr lang="en-US" altLang="zh-CN" sz="3000" dirty="0" smtClean="0"/>
              <a:t>1</a:t>
            </a:r>
            <a:r>
              <a:rPr lang="en-US" sz="3000" dirty="0" smtClean="0"/>
              <a:t> Due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Feb</a:t>
            </a:r>
            <a:r>
              <a:rPr lang="zh-CN" altLang="en-US" sz="3000" dirty="0" smtClean="0"/>
              <a:t> </a:t>
            </a:r>
            <a:r>
              <a:rPr lang="zh-CN" altLang="zh-CN" sz="3000" dirty="0" smtClean="0"/>
              <a:t>6</a:t>
            </a:r>
            <a:r>
              <a:rPr lang="en-US" altLang="zh-CN" sz="3000" baseline="30000" dirty="0" err="1" smtClean="0"/>
              <a:t>th</a:t>
            </a:r>
            <a:r>
              <a:rPr lang="zh-CN" altLang="zh-CN" sz="3000" dirty="0"/>
              <a:t> </a:t>
            </a:r>
            <a:r>
              <a:rPr lang="en-US" sz="3000" dirty="0" smtClean="0"/>
              <a:t>– Midterm</a:t>
            </a:r>
          </a:p>
        </p:txBody>
      </p:sp>
    </p:spTree>
    <p:extLst>
      <p:ext uri="{BB962C8B-B14F-4D97-AF65-F5344CB8AC3E}">
        <p14:creationId xmlns:p14="http://schemas.microsoft.com/office/powerpoint/2010/main" val="29400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character(byte)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arrays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/>
          </a:p>
          <a:p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___()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strings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em____()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blocks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memory</a:t>
            </a:r>
          </a:p>
          <a:p>
            <a:endParaRPr lang="en-US" altLang="zh-CN" dirty="0" smtClean="0"/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trcpy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dst,src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dst,src,strlen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)+1)</a:t>
            </a:r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trcmp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memcmp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trchr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memchr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C’s </a:t>
            </a:r>
            <a:r>
              <a:rPr lang="en-US" dirty="0" err="1"/>
              <a:t>stdio</a:t>
            </a:r>
            <a:r>
              <a:rPr lang="en-US" dirty="0"/>
              <a:t> </a:t>
            </a:r>
            <a:r>
              <a:rPr lang="en-US" dirty="0" smtClean="0"/>
              <a:t>provides the </a:t>
            </a:r>
            <a:r>
              <a:rPr lang="en-US" dirty="0"/>
              <a:t>notion of a stream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stream is a way of reading or writing a sequence of characters from/to a device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stream can be either text or binary; Linux does not distinguish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stream is buffered by </a:t>
            </a:r>
            <a:r>
              <a:rPr lang="en-US" dirty="0" smtClean="0"/>
              <a:t>default: </a:t>
            </a:r>
            <a:r>
              <a:rPr lang="en-US" dirty="0" err="1"/>
              <a:t>libc</a:t>
            </a:r>
            <a:r>
              <a:rPr lang="en-US" dirty="0"/>
              <a:t> reads ahead of you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streams are provided by default: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stdout</a:t>
            </a:r>
            <a:r>
              <a:rPr lang="en-US" dirty="0"/>
              <a:t>, </a:t>
            </a:r>
            <a:r>
              <a:rPr lang="en-US" dirty="0" err="1"/>
              <a:t>stderr</a:t>
            </a:r>
            <a:endParaRPr lang="en-US" dirty="0"/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open additional streams to read/write to files</a:t>
            </a:r>
          </a:p>
        </p:txBody>
      </p:sp>
    </p:spTree>
    <p:extLst>
      <p:ext uri="{BB962C8B-B14F-4D97-AF65-F5344CB8AC3E}">
        <p14:creationId xmlns:p14="http://schemas.microsoft.com/office/powerpoint/2010/main" val="13424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hape 687"/>
          <p:cNvSpPr/>
          <p:nvPr/>
        </p:nvSpPr>
        <p:spPr>
          <a:xfrm>
            <a:off x="24925" y="100519"/>
            <a:ext cx="9086834" cy="6683458"/>
          </a:xfrm>
          <a:prstGeom prst="roundRect">
            <a:avLst>
              <a:gd name="adj" fmla="val 2467"/>
            </a:avLst>
          </a:prstGeom>
          <a:solidFill>
            <a:srgbClr val="000000">
              <a:alpha val="75000"/>
            </a:srgbClr>
          </a:soli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 anchor="ctr"/>
          <a:lstStyle/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4F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4F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4F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&lt;errno.h&gt;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4FFF"/>
                </a:solidFill>
                <a:latin typeface="Courier New"/>
                <a:ea typeface="Courier New"/>
                <a:cs typeface="Courier New"/>
                <a:sym typeface="Courier New"/>
              </a:rPr>
              <a:t>#define READBUFSIZE 128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argc,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**argv) 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*f;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readbuf[READBUFSIZE];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00F900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readlen;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(argc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fprintf(stderr,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D7FB00"/>
                </a:solidFill>
                <a:latin typeface="Courier New"/>
                <a:ea typeface="Courier New"/>
                <a:cs typeface="Courier New"/>
                <a:sym typeface="Courier New"/>
              </a:rPr>
              <a:t>"usage: ./fread_example filename</a:t>
            </a:r>
            <a:r>
              <a:rPr sz="1400" b="1" dirty="0">
                <a:solidFill>
                  <a:srgbClr val="FF4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sz="1400" b="1" dirty="0">
                <a:solidFill>
                  <a:srgbClr val="D7FB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EXIT_FAILURE;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A1A5FF"/>
                </a:solidFill>
                <a:latin typeface="Courier New"/>
                <a:ea typeface="Courier New"/>
                <a:cs typeface="Courier New"/>
                <a:sym typeface="Courier New"/>
              </a:rPr>
              <a:t>// defined in stdlib.h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A1A5FF"/>
                </a:solidFill>
                <a:latin typeface="Courier New"/>
                <a:ea typeface="Courier New"/>
                <a:cs typeface="Courier New"/>
                <a:sym typeface="Courier New"/>
              </a:rPr>
              <a:t>// Open, read, and print the file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fopen(argv[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D7FB00"/>
                </a:solidFill>
                <a:latin typeface="Courier New"/>
                <a:ea typeface="Courier New"/>
                <a:cs typeface="Courier New"/>
                <a:sym typeface="Courier New"/>
              </a:rPr>
              <a:t>"rb"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A1A5FF"/>
                </a:solidFill>
                <a:latin typeface="Courier New"/>
                <a:ea typeface="Courier New"/>
                <a:cs typeface="Courier New"/>
                <a:sym typeface="Courier New"/>
              </a:rPr>
              <a:t>// "rb" --&gt; read, binary mode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(f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NULL) 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fprintf(stderr,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D7FB00"/>
                </a:solidFill>
                <a:latin typeface="Courier New"/>
                <a:ea typeface="Courier New"/>
                <a:cs typeface="Courier New"/>
                <a:sym typeface="Courier New"/>
              </a:rPr>
              <a:t>"%s -- "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argv[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perror(</a:t>
            </a:r>
            <a:r>
              <a:rPr sz="1400" b="1" dirty="0">
                <a:solidFill>
                  <a:srgbClr val="D7FB00"/>
                </a:solidFill>
                <a:latin typeface="Courier New"/>
                <a:ea typeface="Courier New"/>
                <a:cs typeface="Courier New"/>
                <a:sym typeface="Courier New"/>
              </a:rPr>
              <a:t>"fopen failed -- "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EXIT_FAILURE;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A1A5FF"/>
                </a:solidFill>
                <a:latin typeface="Courier New"/>
                <a:ea typeface="Courier New"/>
                <a:cs typeface="Courier New"/>
                <a:sym typeface="Courier New"/>
              </a:rPr>
              <a:t>// Read from the file, write to stdout.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((readlen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fread(readbuf,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READBUFSIZE,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f)) &gt;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fwrite(readbuf,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B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readlen,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stdout);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fclose(f);</a:t>
            </a: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C17B1E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EXIT_SUCCESS;</a:t>
            </a:r>
            <a:r>
              <a:rPr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A1A5FF"/>
                </a:solidFill>
                <a:latin typeface="Courier New"/>
                <a:ea typeface="Courier New"/>
                <a:cs typeface="Courier New"/>
                <a:sym typeface="Courier New"/>
              </a:rPr>
              <a:t>// defined in stdlib.h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457200">
              <a:defRPr sz="1800">
                <a:solidFill>
                  <a:srgbClr val="000000"/>
                </a:solidFill>
                <a:effectLst/>
              </a:defRPr>
            </a:pPr>
            <a:r>
              <a:rPr sz="14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" name="Shape 688"/>
          <p:cNvSpPr/>
          <p:nvPr/>
        </p:nvSpPr>
        <p:spPr>
          <a:xfrm flipH="1" flipV="1">
            <a:off x="6271597" y="2811451"/>
            <a:ext cx="422891" cy="9"/>
          </a:xfrm>
          <a:prstGeom prst="line">
            <a:avLst/>
          </a:prstGeom>
          <a:ln w="50800">
            <a:solidFill>
              <a:srgbClr val="FFEA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Shape 689"/>
          <p:cNvSpPr/>
          <p:nvPr/>
        </p:nvSpPr>
        <p:spPr>
          <a:xfrm>
            <a:off x="6766882" y="2150981"/>
            <a:ext cx="213899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stderr </a:t>
            </a:r>
            <a:r>
              <a:rPr dirty="0">
                <a:solidFill>
                  <a:srgbClr val="FFEEF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is a stream for printing error output to a console</a:t>
            </a:r>
          </a:p>
        </p:txBody>
      </p:sp>
      <p:sp>
        <p:nvSpPr>
          <p:cNvPr id="7" name="Shape 690"/>
          <p:cNvSpPr/>
          <p:nvPr/>
        </p:nvSpPr>
        <p:spPr>
          <a:xfrm flipH="1" flipV="1">
            <a:off x="6370118" y="3878558"/>
            <a:ext cx="422891" cy="9"/>
          </a:xfrm>
          <a:prstGeom prst="line">
            <a:avLst/>
          </a:prstGeom>
          <a:ln w="50800">
            <a:solidFill>
              <a:srgbClr val="FFEA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Shape 691"/>
          <p:cNvSpPr/>
          <p:nvPr/>
        </p:nvSpPr>
        <p:spPr>
          <a:xfrm>
            <a:off x="6922227" y="3411772"/>
            <a:ext cx="2181841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fopen </a:t>
            </a:r>
            <a:r>
              <a:rPr dirty="0">
                <a:solidFill>
                  <a:srgbClr val="FFEEF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opens a stream to read or write a file</a:t>
            </a:r>
          </a:p>
        </p:txBody>
      </p:sp>
      <p:sp>
        <p:nvSpPr>
          <p:cNvPr id="9" name="Shape 692"/>
          <p:cNvSpPr/>
          <p:nvPr/>
        </p:nvSpPr>
        <p:spPr>
          <a:xfrm flipH="1" flipV="1">
            <a:off x="3988240" y="4527639"/>
            <a:ext cx="422891" cy="9"/>
          </a:xfrm>
          <a:prstGeom prst="line">
            <a:avLst/>
          </a:prstGeom>
          <a:ln w="50800">
            <a:solidFill>
              <a:srgbClr val="FFEA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Shape 693"/>
          <p:cNvSpPr/>
          <p:nvPr/>
        </p:nvSpPr>
        <p:spPr>
          <a:xfrm>
            <a:off x="4510561" y="4302212"/>
            <a:ext cx="2733950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perror </a:t>
            </a:r>
            <a:r>
              <a:rPr dirty="0">
                <a:solidFill>
                  <a:srgbClr val="FFF3FE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writes a string describing the last error to stderr</a:t>
            </a:r>
          </a:p>
        </p:txBody>
      </p:sp>
      <p:sp>
        <p:nvSpPr>
          <p:cNvPr id="11" name="Shape 694"/>
          <p:cNvSpPr/>
          <p:nvPr/>
        </p:nvSpPr>
        <p:spPr>
          <a:xfrm>
            <a:off x="6624817" y="5514662"/>
            <a:ext cx="2383453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stdout </a:t>
            </a:r>
            <a:r>
              <a:rPr dirty="0">
                <a:solidFill>
                  <a:srgbClr val="FFF3FE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is for printing non-error output to the console</a:t>
            </a:r>
          </a:p>
        </p:txBody>
      </p:sp>
      <p:sp>
        <p:nvSpPr>
          <p:cNvPr id="12" name="Shape 695"/>
          <p:cNvSpPr/>
          <p:nvPr/>
        </p:nvSpPr>
        <p:spPr>
          <a:xfrm flipH="1" flipV="1">
            <a:off x="5990480" y="5805452"/>
            <a:ext cx="422891" cy="9"/>
          </a:xfrm>
          <a:prstGeom prst="line">
            <a:avLst/>
          </a:prstGeom>
          <a:ln w="50800">
            <a:solidFill>
              <a:srgbClr val="FFEA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696"/>
          <p:cNvSpPr/>
          <p:nvPr/>
        </p:nvSpPr>
        <p:spPr>
          <a:xfrm>
            <a:off x="6080741" y="1195704"/>
            <a:ext cx="29972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spcBef>
                <a:spcPts val="10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printf(...) </a:t>
            </a:r>
            <a:r>
              <a:rPr dirty="0">
                <a:solidFill>
                  <a:srgbClr val="FFFEF6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is equivalent to </a:t>
            </a:r>
            <a:r>
              <a:rPr dirty="0">
                <a:solidFill>
                  <a:srgbClr val="FFF200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fprintf(stdout, ...)</a:t>
            </a:r>
          </a:p>
        </p:txBody>
      </p:sp>
      <p:sp>
        <p:nvSpPr>
          <p:cNvPr id="14" name="Shape 697"/>
          <p:cNvSpPr/>
          <p:nvPr/>
        </p:nvSpPr>
        <p:spPr>
          <a:xfrm>
            <a:off x="4327525" y="412750"/>
            <a:ext cx="2366963" cy="47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1000"/>
              </a:spcBef>
              <a:defRPr sz="2500">
                <a:solidFill>
                  <a:srgbClr val="FFFEF6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 dirty="0">
                <a:solidFill>
                  <a:srgbClr val="FFFEF6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fread_example.c</a:t>
            </a:r>
          </a:p>
        </p:txBody>
      </p:sp>
    </p:spTree>
    <p:extLst>
      <p:ext uri="{BB962C8B-B14F-4D97-AF65-F5344CB8AC3E}">
        <p14:creationId xmlns:p14="http://schemas.microsoft.com/office/powerpoint/2010/main" val="24096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Returns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endParaRPr lang="en-US" altLang="zh-CN" dirty="0" smtClean="0"/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stat(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*path,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stat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stat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char *path,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stat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7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stat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st_dev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/* ID of device containing file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st_ino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/*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st_mode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/* protection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nlink_t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st_nlink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/* number of hard links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uid_t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st_uid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/* user ID of owner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gid_t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st_gid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/* group ID of owner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st_rdev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/* device ID (if special file)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st_size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/* total size, in bytes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blksize_t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st_blksize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blocksize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file system I/O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blkcnt_t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st_blocks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/* number of 512B blocks allocated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st_atime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/* time of last access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st_mtime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/* time of last modification */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st_ctime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/* time of last status change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28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standard library to access </a:t>
            </a:r>
            <a:r>
              <a:rPr lang="en-US" dirty="0" smtClean="0"/>
              <a:t>files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pecifically</a:t>
            </a:r>
            <a:r>
              <a:rPr lang="en-US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/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provide a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FILE*)</a:t>
            </a:r>
            <a:r>
              <a:rPr lang="en-US" dirty="0" smtClean="0"/>
              <a:t> </a:t>
            </a:r>
            <a:r>
              <a:rPr lang="en-US" dirty="0"/>
              <a:t>stream abstraction</a:t>
            </a:r>
          </a:p>
          <a:p>
            <a:endParaRPr lang="en-US" dirty="0"/>
          </a:p>
          <a:p>
            <a:r>
              <a:rPr lang="en-US" dirty="0"/>
              <a:t>These are convenient and </a:t>
            </a:r>
            <a:r>
              <a:rPr lang="en-US" dirty="0" smtClean="0"/>
              <a:t>portable…</a:t>
            </a:r>
            <a:endParaRPr lang="en-US" dirty="0"/>
          </a:p>
          <a:p>
            <a:pPr lvl="1"/>
            <a:r>
              <a:rPr lang="en-US" dirty="0" smtClean="0"/>
              <a:t>…but they </a:t>
            </a:r>
            <a:r>
              <a:rPr lang="en-US" dirty="0"/>
              <a:t>are </a:t>
            </a:r>
            <a:r>
              <a:rPr lang="en-US" dirty="0" smtClean="0"/>
              <a:t>buffered</a:t>
            </a:r>
            <a:endParaRPr lang="en-US" dirty="0"/>
          </a:p>
          <a:p>
            <a:pPr lvl="1"/>
            <a:r>
              <a:rPr lang="en-US" dirty="0" smtClean="0"/>
              <a:t>…and they </a:t>
            </a:r>
            <a:r>
              <a:rPr lang="en-US" dirty="0"/>
              <a:t>are implemented by using lower-level OS calls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Gotcha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By default, </a:t>
            </a:r>
            <a:r>
              <a:rPr lang="en-US" sz="2800" dirty="0" err="1"/>
              <a:t>stdio</a:t>
            </a:r>
            <a:r>
              <a:rPr lang="en-US" sz="2800" dirty="0"/>
              <a:t> turns on buffering for </a:t>
            </a:r>
            <a:r>
              <a:rPr lang="en-US" sz="2800" dirty="0" smtClean="0"/>
              <a:t>streams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ata “written” </a:t>
            </a:r>
            <a:r>
              <a:rPr lang="en-US" sz="2400" dirty="0"/>
              <a:t>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 smtClean="0"/>
              <a:t> </a:t>
            </a:r>
            <a:r>
              <a:rPr lang="en-US" sz="2400" dirty="0"/>
              <a:t>is copied into a </a:t>
            </a:r>
            <a:r>
              <a:rPr lang="en-US" sz="2400" dirty="0" smtClean="0"/>
              <a:t>buffer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/>
              <a:t>buffer </a:t>
            </a:r>
            <a:r>
              <a:rPr lang="en-US" sz="2400" dirty="0"/>
              <a:t>will be drained </a:t>
            </a:r>
            <a:r>
              <a:rPr lang="en-US" sz="2400" dirty="0" smtClean="0"/>
              <a:t>to the destination…</a:t>
            </a:r>
            <a:endParaRPr lang="en-US" sz="2400" dirty="0"/>
          </a:p>
          <a:p>
            <a:pPr lvl="2"/>
            <a:r>
              <a:rPr lang="en-US" sz="2000" dirty="0" smtClean="0"/>
              <a:t>…when </a:t>
            </a:r>
            <a:r>
              <a:rPr lang="en-US" sz="2000" dirty="0"/>
              <a:t>you 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on the stream</a:t>
            </a:r>
          </a:p>
          <a:p>
            <a:pPr lvl="2"/>
            <a:r>
              <a:rPr lang="en-US" sz="2000" dirty="0" smtClean="0"/>
              <a:t>…when </a:t>
            </a:r>
            <a:r>
              <a:rPr lang="en-US" sz="2000" dirty="0"/>
              <a:t>the buffer size is exceeded (often 1024 or 4096 bytes)</a:t>
            </a:r>
          </a:p>
          <a:p>
            <a:pPr lvl="2"/>
            <a:r>
              <a:rPr lang="en-US" sz="2000" dirty="0" smtClean="0"/>
              <a:t>…when writing </a:t>
            </a:r>
            <a:r>
              <a:rPr lang="en-US" sz="2000" dirty="0"/>
              <a:t>to a </a:t>
            </a:r>
            <a:r>
              <a:rPr lang="en-US" sz="2000" dirty="0" smtClean="0"/>
              <a:t>console and </a:t>
            </a:r>
            <a:r>
              <a:rPr lang="en-US" sz="2000" dirty="0"/>
              <a:t>a newline is written (“line buffered”)</a:t>
            </a:r>
          </a:p>
          <a:p>
            <a:pPr lvl="2"/>
            <a:r>
              <a:rPr lang="en-US" sz="2000" dirty="0" smtClean="0"/>
              <a:t>…when </a:t>
            </a:r>
            <a:r>
              <a:rPr lang="en-US" sz="2000" dirty="0"/>
              <a:t>you 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</a:t>
            </a:r>
            <a:r>
              <a:rPr lang="en-US" sz="2000" dirty="0"/>
              <a:t>on the stream</a:t>
            </a:r>
          </a:p>
          <a:p>
            <a:pPr lvl="2"/>
            <a:r>
              <a:rPr lang="en-US" sz="2000" dirty="0" smtClean="0"/>
              <a:t>…when </a:t>
            </a:r>
            <a:r>
              <a:rPr lang="en-US" sz="2000" dirty="0"/>
              <a:t>your process exits </a:t>
            </a:r>
            <a:r>
              <a:rPr lang="en-US" sz="2000" dirty="0" smtClean="0"/>
              <a:t>gracefully (call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r>
              <a:rPr lang="en-US" sz="2000" dirty="0" smtClean="0"/>
              <a:t> or return 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lvl="0" indent="0">
              <a:buNone/>
              <a:defRPr sz="1800">
                <a:solidFill>
                  <a:srgbClr val="000000"/>
                </a:solidFill>
                <a:effectLst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847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1562</TotalTime>
  <Words>1252</Words>
  <Application>Microsoft Office PowerPoint</Application>
  <PresentationFormat>On-screen Show (4:3)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Consolas</vt:lpstr>
      <vt:lpstr>Courier</vt:lpstr>
      <vt:lpstr>Courier New</vt:lpstr>
      <vt:lpstr>Helvetica</vt:lpstr>
      <vt:lpstr>Helvetica Neue</vt:lpstr>
      <vt:lpstr>华文新魏</vt:lpstr>
      <vt:lpstr>Clarity</vt:lpstr>
      <vt:lpstr>CSE333 Section 3</vt:lpstr>
      <vt:lpstr>Important Dates</vt:lpstr>
      <vt:lpstr>String vs Byte APIs</vt:lpstr>
      <vt:lpstr>File I/O</vt:lpstr>
      <vt:lpstr>PowerPoint Presentation</vt:lpstr>
      <vt:lpstr>File Stats</vt:lpstr>
      <vt:lpstr>File Stats</vt:lpstr>
      <vt:lpstr>File I/O</vt:lpstr>
      <vt:lpstr>A Gotcha</vt:lpstr>
      <vt:lpstr>Why is This Important?</vt:lpstr>
      <vt:lpstr>What to Do About It</vt:lpstr>
      <vt:lpstr>Lower-Level File Access</vt:lpstr>
      <vt:lpstr>open / close</vt:lpstr>
      <vt:lpstr>Reading from a File</vt:lpstr>
      <vt:lpstr>read() Error Modes</vt:lpstr>
      <vt:lpstr>How to Use read()</vt:lpstr>
      <vt:lpstr>Other Low-Level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CSE333 Section 3</dc:title>
  <dc:creator>Edward Wu</dc:creator>
  <cp:lastModifiedBy>sunjayc99</cp:lastModifiedBy>
  <cp:revision>117</cp:revision>
  <dcterms:created xsi:type="dcterms:W3CDTF">2014-10-08T21:44:59Z</dcterms:created>
  <dcterms:modified xsi:type="dcterms:W3CDTF">2015-01-22T02:11:10Z</dcterms:modified>
</cp:coreProperties>
</file>