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671" r:id="rId3"/>
    <p:sldId id="262" r:id="rId4"/>
    <p:sldId id="282" r:id="rId5"/>
    <p:sldId id="283" r:id="rId6"/>
    <p:sldId id="312" r:id="rId7"/>
    <p:sldId id="313" r:id="rId8"/>
    <p:sldId id="653" r:id="rId9"/>
    <p:sldId id="291" r:id="rId10"/>
    <p:sldId id="292" r:id="rId11"/>
    <p:sldId id="657" r:id="rId12"/>
    <p:sldId id="293" r:id="rId13"/>
    <p:sldId id="648" r:id="rId14"/>
    <p:sldId id="672" r:id="rId15"/>
    <p:sldId id="649" r:id="rId16"/>
    <p:sldId id="662" r:id="rId17"/>
    <p:sldId id="673" r:id="rId18"/>
    <p:sldId id="664" r:id="rId19"/>
    <p:sldId id="663" r:id="rId20"/>
    <p:sldId id="314" r:id="rId21"/>
    <p:sldId id="316" r:id="rId22"/>
    <p:sldId id="318" r:id="rId23"/>
    <p:sldId id="665" r:id="rId24"/>
    <p:sldId id="666" r:id="rId25"/>
    <p:sldId id="319" r:id="rId26"/>
    <p:sldId id="667" r:id="rId27"/>
    <p:sldId id="668" r:id="rId28"/>
    <p:sldId id="669" r:id="rId29"/>
    <p:sldId id="6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FBC"/>
    <a:srgbClr val="E1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80" d="100"/>
          <a:sy n="80" d="100"/>
        </p:scale>
        <p:origin x="164"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1114A-56F2-4E7E-B978-4087944F778D}" type="datetimeFigureOut">
              <a:rPr lang="en-AU" smtClean="0"/>
              <a:t>17/10/2023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37293-4EF5-49F9-892F-E8C09F3F27C1}" type="slidenum">
              <a:rPr lang="en-AU" smtClean="0"/>
              <a:t>‹#›</a:t>
            </a:fld>
            <a:endParaRPr lang="en-AU"/>
          </a:p>
        </p:txBody>
      </p:sp>
    </p:spTree>
    <p:extLst>
      <p:ext uri="{BB962C8B-B14F-4D97-AF65-F5344CB8AC3E}">
        <p14:creationId xmlns:p14="http://schemas.microsoft.com/office/powerpoint/2010/main" val="35747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thing that changed since</a:t>
            </a:r>
            <a:r>
              <a:rPr lang="en-US" baseline="0" dirty="0"/>
              <a:t> my Apple // days is the processor speed.  My apple 2 ran at 1 </a:t>
            </a:r>
            <a:r>
              <a:rPr lang="en-US" baseline="0" dirty="0" err="1"/>
              <a:t>MHz.</a:t>
            </a:r>
            <a:r>
              <a:rPr lang="en-US" baseline="0" dirty="0"/>
              <a:t>  My mac runs at 2GHz.  Memory speed, however, has not fared so well. The memory on my apple needed half a clock cycle to produce data, whereas modern computers require about 200.  When the processor reads from memory it needs to wait.  &lt;click&gt; and if it needs to read from the same location again it needs to wait again. &lt;click&gt;.  So, we have a speed gap between the processor and the memory.</a:t>
            </a:r>
          </a:p>
          <a:p>
            <a:endParaRPr lang="en-US" baseline="0" dirty="0"/>
          </a:p>
          <a:p>
            <a:r>
              <a:rPr lang="en-US" baseline="0" dirty="0"/>
              <a:t>The cache is the part of the processor that bridges this gap.  It is a small memory that is included within the processor.  Being small, being closer to the execution core and using more expensive technologies than the main memory mean that the cache is much faster than the memory. On </a:t>
            </a:r>
            <a:r>
              <a:rPr lang="en-US" baseline="0" dirty="0" err="1"/>
              <a:t>intel</a:t>
            </a:r>
            <a:r>
              <a:rPr lang="en-US" baseline="0" dirty="0"/>
              <a:t> the </a:t>
            </a:r>
            <a:r>
              <a:rPr lang="en-US" baseline="0" dirty="0" err="1"/>
              <a:t>spead</a:t>
            </a:r>
            <a:r>
              <a:rPr lang="en-US" baseline="0" dirty="0"/>
              <a:t> ranges from 4 to 50 cycles, depending on the level of cache.</a:t>
            </a:r>
          </a:p>
          <a:p>
            <a:endParaRPr lang="en-US" dirty="0"/>
          </a:p>
          <a:p>
            <a:r>
              <a:rPr lang="en-US" dirty="0" err="1"/>
              <a:t>Yada</a:t>
            </a:r>
            <a:r>
              <a:rPr lang="en-US" baseline="0" dirty="0"/>
              <a:t> </a:t>
            </a:r>
            <a:r>
              <a:rPr lang="en-US" baseline="0" dirty="0" err="1"/>
              <a:t>yada</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3</a:t>
            </a:fld>
            <a:endParaRPr lang="en-US"/>
          </a:p>
        </p:txBody>
      </p:sp>
    </p:spTree>
    <p:extLst>
      <p:ext uri="{BB962C8B-B14F-4D97-AF65-F5344CB8AC3E}">
        <p14:creationId xmlns:p14="http://schemas.microsoft.com/office/powerpoint/2010/main" val="315877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Reminder: Fast 50 cycles</a:t>
            </a:r>
            <a:r>
              <a:rPr lang="en-US" baseline="0" dirty="0"/>
              <a:t>.  Slow 200.  Measurement adds about 30 cycles.</a:t>
            </a:r>
          </a:p>
          <a:p>
            <a:endParaRPr lang="en-US" baseline="0" dirty="0"/>
          </a:p>
          <a:p>
            <a:r>
              <a:rPr lang="en-US" baseline="0" dirty="0"/>
              <a:t>Wrap-up – the weakness is that the spy can monitor access to shared memory lines and consequently infer information about the data the victim processes</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5</a:t>
            </a:fld>
            <a:endParaRPr lang="en-US"/>
          </a:p>
        </p:txBody>
      </p:sp>
    </p:spTree>
    <p:extLst>
      <p:ext uri="{BB962C8B-B14F-4D97-AF65-F5344CB8AC3E}">
        <p14:creationId xmlns:p14="http://schemas.microsoft.com/office/powerpoint/2010/main" val="331794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Old</a:t>
            </a:r>
            <a:r>
              <a:rPr lang="en-US" baseline="0" dirty="0"/>
              <a:t> implementation </a:t>
            </a:r>
            <a:r>
              <a:rPr lang="mr-IN" baseline="0" dirty="0"/>
              <a:t>–</a:t>
            </a:r>
            <a:r>
              <a:rPr lang="en-US" baseline="0" dirty="0"/>
              <a:t> not in use</a:t>
            </a:r>
            <a:endParaRPr lang="en-US" dirty="0"/>
          </a:p>
        </p:txBody>
      </p:sp>
      <p:sp>
        <p:nvSpPr>
          <p:cNvPr id="4" name="Slide Number Placeholder 3"/>
          <p:cNvSpPr>
            <a:spLocks noGrp="1"/>
          </p:cNvSpPr>
          <p:nvPr>
            <p:ph type="sldNum" sz="quarter" idx="10"/>
          </p:nvPr>
        </p:nvSpPr>
        <p:spPr/>
        <p:txBody>
          <a:bodyPr/>
          <a:lstStyle/>
          <a:p>
            <a:fld id="{2B1ABC72-31BC-CB4A-8ED6-662AD441149B}" type="slidenum">
              <a:rPr lang="en-US" smtClean="0"/>
              <a:t>13</a:t>
            </a:fld>
            <a:endParaRPr lang="en-US"/>
          </a:p>
        </p:txBody>
      </p:sp>
    </p:spTree>
    <p:extLst>
      <p:ext uri="{BB962C8B-B14F-4D97-AF65-F5344CB8AC3E}">
        <p14:creationId xmlns:p14="http://schemas.microsoft.com/office/powerpoint/2010/main" val="15486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Fast 20ns</a:t>
            </a:r>
            <a:r>
              <a:rPr lang="en-US" baseline="0" dirty="0"/>
              <a:t>.  Slow 80ns including a 10ns measurement overhead</a:t>
            </a:r>
          </a:p>
          <a:p>
            <a:r>
              <a:rPr lang="en-US" baseline="0" dirty="0"/>
              <a:t>Note that the attack works across cores.</a:t>
            </a:r>
          </a:p>
          <a:p>
            <a:endParaRPr lang="en-US" baseline="0" dirty="0"/>
          </a:p>
        </p:txBody>
      </p:sp>
      <p:sp>
        <p:nvSpPr>
          <p:cNvPr id="4" name="Slide Number Placeholder 3"/>
          <p:cNvSpPr>
            <a:spLocks noGrp="1"/>
          </p:cNvSpPr>
          <p:nvPr>
            <p:ph type="sldNum" sz="quarter" idx="10"/>
          </p:nvPr>
        </p:nvSpPr>
        <p:spPr/>
        <p:txBody>
          <a:bodyPr/>
          <a:lstStyle/>
          <a:p>
            <a:fld id="{2B1ABC72-31BC-CB4A-8ED6-662AD441149B}" type="slidenum">
              <a:rPr lang="en-US" smtClean="0"/>
              <a:t>23</a:t>
            </a:fld>
            <a:endParaRPr lang="en-US"/>
          </a:p>
        </p:txBody>
      </p:sp>
    </p:spTree>
    <p:extLst>
      <p:ext uri="{BB962C8B-B14F-4D97-AF65-F5344CB8AC3E}">
        <p14:creationId xmlns:p14="http://schemas.microsoft.com/office/powerpoint/2010/main" val="3317940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100000">
              <a:srgbClr val="B3FFBC"/>
            </a:gs>
            <a:gs pos="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1FA3-753D-2272-AA53-03D8F1829A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dirty="0"/>
          </a:p>
        </p:txBody>
      </p:sp>
      <p:sp>
        <p:nvSpPr>
          <p:cNvPr id="3" name="Subtitle 2">
            <a:extLst>
              <a:ext uri="{FF2B5EF4-FFF2-40B4-BE49-F238E27FC236}">
                <a16:creationId xmlns:a16="http://schemas.microsoft.com/office/drawing/2014/main" id="{5BB8158E-79E5-B1BE-A337-CF42F0FBB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sp>
        <p:nvSpPr>
          <p:cNvPr id="4" name="Date Placeholder 3">
            <a:extLst>
              <a:ext uri="{FF2B5EF4-FFF2-40B4-BE49-F238E27FC236}">
                <a16:creationId xmlns:a16="http://schemas.microsoft.com/office/drawing/2014/main" id="{B54FCD3B-83B0-A4DB-637E-52D019C02E0B}"/>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CEEFECE8-C791-B0A2-5117-25C593E00C9B}"/>
              </a:ext>
            </a:extLst>
          </p:cNvPr>
          <p:cNvSpPr>
            <a:spLocks noGrp="1"/>
          </p:cNvSpPr>
          <p:nvPr>
            <p:ph type="ftr" sz="quarter" idx="11"/>
          </p:nvPr>
        </p:nvSpPr>
        <p:spPr/>
        <p:txBody>
          <a:bodyPr/>
          <a:lstStyle/>
          <a:p>
            <a:r>
              <a:rPr lang="en-GB"/>
              <a:t>MAD - 02 - F+R</a:t>
            </a:r>
            <a:endParaRPr lang="en-AU"/>
          </a:p>
        </p:txBody>
      </p:sp>
      <p:sp>
        <p:nvSpPr>
          <p:cNvPr id="6" name="Slide Number Placeholder 5">
            <a:extLst>
              <a:ext uri="{FF2B5EF4-FFF2-40B4-BE49-F238E27FC236}">
                <a16:creationId xmlns:a16="http://schemas.microsoft.com/office/drawing/2014/main" id="{EF3ED8BB-A272-C400-0841-A9AA30D383FA}"/>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295107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8B68-5B1F-48AD-AA11-E9EF909EA07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9BEC633-EF20-C14D-7E4E-B069E646E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E7B3C5-ADDE-542A-84BF-2222DEA097AE}"/>
              </a:ext>
            </a:extLst>
          </p:cNvPr>
          <p:cNvSpPr>
            <a:spLocks noGrp="1"/>
          </p:cNvSpPr>
          <p:nvPr>
            <p:ph type="dt" sz="half" idx="10"/>
          </p:nvPr>
        </p:nvSpPr>
        <p:spPr/>
        <p:txBody>
          <a:bodyPr/>
          <a:lstStyle/>
          <a:p>
            <a:endParaRPr lang="en-AU"/>
          </a:p>
        </p:txBody>
      </p:sp>
      <p:sp>
        <p:nvSpPr>
          <p:cNvPr id="5" name="Footer Placeholder 4">
            <a:extLst>
              <a:ext uri="{FF2B5EF4-FFF2-40B4-BE49-F238E27FC236}">
                <a16:creationId xmlns:a16="http://schemas.microsoft.com/office/drawing/2014/main" id="{3BEF5154-EF4E-6BD9-CB2A-3B1B287E9E34}"/>
              </a:ext>
            </a:extLst>
          </p:cNvPr>
          <p:cNvSpPr>
            <a:spLocks noGrp="1"/>
          </p:cNvSpPr>
          <p:nvPr>
            <p:ph type="ftr" sz="quarter" idx="11"/>
          </p:nvPr>
        </p:nvSpPr>
        <p:spPr/>
        <p:txBody>
          <a:bodyPr/>
          <a:lstStyle/>
          <a:p>
            <a:r>
              <a:rPr lang="en-GB"/>
              <a:t>MAD - 02 - F+R</a:t>
            </a:r>
            <a:endParaRPr lang="en-AU"/>
          </a:p>
        </p:txBody>
      </p:sp>
      <p:sp>
        <p:nvSpPr>
          <p:cNvPr id="6" name="Slide Number Placeholder 5">
            <a:extLst>
              <a:ext uri="{FF2B5EF4-FFF2-40B4-BE49-F238E27FC236}">
                <a16:creationId xmlns:a16="http://schemas.microsoft.com/office/drawing/2014/main" id="{5CC3357B-F6CF-591B-7F7C-29F428E3BF6E}"/>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36723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8D07-3048-8570-7BB9-C528C1709F1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38A33BB-79D5-7602-6CBB-21921DB087D0}"/>
              </a:ext>
            </a:extLst>
          </p:cNvPr>
          <p:cNvSpPr>
            <a:spLocks noGrp="1"/>
          </p:cNvSpPr>
          <p:nvPr>
            <p:ph type="dt" sz="half" idx="10"/>
          </p:nvPr>
        </p:nvSpPr>
        <p:spPr/>
        <p:txBody>
          <a:bodyPr/>
          <a:lstStyle/>
          <a:p>
            <a:endParaRPr lang="en-AU"/>
          </a:p>
        </p:txBody>
      </p:sp>
      <p:sp>
        <p:nvSpPr>
          <p:cNvPr id="4" name="Footer Placeholder 3">
            <a:extLst>
              <a:ext uri="{FF2B5EF4-FFF2-40B4-BE49-F238E27FC236}">
                <a16:creationId xmlns:a16="http://schemas.microsoft.com/office/drawing/2014/main" id="{65A8939D-30EA-B88B-97EF-7910E5D85637}"/>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E2D17599-234C-2A9C-1E61-511AE0187B96}"/>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122796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1628D-F344-111D-AECE-D2D3D689397E}"/>
              </a:ext>
            </a:extLst>
          </p:cNvPr>
          <p:cNvSpPr>
            <a:spLocks noGrp="1"/>
          </p:cNvSpPr>
          <p:nvPr>
            <p:ph type="dt" sz="half" idx="10"/>
          </p:nvPr>
        </p:nvSpPr>
        <p:spPr/>
        <p:txBody>
          <a:bodyPr/>
          <a:lstStyle/>
          <a:p>
            <a:endParaRPr lang="en-AU"/>
          </a:p>
        </p:txBody>
      </p:sp>
      <p:sp>
        <p:nvSpPr>
          <p:cNvPr id="3" name="Footer Placeholder 2">
            <a:extLst>
              <a:ext uri="{FF2B5EF4-FFF2-40B4-BE49-F238E27FC236}">
                <a16:creationId xmlns:a16="http://schemas.microsoft.com/office/drawing/2014/main" id="{3FC8E9BE-50D4-712C-95DA-7D770140DA6A}"/>
              </a:ext>
            </a:extLst>
          </p:cNvPr>
          <p:cNvSpPr>
            <a:spLocks noGrp="1"/>
          </p:cNvSpPr>
          <p:nvPr>
            <p:ph type="ftr" sz="quarter" idx="11"/>
          </p:nvPr>
        </p:nvSpPr>
        <p:spPr/>
        <p:txBody>
          <a:bodyPr/>
          <a:lstStyle/>
          <a:p>
            <a:r>
              <a:rPr lang="en-GB"/>
              <a:t>MAD - 02 - F+R</a:t>
            </a:r>
            <a:endParaRPr lang="en-AU"/>
          </a:p>
        </p:txBody>
      </p:sp>
      <p:sp>
        <p:nvSpPr>
          <p:cNvPr id="4" name="Slide Number Placeholder 3">
            <a:extLst>
              <a:ext uri="{FF2B5EF4-FFF2-40B4-BE49-F238E27FC236}">
                <a16:creationId xmlns:a16="http://schemas.microsoft.com/office/drawing/2014/main" id="{AA2F3FD9-0359-560E-D7EF-675C3D622A59}"/>
              </a:ext>
            </a:extLst>
          </p:cNvPr>
          <p:cNvSpPr>
            <a:spLocks noGrp="1"/>
          </p:cNvSpPr>
          <p:nvPr>
            <p:ph type="sldNum" sz="quarter" idx="12"/>
          </p:nvPr>
        </p:nvSpPr>
        <p:spPr/>
        <p:txBody>
          <a:bodyPr/>
          <a:lstStyle/>
          <a:p>
            <a:fld id="{C714EB55-CF6F-4C0C-B992-04610649AA02}" type="slidenum">
              <a:rPr lang="en-AU" smtClean="0"/>
              <a:t>‹#›</a:t>
            </a:fld>
            <a:endParaRPr lang="en-AU"/>
          </a:p>
        </p:txBody>
      </p:sp>
    </p:spTree>
    <p:extLst>
      <p:ext uri="{BB962C8B-B14F-4D97-AF65-F5344CB8AC3E}">
        <p14:creationId xmlns:p14="http://schemas.microsoft.com/office/powerpoint/2010/main" val="89151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02816" y="37022"/>
            <a:ext cx="7580685" cy="873033"/>
          </a:xfrm>
          <a:prstGeom prst="rect">
            <a:avLst/>
          </a:prstGeom>
        </p:spPr>
        <p:txBody>
          <a:bodyPr vert="horz" lIns="91440" tIns="45720" rIns="91440" bIns="45720" rtlCol="0" anchor="b" anchorCtr="0">
            <a:noAutofit/>
          </a:bodyPr>
          <a:lstStyle/>
          <a:p>
            <a:r>
              <a:rPr lang="en-US"/>
              <a:t>Click to edit Master title style</a:t>
            </a:r>
            <a:endParaRPr dirty="0"/>
          </a:p>
        </p:txBody>
      </p:sp>
      <p:sp>
        <p:nvSpPr>
          <p:cNvPr id="7" name="Content Placeholder 6"/>
          <p:cNvSpPr>
            <a:spLocks noGrp="1"/>
          </p:cNvSpPr>
          <p:nvPr>
            <p:ph sz="quarter" idx="10"/>
          </p:nvPr>
        </p:nvSpPr>
        <p:spPr>
          <a:xfrm>
            <a:off x="497417" y="1068917"/>
            <a:ext cx="11049000" cy="5344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5">
            <a:extLst>
              <a:ext uri="{FF2B5EF4-FFF2-40B4-BE49-F238E27FC236}">
                <a16:creationId xmlns:a16="http://schemas.microsoft.com/office/drawing/2014/main" id="{06F39D46-936F-6B27-D1C6-51258EE2FE40}"/>
              </a:ext>
            </a:extLst>
          </p:cNvPr>
          <p:cNvSpPr txBox="1">
            <a:spLocks/>
          </p:cNvSpPr>
          <p:nvPr userDrawn="1"/>
        </p:nvSpPr>
        <p:spPr>
          <a:xfrm>
            <a:off x="11147438" y="6405939"/>
            <a:ext cx="892004" cy="365125"/>
          </a:xfrm>
          <a:prstGeom prst="rect">
            <a:avLst/>
          </a:prstGeom>
        </p:spPr>
        <p:txBody>
          <a:bodyPr vert="horz" lIns="91440" tIns="45720" rIns="91440" bIns="45720" rtlCol="0" anchor="ctr"/>
          <a:lstStyle>
            <a:defPPr>
              <a:defRPr lang="en-US"/>
            </a:defPPr>
            <a:lvl1pPr marL="0" algn="r" defTabSz="914400" rtl="0" eaLnBrk="1" latinLnBrk="0" hangingPunct="1">
              <a:defRPr sz="1100" b="1" kern="1200">
                <a:solidFill>
                  <a:schemeClr val="tx2">
                    <a:lumMod val="60000"/>
                    <a:lumOff val="4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E6AF13D-E840-E34C-8421-9EBD7A490052}" type="slidenum">
              <a:rPr lang="en-US" sz="1100" smtClean="0">
                <a:solidFill>
                  <a:srgbClr val="000000"/>
                </a:solidFill>
              </a:rPr>
              <a:pPr/>
              <a:t>‹#›</a:t>
            </a:fld>
            <a:endParaRPr lang="en-US" sz="1100" dirty="0">
              <a:solidFill>
                <a:srgbClr val="000000"/>
              </a:solidFill>
            </a:endParaRPr>
          </a:p>
        </p:txBody>
      </p:sp>
    </p:spTree>
    <p:extLst>
      <p:ext uri="{BB962C8B-B14F-4D97-AF65-F5344CB8AC3E}">
        <p14:creationId xmlns:p14="http://schemas.microsoft.com/office/powerpoint/2010/main" val="269819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0" y="0"/>
            <a:ext cx="12192000" cy="842481"/>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7" name="Content Placeholder 6"/>
          <p:cNvSpPr>
            <a:spLocks noGrp="1"/>
          </p:cNvSpPr>
          <p:nvPr>
            <p:ph sz="quarter" idx="10"/>
          </p:nvPr>
        </p:nvSpPr>
        <p:spPr>
          <a:xfrm>
            <a:off x="0" y="842480"/>
            <a:ext cx="12192000" cy="5928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5497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B3FFBC"/>
            </a:gs>
            <a:gs pos="12000">
              <a:srgbClr val="B3FFBC"/>
            </a:gs>
            <a:gs pos="100000">
              <a:srgbClr val="E1FFE5"/>
            </a:gs>
            <a:gs pos="12000">
              <a:schemeClr val="bg1"/>
            </a:gs>
          </a:gsLst>
          <a:lin ang="54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A2EDF6-A5B8-805B-F4A6-54E9D50D7F8E}"/>
              </a:ext>
            </a:extLst>
          </p:cNvPr>
          <p:cNvSpPr>
            <a:spLocks noGrp="1"/>
          </p:cNvSpPr>
          <p:nvPr>
            <p:ph type="title"/>
          </p:nvPr>
        </p:nvSpPr>
        <p:spPr>
          <a:xfrm>
            <a:off x="0" y="-634"/>
            <a:ext cx="12192000" cy="793654"/>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2B6D281B-04A6-CC2B-F24F-EE072E4F7628}"/>
              </a:ext>
            </a:extLst>
          </p:cNvPr>
          <p:cNvSpPr>
            <a:spLocks noGrp="1"/>
          </p:cNvSpPr>
          <p:nvPr>
            <p:ph type="body" idx="1"/>
          </p:nvPr>
        </p:nvSpPr>
        <p:spPr>
          <a:xfrm>
            <a:off x="0" y="992144"/>
            <a:ext cx="12192000" cy="55007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9CF19152-1803-BD3D-71F8-32D64D4071FF}"/>
              </a:ext>
            </a:extLst>
          </p:cNvPr>
          <p:cNvSpPr>
            <a:spLocks noGrp="1"/>
          </p:cNvSpPr>
          <p:nvPr>
            <p:ph type="dt" sz="half" idx="2"/>
          </p:nvPr>
        </p:nvSpPr>
        <p:spPr>
          <a:xfrm>
            <a:off x="18881" y="649287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a:extLst>
              <a:ext uri="{FF2B5EF4-FFF2-40B4-BE49-F238E27FC236}">
                <a16:creationId xmlns:a16="http://schemas.microsoft.com/office/drawing/2014/main" id="{96FAA259-8716-F4E9-569A-9FD60541EE75}"/>
              </a:ext>
            </a:extLst>
          </p:cNvPr>
          <p:cNvSpPr>
            <a:spLocks noGrp="1"/>
          </p:cNvSpPr>
          <p:nvPr>
            <p:ph type="ftr" sz="quarter" idx="3"/>
          </p:nvPr>
        </p:nvSpPr>
        <p:spPr>
          <a:xfrm>
            <a:off x="4038600" y="649287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MAD - 02 - F+R</a:t>
            </a:r>
            <a:endParaRPr lang="en-AU"/>
          </a:p>
        </p:txBody>
      </p:sp>
      <p:sp>
        <p:nvSpPr>
          <p:cNvPr id="6" name="Slide Number Placeholder 5">
            <a:extLst>
              <a:ext uri="{FF2B5EF4-FFF2-40B4-BE49-F238E27FC236}">
                <a16:creationId xmlns:a16="http://schemas.microsoft.com/office/drawing/2014/main" id="{36BD3438-D5F8-1C74-EC53-9ED0BDBA15CD}"/>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4EB55-CF6F-4C0C-B992-04610649AA02}" type="slidenum">
              <a:rPr lang="en-AU" smtClean="0"/>
              <a:t>‹#›</a:t>
            </a:fld>
            <a:endParaRPr lang="en-AU"/>
          </a:p>
        </p:txBody>
      </p:sp>
    </p:spTree>
    <p:extLst>
      <p:ext uri="{BB962C8B-B14F-4D97-AF65-F5344CB8AC3E}">
        <p14:creationId xmlns:p14="http://schemas.microsoft.com/office/powerpoint/2010/main" val="200679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590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950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31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167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gif"/><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F4C8-8678-FEE1-40CC-C34EBB812ACD}"/>
              </a:ext>
            </a:extLst>
          </p:cNvPr>
          <p:cNvSpPr>
            <a:spLocks noGrp="1"/>
          </p:cNvSpPr>
          <p:nvPr>
            <p:ph type="ctrTitle"/>
          </p:nvPr>
        </p:nvSpPr>
        <p:spPr/>
        <p:txBody>
          <a:bodyPr/>
          <a:lstStyle/>
          <a:p>
            <a:r>
              <a:rPr lang="en-AU" dirty="0"/>
              <a:t>Flush-Based Attacks</a:t>
            </a:r>
          </a:p>
        </p:txBody>
      </p:sp>
      <p:sp>
        <p:nvSpPr>
          <p:cNvPr id="3" name="Subtitle 2">
            <a:extLst>
              <a:ext uri="{FF2B5EF4-FFF2-40B4-BE49-F238E27FC236}">
                <a16:creationId xmlns:a16="http://schemas.microsoft.com/office/drawing/2014/main" id="{51AF5AB9-4E65-F6B1-B1C5-07B9C9C70340}"/>
              </a:ext>
            </a:extLst>
          </p:cNvPr>
          <p:cNvSpPr>
            <a:spLocks noGrp="1"/>
          </p:cNvSpPr>
          <p:nvPr>
            <p:ph type="subTitle" idx="1"/>
          </p:nvPr>
        </p:nvSpPr>
        <p:spPr/>
        <p:txBody>
          <a:bodyPr/>
          <a:lstStyle/>
          <a:p>
            <a:endParaRPr lang="en-AU" dirty="0"/>
          </a:p>
        </p:txBody>
      </p:sp>
      <p:sp>
        <p:nvSpPr>
          <p:cNvPr id="4" name="Footer Placeholder 3">
            <a:extLst>
              <a:ext uri="{FF2B5EF4-FFF2-40B4-BE49-F238E27FC236}">
                <a16:creationId xmlns:a16="http://schemas.microsoft.com/office/drawing/2014/main" id="{847E006C-823F-4A6D-83D8-40A73F0CC239}"/>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69761780-241F-6511-A9EC-782FCE835793}"/>
              </a:ext>
            </a:extLst>
          </p:cNvPr>
          <p:cNvSpPr>
            <a:spLocks noGrp="1"/>
          </p:cNvSpPr>
          <p:nvPr>
            <p:ph type="sldNum" sz="quarter" idx="12"/>
          </p:nvPr>
        </p:nvSpPr>
        <p:spPr/>
        <p:txBody>
          <a:bodyPr/>
          <a:lstStyle/>
          <a:p>
            <a:fld id="{C714EB55-CF6F-4C0C-B992-04610649AA02}" type="slidenum">
              <a:rPr lang="en-AU" smtClean="0"/>
              <a:t>1</a:t>
            </a:fld>
            <a:endParaRPr lang="en-AU"/>
          </a:p>
        </p:txBody>
      </p:sp>
    </p:spTree>
    <p:extLst>
      <p:ext uri="{BB962C8B-B14F-4D97-AF65-F5344CB8AC3E}">
        <p14:creationId xmlns:p14="http://schemas.microsoft.com/office/powerpoint/2010/main" val="31490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sharing</a:t>
            </a:r>
          </a:p>
        </p:txBody>
      </p:sp>
      <p:sp>
        <p:nvSpPr>
          <p:cNvPr id="3" name="Content Placeholder 2"/>
          <p:cNvSpPr>
            <a:spLocks noGrp="1"/>
          </p:cNvSpPr>
          <p:nvPr>
            <p:ph idx="1"/>
          </p:nvPr>
        </p:nvSpPr>
        <p:spPr/>
        <p:txBody>
          <a:bodyPr>
            <a:normAutofit/>
          </a:bodyPr>
          <a:lstStyle/>
          <a:p>
            <a:r>
              <a:rPr lang="en-US" sz="4000" dirty="0"/>
              <a:t>Content-aware sharing</a:t>
            </a:r>
          </a:p>
          <a:p>
            <a:pPr lvl="1"/>
            <a:r>
              <a:rPr lang="en-US" sz="3600" dirty="0"/>
              <a:t>Pages from the same file have identical content</a:t>
            </a:r>
          </a:p>
          <a:p>
            <a:pPr lvl="1"/>
            <a:r>
              <a:rPr lang="en-US" sz="3600" dirty="0"/>
              <a:t>Shared program or library code</a:t>
            </a:r>
          </a:p>
          <a:p>
            <a:pPr lvl="2"/>
            <a:r>
              <a:rPr lang="en-US" sz="3200" dirty="0"/>
              <a:t>Can also share constant data</a:t>
            </a:r>
          </a:p>
          <a:p>
            <a:pPr lvl="1"/>
            <a:r>
              <a:rPr lang="en-US" sz="3600" dirty="0"/>
              <a:t>Shared images in </a:t>
            </a:r>
            <a:r>
              <a:rPr lang="en-US" sz="3600" dirty="0" err="1"/>
              <a:t>PaaS</a:t>
            </a:r>
            <a:r>
              <a:rPr lang="en-US" sz="3600" dirty="0"/>
              <a:t> clouds</a:t>
            </a:r>
          </a:p>
          <a:p>
            <a:r>
              <a:rPr lang="en-US" sz="4000" dirty="0"/>
              <a:t>Content-based sharing (a.k.a. page </a:t>
            </a:r>
            <a:r>
              <a:rPr lang="en-US" sz="4000" dirty="0" err="1"/>
              <a:t>deduplication</a:t>
            </a:r>
            <a:r>
              <a:rPr lang="en-US" sz="4000" dirty="0"/>
              <a:t>)</a:t>
            </a:r>
          </a:p>
          <a:p>
            <a:pPr lvl="1"/>
            <a:r>
              <a:rPr lang="en-US" sz="3600" dirty="0"/>
              <a:t>The system identifies and coalesces identical pages</a:t>
            </a:r>
          </a:p>
          <a:p>
            <a:pPr lvl="1"/>
            <a:r>
              <a:rPr lang="en-US" sz="3600" dirty="0"/>
              <a:t>Implemented in many hypervisors and in most modern operating systems </a:t>
            </a:r>
          </a:p>
        </p:txBody>
      </p:sp>
      <p:sp>
        <p:nvSpPr>
          <p:cNvPr id="6" name="Footer Placeholder 5">
            <a:extLst>
              <a:ext uri="{FF2B5EF4-FFF2-40B4-BE49-F238E27FC236}">
                <a16:creationId xmlns:a16="http://schemas.microsoft.com/office/drawing/2014/main" id="{F1EB05CC-09C2-00C4-F6A0-673364F3DF48}"/>
              </a:ext>
            </a:extLst>
          </p:cNvPr>
          <p:cNvSpPr>
            <a:spLocks noGrp="1"/>
          </p:cNvSpPr>
          <p:nvPr>
            <p:ph type="ftr" sz="quarter" idx="11"/>
          </p:nvPr>
        </p:nvSpPr>
        <p:spPr/>
        <p:txBody>
          <a:bodyPr/>
          <a:lstStyle/>
          <a:p>
            <a:r>
              <a:rPr lang="en-GB"/>
              <a:t>MAD - 02 - F+R</a:t>
            </a:r>
            <a:endParaRPr lang="en-AU"/>
          </a:p>
        </p:txBody>
      </p:sp>
      <p:sp>
        <p:nvSpPr>
          <p:cNvPr id="7" name="Slide Number Placeholder 6">
            <a:extLst>
              <a:ext uri="{FF2B5EF4-FFF2-40B4-BE49-F238E27FC236}">
                <a16:creationId xmlns:a16="http://schemas.microsoft.com/office/drawing/2014/main" id="{7E7120EF-EF41-F966-1987-62593973A62C}"/>
              </a:ext>
            </a:extLst>
          </p:cNvPr>
          <p:cNvSpPr>
            <a:spLocks noGrp="1"/>
          </p:cNvSpPr>
          <p:nvPr>
            <p:ph type="sldNum" sz="quarter" idx="12"/>
          </p:nvPr>
        </p:nvSpPr>
        <p:spPr/>
        <p:txBody>
          <a:bodyPr/>
          <a:lstStyle/>
          <a:p>
            <a:fld id="{C714EB55-CF6F-4C0C-B992-04610649AA02}" type="slidenum">
              <a:rPr lang="en-AU" smtClean="0"/>
              <a:t>10</a:t>
            </a:fld>
            <a:endParaRPr lang="en-AU"/>
          </a:p>
        </p:txBody>
      </p:sp>
    </p:spTree>
    <p:extLst>
      <p:ext uri="{BB962C8B-B14F-4D97-AF65-F5344CB8AC3E}">
        <p14:creationId xmlns:p14="http://schemas.microsoft.com/office/powerpoint/2010/main" val="251875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FD3FE-B626-5FBF-D8A4-CA63416EE50B}"/>
              </a:ext>
            </a:extLst>
          </p:cNvPr>
          <p:cNvSpPr>
            <a:spLocks noGrp="1"/>
          </p:cNvSpPr>
          <p:nvPr>
            <p:ph type="ctrTitle"/>
          </p:nvPr>
        </p:nvSpPr>
        <p:spPr/>
        <p:txBody>
          <a:bodyPr/>
          <a:lstStyle/>
          <a:p>
            <a:r>
              <a:rPr lang="en-AU" dirty="0"/>
              <a:t>Demo</a:t>
            </a:r>
          </a:p>
        </p:txBody>
      </p:sp>
      <p:sp>
        <p:nvSpPr>
          <p:cNvPr id="5" name="Subtitle 4">
            <a:extLst>
              <a:ext uri="{FF2B5EF4-FFF2-40B4-BE49-F238E27FC236}">
                <a16:creationId xmlns:a16="http://schemas.microsoft.com/office/drawing/2014/main" id="{C7B6D03A-A048-8E2E-C612-9981989DD067}"/>
              </a:ext>
            </a:extLst>
          </p:cNvPr>
          <p:cNvSpPr>
            <a:spLocks noGrp="1"/>
          </p:cNvSpPr>
          <p:nvPr>
            <p:ph type="subTitle" idx="1"/>
          </p:nvPr>
        </p:nvSpPr>
        <p:spPr/>
        <p:txBody>
          <a:bodyPr/>
          <a:lstStyle/>
          <a:p>
            <a:endParaRPr lang="en-AU"/>
          </a:p>
        </p:txBody>
      </p:sp>
      <p:sp>
        <p:nvSpPr>
          <p:cNvPr id="2" name="Footer Placeholder 1">
            <a:extLst>
              <a:ext uri="{FF2B5EF4-FFF2-40B4-BE49-F238E27FC236}">
                <a16:creationId xmlns:a16="http://schemas.microsoft.com/office/drawing/2014/main" id="{39D02236-C847-0F1C-338F-02C709F48565}"/>
              </a:ext>
            </a:extLst>
          </p:cNvPr>
          <p:cNvSpPr>
            <a:spLocks noGrp="1"/>
          </p:cNvSpPr>
          <p:nvPr>
            <p:ph type="ftr" sz="quarter" idx="11"/>
          </p:nvPr>
        </p:nvSpPr>
        <p:spPr/>
        <p:txBody>
          <a:bodyPr/>
          <a:lstStyle/>
          <a:p>
            <a:r>
              <a:rPr lang="en-GB"/>
              <a:t>MAD - 02 - F+R</a:t>
            </a:r>
            <a:endParaRPr lang="en-AU"/>
          </a:p>
        </p:txBody>
      </p:sp>
      <p:sp>
        <p:nvSpPr>
          <p:cNvPr id="3" name="Slide Number Placeholder 2">
            <a:extLst>
              <a:ext uri="{FF2B5EF4-FFF2-40B4-BE49-F238E27FC236}">
                <a16:creationId xmlns:a16="http://schemas.microsoft.com/office/drawing/2014/main" id="{609F6BEC-83C8-E676-D871-BF5A476BE35C}"/>
              </a:ext>
            </a:extLst>
          </p:cNvPr>
          <p:cNvSpPr>
            <a:spLocks noGrp="1"/>
          </p:cNvSpPr>
          <p:nvPr>
            <p:ph type="sldNum" sz="quarter" idx="12"/>
          </p:nvPr>
        </p:nvSpPr>
        <p:spPr/>
        <p:txBody>
          <a:bodyPr/>
          <a:lstStyle/>
          <a:p>
            <a:fld id="{C714EB55-CF6F-4C0C-B992-04610649AA02}" type="slidenum">
              <a:rPr lang="en-AU" smtClean="0"/>
              <a:t>11</a:t>
            </a:fld>
            <a:endParaRPr lang="en-AU"/>
          </a:p>
        </p:txBody>
      </p:sp>
    </p:spTree>
    <p:extLst>
      <p:ext uri="{BB962C8B-B14F-4D97-AF65-F5344CB8AC3E}">
        <p14:creationId xmlns:p14="http://schemas.microsoft.com/office/powerpoint/2010/main" val="416433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RSA Encryption System</a:t>
            </a:r>
          </a:p>
        </p:txBody>
      </p:sp>
      <p:sp>
        <p:nvSpPr>
          <p:cNvPr id="3" name="Content Placeholder 2"/>
          <p:cNvSpPr>
            <a:spLocks noGrp="1"/>
          </p:cNvSpPr>
          <p:nvPr>
            <p:ph sz="quarter" idx="10"/>
          </p:nvPr>
        </p:nvSpPr>
        <p:spPr/>
        <p:txBody>
          <a:bodyPr/>
          <a:lstStyle/>
          <a:p>
            <a:r>
              <a:rPr lang="en-US" dirty="0"/>
              <a:t>The RSA encryption is a public key cryptographic scheme</a:t>
            </a:r>
          </a:p>
          <a:p>
            <a:endParaRPr lang="en-US" dirty="0"/>
          </a:p>
        </p:txBody>
      </p:sp>
      <p:pic>
        <p:nvPicPr>
          <p:cNvPr id="6" name="Picture 5"/>
          <p:cNvPicPr>
            <a:picLocks noChangeAspect="1"/>
          </p:cNvPicPr>
          <p:nvPr/>
        </p:nvPicPr>
        <p:blipFill>
          <a:blip r:embed="rId2"/>
          <a:stretch>
            <a:fillRect/>
          </a:stretch>
        </p:blipFill>
        <p:spPr>
          <a:xfrm>
            <a:off x="1140848" y="1869019"/>
            <a:ext cx="890698" cy="1684535"/>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1299" b="97403" l="3659" r="95732">
                        <a14:foregroundMark x1="51220" y1="9091" x2="63415" y2="19805"/>
                        <a14:foregroundMark x1="31707" y1="10390" x2="60366" y2="6818"/>
                        <a14:foregroundMark x1="47561" y1="2597" x2="47561" y2="2597"/>
                        <a14:foregroundMark x1="43902" y1="5195" x2="43902" y2="5195"/>
                        <a14:foregroundMark x1="40244" y1="3896" x2="40244" y2="3896"/>
                        <a14:foregroundMark x1="40244" y1="3896" x2="45732" y2="1623"/>
                        <a14:foregroundMark x1="36585" y1="19156" x2="60366" y2="23377"/>
                        <a14:foregroundMark x1="16463" y1="24351" x2="24390" y2="22727"/>
                        <a14:foregroundMark x1="14634" y1="24026" x2="25610" y2="19805"/>
                        <a14:foregroundMark x1="16463" y1="24026" x2="21341" y2="17208"/>
                        <a14:foregroundMark x1="43902" y1="37338" x2="61585" y2="37662"/>
                        <a14:foregroundMark x1="40854" y1="40909" x2="82317" y2="43182"/>
                        <a14:foregroundMark x1="88415" y1="47727" x2="88415" y2="48701"/>
                        <a14:foregroundMark x1="89634" y1="42857" x2="95732" y2="43831"/>
                        <a14:foregroundMark x1="92683" y1="58766" x2="92683" y2="58766"/>
                        <a14:foregroundMark x1="93293" y1="59091" x2="93293" y2="59091"/>
                        <a14:foregroundMark x1="90854" y1="57468" x2="95732" y2="61688"/>
                        <a14:foregroundMark x1="35366" y1="35390" x2="14024" y2="61039"/>
                        <a14:foregroundMark x1="14024" y1="61039" x2="11585" y2="61688"/>
                        <a14:foregroundMark x1="20732" y1="39610" x2="15244" y2="52597"/>
                        <a14:foregroundMark x1="3659" y1="46429" x2="12805" y2="45130"/>
                        <a14:foregroundMark x1="13415" y1="39935" x2="33537" y2="32143"/>
                        <a14:foregroundMark x1="12805" y1="53896" x2="7317" y2="61688"/>
                        <a14:foregroundMark x1="14634" y1="97403" x2="50000" y2="91234"/>
                        <a14:foregroundMark x1="51829" y1="93831" x2="86585" y2="94481"/>
                        <a14:foregroundMark x1="18293" y1="15909" x2="17683" y2="19805"/>
                      </a14:backgroundRemoval>
                    </a14:imgEffect>
                  </a14:imgLayer>
                </a14:imgProps>
              </a:ext>
            </a:extLst>
          </a:blip>
          <a:stretch>
            <a:fillRect/>
          </a:stretch>
        </p:blipFill>
        <p:spPr>
          <a:xfrm>
            <a:off x="9279730" y="1792284"/>
            <a:ext cx="919384" cy="1726648"/>
          </a:xfrm>
          <a:prstGeom prst="rect">
            <a:avLst/>
          </a:prstGeom>
        </p:spPr>
      </p:pic>
      <p:sp>
        <p:nvSpPr>
          <p:cNvPr id="10" name="Rounded Rectangle 9"/>
          <p:cNvSpPr/>
          <p:nvPr/>
        </p:nvSpPr>
        <p:spPr>
          <a:xfrm>
            <a:off x="7130945" y="2672531"/>
            <a:ext cx="2148786" cy="502628"/>
          </a:xfrm>
          <a:prstGeom prst="round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i="1" dirty="0">
                <a:solidFill>
                  <a:schemeClr val="tx1"/>
                </a:solidFill>
                <a:latin typeface="Times New Roman"/>
                <a:cs typeface="Times New Roman"/>
              </a:rPr>
              <a:t>C = M</a:t>
            </a:r>
            <a:r>
              <a:rPr lang="en-US" sz="2400" i="1" baseline="30000" dirty="0">
                <a:solidFill>
                  <a:schemeClr val="tx1"/>
                </a:solidFill>
                <a:latin typeface="Times New Roman"/>
                <a:cs typeface="Times New Roman"/>
              </a:rPr>
              <a:t>e</a:t>
            </a:r>
            <a:r>
              <a:rPr lang="en-US" sz="2400" dirty="0">
                <a:solidFill>
                  <a:schemeClr val="tx1"/>
                </a:solidFill>
                <a:latin typeface="Times New Roman"/>
                <a:cs typeface="Times New Roman"/>
              </a:rPr>
              <a:t> mod </a:t>
            </a:r>
            <a:r>
              <a:rPr lang="en-US" sz="2400" i="1" dirty="0">
                <a:solidFill>
                  <a:schemeClr val="tx1"/>
                </a:solidFill>
                <a:latin typeface="Times New Roman"/>
                <a:cs typeface="Times New Roman"/>
              </a:rPr>
              <a:t>N</a:t>
            </a:r>
          </a:p>
        </p:txBody>
      </p:sp>
      <p:sp>
        <p:nvSpPr>
          <p:cNvPr id="12" name="Rounded Rectangle 11"/>
          <p:cNvSpPr/>
          <p:nvPr/>
        </p:nvSpPr>
        <p:spPr>
          <a:xfrm>
            <a:off x="8467479" y="1996961"/>
            <a:ext cx="421064" cy="502628"/>
          </a:xfrm>
          <a:prstGeom prst="round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i="1" dirty="0">
                <a:solidFill>
                  <a:schemeClr val="tx1"/>
                </a:solidFill>
                <a:latin typeface="Times New Roman"/>
                <a:cs typeface="Times New Roman"/>
              </a:rPr>
              <a:t>M</a:t>
            </a:r>
          </a:p>
        </p:txBody>
      </p:sp>
      <p:sp>
        <p:nvSpPr>
          <p:cNvPr id="13" name="Rounded Rectangle 12"/>
          <p:cNvSpPr/>
          <p:nvPr/>
        </p:nvSpPr>
        <p:spPr>
          <a:xfrm>
            <a:off x="7130944" y="2672531"/>
            <a:ext cx="421064" cy="502628"/>
          </a:xfrm>
          <a:prstGeom prst="round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i="1" dirty="0">
                <a:solidFill>
                  <a:schemeClr val="tx1"/>
                </a:solidFill>
                <a:latin typeface="Times New Roman"/>
                <a:cs typeface="Times New Roman"/>
              </a:rPr>
              <a:t>C</a:t>
            </a:r>
          </a:p>
        </p:txBody>
      </p:sp>
      <p:sp>
        <p:nvSpPr>
          <p:cNvPr id="14" name="Rounded Rectangle 13"/>
          <p:cNvSpPr/>
          <p:nvPr/>
        </p:nvSpPr>
        <p:spPr>
          <a:xfrm>
            <a:off x="2212367" y="2672531"/>
            <a:ext cx="2163477" cy="502628"/>
          </a:xfrm>
          <a:prstGeom prst="round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i="1" dirty="0">
                <a:solidFill>
                  <a:schemeClr val="tx1"/>
                </a:solidFill>
                <a:latin typeface="Times New Roman"/>
                <a:cs typeface="Times New Roman"/>
              </a:rPr>
              <a:t>M = C</a:t>
            </a:r>
            <a:r>
              <a:rPr lang="en-US" sz="2400" i="1" baseline="30000" dirty="0">
                <a:solidFill>
                  <a:schemeClr val="tx1"/>
                </a:solidFill>
                <a:latin typeface="Times New Roman"/>
                <a:cs typeface="Times New Roman"/>
              </a:rPr>
              <a:t>d</a:t>
            </a:r>
            <a:r>
              <a:rPr lang="en-US" sz="2400" dirty="0">
                <a:solidFill>
                  <a:schemeClr val="tx1"/>
                </a:solidFill>
                <a:latin typeface="Times New Roman"/>
                <a:cs typeface="Times New Roman"/>
              </a:rPr>
              <a:t> mod </a:t>
            </a:r>
            <a:r>
              <a:rPr lang="en-US" sz="2400" i="1" dirty="0">
                <a:solidFill>
                  <a:schemeClr val="tx1"/>
                </a:solidFill>
                <a:latin typeface="Times New Roman"/>
                <a:cs typeface="Times New Roman"/>
              </a:rPr>
              <a:t>N</a:t>
            </a:r>
          </a:p>
        </p:txBody>
      </p:sp>
      <p:sp>
        <p:nvSpPr>
          <p:cNvPr id="15" name="Rounded Rectangle 14"/>
          <p:cNvSpPr/>
          <p:nvPr/>
        </p:nvSpPr>
        <p:spPr>
          <a:xfrm>
            <a:off x="639006" y="3725428"/>
            <a:ext cx="5003381" cy="2688193"/>
          </a:xfrm>
          <a:prstGeom prst="roundRect">
            <a:avLst/>
          </a:prstGeom>
          <a:solidFill>
            <a:srgbClr val="CCFF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rPr>
              <a:t>Key Generation:</a:t>
            </a:r>
          </a:p>
          <a:p>
            <a:pPr marL="180000" indent="-180000">
              <a:buFont typeface="Arial"/>
              <a:buChar char="•"/>
            </a:pPr>
            <a:r>
              <a:rPr lang="en-US" sz="2400" dirty="0">
                <a:solidFill>
                  <a:schemeClr val="tx1"/>
                </a:solidFill>
              </a:rPr>
              <a:t>Select random primes </a:t>
            </a:r>
            <a:r>
              <a:rPr lang="en-US" sz="2400" i="1" dirty="0">
                <a:solidFill>
                  <a:schemeClr val="tx1"/>
                </a:solidFill>
                <a:latin typeface="Times New Roman"/>
                <a:cs typeface="Times New Roman"/>
              </a:rPr>
              <a:t>p</a:t>
            </a:r>
            <a:r>
              <a:rPr lang="en-US" sz="2400" dirty="0">
                <a:solidFill>
                  <a:schemeClr val="tx1"/>
                </a:solidFill>
              </a:rPr>
              <a:t> and </a:t>
            </a:r>
            <a:r>
              <a:rPr lang="en-US" sz="2400" i="1" dirty="0">
                <a:solidFill>
                  <a:schemeClr val="tx1"/>
                </a:solidFill>
                <a:latin typeface="Times New Roman"/>
                <a:cs typeface="Times New Roman"/>
              </a:rPr>
              <a:t>q</a:t>
            </a:r>
          </a:p>
          <a:p>
            <a:pPr marL="180000" indent="-180000">
              <a:buFont typeface="Arial"/>
              <a:buChar char="•"/>
            </a:pPr>
            <a:r>
              <a:rPr lang="en-US" sz="2400" dirty="0">
                <a:solidFill>
                  <a:schemeClr val="tx1"/>
                </a:solidFill>
              </a:rPr>
              <a:t>Calculate </a:t>
            </a:r>
            <a:r>
              <a:rPr lang="en-US" sz="2400" i="1" dirty="0">
                <a:solidFill>
                  <a:schemeClr val="tx1"/>
                </a:solidFill>
                <a:latin typeface="Times New Roman"/>
                <a:cs typeface="Times New Roman"/>
              </a:rPr>
              <a:t>N = </a:t>
            </a:r>
            <a:r>
              <a:rPr lang="en-US" sz="2400" i="1" dirty="0" err="1">
                <a:solidFill>
                  <a:schemeClr val="tx1"/>
                </a:solidFill>
                <a:latin typeface="Times New Roman"/>
                <a:cs typeface="Times New Roman"/>
              </a:rPr>
              <a:t>pq</a:t>
            </a:r>
            <a:endParaRPr lang="en-US" sz="2400" i="1" dirty="0">
              <a:solidFill>
                <a:schemeClr val="tx1"/>
              </a:solidFill>
              <a:latin typeface="Times New Roman"/>
              <a:cs typeface="Times New Roman"/>
            </a:endParaRPr>
          </a:p>
          <a:p>
            <a:pPr marL="180000" indent="-180000">
              <a:buFont typeface="Arial"/>
              <a:buChar char="•"/>
            </a:pPr>
            <a:r>
              <a:rPr lang="en-US" sz="2400" dirty="0">
                <a:solidFill>
                  <a:schemeClr val="tx1"/>
                </a:solidFill>
              </a:rPr>
              <a:t>Select a public exponent </a:t>
            </a:r>
            <a:r>
              <a:rPr lang="en-US" sz="2400" i="1" dirty="0">
                <a:solidFill>
                  <a:schemeClr val="tx1"/>
                </a:solidFill>
                <a:latin typeface="Times New Roman"/>
                <a:cs typeface="Times New Roman"/>
              </a:rPr>
              <a:t>e</a:t>
            </a:r>
            <a:r>
              <a:rPr lang="en-US" sz="2400" dirty="0">
                <a:solidFill>
                  <a:schemeClr val="tx1"/>
                </a:solidFill>
                <a:latin typeface="Times New Roman"/>
                <a:cs typeface="Times New Roman"/>
              </a:rPr>
              <a:t>(=65537)</a:t>
            </a:r>
          </a:p>
          <a:p>
            <a:pPr marL="180000" indent="-180000">
              <a:buFont typeface="Arial"/>
              <a:buChar char="•"/>
            </a:pPr>
            <a:r>
              <a:rPr lang="en-US" sz="2400" dirty="0">
                <a:solidFill>
                  <a:schemeClr val="tx1"/>
                </a:solidFill>
              </a:rPr>
              <a:t>Compute </a:t>
            </a:r>
            <a:r>
              <a:rPr lang="en-US" sz="2400" i="1" dirty="0">
                <a:solidFill>
                  <a:schemeClr val="tx1"/>
                </a:solidFill>
                <a:latin typeface="Times New Roman"/>
                <a:cs typeface="Times New Roman"/>
              </a:rPr>
              <a:t>d</a:t>
            </a:r>
            <a:r>
              <a:rPr lang="en-US" sz="2400" dirty="0">
                <a:solidFill>
                  <a:schemeClr val="tx1"/>
                </a:solidFill>
                <a:latin typeface="Times New Roman"/>
                <a:cs typeface="Times New Roman"/>
              </a:rPr>
              <a:t>=</a:t>
            </a:r>
            <a:r>
              <a:rPr lang="en-US" sz="2400" i="1" dirty="0">
                <a:solidFill>
                  <a:schemeClr val="tx1"/>
                </a:solidFill>
                <a:latin typeface="Times New Roman"/>
                <a:cs typeface="Times New Roman"/>
              </a:rPr>
              <a:t>e</a:t>
            </a:r>
            <a:r>
              <a:rPr lang="en-US" sz="2400" baseline="30000" dirty="0">
                <a:solidFill>
                  <a:schemeClr val="tx1"/>
                </a:solidFill>
                <a:latin typeface="Times New Roman"/>
                <a:cs typeface="Times New Roman"/>
              </a:rPr>
              <a:t>-1</a:t>
            </a:r>
            <a:r>
              <a:rPr lang="en-US" sz="2400" dirty="0">
                <a:solidFill>
                  <a:schemeClr val="tx1"/>
                </a:solidFill>
                <a:latin typeface="Times New Roman"/>
                <a:cs typeface="Times New Roman"/>
              </a:rPr>
              <a:t> mod </a:t>
            </a:r>
            <a:r>
              <a:rPr lang="en-US" sz="2400" dirty="0" err="1">
                <a:solidFill>
                  <a:schemeClr val="tx1"/>
                </a:solidFill>
                <a:latin typeface="Times New Roman"/>
                <a:cs typeface="Times New Roman"/>
              </a:rPr>
              <a:t>φ</a:t>
            </a:r>
            <a:r>
              <a:rPr lang="en-US" sz="2400" dirty="0">
                <a:solidFill>
                  <a:schemeClr val="tx1"/>
                </a:solidFill>
                <a:latin typeface="Times New Roman"/>
                <a:cs typeface="Times New Roman"/>
              </a:rPr>
              <a:t>(</a:t>
            </a:r>
            <a:r>
              <a:rPr lang="en-US" sz="2400" i="1" dirty="0">
                <a:solidFill>
                  <a:schemeClr val="tx1"/>
                </a:solidFill>
                <a:latin typeface="Times New Roman"/>
                <a:cs typeface="Times New Roman"/>
              </a:rPr>
              <a:t>N</a:t>
            </a:r>
            <a:r>
              <a:rPr lang="en-US" sz="2400" dirty="0">
                <a:solidFill>
                  <a:schemeClr val="tx1"/>
                </a:solidFill>
                <a:latin typeface="Times New Roman"/>
                <a:cs typeface="Times New Roman"/>
              </a:rPr>
              <a:t>)</a:t>
            </a:r>
          </a:p>
          <a:p>
            <a:pPr marL="180000" indent="-180000">
              <a:buFont typeface="Arial"/>
              <a:buChar char="•"/>
            </a:pPr>
            <a:r>
              <a:rPr lang="en-US" sz="2400" dirty="0">
                <a:solidFill>
                  <a:schemeClr val="tx1"/>
                </a:solidFill>
                <a:latin typeface="Times New Roman"/>
                <a:cs typeface="Times New Roman"/>
              </a:rPr>
              <a:t>(</a:t>
            </a:r>
            <a:r>
              <a:rPr lang="en-US" sz="2400" i="1" dirty="0">
                <a:solidFill>
                  <a:schemeClr val="tx1"/>
                </a:solidFill>
                <a:latin typeface="Times New Roman"/>
                <a:cs typeface="Times New Roman"/>
              </a:rPr>
              <a:t>N</a:t>
            </a:r>
            <a:r>
              <a:rPr lang="en-US" sz="2400" dirty="0">
                <a:solidFill>
                  <a:schemeClr val="tx1"/>
                </a:solidFill>
                <a:latin typeface="Times New Roman"/>
                <a:cs typeface="Times New Roman"/>
              </a:rPr>
              <a:t>, </a:t>
            </a:r>
            <a:r>
              <a:rPr lang="en-US" sz="2400" i="1" dirty="0">
                <a:solidFill>
                  <a:schemeClr val="tx1"/>
                </a:solidFill>
                <a:latin typeface="Times New Roman"/>
                <a:cs typeface="Times New Roman"/>
              </a:rPr>
              <a:t>e</a:t>
            </a:r>
            <a:r>
              <a:rPr lang="en-US" sz="2400" dirty="0">
                <a:solidFill>
                  <a:schemeClr val="tx1"/>
                </a:solidFill>
                <a:latin typeface="Times New Roman"/>
                <a:cs typeface="Times New Roman"/>
              </a:rPr>
              <a:t>) </a:t>
            </a:r>
            <a:r>
              <a:rPr lang="en-US" sz="2400" dirty="0">
                <a:solidFill>
                  <a:schemeClr val="tx1"/>
                </a:solidFill>
              </a:rPr>
              <a:t>is the public key</a:t>
            </a:r>
          </a:p>
          <a:p>
            <a:pPr marL="180000" indent="-180000">
              <a:buFont typeface="Arial"/>
              <a:buChar char="•"/>
            </a:pPr>
            <a:r>
              <a:rPr lang="en-US" sz="2400" dirty="0">
                <a:solidFill>
                  <a:schemeClr val="tx1"/>
                </a:solidFill>
                <a:latin typeface="Times New Roman"/>
                <a:cs typeface="Times New Roman"/>
              </a:rPr>
              <a:t>(</a:t>
            </a:r>
            <a:r>
              <a:rPr lang="en-US" sz="2400" i="1" dirty="0">
                <a:solidFill>
                  <a:schemeClr val="tx1"/>
                </a:solidFill>
                <a:latin typeface="Times New Roman"/>
                <a:cs typeface="Times New Roman"/>
              </a:rPr>
              <a:t>p</a:t>
            </a:r>
            <a:r>
              <a:rPr lang="en-US" sz="2400" dirty="0">
                <a:solidFill>
                  <a:schemeClr val="tx1"/>
                </a:solidFill>
                <a:latin typeface="Times New Roman"/>
                <a:cs typeface="Times New Roman"/>
              </a:rPr>
              <a:t>, </a:t>
            </a:r>
            <a:r>
              <a:rPr lang="en-US" sz="2400" i="1" dirty="0">
                <a:solidFill>
                  <a:schemeClr val="tx1"/>
                </a:solidFill>
                <a:latin typeface="Times New Roman"/>
                <a:cs typeface="Times New Roman"/>
              </a:rPr>
              <a:t>q</a:t>
            </a:r>
            <a:r>
              <a:rPr lang="en-US" sz="2400" dirty="0">
                <a:solidFill>
                  <a:schemeClr val="tx1"/>
                </a:solidFill>
                <a:latin typeface="Times New Roman"/>
                <a:cs typeface="Times New Roman"/>
              </a:rPr>
              <a:t>, </a:t>
            </a:r>
            <a:r>
              <a:rPr lang="en-US" sz="2400" i="1" dirty="0">
                <a:solidFill>
                  <a:schemeClr val="tx1"/>
                </a:solidFill>
                <a:latin typeface="Times New Roman"/>
                <a:cs typeface="Times New Roman"/>
              </a:rPr>
              <a:t>d</a:t>
            </a:r>
            <a:r>
              <a:rPr lang="en-US" sz="2400" dirty="0">
                <a:solidFill>
                  <a:schemeClr val="tx1"/>
                </a:solidFill>
                <a:latin typeface="Times New Roman"/>
                <a:cs typeface="Times New Roman"/>
              </a:rPr>
              <a:t>)</a:t>
            </a:r>
            <a:r>
              <a:rPr lang="en-US" sz="2400" dirty="0">
                <a:solidFill>
                  <a:schemeClr val="tx1"/>
                </a:solidFill>
              </a:rPr>
              <a:t> is the private key</a:t>
            </a:r>
          </a:p>
        </p:txBody>
      </p:sp>
      <p:sp>
        <p:nvSpPr>
          <p:cNvPr id="5" name="Oval 4"/>
          <p:cNvSpPr/>
          <p:nvPr/>
        </p:nvSpPr>
        <p:spPr>
          <a:xfrm>
            <a:off x="2031545" y="2249768"/>
            <a:ext cx="2885665" cy="1303786"/>
          </a:xfrm>
          <a:prstGeom prst="ellipse">
            <a:avLst/>
          </a:prstGeom>
          <a:noFill/>
          <a:ln w="1270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99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4.9219E-6 3.77053E-7 L -0.39692 -0.1344 " pathEditMode="relative" rAng="0" ptsTypes="AA">
                                      <p:cBhvr>
                                        <p:cTn id="26" dur="2000" fill="hold"/>
                                        <p:tgtEl>
                                          <p:spTgt spid="13"/>
                                        </p:tgtEl>
                                        <p:attrNameLst>
                                          <p:attrName>ppt_x</p:attrName>
                                          <p:attrName>ppt_y</p:attrName>
                                        </p:attrNameLst>
                                      </p:cBhvr>
                                      <p:rCtr x="-19854" y="-6731"/>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3" grpId="1" animBg="1"/>
      <p:bldP spid="14" grpId="0" animBg="1"/>
      <p:bldP spid="15"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6284166" y="1310451"/>
          <a:ext cx="3587883" cy="5120640"/>
        </p:xfrm>
        <a:graphic>
          <a:graphicData uri="http://schemas.openxmlformats.org/drawingml/2006/table">
            <a:tbl>
              <a:tblPr firstRow="1" bandRow="1">
                <a:tableStyleId>{2D5ABB26-0587-4C30-8999-92F81FD0307C}</a:tableStyleId>
              </a:tblPr>
              <a:tblGrid>
                <a:gridCol w="1447586">
                  <a:extLst>
                    <a:ext uri="{9D8B030D-6E8A-4147-A177-3AD203B41FA5}">
                      <a16:colId xmlns:a16="http://schemas.microsoft.com/office/drawing/2014/main" val="20000"/>
                    </a:ext>
                  </a:extLst>
                </a:gridCol>
                <a:gridCol w="745008">
                  <a:extLst>
                    <a:ext uri="{9D8B030D-6E8A-4147-A177-3AD203B41FA5}">
                      <a16:colId xmlns:a16="http://schemas.microsoft.com/office/drawing/2014/main" val="20001"/>
                    </a:ext>
                  </a:extLst>
                </a:gridCol>
                <a:gridCol w="626457">
                  <a:extLst>
                    <a:ext uri="{9D8B030D-6E8A-4147-A177-3AD203B41FA5}">
                      <a16:colId xmlns:a16="http://schemas.microsoft.com/office/drawing/2014/main" val="20002"/>
                    </a:ext>
                  </a:extLst>
                </a:gridCol>
                <a:gridCol w="768832">
                  <a:extLst>
                    <a:ext uri="{9D8B030D-6E8A-4147-A177-3AD203B41FA5}">
                      <a16:colId xmlns:a16="http://schemas.microsoft.com/office/drawing/2014/main" val="20003"/>
                    </a:ext>
                  </a:extLst>
                </a:gridCol>
              </a:tblGrid>
              <a:tr h="390326">
                <a:tc>
                  <a:txBody>
                    <a:bodyPr/>
                    <a:lstStyle/>
                    <a:p>
                      <a:r>
                        <a:rPr lang="en-US" sz="2200" b="1" dirty="0"/>
                        <a:t>Operation</a:t>
                      </a:r>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i="1" dirty="0">
                          <a:latin typeface="Times New Roman"/>
                          <a:cs typeface="Times New Roman"/>
                        </a:rPr>
                        <a:t>x</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i="1" dirty="0" err="1">
                          <a:latin typeface="Times New Roman"/>
                          <a:cs typeface="Times New Roman"/>
                        </a:rPr>
                        <a:t>i</a:t>
                      </a:r>
                      <a:endParaRPr lang="en-US" sz="2200" b="1" i="1" dirty="0">
                        <a:latin typeface="Times New Roman"/>
                        <a:cs typeface="Times New Roman"/>
                      </a:endParaRPr>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b="1" i="1" dirty="0">
                          <a:latin typeface="Times New Roman"/>
                          <a:cs typeface="Times New Roman"/>
                        </a:rPr>
                        <a:t>d</a:t>
                      </a:r>
                      <a:r>
                        <a:rPr lang="en-US" sz="2200" b="1" i="1" baseline="-25000" dirty="0">
                          <a:latin typeface="Times New Roman"/>
                          <a:cs typeface="Times New Roman"/>
                        </a:rPr>
                        <a:t>i</a:t>
                      </a:r>
                      <a:endParaRPr lang="en-US" sz="2200" b="1" i="1" dirty="0">
                        <a:latin typeface="Times New Roman"/>
                        <a:cs typeface="Times New Roman"/>
                      </a:endParaRPr>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0326">
                <a:tc>
                  <a:txBody>
                    <a:bodyPr/>
                    <a:lstStyle/>
                    <a:p>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2</a:t>
                      </a:r>
                    </a:p>
                  </a:txBody>
                  <a:tcPr>
                    <a:lnL>
                      <a:noFill/>
                    </a:lnL>
                    <a:lnR w="3175" cap="flat" cmpd="sng" algn="ctr">
                      <a:no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r>
                        <a:rPr lang="en-US" sz="2200" dirty="0">
                          <a:solidFill>
                            <a:schemeClr val="bg1">
                              <a:lumMod val="65000"/>
                            </a:schemeClr>
                          </a:solidFill>
                        </a:rPr>
                        <a:t>01</a:t>
                      </a:r>
                    </a:p>
                  </a:txBody>
                  <a:tcPr>
                    <a:lnL w="3175" cap="flat" cmpd="sng" algn="ctr">
                      <a:no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0326">
                <a:tc>
                  <a:txBody>
                    <a:bodyPr/>
                    <a:lstStyle/>
                    <a:p>
                      <a:r>
                        <a:rPr lang="en-US" sz="2200" dirty="0">
                          <a:solidFill>
                            <a:srgbClr val="FF0000"/>
                          </a:solidFill>
                        </a:rPr>
                        <a:t>Square</a:t>
                      </a:r>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2</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r>
                        <a:rPr lang="en-US" sz="2200" dirty="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0326">
                <a:tc>
                  <a:txBody>
                    <a:bodyPr/>
                    <a:lstStyle/>
                    <a:p>
                      <a:r>
                        <a:rPr lang="en-US" sz="2200" dirty="0">
                          <a:solidFill>
                            <a:srgbClr val="0070C0"/>
                          </a:solidFill>
                        </a:rPr>
                        <a:t>reduce</a:t>
                      </a: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2</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r>
                        <a:rPr lang="en-US" sz="2200" dirty="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90326">
                <a:tc>
                  <a:txBody>
                    <a:bodyPr/>
                    <a:lstStyle/>
                    <a:p>
                      <a:r>
                        <a:rPr lang="en-US" sz="2200" dirty="0">
                          <a:solidFill>
                            <a:srgbClr val="00B050"/>
                          </a:solidFill>
                        </a:rPr>
                        <a:t>Multiply</a:t>
                      </a: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2</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r>
                        <a:rPr lang="en-US" sz="2200" dirty="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0326">
                <a:tc>
                  <a:txBody>
                    <a:bodyPr/>
                    <a:lstStyle/>
                    <a:p>
                      <a:r>
                        <a:rPr lang="en-US" sz="2200" dirty="0">
                          <a:solidFill>
                            <a:srgbClr val="0070C0"/>
                          </a:solidFill>
                        </a:rPr>
                        <a:t>reduce</a:t>
                      </a: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2</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r>
                        <a:rPr lang="en-US" sz="2200" dirty="0">
                          <a:solidFill>
                            <a:schemeClr val="bg1">
                              <a:lumMod val="65000"/>
                            </a:schemeClr>
                          </a:solidFill>
                        </a:rPr>
                        <a:t>01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90326">
                <a:tc>
                  <a:txBody>
                    <a:bodyPr/>
                    <a:lstStyle/>
                    <a:p>
                      <a:r>
                        <a:rPr lang="en-US" sz="2200" dirty="0">
                          <a:solidFill>
                            <a:srgbClr val="FF0000"/>
                          </a:solidFill>
                        </a:rPr>
                        <a:t>Square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121</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solidFill>
                            <a:srgbClr val="A6A6A6"/>
                          </a:solidFill>
                        </a:rPr>
                        <a:t>1</a:t>
                      </a:r>
                      <a:r>
                        <a:rPr lang="en-US" sz="2200" dirty="0">
                          <a:solidFill>
                            <a:schemeClr val="tx1"/>
                          </a:solidFill>
                        </a:rPr>
                        <a:t>0</a:t>
                      </a:r>
                      <a:r>
                        <a:rPr lang="en-US" sz="2200" dirty="0">
                          <a:solidFill>
                            <a:srgbClr val="A6A6A6"/>
                          </a:solidFill>
                        </a:rPr>
                        <a:t>1</a:t>
                      </a:r>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0326">
                <a:tc>
                  <a:txBody>
                    <a:bodyPr/>
                    <a:lstStyle/>
                    <a:p>
                      <a:r>
                        <a:rPr lang="en-US" sz="2200" dirty="0">
                          <a:solidFill>
                            <a:srgbClr val="0070C0"/>
                          </a:solidFill>
                        </a:rPr>
                        <a:t>reduce</a:t>
                      </a: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21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solidFill>
                            <a:srgbClr val="A6A6A6"/>
                          </a:solidFill>
                        </a:rPr>
                        <a:t>1</a:t>
                      </a:r>
                      <a:r>
                        <a:rPr lang="en-US" sz="2200" dirty="0">
                          <a:solidFill>
                            <a:srgbClr val="000000"/>
                          </a:solidFill>
                        </a:rPr>
                        <a:t>0</a:t>
                      </a:r>
                      <a:r>
                        <a:rPr lang="en-US" sz="2200" dirty="0">
                          <a:solidFill>
                            <a:srgbClr val="A6A6A6"/>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90326">
                <a:tc>
                  <a:txBody>
                    <a:bodyPr/>
                    <a:lstStyle/>
                    <a:p>
                      <a:r>
                        <a:rPr lang="en-US" sz="2200" dirty="0">
                          <a:solidFill>
                            <a:srgbClr val="FF0000"/>
                          </a:solidFill>
                        </a:rPr>
                        <a:t>Square</a:t>
                      </a:r>
                      <a:endParaRPr lang="en-US" sz="2200" dirty="0"/>
                    </a:p>
                  </a:txBody>
                  <a:tcPr>
                    <a:lnL w="6350" cap="flat" cmpd="sng" algn="ctr">
                      <a:solidFill>
                        <a:prstClr val="black"/>
                      </a:solidFill>
                      <a:prstDash val="solid"/>
                      <a:round/>
                      <a:headEnd type="none" w="med" len="med"/>
                      <a:tailEnd type="none" w="med" len="med"/>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441</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0</a:t>
                      </a:r>
                    </a:p>
                  </a:txBody>
                  <a:tcPr>
                    <a:lnL>
                      <a:noFill/>
                    </a:lnL>
                    <a:lnR>
                      <a:noFill/>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solidFill>
                            <a:srgbClr val="A6A6A6"/>
                          </a:solidFill>
                        </a:rPr>
                        <a:t>10</a:t>
                      </a:r>
                      <a:r>
                        <a:rPr lang="en-US" sz="2200" dirty="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90326">
                <a:tc>
                  <a:txBody>
                    <a:bodyPr/>
                    <a:lstStyle/>
                    <a:p>
                      <a:r>
                        <a:rPr lang="en-US" sz="2200" dirty="0">
                          <a:solidFill>
                            <a:srgbClr val="0070C0"/>
                          </a:solidFill>
                        </a:rPr>
                        <a:t>reduce</a:t>
                      </a: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41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0</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solidFill>
                            <a:srgbClr val="A6A6A6"/>
                          </a:solidFill>
                        </a:rPr>
                        <a:t>10</a:t>
                      </a:r>
                      <a:r>
                        <a:rPr lang="en-US" sz="2200" dirty="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90326">
                <a:tc>
                  <a:txBody>
                    <a:bodyPr/>
                    <a:lstStyle/>
                    <a:p>
                      <a:r>
                        <a:rPr lang="en-US" sz="2200" dirty="0">
                          <a:solidFill>
                            <a:srgbClr val="00B050"/>
                          </a:solidFill>
                        </a:rPr>
                        <a:t>Multiply</a:t>
                      </a: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451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0</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solidFill>
                            <a:srgbClr val="A6A6A6"/>
                          </a:solidFill>
                        </a:rPr>
                        <a:t>10</a:t>
                      </a:r>
                      <a:r>
                        <a:rPr lang="en-US" sz="2200" dirty="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90326">
                <a:tc>
                  <a:txBody>
                    <a:bodyPr/>
                    <a:lstStyle/>
                    <a:p>
                      <a:r>
                        <a:rPr lang="en-US" sz="2200" dirty="0">
                          <a:solidFill>
                            <a:srgbClr val="0070C0"/>
                          </a:solidFill>
                        </a:rPr>
                        <a:t>reduce</a:t>
                      </a:r>
                    </a:p>
                  </a:txBody>
                  <a:tcPr>
                    <a:lnL w="6350" cap="flat" cmpd="sng" algn="ctr">
                      <a:solidFill>
                        <a:prstClr val="black"/>
                      </a:solidFill>
                      <a:prstDash val="solid"/>
                      <a:round/>
                      <a:headEnd type="none" w="med" len="med"/>
                      <a:tailEnd type="none" w="med" len="med"/>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51</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t>0</a:t>
                      </a:r>
                    </a:p>
                  </a:txBody>
                  <a:tcPr>
                    <a:lnL>
                      <a:noFill/>
                    </a:lnL>
                    <a:lnR>
                      <a:noFill/>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200" dirty="0">
                          <a:solidFill>
                            <a:srgbClr val="A6A6A6"/>
                          </a:solidFill>
                        </a:rPr>
                        <a:t>10</a:t>
                      </a:r>
                      <a:r>
                        <a:rPr lang="en-US" sz="2200" dirty="0">
                          <a:solidFill>
                            <a:srgbClr val="000000"/>
                          </a:solidFill>
                        </a:rPr>
                        <a:t>1</a:t>
                      </a:r>
                      <a:endParaRPr lang="en-US" sz="2200" dirty="0"/>
                    </a:p>
                  </a:txBody>
                  <a:tcPr>
                    <a:lnL>
                      <a:noFill/>
                    </a:lnL>
                    <a:lnR w="6350" cap="flat" cmpd="sng" algn="ctr">
                      <a:solidFill>
                        <a:prstClr val="black"/>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useBgFill="1">
        <p:nvSpPr>
          <p:cNvPr id="10" name="Rectangle 9"/>
          <p:cNvSpPr/>
          <p:nvPr/>
        </p:nvSpPr>
        <p:spPr>
          <a:xfrm>
            <a:off x="6342033" y="2228589"/>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2" name="Rectangle 11"/>
          <p:cNvSpPr/>
          <p:nvPr/>
        </p:nvSpPr>
        <p:spPr>
          <a:xfrm>
            <a:off x="6342033" y="2648173"/>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3" name="Rectangle 12"/>
          <p:cNvSpPr/>
          <p:nvPr/>
        </p:nvSpPr>
        <p:spPr>
          <a:xfrm>
            <a:off x="6342033" y="3104889"/>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4" name="Rectangle 13"/>
          <p:cNvSpPr/>
          <p:nvPr/>
        </p:nvSpPr>
        <p:spPr>
          <a:xfrm>
            <a:off x="6335880" y="3473189"/>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5" name="Rectangle 14"/>
          <p:cNvSpPr/>
          <p:nvPr/>
        </p:nvSpPr>
        <p:spPr>
          <a:xfrm>
            <a:off x="6342033" y="3940473"/>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6" name="Rectangle 15"/>
          <p:cNvSpPr/>
          <p:nvPr/>
        </p:nvSpPr>
        <p:spPr>
          <a:xfrm>
            <a:off x="6342033" y="4317739"/>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7" name="Rectangle 16"/>
          <p:cNvSpPr/>
          <p:nvPr/>
        </p:nvSpPr>
        <p:spPr>
          <a:xfrm>
            <a:off x="6335880" y="480130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8" name="Rectangle 17"/>
          <p:cNvSpPr/>
          <p:nvPr/>
        </p:nvSpPr>
        <p:spPr>
          <a:xfrm>
            <a:off x="6335880" y="5199985"/>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9" name="Rectangle 18"/>
          <p:cNvSpPr/>
          <p:nvPr/>
        </p:nvSpPr>
        <p:spPr>
          <a:xfrm>
            <a:off x="6342033" y="5663908"/>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20" name="Rectangle 19"/>
          <p:cNvSpPr/>
          <p:nvPr/>
        </p:nvSpPr>
        <p:spPr>
          <a:xfrm>
            <a:off x="6342033" y="6062501"/>
            <a:ext cx="3470334" cy="311523"/>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Square and Multiply Exponentiation</a:t>
            </a:r>
          </a:p>
        </p:txBody>
      </p:sp>
      <p:sp>
        <p:nvSpPr>
          <p:cNvPr id="6" name="Content Placeholder 5"/>
          <p:cNvSpPr>
            <a:spLocks noGrp="1"/>
          </p:cNvSpPr>
          <p:nvPr>
            <p:ph sz="quarter" idx="10"/>
          </p:nvPr>
        </p:nvSpPr>
        <p:spPr>
          <a:xfrm>
            <a:off x="1857828" y="5081374"/>
            <a:ext cx="3840198" cy="1152769"/>
          </a:xfrm>
        </p:spPr>
        <p:txBody>
          <a:bodyPr>
            <a:normAutofit fontScale="85000" lnSpcReduction="20000"/>
          </a:bodyPr>
          <a:lstStyle/>
          <a:p>
            <a:pPr marL="0" indent="0">
              <a:buNone/>
            </a:pPr>
            <a:r>
              <a:rPr lang="en-US" dirty="0"/>
              <a:t>Example: </a:t>
            </a:r>
          </a:p>
          <a:p>
            <a:pPr marL="0" indent="0">
              <a:buNone/>
            </a:pPr>
            <a:r>
              <a:rPr lang="en-US" sz="2700" dirty="0"/>
              <a:t>11</a:t>
            </a:r>
            <a:r>
              <a:rPr lang="en-US" sz="2700" baseline="30000" dirty="0"/>
              <a:t>5</a:t>
            </a:r>
            <a:r>
              <a:rPr lang="en-US" sz="2700" dirty="0"/>
              <a:t> mod 100 = </a:t>
            </a:r>
          </a:p>
          <a:p>
            <a:pPr marL="0" indent="0">
              <a:buNone/>
            </a:pPr>
            <a:r>
              <a:rPr lang="en-US" sz="2700" dirty="0"/>
              <a:t>	161,051 mod 100 = 51</a:t>
            </a:r>
          </a:p>
        </p:txBody>
      </p:sp>
      <p:sp>
        <p:nvSpPr>
          <p:cNvPr id="4" name="TextBox 3"/>
          <p:cNvSpPr txBox="1"/>
          <p:nvPr/>
        </p:nvSpPr>
        <p:spPr>
          <a:xfrm>
            <a:off x="1701619" y="1417639"/>
            <a:ext cx="3996407" cy="3539431"/>
          </a:xfrm>
          <a:prstGeom prst="rect">
            <a:avLst/>
          </a:prstGeom>
          <a:solidFill>
            <a:schemeClr val="bg1"/>
          </a:solidFill>
          <a:ln>
            <a:solidFill>
              <a:schemeClr val="tx1"/>
            </a:solidFill>
          </a:ln>
        </p:spPr>
        <p:txBody>
          <a:bodyPr wrap="square" rtlCol="0">
            <a:spAutoFit/>
          </a:bodyPr>
          <a:lstStyle/>
          <a:p>
            <a:r>
              <a:rPr lang="en-US" sz="2800" i="1" dirty="0">
                <a:latin typeface="Times New Roman"/>
                <a:cs typeface="Times New Roman"/>
              </a:rPr>
              <a:t>x</a:t>
            </a:r>
            <a:r>
              <a:rPr lang="en-US" sz="2800" dirty="0">
                <a:latin typeface="Times New Roman"/>
                <a:cs typeface="Times New Roman"/>
              </a:rPr>
              <a:t> ⟵1</a:t>
            </a:r>
          </a:p>
          <a:p>
            <a:r>
              <a:rPr lang="en-US" sz="2800" b="1" dirty="0">
                <a:latin typeface="Times New Roman"/>
                <a:cs typeface="Times New Roman"/>
              </a:rPr>
              <a:t>for</a:t>
            </a:r>
            <a:r>
              <a:rPr lang="en-US" sz="2800" dirty="0">
                <a:latin typeface="Times New Roman"/>
                <a:cs typeface="Times New Roman"/>
              </a:rPr>
              <a:t> </a:t>
            </a:r>
            <a:r>
              <a:rPr lang="en-US" sz="2800" i="1" dirty="0" err="1">
                <a:latin typeface="Times New Roman"/>
                <a:cs typeface="Times New Roman"/>
              </a:rPr>
              <a:t>i</a:t>
            </a:r>
            <a:r>
              <a:rPr lang="en-US" sz="2800" dirty="0">
                <a:latin typeface="Times New Roman"/>
                <a:cs typeface="Times New Roman"/>
              </a:rPr>
              <a:t> ⟵|</a:t>
            </a:r>
            <a:r>
              <a:rPr lang="en-US" sz="2800" i="1" dirty="0">
                <a:latin typeface="Times New Roman"/>
                <a:cs typeface="Times New Roman"/>
              </a:rPr>
              <a:t>d</a:t>
            </a:r>
            <a:r>
              <a:rPr lang="en-US" sz="2800" dirty="0">
                <a:latin typeface="Times New Roman"/>
                <a:cs typeface="Times New Roman"/>
              </a:rPr>
              <a:t>|-1 </a:t>
            </a:r>
            <a:r>
              <a:rPr lang="en-US" sz="2800" b="1" dirty="0" err="1">
                <a:latin typeface="Times New Roman"/>
                <a:cs typeface="Times New Roman"/>
              </a:rPr>
              <a:t>downto</a:t>
            </a:r>
            <a:r>
              <a:rPr lang="en-US" sz="2800" dirty="0">
                <a:latin typeface="Times New Roman"/>
                <a:cs typeface="Times New Roman"/>
              </a:rPr>
              <a:t> 0 do</a:t>
            </a:r>
          </a:p>
          <a:p>
            <a:r>
              <a:rPr lang="en-US" sz="2800" dirty="0">
                <a:latin typeface="Times New Roman"/>
                <a:cs typeface="Times New Roman"/>
              </a:rPr>
              <a:t>    </a:t>
            </a:r>
            <a:r>
              <a:rPr lang="en-US" sz="2800" i="1" dirty="0">
                <a:latin typeface="Times New Roman"/>
                <a:cs typeface="Times New Roman"/>
              </a:rPr>
              <a:t>x</a:t>
            </a:r>
            <a:r>
              <a:rPr lang="en-US" sz="2800" dirty="0">
                <a:latin typeface="Times New Roman"/>
                <a:cs typeface="Times New Roman"/>
              </a:rPr>
              <a:t> ⟵</a:t>
            </a:r>
            <a:r>
              <a:rPr lang="en-US" sz="2800" i="1" dirty="0">
                <a:latin typeface="Times New Roman"/>
                <a:cs typeface="Times New Roman"/>
              </a:rPr>
              <a:t>x</a:t>
            </a:r>
            <a:r>
              <a:rPr lang="en-US" sz="2800" baseline="30000" dirty="0">
                <a:latin typeface="Times New Roman"/>
                <a:cs typeface="Times New Roman"/>
              </a:rPr>
              <a:t>2</a:t>
            </a:r>
            <a:r>
              <a:rPr lang="en-US" sz="2800" i="1" dirty="0">
                <a:latin typeface="Times New Roman"/>
                <a:cs typeface="Times New Roman"/>
              </a:rPr>
              <a:t> </a:t>
            </a:r>
            <a:r>
              <a:rPr lang="en-US" sz="2800" dirty="0">
                <a:latin typeface="Times New Roman"/>
                <a:cs typeface="Times New Roman"/>
              </a:rPr>
              <a:t>mod</a:t>
            </a:r>
            <a:r>
              <a:rPr lang="en-US" sz="2800" i="1" dirty="0">
                <a:latin typeface="Times New Roman"/>
                <a:cs typeface="Times New Roman"/>
              </a:rPr>
              <a:t> n</a:t>
            </a:r>
          </a:p>
          <a:p>
            <a:r>
              <a:rPr lang="en-US" sz="2800" i="1" dirty="0">
                <a:latin typeface="Times New Roman"/>
                <a:cs typeface="Times New Roman"/>
              </a:rPr>
              <a:t>    </a:t>
            </a:r>
            <a:r>
              <a:rPr lang="en-US" sz="2800" b="1" dirty="0">
                <a:latin typeface="Times New Roman"/>
                <a:cs typeface="Times New Roman"/>
              </a:rPr>
              <a:t>if</a:t>
            </a:r>
            <a:r>
              <a:rPr lang="en-US" sz="2800" dirty="0">
                <a:latin typeface="Times New Roman"/>
                <a:cs typeface="Times New Roman"/>
              </a:rPr>
              <a:t> (</a:t>
            </a:r>
            <a:r>
              <a:rPr lang="en-US" sz="2800" i="1" dirty="0">
                <a:latin typeface="Times New Roman"/>
                <a:cs typeface="Times New Roman"/>
              </a:rPr>
              <a:t>d</a:t>
            </a:r>
            <a:r>
              <a:rPr lang="en-US" sz="2800" i="1" baseline="-25000" dirty="0">
                <a:latin typeface="Times New Roman"/>
                <a:cs typeface="Times New Roman"/>
              </a:rPr>
              <a:t>i</a:t>
            </a:r>
            <a:r>
              <a:rPr lang="en-US" sz="2800" i="1" dirty="0">
                <a:latin typeface="Times New Roman"/>
                <a:cs typeface="Times New Roman"/>
              </a:rPr>
              <a:t> = </a:t>
            </a:r>
            <a:r>
              <a:rPr lang="en-US" sz="2800" dirty="0">
                <a:latin typeface="Times New Roman"/>
                <a:cs typeface="Times New Roman"/>
              </a:rPr>
              <a:t>1) </a:t>
            </a:r>
            <a:r>
              <a:rPr lang="en-US" sz="2800" b="1" dirty="0">
                <a:latin typeface="Times New Roman"/>
                <a:cs typeface="Times New Roman"/>
              </a:rPr>
              <a:t>then</a:t>
            </a:r>
          </a:p>
          <a:p>
            <a:r>
              <a:rPr lang="en-US" sz="2800" i="1" dirty="0">
                <a:latin typeface="Times New Roman"/>
                <a:cs typeface="Times New Roman"/>
              </a:rPr>
              <a:t>        x = </a:t>
            </a:r>
            <a:r>
              <a:rPr lang="en-US" sz="2800" i="1" dirty="0" err="1">
                <a:latin typeface="Times New Roman"/>
                <a:cs typeface="Times New Roman"/>
              </a:rPr>
              <a:t>xC</a:t>
            </a:r>
            <a:r>
              <a:rPr lang="en-US" sz="2800" i="1" dirty="0">
                <a:latin typeface="Times New Roman"/>
                <a:cs typeface="Times New Roman"/>
              </a:rPr>
              <a:t> </a:t>
            </a:r>
            <a:r>
              <a:rPr lang="en-US" sz="2800" dirty="0">
                <a:latin typeface="Times New Roman"/>
                <a:cs typeface="Times New Roman"/>
              </a:rPr>
              <a:t>mod </a:t>
            </a:r>
            <a:r>
              <a:rPr lang="en-US" sz="2800" i="1" dirty="0">
                <a:latin typeface="Times New Roman"/>
                <a:cs typeface="Times New Roman"/>
              </a:rPr>
              <a:t>n</a:t>
            </a:r>
            <a:endParaRPr lang="en-US" sz="2800" dirty="0">
              <a:latin typeface="Times New Roman"/>
              <a:cs typeface="Times New Roman"/>
            </a:endParaRPr>
          </a:p>
          <a:p>
            <a:r>
              <a:rPr lang="en-US" sz="2800" i="1" dirty="0">
                <a:latin typeface="Times New Roman"/>
                <a:cs typeface="Times New Roman"/>
              </a:rPr>
              <a:t>    </a:t>
            </a:r>
            <a:r>
              <a:rPr lang="en-US" sz="2800" b="1" dirty="0" err="1">
                <a:latin typeface="Times New Roman"/>
                <a:cs typeface="Times New Roman"/>
              </a:rPr>
              <a:t>endif</a:t>
            </a:r>
            <a:endParaRPr lang="en-US" sz="2800" b="1" dirty="0">
              <a:latin typeface="Times New Roman"/>
              <a:cs typeface="Times New Roman"/>
            </a:endParaRPr>
          </a:p>
          <a:p>
            <a:r>
              <a:rPr lang="en-US" sz="2800" b="1" dirty="0">
                <a:latin typeface="Times New Roman"/>
                <a:cs typeface="Times New Roman"/>
              </a:rPr>
              <a:t>done</a:t>
            </a:r>
          </a:p>
          <a:p>
            <a:r>
              <a:rPr lang="en-US" sz="2800" b="1" dirty="0">
                <a:latin typeface="Times New Roman"/>
                <a:cs typeface="Times New Roman"/>
              </a:rPr>
              <a:t>return</a:t>
            </a:r>
            <a:r>
              <a:rPr lang="en-US" sz="2800" dirty="0">
                <a:latin typeface="Times New Roman"/>
                <a:cs typeface="Times New Roman"/>
              </a:rPr>
              <a:t> </a:t>
            </a:r>
            <a:r>
              <a:rPr lang="en-US" sz="2800" i="1" dirty="0">
                <a:latin typeface="Times New Roman"/>
                <a:cs typeface="Times New Roman"/>
              </a:rPr>
              <a:t>x</a:t>
            </a:r>
          </a:p>
        </p:txBody>
      </p:sp>
      <p:sp>
        <p:nvSpPr>
          <p:cNvPr id="22" name="Rectangle 21"/>
          <p:cNvSpPr/>
          <p:nvPr/>
        </p:nvSpPr>
        <p:spPr>
          <a:xfrm>
            <a:off x="7562096" y="1821212"/>
            <a:ext cx="2923205" cy="45351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rgbClr val="0000FF"/>
                </a:solidFill>
              </a:rPr>
              <a:t>The private key is encoded in the sequence of operations</a:t>
            </a:r>
            <a:br>
              <a:rPr lang="en-US" sz="3600" b="1" dirty="0">
                <a:solidFill>
                  <a:srgbClr val="0000FF"/>
                </a:solidFill>
              </a:rPr>
            </a:br>
            <a:r>
              <a:rPr lang="en-US" sz="3600" b="1" dirty="0">
                <a:solidFill>
                  <a:srgbClr val="0000FF"/>
                </a:solidFill>
              </a:rPr>
              <a:t>!!!</a:t>
            </a:r>
          </a:p>
        </p:txBody>
      </p:sp>
      <p:cxnSp>
        <p:nvCxnSpPr>
          <p:cNvPr id="7" name="Straight Arrow Connector 6"/>
          <p:cNvCxnSpPr/>
          <p:nvPr/>
        </p:nvCxnSpPr>
        <p:spPr>
          <a:xfrm flipH="1">
            <a:off x="3069465" y="2384349"/>
            <a:ext cx="3114890" cy="155762"/>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896109" y="2648173"/>
            <a:ext cx="2288246" cy="179499"/>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3416895" y="3211085"/>
            <a:ext cx="2767460" cy="205326"/>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4231558" y="3473189"/>
            <a:ext cx="1952798" cy="181217"/>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3069465" y="2743799"/>
            <a:ext cx="3023014" cy="1352434"/>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3500757" y="2743799"/>
            <a:ext cx="2683598" cy="1818228"/>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069466" y="2743800"/>
            <a:ext cx="3114891" cy="2181051"/>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3500757" y="2743800"/>
            <a:ext cx="2683598" cy="2635747"/>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3416895" y="3558552"/>
            <a:ext cx="2767462" cy="2264534"/>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3896109" y="3558552"/>
            <a:ext cx="2288248" cy="2675590"/>
          </a:xfrm>
          <a:prstGeom prst="straightConnector1">
            <a:avLst/>
          </a:prstGeom>
          <a:ln w="38100">
            <a:solidFill>
              <a:srgbClr val="FF00FF"/>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16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7"/>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9"/>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3"/>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6" grpId="0" build="p"/>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FD3FE-B626-5FBF-D8A4-CA63416EE50B}"/>
              </a:ext>
            </a:extLst>
          </p:cNvPr>
          <p:cNvSpPr>
            <a:spLocks noGrp="1"/>
          </p:cNvSpPr>
          <p:nvPr>
            <p:ph type="ctrTitle"/>
          </p:nvPr>
        </p:nvSpPr>
        <p:spPr/>
        <p:txBody>
          <a:bodyPr/>
          <a:lstStyle/>
          <a:p>
            <a:r>
              <a:rPr lang="en-AU" dirty="0"/>
              <a:t>Demo</a:t>
            </a:r>
          </a:p>
        </p:txBody>
      </p:sp>
      <p:sp>
        <p:nvSpPr>
          <p:cNvPr id="5" name="Subtitle 4">
            <a:extLst>
              <a:ext uri="{FF2B5EF4-FFF2-40B4-BE49-F238E27FC236}">
                <a16:creationId xmlns:a16="http://schemas.microsoft.com/office/drawing/2014/main" id="{C7B6D03A-A048-8E2E-C612-9981989DD067}"/>
              </a:ext>
            </a:extLst>
          </p:cNvPr>
          <p:cNvSpPr>
            <a:spLocks noGrp="1"/>
          </p:cNvSpPr>
          <p:nvPr>
            <p:ph type="subTitle" idx="1"/>
          </p:nvPr>
        </p:nvSpPr>
        <p:spPr/>
        <p:txBody>
          <a:bodyPr/>
          <a:lstStyle/>
          <a:p>
            <a:endParaRPr lang="en-AU"/>
          </a:p>
        </p:txBody>
      </p:sp>
      <p:sp>
        <p:nvSpPr>
          <p:cNvPr id="2" name="Footer Placeholder 1">
            <a:extLst>
              <a:ext uri="{FF2B5EF4-FFF2-40B4-BE49-F238E27FC236}">
                <a16:creationId xmlns:a16="http://schemas.microsoft.com/office/drawing/2014/main" id="{39D02236-C847-0F1C-338F-02C709F48565}"/>
              </a:ext>
            </a:extLst>
          </p:cNvPr>
          <p:cNvSpPr>
            <a:spLocks noGrp="1"/>
          </p:cNvSpPr>
          <p:nvPr>
            <p:ph type="ftr" sz="quarter" idx="11"/>
          </p:nvPr>
        </p:nvSpPr>
        <p:spPr/>
        <p:txBody>
          <a:bodyPr/>
          <a:lstStyle/>
          <a:p>
            <a:r>
              <a:rPr lang="en-GB"/>
              <a:t>MAD - 02 - F+R</a:t>
            </a:r>
            <a:endParaRPr lang="en-AU"/>
          </a:p>
        </p:txBody>
      </p:sp>
      <p:sp>
        <p:nvSpPr>
          <p:cNvPr id="3" name="Slide Number Placeholder 2">
            <a:extLst>
              <a:ext uri="{FF2B5EF4-FFF2-40B4-BE49-F238E27FC236}">
                <a16:creationId xmlns:a16="http://schemas.microsoft.com/office/drawing/2014/main" id="{609F6BEC-83C8-E676-D871-BF5A476BE35C}"/>
              </a:ext>
            </a:extLst>
          </p:cNvPr>
          <p:cNvSpPr>
            <a:spLocks noGrp="1"/>
          </p:cNvSpPr>
          <p:nvPr>
            <p:ph type="sldNum" sz="quarter" idx="12"/>
          </p:nvPr>
        </p:nvSpPr>
        <p:spPr/>
        <p:txBody>
          <a:bodyPr/>
          <a:lstStyle/>
          <a:p>
            <a:fld id="{C714EB55-CF6F-4C0C-B992-04610649AA02}" type="slidenum">
              <a:rPr lang="en-AU" smtClean="0"/>
              <a:t>14</a:t>
            </a:fld>
            <a:endParaRPr lang="en-AU"/>
          </a:p>
        </p:txBody>
      </p:sp>
    </p:spTree>
    <p:extLst>
      <p:ext uri="{BB962C8B-B14F-4D97-AF65-F5344CB8AC3E}">
        <p14:creationId xmlns:p14="http://schemas.microsoft.com/office/powerpoint/2010/main" val="232479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Flush+Reload on Square-and-Multiply</a:t>
            </a:r>
          </a:p>
        </p:txBody>
      </p:sp>
      <p:pic>
        <p:nvPicPr>
          <p:cNvPr id="5" name="Content Placeholder 4" descr="FR.png"/>
          <p:cNvPicPr>
            <a:picLocks noGrp="1" noChangeAspect="1"/>
          </p:cNvPicPr>
          <p:nvPr>
            <p:ph sz="quarter" idx="4294967295"/>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5792" b="-5792"/>
          <a:stretch>
            <a:fillRect/>
          </a:stretch>
        </p:blipFill>
        <p:spPr>
          <a:xfrm>
            <a:off x="459581" y="657225"/>
            <a:ext cx="11272838" cy="6200775"/>
          </a:xfrm>
        </p:spPr>
      </p:pic>
      <p:sp>
        <p:nvSpPr>
          <p:cNvPr id="3" name="Footer Placeholder 2">
            <a:extLst>
              <a:ext uri="{FF2B5EF4-FFF2-40B4-BE49-F238E27FC236}">
                <a16:creationId xmlns:a16="http://schemas.microsoft.com/office/drawing/2014/main" id="{2699B180-0C39-7529-AD0A-BA7C03438660}"/>
              </a:ext>
            </a:extLst>
          </p:cNvPr>
          <p:cNvSpPr>
            <a:spLocks noGrp="1"/>
          </p:cNvSpPr>
          <p:nvPr>
            <p:ph type="ftr" sz="quarter" idx="11"/>
          </p:nvPr>
        </p:nvSpPr>
        <p:spPr/>
        <p:txBody>
          <a:bodyPr/>
          <a:lstStyle/>
          <a:p>
            <a:r>
              <a:rPr lang="en-GB"/>
              <a:t>MAD - 02 - F+R</a:t>
            </a:r>
            <a:endParaRPr lang="en-AU"/>
          </a:p>
        </p:txBody>
      </p:sp>
      <p:sp>
        <p:nvSpPr>
          <p:cNvPr id="4" name="Slide Number Placeholder 3">
            <a:extLst>
              <a:ext uri="{FF2B5EF4-FFF2-40B4-BE49-F238E27FC236}">
                <a16:creationId xmlns:a16="http://schemas.microsoft.com/office/drawing/2014/main" id="{C38B9E1D-82FD-B3C7-6910-1CD4BE943330}"/>
              </a:ext>
            </a:extLst>
          </p:cNvPr>
          <p:cNvSpPr>
            <a:spLocks noGrp="1"/>
          </p:cNvSpPr>
          <p:nvPr>
            <p:ph type="sldNum" sz="quarter" idx="12"/>
          </p:nvPr>
        </p:nvSpPr>
        <p:spPr/>
        <p:txBody>
          <a:bodyPr/>
          <a:lstStyle/>
          <a:p>
            <a:fld id="{C714EB55-CF6F-4C0C-B992-04610649AA02}" type="slidenum">
              <a:rPr lang="en-AU" smtClean="0"/>
              <a:t>15</a:t>
            </a:fld>
            <a:endParaRPr lang="en-AU"/>
          </a:p>
        </p:txBody>
      </p:sp>
    </p:spTree>
    <p:extLst>
      <p:ext uri="{BB962C8B-B14F-4D97-AF65-F5344CB8AC3E}">
        <p14:creationId xmlns:p14="http://schemas.microsoft.com/office/powerpoint/2010/main" val="158776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2A5F-1A19-2238-A9D8-3605A898479C}"/>
              </a:ext>
            </a:extLst>
          </p:cNvPr>
          <p:cNvSpPr>
            <a:spLocks noGrp="1"/>
          </p:cNvSpPr>
          <p:nvPr>
            <p:ph type="title"/>
          </p:nvPr>
        </p:nvSpPr>
        <p:spPr/>
        <p:txBody>
          <a:bodyPr/>
          <a:lstStyle/>
          <a:p>
            <a:r>
              <a:rPr lang="en-AU" dirty="0"/>
              <a:t>Why not AMD?</a:t>
            </a:r>
          </a:p>
        </p:txBody>
      </p:sp>
      <p:sp>
        <p:nvSpPr>
          <p:cNvPr id="3" name="Content Placeholder 2">
            <a:extLst>
              <a:ext uri="{FF2B5EF4-FFF2-40B4-BE49-F238E27FC236}">
                <a16:creationId xmlns:a16="http://schemas.microsoft.com/office/drawing/2014/main" id="{F6037267-A3D6-B0B8-A50F-77FEC8A05A16}"/>
              </a:ext>
            </a:extLst>
          </p:cNvPr>
          <p:cNvSpPr>
            <a:spLocks noGrp="1"/>
          </p:cNvSpPr>
          <p:nvPr>
            <p:ph idx="1"/>
          </p:nvPr>
        </p:nvSpPr>
        <p:spPr>
          <a:xfrm>
            <a:off x="0" y="911224"/>
            <a:ext cx="5636030" cy="5946775"/>
          </a:xfrm>
        </p:spPr>
        <p:txBody>
          <a:bodyPr>
            <a:normAutofit/>
          </a:bodyPr>
          <a:lstStyle/>
          <a:p>
            <a:r>
              <a:rPr lang="en-AU" dirty="0"/>
              <a:t>Multilevel cache hierarchy</a:t>
            </a:r>
          </a:p>
          <a:p>
            <a:endParaRPr lang="en-AU" dirty="0"/>
          </a:p>
          <a:p>
            <a:r>
              <a:rPr lang="en-AU" dirty="0"/>
              <a:t>Inclusive LLC: stores copies of all data in higher level caches</a:t>
            </a:r>
          </a:p>
          <a:p>
            <a:r>
              <a:rPr lang="en-AU" dirty="0"/>
              <a:t>Exclusive LLC: does not store data cached in higher level caches</a:t>
            </a:r>
          </a:p>
          <a:p>
            <a:r>
              <a:rPr lang="en-AU" dirty="0"/>
              <a:t>Non-inclusive LLC: </a:t>
            </a:r>
            <a:r>
              <a:rPr lang="en-GB" dirty="0"/>
              <a:t>not strictly inclusive. (Can be exclusive.)</a:t>
            </a:r>
          </a:p>
          <a:p>
            <a:endParaRPr lang="en-AU" dirty="0"/>
          </a:p>
          <a:p>
            <a:endParaRPr lang="en-AU" dirty="0"/>
          </a:p>
          <a:p>
            <a:endParaRPr lang="en-AU" dirty="0"/>
          </a:p>
        </p:txBody>
      </p:sp>
      <p:sp>
        <p:nvSpPr>
          <p:cNvPr id="7" name="Rectangle 6">
            <a:extLst>
              <a:ext uri="{FF2B5EF4-FFF2-40B4-BE49-F238E27FC236}">
                <a16:creationId xmlns:a16="http://schemas.microsoft.com/office/drawing/2014/main" id="{ED7F6C98-DC8C-03D7-8583-9C0AED64131F}"/>
              </a:ext>
            </a:extLst>
          </p:cNvPr>
          <p:cNvSpPr/>
          <p:nvPr/>
        </p:nvSpPr>
        <p:spPr>
          <a:xfrm>
            <a:off x="6382557" y="976705"/>
            <a:ext cx="2144684" cy="162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Core 0</a:t>
            </a:r>
          </a:p>
        </p:txBody>
      </p:sp>
      <p:grpSp>
        <p:nvGrpSpPr>
          <p:cNvPr id="21" name="Group 20">
            <a:extLst>
              <a:ext uri="{FF2B5EF4-FFF2-40B4-BE49-F238E27FC236}">
                <a16:creationId xmlns:a16="http://schemas.microsoft.com/office/drawing/2014/main" id="{4F8A3958-CB51-DF14-1E8D-D73B104E031B}"/>
              </a:ext>
            </a:extLst>
          </p:cNvPr>
          <p:cNvGrpSpPr/>
          <p:nvPr/>
        </p:nvGrpSpPr>
        <p:grpSpPr>
          <a:xfrm>
            <a:off x="6515561" y="1417280"/>
            <a:ext cx="1878677" cy="739832"/>
            <a:chOff x="6515561" y="1417280"/>
            <a:chExt cx="1878677" cy="739832"/>
          </a:xfrm>
        </p:grpSpPr>
        <p:sp>
          <p:nvSpPr>
            <p:cNvPr id="4" name="Rectangle 3">
              <a:extLst>
                <a:ext uri="{FF2B5EF4-FFF2-40B4-BE49-F238E27FC236}">
                  <a16:creationId xmlns:a16="http://schemas.microsoft.com/office/drawing/2014/main" id="{E970383B-A088-6AE8-1B41-AFDDDA77FEF3}"/>
                </a:ext>
              </a:extLst>
            </p:cNvPr>
            <p:cNvSpPr/>
            <p:nvPr/>
          </p:nvSpPr>
          <p:spPr>
            <a:xfrm>
              <a:off x="6515562" y="1417281"/>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L1-I</a:t>
              </a:r>
            </a:p>
          </p:txBody>
        </p:sp>
        <p:sp>
          <p:nvSpPr>
            <p:cNvPr id="5" name="Rectangle 4">
              <a:extLst>
                <a:ext uri="{FF2B5EF4-FFF2-40B4-BE49-F238E27FC236}">
                  <a16:creationId xmlns:a16="http://schemas.microsoft.com/office/drawing/2014/main" id="{AEBE4627-059B-1DDE-4C92-203CDEDDD2F4}"/>
                </a:ext>
              </a:extLst>
            </p:cNvPr>
            <p:cNvSpPr/>
            <p:nvPr/>
          </p:nvSpPr>
          <p:spPr>
            <a:xfrm>
              <a:off x="7513089" y="1417280"/>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L1-D</a:t>
              </a:r>
            </a:p>
          </p:txBody>
        </p:sp>
        <p:sp>
          <p:nvSpPr>
            <p:cNvPr id="6" name="Rectangle 5">
              <a:extLst>
                <a:ext uri="{FF2B5EF4-FFF2-40B4-BE49-F238E27FC236}">
                  <a16:creationId xmlns:a16="http://schemas.microsoft.com/office/drawing/2014/main" id="{2F383910-B44D-4369-13BC-D9C8A29186AF}"/>
                </a:ext>
              </a:extLst>
            </p:cNvPr>
            <p:cNvSpPr/>
            <p:nvPr/>
          </p:nvSpPr>
          <p:spPr>
            <a:xfrm>
              <a:off x="6515561" y="1874479"/>
              <a:ext cx="1878677"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L2</a:t>
              </a:r>
            </a:p>
          </p:txBody>
        </p:sp>
      </p:grpSp>
      <p:grpSp>
        <p:nvGrpSpPr>
          <p:cNvPr id="10" name="Group 9">
            <a:extLst>
              <a:ext uri="{FF2B5EF4-FFF2-40B4-BE49-F238E27FC236}">
                <a16:creationId xmlns:a16="http://schemas.microsoft.com/office/drawing/2014/main" id="{AA78AA57-41A9-3FE7-DA19-7953F6266CE9}"/>
              </a:ext>
            </a:extLst>
          </p:cNvPr>
          <p:cNvGrpSpPr/>
          <p:nvPr/>
        </p:nvGrpSpPr>
        <p:grpSpPr>
          <a:xfrm>
            <a:off x="8909626" y="976705"/>
            <a:ext cx="2144684" cy="1620982"/>
            <a:chOff x="6633556" y="606829"/>
            <a:chExt cx="2144684" cy="1620982"/>
          </a:xfrm>
        </p:grpSpPr>
        <p:sp>
          <p:nvSpPr>
            <p:cNvPr id="11" name="Rectangle 10">
              <a:extLst>
                <a:ext uri="{FF2B5EF4-FFF2-40B4-BE49-F238E27FC236}">
                  <a16:creationId xmlns:a16="http://schemas.microsoft.com/office/drawing/2014/main" id="{71CE7F2D-4B3A-98C4-018D-0D4497557301}"/>
                </a:ext>
              </a:extLst>
            </p:cNvPr>
            <p:cNvSpPr/>
            <p:nvPr/>
          </p:nvSpPr>
          <p:spPr>
            <a:xfrm>
              <a:off x="6633556" y="606829"/>
              <a:ext cx="2144684" cy="1620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Core 1</a:t>
              </a:r>
            </a:p>
          </p:txBody>
        </p:sp>
        <p:grpSp>
          <p:nvGrpSpPr>
            <p:cNvPr id="12" name="Group 11">
              <a:extLst>
                <a:ext uri="{FF2B5EF4-FFF2-40B4-BE49-F238E27FC236}">
                  <a16:creationId xmlns:a16="http://schemas.microsoft.com/office/drawing/2014/main" id="{EB71D184-C010-8620-4B1E-89DF1E390701}"/>
                </a:ext>
              </a:extLst>
            </p:cNvPr>
            <p:cNvGrpSpPr/>
            <p:nvPr/>
          </p:nvGrpSpPr>
          <p:grpSpPr>
            <a:xfrm>
              <a:off x="6766560" y="1047404"/>
              <a:ext cx="1878677" cy="739832"/>
              <a:chOff x="6633556" y="1105591"/>
              <a:chExt cx="1878677" cy="739832"/>
            </a:xfrm>
          </p:grpSpPr>
          <p:sp>
            <p:nvSpPr>
              <p:cNvPr id="13" name="Rectangle 12">
                <a:extLst>
                  <a:ext uri="{FF2B5EF4-FFF2-40B4-BE49-F238E27FC236}">
                    <a16:creationId xmlns:a16="http://schemas.microsoft.com/office/drawing/2014/main" id="{18F16371-6C65-AF2C-D14E-4CDB89BB33BA}"/>
                  </a:ext>
                </a:extLst>
              </p:cNvPr>
              <p:cNvSpPr/>
              <p:nvPr/>
            </p:nvSpPr>
            <p:spPr>
              <a:xfrm>
                <a:off x="6633557" y="1105592"/>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L1-I</a:t>
                </a:r>
              </a:p>
            </p:txBody>
          </p:sp>
          <p:sp>
            <p:nvSpPr>
              <p:cNvPr id="14" name="Rectangle 13">
                <a:extLst>
                  <a:ext uri="{FF2B5EF4-FFF2-40B4-BE49-F238E27FC236}">
                    <a16:creationId xmlns:a16="http://schemas.microsoft.com/office/drawing/2014/main" id="{0FDE581D-AFD8-FDC9-A359-8F0EEBCD4508}"/>
                  </a:ext>
                </a:extLst>
              </p:cNvPr>
              <p:cNvSpPr/>
              <p:nvPr/>
            </p:nvSpPr>
            <p:spPr>
              <a:xfrm>
                <a:off x="7631084" y="1105591"/>
                <a:ext cx="881149"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L1-D</a:t>
                </a:r>
              </a:p>
            </p:txBody>
          </p:sp>
          <p:sp>
            <p:nvSpPr>
              <p:cNvPr id="15" name="Rectangle 14">
                <a:extLst>
                  <a:ext uri="{FF2B5EF4-FFF2-40B4-BE49-F238E27FC236}">
                    <a16:creationId xmlns:a16="http://schemas.microsoft.com/office/drawing/2014/main" id="{85D563DC-D237-1927-A6BA-6D9AC9DDADA1}"/>
                  </a:ext>
                </a:extLst>
              </p:cNvPr>
              <p:cNvSpPr/>
              <p:nvPr/>
            </p:nvSpPr>
            <p:spPr>
              <a:xfrm>
                <a:off x="6633556" y="1562790"/>
                <a:ext cx="1878677" cy="2826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L2</a:t>
                </a:r>
              </a:p>
            </p:txBody>
          </p:sp>
        </p:grpSp>
      </p:grpSp>
      <p:sp>
        <p:nvSpPr>
          <p:cNvPr id="16" name="Rectangle 15">
            <a:extLst>
              <a:ext uri="{FF2B5EF4-FFF2-40B4-BE49-F238E27FC236}">
                <a16:creationId xmlns:a16="http://schemas.microsoft.com/office/drawing/2014/main" id="{35B97068-3F4E-68AA-A6B4-BF4A598E09A6}"/>
              </a:ext>
            </a:extLst>
          </p:cNvPr>
          <p:cNvSpPr/>
          <p:nvPr/>
        </p:nvSpPr>
        <p:spPr>
          <a:xfrm>
            <a:off x="6382557" y="2825893"/>
            <a:ext cx="4671753" cy="6031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LLC</a:t>
            </a:r>
          </a:p>
        </p:txBody>
      </p:sp>
      <p:sp>
        <p:nvSpPr>
          <p:cNvPr id="18" name="Slide Number Placeholder 17">
            <a:extLst>
              <a:ext uri="{FF2B5EF4-FFF2-40B4-BE49-F238E27FC236}">
                <a16:creationId xmlns:a16="http://schemas.microsoft.com/office/drawing/2014/main" id="{4120F46F-5357-7A35-48F9-37A3812626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36097D-F63B-4967-94B9-71B9DEE6F17F}" type="slidenum">
              <a:rPr kumimoji="0" lang="en-A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Footer Placeholder 19">
            <a:extLst>
              <a:ext uri="{FF2B5EF4-FFF2-40B4-BE49-F238E27FC236}">
                <a16:creationId xmlns:a16="http://schemas.microsoft.com/office/drawing/2014/main" id="{0E46539A-B7DD-027C-B860-4521B6A8C3CF}"/>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258040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C89C-C923-A522-F49D-D2EADCE0007E}"/>
              </a:ext>
            </a:extLst>
          </p:cNvPr>
          <p:cNvSpPr>
            <a:spLocks noGrp="1"/>
          </p:cNvSpPr>
          <p:nvPr>
            <p:ph type="ctrTitle"/>
          </p:nvPr>
        </p:nvSpPr>
        <p:spPr/>
        <p:txBody>
          <a:bodyPr/>
          <a:lstStyle/>
          <a:p>
            <a:r>
              <a:rPr lang="en-AU" dirty="0"/>
              <a:t>Defences</a:t>
            </a:r>
          </a:p>
        </p:txBody>
      </p:sp>
      <p:sp>
        <p:nvSpPr>
          <p:cNvPr id="3" name="Subtitle 2">
            <a:extLst>
              <a:ext uri="{FF2B5EF4-FFF2-40B4-BE49-F238E27FC236}">
                <a16:creationId xmlns:a16="http://schemas.microsoft.com/office/drawing/2014/main" id="{DA4118D0-8155-1A56-9498-D7894399EA8D}"/>
              </a:ext>
            </a:extLst>
          </p:cNvPr>
          <p:cNvSpPr>
            <a:spLocks noGrp="1"/>
          </p:cNvSpPr>
          <p:nvPr>
            <p:ph type="subTitle" idx="1"/>
          </p:nvPr>
        </p:nvSpPr>
        <p:spPr/>
        <p:txBody>
          <a:bodyPr/>
          <a:lstStyle/>
          <a:p>
            <a:endParaRPr lang="en-AU"/>
          </a:p>
        </p:txBody>
      </p:sp>
      <p:sp>
        <p:nvSpPr>
          <p:cNvPr id="4" name="Footer Placeholder 3">
            <a:extLst>
              <a:ext uri="{FF2B5EF4-FFF2-40B4-BE49-F238E27FC236}">
                <a16:creationId xmlns:a16="http://schemas.microsoft.com/office/drawing/2014/main" id="{08855477-2A73-61A3-C17D-443B99A8205C}"/>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826FC48B-0361-8BD9-15DA-D274790DE87D}"/>
              </a:ext>
            </a:extLst>
          </p:cNvPr>
          <p:cNvSpPr>
            <a:spLocks noGrp="1"/>
          </p:cNvSpPr>
          <p:nvPr>
            <p:ph type="sldNum" sz="quarter" idx="12"/>
          </p:nvPr>
        </p:nvSpPr>
        <p:spPr/>
        <p:txBody>
          <a:bodyPr/>
          <a:lstStyle/>
          <a:p>
            <a:fld id="{C714EB55-CF6F-4C0C-B992-04610649AA02}" type="slidenum">
              <a:rPr lang="en-AU" smtClean="0"/>
              <a:t>17</a:t>
            </a:fld>
            <a:endParaRPr lang="en-AU"/>
          </a:p>
        </p:txBody>
      </p:sp>
    </p:spTree>
    <p:extLst>
      <p:ext uri="{BB962C8B-B14F-4D97-AF65-F5344CB8AC3E}">
        <p14:creationId xmlns:p14="http://schemas.microsoft.com/office/powerpoint/2010/main" val="1686154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64A84-5A78-ED34-A386-492B75247FA7}"/>
              </a:ext>
            </a:extLst>
          </p:cNvPr>
          <p:cNvSpPr>
            <a:spLocks noGrp="1"/>
          </p:cNvSpPr>
          <p:nvPr>
            <p:ph type="ctrTitle"/>
          </p:nvPr>
        </p:nvSpPr>
        <p:spPr/>
        <p:txBody>
          <a:bodyPr/>
          <a:lstStyle/>
          <a:p>
            <a:r>
              <a:rPr lang="en-AU" dirty="0"/>
              <a:t>Performance Degradation</a:t>
            </a:r>
          </a:p>
        </p:txBody>
      </p:sp>
      <p:sp>
        <p:nvSpPr>
          <p:cNvPr id="7" name="Subtitle 6">
            <a:extLst>
              <a:ext uri="{FF2B5EF4-FFF2-40B4-BE49-F238E27FC236}">
                <a16:creationId xmlns:a16="http://schemas.microsoft.com/office/drawing/2014/main" id="{2EB94591-2C95-D1B7-B0F4-F5DD0B618429}"/>
              </a:ext>
            </a:extLst>
          </p:cNvPr>
          <p:cNvSpPr>
            <a:spLocks noGrp="1"/>
          </p:cNvSpPr>
          <p:nvPr>
            <p:ph type="subTitle" idx="1"/>
          </p:nvPr>
        </p:nvSpPr>
        <p:spPr>
          <a:xfrm>
            <a:off x="1524000" y="3602037"/>
            <a:ext cx="9144000" cy="2531725"/>
          </a:xfrm>
        </p:spPr>
        <p:txBody>
          <a:bodyPr>
            <a:normAutofit/>
          </a:bodyPr>
          <a:lstStyle/>
          <a:p>
            <a:pPr algn="l"/>
            <a:r>
              <a:rPr lang="en-AU" dirty="0"/>
              <a:t>Allan et al. “Amplifying Side Channel Through Performance Degradation” ACSAC 2016</a:t>
            </a:r>
          </a:p>
          <a:p>
            <a:pPr algn="l"/>
            <a:endParaRPr lang="en-AU" dirty="0"/>
          </a:p>
          <a:p>
            <a:pPr algn="l"/>
            <a:r>
              <a:rPr lang="en-AU" dirty="0"/>
              <a:t>See also: Cabrera </a:t>
            </a:r>
            <a:r>
              <a:rPr lang="en-AU" dirty="0" err="1"/>
              <a:t>Aldaya</a:t>
            </a:r>
            <a:r>
              <a:rPr lang="en-AU" dirty="0"/>
              <a:t> and Brumley. “</a:t>
            </a:r>
            <a:r>
              <a:rPr lang="en-AU" dirty="0" err="1"/>
              <a:t>HyperDegrade</a:t>
            </a:r>
            <a:r>
              <a:rPr lang="en-AU" dirty="0"/>
              <a:t>: From GHz to MHz Effective CPU Frequencies”, USENIX Security 2022</a:t>
            </a:r>
          </a:p>
        </p:txBody>
      </p:sp>
      <p:sp>
        <p:nvSpPr>
          <p:cNvPr id="4" name="Footer Placeholder 3">
            <a:extLst>
              <a:ext uri="{FF2B5EF4-FFF2-40B4-BE49-F238E27FC236}">
                <a16:creationId xmlns:a16="http://schemas.microsoft.com/office/drawing/2014/main" id="{60B2F55D-410F-2538-C413-A03DA41A3A46}"/>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3903879D-83F2-2CE6-1DD1-3B4CC77A4019}"/>
              </a:ext>
            </a:extLst>
          </p:cNvPr>
          <p:cNvSpPr>
            <a:spLocks noGrp="1"/>
          </p:cNvSpPr>
          <p:nvPr>
            <p:ph type="sldNum" sz="quarter" idx="12"/>
          </p:nvPr>
        </p:nvSpPr>
        <p:spPr/>
        <p:txBody>
          <a:bodyPr/>
          <a:lstStyle/>
          <a:p>
            <a:fld id="{C714EB55-CF6F-4C0C-B992-04610649AA02}" type="slidenum">
              <a:rPr lang="en-AU" smtClean="0"/>
              <a:t>18</a:t>
            </a:fld>
            <a:endParaRPr lang="en-AU"/>
          </a:p>
        </p:txBody>
      </p:sp>
    </p:spTree>
    <p:extLst>
      <p:ext uri="{BB962C8B-B14F-4D97-AF65-F5344CB8AC3E}">
        <p14:creationId xmlns:p14="http://schemas.microsoft.com/office/powerpoint/2010/main" val="326834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Flush+Reload</a:t>
            </a:r>
            <a:endParaRPr lang="en-US" dirty="0"/>
          </a:p>
        </p:txBody>
      </p:sp>
      <p:cxnSp>
        <p:nvCxnSpPr>
          <p:cNvPr id="8" name="Straight Connector 7"/>
          <p:cNvCxnSpPr/>
          <p:nvPr/>
        </p:nvCxnSpPr>
        <p:spPr>
          <a:xfrm>
            <a:off x="2999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21048" y="5415429"/>
            <a:ext cx="649374" cy="369332"/>
          </a:xfrm>
          <a:prstGeom prst="rect">
            <a:avLst/>
          </a:prstGeom>
          <a:noFill/>
        </p:spPr>
        <p:txBody>
          <a:bodyPr wrap="none" rtlCol="0">
            <a:spAutoFit/>
          </a:bodyPr>
          <a:lstStyle/>
          <a:p>
            <a:r>
              <a:rPr lang="en-US" dirty="0"/>
              <a:t>Time</a:t>
            </a:r>
          </a:p>
        </p:txBody>
      </p:sp>
      <p:grpSp>
        <p:nvGrpSpPr>
          <p:cNvPr id="6" name="Group 5"/>
          <p:cNvGrpSpPr/>
          <p:nvPr/>
        </p:nvGrpSpPr>
        <p:grpSpPr>
          <a:xfrm>
            <a:off x="2999621" y="4430487"/>
            <a:ext cx="5225141" cy="435429"/>
            <a:chOff x="1475620" y="4430486"/>
            <a:chExt cx="5225141" cy="435429"/>
          </a:xfrm>
        </p:grpSpPr>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Reload</a:t>
              </a:r>
            </a:p>
          </p:txBody>
        </p:sp>
        <p:sp>
          <p:nvSpPr>
            <p:cNvPr id="20" name="Rectangle 19"/>
            <p:cNvSpPr/>
            <p:nvPr/>
          </p:nvSpPr>
          <p:spPr>
            <a:xfrm>
              <a:off x="4451048"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1" name="Rectangle 20"/>
            <p:cNvSpPr/>
            <p:nvPr/>
          </p:nvSpPr>
          <p:spPr>
            <a:xfrm>
              <a:off x="4934858"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grpSp>
      <p:sp>
        <p:nvSpPr>
          <p:cNvPr id="22" name="Rectangle 21"/>
          <p:cNvSpPr/>
          <p:nvPr/>
        </p:nvSpPr>
        <p:spPr>
          <a:xfrm>
            <a:off x="8224762" y="4430487"/>
            <a:ext cx="205620"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600" dirty="0"/>
          </a:p>
        </p:txBody>
      </p:sp>
      <p:sp>
        <p:nvSpPr>
          <p:cNvPr id="24" name="Rectangle 23"/>
          <p:cNvSpPr/>
          <p:nvPr/>
        </p:nvSpPr>
        <p:spPr>
          <a:xfrm>
            <a:off x="8430382" y="443048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5" name="Rectangle 24"/>
          <p:cNvSpPr/>
          <p:nvPr/>
        </p:nvSpPr>
        <p:spPr>
          <a:xfrm>
            <a:off x="8914192" y="4430487"/>
            <a:ext cx="1753808"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wait wait wait</a:t>
            </a:r>
          </a:p>
        </p:txBody>
      </p:sp>
      <p:sp>
        <p:nvSpPr>
          <p:cNvPr id="3" name="TextBox 2"/>
          <p:cNvSpPr txBox="1"/>
          <p:nvPr/>
        </p:nvSpPr>
        <p:spPr>
          <a:xfrm>
            <a:off x="2339624" y="4463534"/>
            <a:ext cx="518091" cy="369332"/>
          </a:xfrm>
          <a:prstGeom prst="rect">
            <a:avLst/>
          </a:prstGeom>
          <a:noFill/>
        </p:spPr>
        <p:txBody>
          <a:bodyPr wrap="none" rtlCol="0">
            <a:spAutoFit/>
          </a:bodyPr>
          <a:lstStyle/>
          <a:p>
            <a:pPr algn="r"/>
            <a:r>
              <a:rPr lang="en-US" dirty="0"/>
              <a:t>Spy</a:t>
            </a:r>
          </a:p>
        </p:txBody>
      </p:sp>
      <p:sp>
        <p:nvSpPr>
          <p:cNvPr id="4" name="TextBox 3"/>
          <p:cNvSpPr txBox="1"/>
          <p:nvPr/>
        </p:nvSpPr>
        <p:spPr>
          <a:xfrm>
            <a:off x="2078498" y="3656781"/>
            <a:ext cx="779217" cy="369332"/>
          </a:xfrm>
          <a:prstGeom prst="rect">
            <a:avLst/>
          </a:prstGeom>
          <a:noFill/>
        </p:spPr>
        <p:txBody>
          <a:bodyPr wrap="none" rtlCol="0">
            <a:spAutoFit/>
          </a:bodyPr>
          <a:lstStyle/>
          <a:p>
            <a:pPr algn="r"/>
            <a:r>
              <a:rPr lang="en-US" dirty="0"/>
              <a:t>Victim</a:t>
            </a:r>
          </a:p>
        </p:txBody>
      </p:sp>
      <p:sp>
        <p:nvSpPr>
          <p:cNvPr id="26" name="Rectangle 25"/>
          <p:cNvSpPr/>
          <p:nvPr/>
        </p:nvSpPr>
        <p:spPr>
          <a:xfrm>
            <a:off x="7559524" y="3623734"/>
            <a:ext cx="3108476"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working working</a:t>
            </a:r>
          </a:p>
        </p:txBody>
      </p:sp>
      <p:sp>
        <p:nvSpPr>
          <p:cNvPr id="16" name="Rectangle 15"/>
          <p:cNvSpPr/>
          <p:nvPr/>
        </p:nvSpPr>
        <p:spPr>
          <a:xfrm>
            <a:off x="2999621" y="3623734"/>
            <a:ext cx="3930951"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working working</a:t>
            </a:r>
          </a:p>
        </p:txBody>
      </p:sp>
      <p:sp>
        <p:nvSpPr>
          <p:cNvPr id="23" name="Rectangle 22"/>
          <p:cNvSpPr/>
          <p:nvPr/>
        </p:nvSpPr>
        <p:spPr>
          <a:xfrm>
            <a:off x="6930572" y="3623734"/>
            <a:ext cx="628953" cy="43542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access</a:t>
            </a:r>
          </a:p>
        </p:txBody>
      </p:sp>
      <p:sp useBgFill="1">
        <p:nvSpPr>
          <p:cNvPr id="34" name="Rectangle 33"/>
          <p:cNvSpPr/>
          <p:nvPr/>
        </p:nvSpPr>
        <p:spPr>
          <a:xfrm>
            <a:off x="2999619" y="3193144"/>
            <a:ext cx="3930952"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5" name="Rectangle 34"/>
          <p:cNvSpPr/>
          <p:nvPr/>
        </p:nvSpPr>
        <p:spPr>
          <a:xfrm>
            <a:off x="6930571" y="3193144"/>
            <a:ext cx="129419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6" name="Rectangle 35"/>
          <p:cNvSpPr/>
          <p:nvPr/>
        </p:nvSpPr>
        <p:spPr>
          <a:xfrm>
            <a:off x="8224762" y="3193144"/>
            <a:ext cx="447524"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7" name="Rectangle 36"/>
          <p:cNvSpPr/>
          <p:nvPr/>
        </p:nvSpPr>
        <p:spPr>
          <a:xfrm>
            <a:off x="8440656" y="3193144"/>
            <a:ext cx="2237618"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2999619" y="2261811"/>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2E642E2A-0D82-FB49-827A-2D4C9E3E48E3}" type="slidenum">
              <a:rPr lang="en-US" smtClean="0"/>
              <a:t>19</a:t>
            </a:fld>
            <a:endParaRPr lang="en-US"/>
          </a:p>
        </p:txBody>
      </p:sp>
      <p:sp>
        <p:nvSpPr>
          <p:cNvPr id="9" name="Footer Placeholder 8">
            <a:extLst>
              <a:ext uri="{FF2B5EF4-FFF2-40B4-BE49-F238E27FC236}">
                <a16:creationId xmlns:a16="http://schemas.microsoft.com/office/drawing/2014/main" id="{6B3DBD9B-0D0D-50D8-FF20-0E1057D55A35}"/>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12193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48148E-6 L 0.43264 0.00347 " pathEditMode="relative" rAng="0" ptsTypes="AA">
                                      <p:cBhvr>
                                        <p:cTn id="6" dur="4000" fill="hold"/>
                                        <p:tgtEl>
                                          <p:spTgt spid="34"/>
                                        </p:tgtEl>
                                        <p:attrNameLst>
                                          <p:attrName>ppt_x</p:attrName>
                                          <p:attrName>ppt_y</p:attrName>
                                        </p:attrNameLst>
                                      </p:cBhvr>
                                      <p:rCtr x="21632" y="162"/>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33333E-6 -3.7037E-6 L 0.24982 -0.00185 " pathEditMode="relative" rAng="0" ptsTypes="AA">
                                      <p:cBhvr>
                                        <p:cTn id="13" dur="3000" fill="hold"/>
                                        <p:tgtEl>
                                          <p:spTgt spid="35"/>
                                        </p:tgtEl>
                                        <p:attrNameLst>
                                          <p:attrName>ppt_x</p:attrName>
                                          <p:attrName>ppt_y</p:attrName>
                                        </p:attrNameLst>
                                      </p:cBhvr>
                                      <p:rCtr x="12483" y="-93"/>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1.66667E-6 -1.85185E-6 L 0.13993 0.00185 " pathEditMode="relative" rAng="0" ptsTypes="AA">
                                      <p:cBhvr>
                                        <p:cTn id="20" dur="2000" fill="hold"/>
                                        <p:tgtEl>
                                          <p:spTgt spid="36"/>
                                        </p:tgtEl>
                                        <p:attrNameLst>
                                          <p:attrName>ppt_x</p:attrName>
                                          <p:attrName>ppt_y</p:attrName>
                                        </p:attrNameLst>
                                      </p:cBhvr>
                                      <p:rCtr x="6997" y="93"/>
                                    </p:animMotion>
                                  </p:childTnLst>
                                </p:cTn>
                              </p:par>
                            </p:childTnLst>
                          </p:cTn>
                        </p:par>
                        <p:par>
                          <p:cTn id="21" fill="hold">
                            <p:stCondLst>
                              <p:cond delay="2000"/>
                            </p:stCondLst>
                            <p:childTnLst>
                              <p:par>
                                <p:cTn id="22" presetID="1" presetClass="exit" presetSubtype="0" fill="hold" grpId="1" nodeType="afterEffect">
                                  <p:stCondLst>
                                    <p:cond delay="0"/>
                                  </p:stCondLst>
                                  <p:childTnLst>
                                    <p:set>
                                      <p:cBhvr>
                                        <p:cTn id="23" dur="1" fill="hold">
                                          <p:stCondLst>
                                            <p:cond delay="0"/>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2.77778E-7 4.81481E-6 L 0.40851 0.00185 " pathEditMode="relative" rAng="0" ptsTypes="AA">
                                      <p:cBhvr>
                                        <p:cTn id="27" dur="4000" fill="hold"/>
                                        <p:tgtEl>
                                          <p:spTgt spid="37"/>
                                        </p:tgtEl>
                                        <p:attrNameLst>
                                          <p:attrName>ppt_x</p:attrName>
                                          <p:attrName>ppt_y</p:attrName>
                                        </p:attrNameLst>
                                      </p:cBhvr>
                                      <p:rCtr x="20417" y="93"/>
                                    </p:animMotion>
                                  </p:childTnLst>
                                </p:cTn>
                              </p:par>
                            </p:childTnLst>
                          </p:cTn>
                        </p:par>
                        <p:par>
                          <p:cTn id="28" fill="hold">
                            <p:stCondLst>
                              <p:cond delay="4000"/>
                            </p:stCondLst>
                            <p:childTnLst>
                              <p:par>
                                <p:cTn id="29" presetID="1" presetClass="exit" presetSubtype="0" fill="hold" grpId="1" nodeType="afterEffect">
                                  <p:stCondLst>
                                    <p:cond delay="0"/>
                                  </p:stCondLst>
                                  <p:childTnLst>
                                    <p:set>
                                      <p:cBhvr>
                                        <p:cTn id="3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AB6B-A6F8-39E7-7AEA-EAD7E1B146D7}"/>
              </a:ext>
            </a:extLst>
          </p:cNvPr>
          <p:cNvSpPr>
            <a:spLocks noGrp="1"/>
          </p:cNvSpPr>
          <p:nvPr>
            <p:ph type="title"/>
          </p:nvPr>
        </p:nvSpPr>
        <p:spPr/>
        <p:txBody>
          <a:bodyPr/>
          <a:lstStyle/>
          <a:p>
            <a:r>
              <a:rPr lang="en-AU" dirty="0"/>
              <a:t>Today</a:t>
            </a:r>
          </a:p>
        </p:txBody>
      </p:sp>
      <p:sp>
        <p:nvSpPr>
          <p:cNvPr id="3" name="Content Placeholder 2">
            <a:extLst>
              <a:ext uri="{FF2B5EF4-FFF2-40B4-BE49-F238E27FC236}">
                <a16:creationId xmlns:a16="http://schemas.microsoft.com/office/drawing/2014/main" id="{1F98FD29-0F29-F78F-2CC6-80BFDA2871D4}"/>
              </a:ext>
            </a:extLst>
          </p:cNvPr>
          <p:cNvSpPr>
            <a:spLocks noGrp="1"/>
          </p:cNvSpPr>
          <p:nvPr>
            <p:ph idx="1"/>
          </p:nvPr>
        </p:nvSpPr>
        <p:spPr/>
        <p:txBody>
          <a:bodyPr/>
          <a:lstStyle/>
          <a:p>
            <a:r>
              <a:rPr lang="en-AU" dirty="0" err="1"/>
              <a:t>Flush+Reload</a:t>
            </a:r>
            <a:endParaRPr lang="en-AU" dirty="0"/>
          </a:p>
          <a:p>
            <a:r>
              <a:rPr lang="en-AU" dirty="0"/>
              <a:t>Recovering missing bits from RSA keys</a:t>
            </a:r>
          </a:p>
          <a:p>
            <a:r>
              <a:rPr lang="en-AU" dirty="0"/>
              <a:t>Performance degradation attacks</a:t>
            </a:r>
          </a:p>
          <a:p>
            <a:r>
              <a:rPr lang="en-AU" dirty="0" err="1"/>
              <a:t>Flush+Flush</a:t>
            </a:r>
            <a:endParaRPr lang="en-AU" dirty="0"/>
          </a:p>
        </p:txBody>
      </p:sp>
      <p:sp>
        <p:nvSpPr>
          <p:cNvPr id="4" name="Footer Placeholder 3">
            <a:extLst>
              <a:ext uri="{FF2B5EF4-FFF2-40B4-BE49-F238E27FC236}">
                <a16:creationId xmlns:a16="http://schemas.microsoft.com/office/drawing/2014/main" id="{7EEEF215-7047-A6F8-023E-550EB061D47E}"/>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EB5E8532-E87A-6A6E-2BBF-870C581E2A2B}"/>
              </a:ext>
            </a:extLst>
          </p:cNvPr>
          <p:cNvSpPr>
            <a:spLocks noGrp="1"/>
          </p:cNvSpPr>
          <p:nvPr>
            <p:ph type="sldNum" sz="quarter" idx="12"/>
          </p:nvPr>
        </p:nvSpPr>
        <p:spPr/>
        <p:txBody>
          <a:bodyPr/>
          <a:lstStyle/>
          <a:p>
            <a:fld id="{C714EB55-CF6F-4C0C-B992-04610649AA02}" type="slidenum">
              <a:rPr lang="en-AU" smtClean="0"/>
              <a:t>2</a:t>
            </a:fld>
            <a:endParaRPr lang="en-AU"/>
          </a:p>
        </p:txBody>
      </p:sp>
    </p:spTree>
    <p:extLst>
      <p:ext uri="{BB962C8B-B14F-4D97-AF65-F5344CB8AC3E}">
        <p14:creationId xmlns:p14="http://schemas.microsoft.com/office/powerpoint/2010/main" val="2676636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matters</a:t>
            </a:r>
          </a:p>
        </p:txBody>
      </p:sp>
      <p:cxnSp>
        <p:nvCxnSpPr>
          <p:cNvPr id="8" name="Straight Connector 7"/>
          <p:cNvCxnSpPr/>
          <p:nvPr/>
        </p:nvCxnSpPr>
        <p:spPr>
          <a:xfrm>
            <a:off x="2999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21048" y="5415429"/>
            <a:ext cx="649374" cy="369332"/>
          </a:xfrm>
          <a:prstGeom prst="rect">
            <a:avLst/>
          </a:prstGeom>
          <a:noFill/>
        </p:spPr>
        <p:txBody>
          <a:bodyPr wrap="none" rtlCol="0">
            <a:spAutoFit/>
          </a:bodyPr>
          <a:lstStyle/>
          <a:p>
            <a:r>
              <a:rPr lang="en-US" dirty="0"/>
              <a:t>Time</a:t>
            </a:r>
          </a:p>
        </p:txBody>
      </p:sp>
      <p:sp>
        <p:nvSpPr>
          <p:cNvPr id="11" name="Rectangle 10"/>
          <p:cNvSpPr/>
          <p:nvPr/>
        </p:nvSpPr>
        <p:spPr>
          <a:xfrm>
            <a:off x="2999620" y="443048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12" name="Rectangle 11"/>
          <p:cNvSpPr/>
          <p:nvPr/>
        </p:nvSpPr>
        <p:spPr>
          <a:xfrm>
            <a:off x="3483431" y="4430487"/>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sp>
        <p:nvSpPr>
          <p:cNvPr id="13" name="Rectangle 12"/>
          <p:cNvSpPr/>
          <p:nvPr/>
        </p:nvSpPr>
        <p:spPr>
          <a:xfrm>
            <a:off x="5249334" y="4430487"/>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Reload</a:t>
            </a:r>
          </a:p>
        </p:txBody>
      </p:sp>
      <p:sp>
        <p:nvSpPr>
          <p:cNvPr id="20" name="Rectangle 19"/>
          <p:cNvSpPr/>
          <p:nvPr/>
        </p:nvSpPr>
        <p:spPr>
          <a:xfrm>
            <a:off x="5975048" y="443048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1" name="Rectangle 20"/>
          <p:cNvSpPr/>
          <p:nvPr/>
        </p:nvSpPr>
        <p:spPr>
          <a:xfrm>
            <a:off x="6458859" y="4430487"/>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sp>
        <p:nvSpPr>
          <p:cNvPr id="24" name="Rectangle 23"/>
          <p:cNvSpPr/>
          <p:nvPr/>
        </p:nvSpPr>
        <p:spPr>
          <a:xfrm>
            <a:off x="8950476" y="443048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5" name="Rectangle 24"/>
          <p:cNvSpPr/>
          <p:nvPr/>
        </p:nvSpPr>
        <p:spPr>
          <a:xfrm>
            <a:off x="9434287" y="4430487"/>
            <a:ext cx="1233713"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wait wait wait</a:t>
            </a:r>
          </a:p>
        </p:txBody>
      </p:sp>
      <p:sp>
        <p:nvSpPr>
          <p:cNvPr id="3" name="TextBox 2"/>
          <p:cNvSpPr txBox="1"/>
          <p:nvPr/>
        </p:nvSpPr>
        <p:spPr>
          <a:xfrm>
            <a:off x="2339624" y="4463534"/>
            <a:ext cx="518091" cy="369332"/>
          </a:xfrm>
          <a:prstGeom prst="rect">
            <a:avLst/>
          </a:prstGeom>
          <a:noFill/>
        </p:spPr>
        <p:txBody>
          <a:bodyPr wrap="none" rtlCol="0">
            <a:spAutoFit/>
          </a:bodyPr>
          <a:lstStyle/>
          <a:p>
            <a:pPr algn="r"/>
            <a:r>
              <a:rPr lang="en-US" dirty="0"/>
              <a:t>Spy</a:t>
            </a:r>
          </a:p>
        </p:txBody>
      </p:sp>
      <p:sp>
        <p:nvSpPr>
          <p:cNvPr id="4" name="TextBox 3"/>
          <p:cNvSpPr txBox="1"/>
          <p:nvPr/>
        </p:nvSpPr>
        <p:spPr>
          <a:xfrm>
            <a:off x="2078498" y="3656781"/>
            <a:ext cx="779217" cy="369332"/>
          </a:xfrm>
          <a:prstGeom prst="rect">
            <a:avLst/>
          </a:prstGeom>
          <a:noFill/>
        </p:spPr>
        <p:txBody>
          <a:bodyPr wrap="none" rtlCol="0">
            <a:spAutoFit/>
          </a:bodyPr>
          <a:lstStyle/>
          <a:p>
            <a:pPr algn="r"/>
            <a:r>
              <a:rPr lang="en-US" dirty="0"/>
              <a:t>Victim</a:t>
            </a:r>
          </a:p>
        </p:txBody>
      </p:sp>
      <p:sp>
        <p:nvSpPr>
          <p:cNvPr id="26" name="Rectangle 25"/>
          <p:cNvSpPr/>
          <p:nvPr/>
        </p:nvSpPr>
        <p:spPr>
          <a:xfrm>
            <a:off x="8950477" y="3623734"/>
            <a:ext cx="171752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working working</a:t>
            </a:r>
          </a:p>
        </p:txBody>
      </p:sp>
      <p:sp>
        <p:nvSpPr>
          <p:cNvPr id="16" name="Rectangle 15"/>
          <p:cNvSpPr/>
          <p:nvPr/>
        </p:nvSpPr>
        <p:spPr>
          <a:xfrm>
            <a:off x="2999620" y="3623734"/>
            <a:ext cx="5382380"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working working</a:t>
            </a:r>
          </a:p>
        </p:txBody>
      </p:sp>
      <p:sp>
        <p:nvSpPr>
          <p:cNvPr id="23" name="Rectangle 22"/>
          <p:cNvSpPr/>
          <p:nvPr/>
        </p:nvSpPr>
        <p:spPr>
          <a:xfrm>
            <a:off x="8382000" y="3623733"/>
            <a:ext cx="568476" cy="43542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access</a:t>
            </a:r>
          </a:p>
        </p:txBody>
      </p:sp>
      <p:sp>
        <p:nvSpPr>
          <p:cNvPr id="27" name="Rectangle 26"/>
          <p:cNvSpPr/>
          <p:nvPr/>
        </p:nvSpPr>
        <p:spPr>
          <a:xfrm>
            <a:off x="8224762" y="4430487"/>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Reload</a:t>
            </a:r>
          </a:p>
        </p:txBody>
      </p:sp>
      <p:sp>
        <p:nvSpPr>
          <p:cNvPr id="7" name="Oval 6"/>
          <p:cNvSpPr/>
          <p:nvPr/>
        </p:nvSpPr>
        <p:spPr>
          <a:xfrm>
            <a:off x="7986889" y="3232967"/>
            <a:ext cx="1284111" cy="2182463"/>
          </a:xfrm>
          <a:prstGeom prst="ellipse">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887351" y="5784762"/>
            <a:ext cx="3364704" cy="954107"/>
          </a:xfrm>
          <a:prstGeom prst="rect">
            <a:avLst/>
          </a:prstGeom>
          <a:noFill/>
        </p:spPr>
        <p:txBody>
          <a:bodyPr wrap="none" rtlCol="0">
            <a:spAutoFit/>
          </a:bodyPr>
          <a:lstStyle/>
          <a:p>
            <a:pPr algn="ctr"/>
            <a:r>
              <a:rPr lang="en-US" sz="2800" dirty="0">
                <a:solidFill>
                  <a:srgbClr val="FF0000"/>
                </a:solidFill>
              </a:rPr>
              <a:t>Access missed due to </a:t>
            </a:r>
            <a:br>
              <a:rPr lang="en-US" sz="2800" dirty="0">
                <a:solidFill>
                  <a:srgbClr val="FF0000"/>
                </a:solidFill>
              </a:rPr>
            </a:br>
            <a:r>
              <a:rPr lang="en-US" sz="2800" dirty="0">
                <a:solidFill>
                  <a:srgbClr val="FF0000"/>
                </a:solidFill>
              </a:rPr>
              <a:t>temporal overlap</a:t>
            </a:r>
          </a:p>
        </p:txBody>
      </p:sp>
      <p:sp useBgFill="1">
        <p:nvSpPr>
          <p:cNvPr id="37" name="Rectangle 36"/>
          <p:cNvSpPr/>
          <p:nvPr/>
        </p:nvSpPr>
        <p:spPr>
          <a:xfrm>
            <a:off x="8967416" y="3232967"/>
            <a:ext cx="1717523"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5" name="Rectangle 34"/>
          <p:cNvSpPr/>
          <p:nvPr/>
        </p:nvSpPr>
        <p:spPr>
          <a:xfrm>
            <a:off x="8382000" y="3034304"/>
            <a:ext cx="129419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4" name="Rectangle 33"/>
          <p:cNvSpPr/>
          <p:nvPr/>
        </p:nvSpPr>
        <p:spPr>
          <a:xfrm>
            <a:off x="2999620" y="3067353"/>
            <a:ext cx="538238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2999619" y="2261811"/>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2E642E2A-0D82-FB49-827A-2D4C9E3E48E3}" type="slidenum">
              <a:rPr lang="en-US" smtClean="0"/>
              <a:t>20</a:t>
            </a:fld>
            <a:endParaRPr lang="en-US"/>
          </a:p>
        </p:txBody>
      </p:sp>
      <p:sp>
        <p:nvSpPr>
          <p:cNvPr id="14" name="Footer Placeholder 13">
            <a:extLst>
              <a:ext uri="{FF2B5EF4-FFF2-40B4-BE49-F238E27FC236}">
                <a16:creationId xmlns:a16="http://schemas.microsoft.com/office/drawing/2014/main" id="{70B3ECFE-FC0F-09E1-6B20-88F5AE534290}"/>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358934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507E-6 -4.24803E-6 L 0.65503 -0.00671 " pathEditMode="relative" rAng="0" ptsTypes="AA">
                                      <p:cBhvr>
                                        <p:cTn id="6" dur="4000" fill="hold"/>
                                        <p:tgtEl>
                                          <p:spTgt spid="34"/>
                                        </p:tgtEl>
                                        <p:attrNameLst>
                                          <p:attrName>ppt_x</p:attrName>
                                          <p:attrName>ppt_y</p:attrName>
                                        </p:attrNameLst>
                                      </p:cBhvr>
                                      <p:rCtr x="32743" y="-347"/>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33333E-6 -3.7037E-6 L 0.24982 -0.00185 " pathEditMode="relative" rAng="0" ptsTypes="AA">
                                      <p:cBhvr>
                                        <p:cTn id="13" dur="3000" fill="hold"/>
                                        <p:tgtEl>
                                          <p:spTgt spid="35"/>
                                        </p:tgtEl>
                                        <p:attrNameLst>
                                          <p:attrName>ppt_x</p:attrName>
                                          <p:attrName>ppt_y</p:attrName>
                                        </p:attrNameLst>
                                      </p:cBhvr>
                                      <p:rCtr x="12483" y="-93"/>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2.77778E-7 4.81481E-6 L 0.40851 0.00185 " pathEditMode="relative" rAng="0" ptsTypes="AA">
                                      <p:cBhvr>
                                        <p:cTn id="20" dur="4000" fill="hold"/>
                                        <p:tgtEl>
                                          <p:spTgt spid="37"/>
                                        </p:tgtEl>
                                        <p:attrNameLst>
                                          <p:attrName>ppt_x</p:attrName>
                                          <p:attrName>ppt_y</p:attrName>
                                        </p:attrNameLst>
                                      </p:cBhvr>
                                      <p:rCtr x="20417" y="93"/>
                                    </p:animMotion>
                                  </p:childTnLst>
                                </p:cTn>
                              </p:par>
                            </p:childTnLst>
                          </p:cTn>
                        </p:par>
                        <p:par>
                          <p:cTn id="21" fill="hold">
                            <p:stCondLst>
                              <p:cond delay="4000"/>
                            </p:stCondLst>
                            <p:childTnLst>
                              <p:par>
                                <p:cTn id="22" presetID="1" presetClass="exit" presetSubtype="0" fill="hold" grpId="1" nodeType="afterEffect">
                                  <p:stCondLst>
                                    <p:cond delay="0"/>
                                  </p:stCondLst>
                                  <p:childTnLst>
                                    <p:set>
                                      <p:cBhvr>
                                        <p:cTn id="23" dur="1" fill="hold">
                                          <p:stCondLst>
                                            <p:cond delay="0"/>
                                          </p:stCondLst>
                                        </p:cTn>
                                        <p:tgtEl>
                                          <p:spTgt spid="3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7" grpId="0" animBg="1"/>
      <p:bldP spid="37" grpId="1" animBg="1"/>
      <p:bldP spid="35" grpId="0" animBg="1"/>
      <p:bldP spid="35" grpId="1" animBg="1"/>
      <p:bldP spid="34" grpId="0" animBg="1"/>
      <p:bldP spid="3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of a probe miss</a:t>
            </a:r>
          </a:p>
        </p:txBody>
      </p:sp>
      <p:sp>
        <p:nvSpPr>
          <p:cNvPr id="3" name="Content Placeholder 2"/>
          <p:cNvSpPr>
            <a:spLocks noGrp="1"/>
          </p:cNvSpPr>
          <p:nvPr>
            <p:ph idx="1"/>
          </p:nvPr>
        </p:nvSpPr>
        <p:spPr>
          <a:xfrm>
            <a:off x="1981200" y="1600201"/>
            <a:ext cx="8229600" cy="867229"/>
          </a:xfrm>
        </p:spPr>
        <p:txBody>
          <a:bodyPr/>
          <a:lstStyle/>
          <a:p>
            <a:r>
              <a:rPr lang="en-US" dirty="0"/>
              <a:t>Ratio of probe time to slot length</a:t>
            </a:r>
          </a:p>
        </p:txBody>
      </p:sp>
      <p:pic>
        <p:nvPicPr>
          <p:cNvPr id="4" name="Picture 3" descr="overla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90" y="2514599"/>
            <a:ext cx="8091110" cy="3236444"/>
          </a:xfrm>
          <a:prstGeom prst="rect">
            <a:avLst/>
          </a:prstGeom>
        </p:spPr>
      </p:pic>
      <p:sp>
        <p:nvSpPr>
          <p:cNvPr id="5" name="Slide Number Placeholder 4"/>
          <p:cNvSpPr>
            <a:spLocks noGrp="1"/>
          </p:cNvSpPr>
          <p:nvPr>
            <p:ph type="sldNum" sz="quarter" idx="12"/>
          </p:nvPr>
        </p:nvSpPr>
        <p:spPr/>
        <p:txBody>
          <a:bodyPr/>
          <a:lstStyle/>
          <a:p>
            <a:fld id="{2E642E2A-0D82-FB49-827A-2D4C9E3E48E3}" type="slidenum">
              <a:rPr lang="en-US" smtClean="0"/>
              <a:t>21</a:t>
            </a:fld>
            <a:endParaRPr lang="en-US"/>
          </a:p>
        </p:txBody>
      </p:sp>
      <p:sp>
        <p:nvSpPr>
          <p:cNvPr id="6" name="Footer Placeholder 5">
            <a:extLst>
              <a:ext uri="{FF2B5EF4-FFF2-40B4-BE49-F238E27FC236}">
                <a16:creationId xmlns:a16="http://schemas.microsoft.com/office/drawing/2014/main" id="{C3F52976-4B65-0CDF-5D17-67102C57D6B1}"/>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119994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Probing </a:t>
            </a:r>
            <a:r>
              <a:rPr lang="en-US" dirty="0" err="1"/>
              <a:t>OpenSSL</a:t>
            </a:r>
            <a:r>
              <a:rPr lang="en-US" dirty="0"/>
              <a:t> ECDSA</a:t>
            </a:r>
          </a:p>
        </p:txBody>
      </p:sp>
      <p:sp>
        <p:nvSpPr>
          <p:cNvPr id="3" name="Content Placeholder 2"/>
          <p:cNvSpPr>
            <a:spLocks noGrp="1"/>
          </p:cNvSpPr>
          <p:nvPr>
            <p:ph idx="1"/>
          </p:nvPr>
        </p:nvSpPr>
        <p:spPr/>
        <p:txBody>
          <a:bodyPr>
            <a:normAutofit/>
          </a:bodyPr>
          <a:lstStyle/>
          <a:p>
            <a:r>
              <a:rPr lang="en-US" dirty="0"/>
              <a:t>For secp256k1, operation times are:</a:t>
            </a:r>
          </a:p>
          <a:p>
            <a:pPr lvl="1"/>
            <a:r>
              <a:rPr lang="en-US" dirty="0"/>
              <a:t>Addition: 2,892 cycles </a:t>
            </a:r>
          </a:p>
          <a:p>
            <a:pPr lvl="1"/>
            <a:r>
              <a:rPr lang="en-US" dirty="0"/>
              <a:t>Doubling: 3,086 cycles</a:t>
            </a:r>
          </a:p>
          <a:p>
            <a:pPr lvl="1"/>
            <a:r>
              <a:rPr lang="en-US" dirty="0"/>
              <a:t>Everything else: negligible</a:t>
            </a:r>
          </a:p>
          <a:p>
            <a:endParaRPr lang="en-US" dirty="0"/>
          </a:p>
          <a:p>
            <a:r>
              <a:rPr lang="en-US" dirty="0"/>
              <a:t>To avoid aliasing errors, need to probe at least once every 1,450 cycles</a:t>
            </a:r>
          </a:p>
          <a:p>
            <a:endParaRPr lang="en-US" dirty="0"/>
          </a:p>
          <a:p>
            <a:r>
              <a:rPr lang="en-US" dirty="0"/>
              <a:t>Limitations on probing</a:t>
            </a:r>
          </a:p>
          <a:p>
            <a:pPr lvl="1"/>
            <a:r>
              <a:rPr lang="en-US" dirty="0"/>
              <a:t>Each probe takes 450 cycles.  </a:t>
            </a:r>
          </a:p>
          <a:p>
            <a:pPr lvl="1"/>
            <a:r>
              <a:rPr lang="en-US" dirty="0"/>
              <a:t>At the required probe rate, we can expect a 37% miss rate</a:t>
            </a:r>
          </a:p>
        </p:txBody>
      </p:sp>
      <p:sp>
        <p:nvSpPr>
          <p:cNvPr id="4" name="Slide Number Placeholder 3"/>
          <p:cNvSpPr>
            <a:spLocks noGrp="1"/>
          </p:cNvSpPr>
          <p:nvPr>
            <p:ph type="sldNum" sz="quarter" idx="12"/>
          </p:nvPr>
        </p:nvSpPr>
        <p:spPr/>
        <p:txBody>
          <a:bodyPr/>
          <a:lstStyle/>
          <a:p>
            <a:fld id="{8DD86EB0-85D6-C64A-9CD6-2DB7C42F884D}" type="slidenum">
              <a:rPr lang="en-US" smtClean="0"/>
              <a:t>22</a:t>
            </a:fld>
            <a:endParaRPr lang="en-US"/>
          </a:p>
        </p:txBody>
      </p:sp>
      <p:sp>
        <p:nvSpPr>
          <p:cNvPr id="5" name="Footer Placeholder 4">
            <a:extLst>
              <a:ext uri="{FF2B5EF4-FFF2-40B4-BE49-F238E27FC236}">
                <a16:creationId xmlns:a16="http://schemas.microsoft.com/office/drawing/2014/main" id="{9FD2947A-BCF1-D16C-91C4-DDEFCE006C75}"/>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245681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53458" y="2068894"/>
            <a:ext cx="1078555" cy="105831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Solution: slow the victim down</a:t>
            </a:r>
            <a:endParaRPr lang="en-US" cap="small" dirty="0"/>
          </a:p>
        </p:txBody>
      </p:sp>
      <p:sp>
        <p:nvSpPr>
          <p:cNvPr id="13" name="Content Placeholder 12"/>
          <p:cNvSpPr>
            <a:spLocks noGrp="1"/>
          </p:cNvSpPr>
          <p:nvPr>
            <p:ph idx="1"/>
          </p:nvPr>
        </p:nvSpPr>
        <p:spPr>
          <a:xfrm>
            <a:off x="0" y="992144"/>
            <a:ext cx="6666351" cy="5500729"/>
          </a:xfrm>
        </p:spPr>
        <p:txBody>
          <a:bodyPr>
            <a:normAutofit/>
          </a:bodyPr>
          <a:lstStyle/>
          <a:p>
            <a:r>
              <a:rPr lang="en-US" dirty="0"/>
              <a:t>Flushing data or code forces the victim to retrieve it from the memory</a:t>
            </a:r>
          </a:p>
          <a:p>
            <a:endParaRPr lang="en-US" dirty="0"/>
          </a:p>
          <a:p>
            <a:r>
              <a:rPr lang="en-US" dirty="0"/>
              <a:t>Performance degradation attack:</a:t>
            </a:r>
          </a:p>
          <a:p>
            <a:pPr lvl="1"/>
            <a:r>
              <a:rPr lang="en-US" dirty="0"/>
              <a:t>Find frequently used code lines</a:t>
            </a:r>
          </a:p>
          <a:p>
            <a:pPr lvl="2"/>
            <a:r>
              <a:rPr lang="en-US" dirty="0"/>
              <a:t>For example, </a:t>
            </a:r>
            <a:r>
              <a:rPr lang="en-US" dirty="0" err="1"/>
              <a:t>usingprofiling</a:t>
            </a:r>
            <a:r>
              <a:rPr lang="en-US" dirty="0"/>
              <a:t> information</a:t>
            </a:r>
          </a:p>
          <a:p>
            <a:pPr lvl="1"/>
            <a:r>
              <a:rPr lang="en-US" dirty="0"/>
              <a:t>Repeatedly flush them from the cache</a:t>
            </a:r>
          </a:p>
        </p:txBody>
      </p:sp>
      <p:sp>
        <p:nvSpPr>
          <p:cNvPr id="16" name="Slide Number Placeholder 15"/>
          <p:cNvSpPr>
            <a:spLocks noGrp="1"/>
          </p:cNvSpPr>
          <p:nvPr>
            <p:ph type="sldNum" sz="quarter" idx="12"/>
          </p:nvPr>
        </p:nvSpPr>
        <p:spPr/>
        <p:txBody>
          <a:bodyPr/>
          <a:lstStyle/>
          <a:p>
            <a:fld id="{8DD86EB0-85D6-C64A-9CD6-2DB7C42F884D}" type="slidenum">
              <a:rPr lang="en-US" smtClean="0"/>
              <a:t>23</a:t>
            </a:fld>
            <a:endParaRPr lang="en-US"/>
          </a:p>
        </p:txBody>
      </p:sp>
      <p:sp>
        <p:nvSpPr>
          <p:cNvPr id="8" name="TextBox 7"/>
          <p:cNvSpPr txBox="1"/>
          <p:nvPr/>
        </p:nvSpPr>
        <p:spPr>
          <a:xfrm>
            <a:off x="8442851" y="1334572"/>
            <a:ext cx="1101346" cy="369332"/>
          </a:xfrm>
          <a:prstGeom prst="rect">
            <a:avLst/>
          </a:prstGeom>
          <a:noFill/>
        </p:spPr>
        <p:txBody>
          <a:bodyPr wrap="none" rtlCol="0">
            <a:spAutoFit/>
          </a:bodyPr>
          <a:lstStyle/>
          <a:p>
            <a:pPr algn="r"/>
            <a:r>
              <a:rPr lang="en-US" dirty="0"/>
              <a:t>Processor</a:t>
            </a:r>
          </a:p>
        </p:txBody>
      </p:sp>
      <p:sp>
        <p:nvSpPr>
          <p:cNvPr id="9" name="TextBox 8"/>
          <p:cNvSpPr txBox="1"/>
          <p:nvPr/>
        </p:nvSpPr>
        <p:spPr>
          <a:xfrm>
            <a:off x="8225264" y="6160548"/>
            <a:ext cx="987958" cy="369332"/>
          </a:xfrm>
          <a:prstGeom prst="rect">
            <a:avLst/>
          </a:prstGeom>
          <a:noFill/>
        </p:spPr>
        <p:txBody>
          <a:bodyPr wrap="none" rtlCol="0">
            <a:spAutoFit/>
          </a:bodyPr>
          <a:lstStyle/>
          <a:p>
            <a:r>
              <a:rPr lang="en-US" dirty="0"/>
              <a:t>Memory</a:t>
            </a:r>
          </a:p>
        </p:txBody>
      </p:sp>
      <p:sp>
        <p:nvSpPr>
          <p:cNvPr id="4" name="Rectangle 3"/>
          <p:cNvSpPr/>
          <p:nvPr/>
        </p:nvSpPr>
        <p:spPr>
          <a:xfrm>
            <a:off x="6901929" y="5822798"/>
            <a:ext cx="3634631"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824305"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8067514" y="3667887"/>
            <a:ext cx="2002559" cy="2837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9351434" y="3951597"/>
            <a:ext cx="752054" cy="369332"/>
          </a:xfrm>
          <a:prstGeom prst="rect">
            <a:avLst/>
          </a:prstGeom>
          <a:noFill/>
        </p:spPr>
        <p:txBody>
          <a:bodyPr wrap="none" rtlCol="0">
            <a:spAutoFit/>
          </a:bodyPr>
          <a:lstStyle/>
          <a:p>
            <a:r>
              <a:rPr lang="en-US" dirty="0"/>
              <a:t>Cache</a:t>
            </a:r>
          </a:p>
        </p:txBody>
      </p:sp>
      <p:sp>
        <p:nvSpPr>
          <p:cNvPr id="23" name="Rectangle 22"/>
          <p:cNvSpPr/>
          <p:nvPr/>
        </p:nvSpPr>
        <p:spPr>
          <a:xfrm>
            <a:off x="9213223" y="2068894"/>
            <a:ext cx="1078555" cy="105831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7494382" y="1785503"/>
            <a:ext cx="2919907" cy="253542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824305"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py.png"/>
          <p:cNvPicPr>
            <a:picLocks noChangeAspect="1"/>
          </p:cNvPicPr>
          <p:nvPr/>
        </p:nvPicPr>
        <p:blipFill rotWithShape="1">
          <a:blip r:embed="rId3">
            <a:extLst>
              <a:ext uri="{28A0092B-C50C-407E-A947-70E740481C1C}">
                <a14:useLocalDpi xmlns:a14="http://schemas.microsoft.com/office/drawing/2010/main" val="0"/>
              </a:ext>
            </a:extLst>
          </a:blip>
          <a:srcRect l="-1" r="23305" b="33748"/>
          <a:stretch/>
        </p:blipFill>
        <p:spPr>
          <a:xfrm>
            <a:off x="9351872" y="2068894"/>
            <a:ext cx="781979" cy="1058318"/>
          </a:xfrm>
          <a:prstGeom prst="rect">
            <a:avLst/>
          </a:prstGeom>
        </p:spPr>
      </p:pic>
      <p:pic>
        <p:nvPicPr>
          <p:cNvPr id="12" name="Picture 11" descr="out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3457" y="2130180"/>
            <a:ext cx="1038070" cy="943221"/>
          </a:xfrm>
          <a:prstGeom prst="rect">
            <a:avLst/>
          </a:prstGeom>
        </p:spPr>
      </p:pic>
      <p:sp>
        <p:nvSpPr>
          <p:cNvPr id="22" name="Rectangle 21"/>
          <p:cNvSpPr/>
          <p:nvPr/>
        </p:nvSpPr>
        <p:spPr>
          <a:xfrm>
            <a:off x="7824305" y="5822798"/>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8832013" y="3667887"/>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lus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3223" y="2572733"/>
            <a:ext cx="718511" cy="716458"/>
          </a:xfrm>
          <a:prstGeom prst="rect">
            <a:avLst/>
          </a:prstGeom>
        </p:spPr>
      </p:pic>
      <p:sp>
        <p:nvSpPr>
          <p:cNvPr id="24" name="Rectangle 23"/>
          <p:cNvSpPr/>
          <p:nvPr/>
        </p:nvSpPr>
        <p:spPr>
          <a:xfrm>
            <a:off x="8832013" y="3679906"/>
            <a:ext cx="243209" cy="28371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609F951A-D1D5-B762-27F2-BF7BE4ED2170}"/>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307210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0" presetClass="path" presetSubtype="0" repeatCount="3000" accel="50000" decel="50000" fill="hold" grpId="1" nodeType="withEffect">
                                  <p:stCondLst>
                                    <p:cond delay="0"/>
                                  </p:stCondLst>
                                  <p:childTnLst>
                                    <p:animMotion origin="layout" path="M 0 0 L -0.04915 -0.12532 " pathEditMode="relative" ptsTypes="AA">
                                      <p:cBhvr>
                                        <p:cTn id="8" dur="500" fill="hold"/>
                                        <p:tgtEl>
                                          <p:spTgt spid="24"/>
                                        </p:tgtEl>
                                        <p:attrNameLst>
                                          <p:attrName>ppt_x</p:attrName>
                                          <p:attrName>ppt_y</p:attrName>
                                        </p:attrNameLst>
                                      </p:cBhvr>
                                    </p:animMotion>
                                  </p:childTnLst>
                                </p:cTn>
                              </p:par>
                            </p:childTnLst>
                          </p:cTn>
                        </p:par>
                        <p:par>
                          <p:cTn id="9" fill="hold">
                            <p:stCondLst>
                              <p:cond delay="1500"/>
                            </p:stCondLst>
                            <p:childTnLst>
                              <p:par>
                                <p:cTn id="10" presetID="1" presetClass="exit" presetSubtype="0" fill="hold" grpId="2" nodeType="afterEffect">
                                  <p:stCondLst>
                                    <p:cond delay="0"/>
                                  </p:stCondLst>
                                  <p:childTnLst>
                                    <p:set>
                                      <p:cBhvr>
                                        <p:cTn id="11" dur="1" fill="hold">
                                          <p:stCondLst>
                                            <p:cond delay="0"/>
                                          </p:stCondLst>
                                        </p:cTn>
                                        <p:tgtEl>
                                          <p:spTgt spid="2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childTnLst>
                                </p:cTn>
                              </p:par>
                              <p:par>
                                <p:cTn id="18" presetID="0" presetClass="path" presetSubtype="0" accel="50000" decel="50000" fill="hold" nodeType="withEffect">
                                  <p:stCondLst>
                                    <p:cond delay="0"/>
                                  </p:stCondLst>
                                  <p:childTnLst>
                                    <p:animMotion origin="layout" path="M 6.471E-6 2.91869E-7 L -0.06251 0.12555 " pathEditMode="relative" ptsTypes="AA">
                                      <p:cBhvr>
                                        <p:cTn id="19" dur="1000" fill="hold"/>
                                        <p:tgtEl>
                                          <p:spTgt spid="7"/>
                                        </p:tgtEl>
                                        <p:attrNameLst>
                                          <p:attrName>ppt_x</p:attrName>
                                          <p:attrName>ppt_y</p:attrName>
                                        </p:attrNameLst>
                                      </p:cBhvr>
                                    </p:animMotion>
                                  </p:childTnLst>
                                </p:cTn>
                              </p:par>
                            </p:childTnLst>
                          </p:cTn>
                        </p:par>
                        <p:par>
                          <p:cTn id="20" fill="hold">
                            <p:stCondLst>
                              <p:cond delay="1000"/>
                            </p:stCondLst>
                            <p:childTnLst>
                              <p:par>
                                <p:cTn id="21" presetID="1" presetClass="exit" presetSubtype="0" fill="hold" nodeType="after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1000"/>
                            </p:stCondLst>
                            <p:childTnLst>
                              <p:par>
                                <p:cTn id="24" presetID="1" presetClass="exit"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hidden"/>
                                      </p:to>
                                    </p:set>
                                  </p:childTnLst>
                                </p:cTn>
                              </p:par>
                              <p:par>
                                <p:cTn id="26" presetID="0" presetClass="path" presetSubtype="0" accel="50000" decel="50000" fill="hold" grpId="0" nodeType="withEffect">
                                  <p:stCondLst>
                                    <p:cond delay="0"/>
                                  </p:stCondLst>
                                  <p:childTnLst>
                                    <p:animMotion origin="layout" path="M 3.05556E-6 4.07407E-6 L 0.1026 -0.31667 " pathEditMode="relative" rAng="0" ptsTypes="AA">
                                      <p:cBhvr>
                                        <p:cTn id="27" dur="2000" fill="hold"/>
                                        <p:tgtEl>
                                          <p:spTgt spid="22"/>
                                        </p:tgtEl>
                                        <p:attrNameLst>
                                          <p:attrName>ppt_x</p:attrName>
                                          <p:attrName>ppt_y</p:attrName>
                                        </p:attrNameLst>
                                      </p:cBhvr>
                                      <p:rCtr x="5122" y="-15833"/>
                                    </p:animMotion>
                                  </p:childTnLst>
                                </p:cTn>
                              </p:par>
                            </p:childTnLst>
                          </p:cTn>
                        </p:par>
                        <p:par>
                          <p:cTn id="28" fill="hold">
                            <p:stCondLst>
                              <p:cond delay="3000"/>
                            </p:stCondLst>
                            <p:childTnLst>
                              <p:par>
                                <p:cTn id="29" presetID="1" presetClass="entr" presetSubtype="0" fill="hold" grpId="4"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p:stCondLst>
                              <p:cond delay="3000"/>
                            </p:stCondLst>
                            <p:childTnLst>
                              <p:par>
                                <p:cTn id="32" presetID="0" presetClass="path" presetSubtype="0" accel="50000" decel="50000" fill="hold" grpId="3" nodeType="afterEffect">
                                  <p:stCondLst>
                                    <p:cond delay="0"/>
                                  </p:stCondLst>
                                  <p:childTnLst>
                                    <p:animMotion origin="layout" path="M 0 0 L -0.0493 -0.12547 " pathEditMode="relative" ptsTypes="AA">
                                      <p:cBhvr>
                                        <p:cTn id="33" dur="500" fill="hold"/>
                                        <p:tgtEl>
                                          <p:spTgt spid="24"/>
                                        </p:tgtEl>
                                        <p:attrNameLst>
                                          <p:attrName>ppt_x</p:attrName>
                                          <p:attrName>ppt_y</p:attrName>
                                        </p:attrNameLst>
                                      </p:cBhvr>
                                    </p:animMotion>
                                  </p:childTnLst>
                                </p:cTn>
                              </p:par>
                            </p:childTnLst>
                          </p:cTn>
                        </p:par>
                        <p:par>
                          <p:cTn id="34" fill="hold">
                            <p:stCondLst>
                              <p:cond delay="3500"/>
                            </p:stCondLst>
                            <p:childTnLst>
                              <p:par>
                                <p:cTn id="35" presetID="1" presetClass="exit" presetSubtype="0" fill="hold" grpId="5" nodeType="afterEffect">
                                  <p:stCondLst>
                                    <p:cond delay="0"/>
                                  </p:stCondLst>
                                  <p:childTnLst>
                                    <p:set>
                                      <p:cBhvr>
                                        <p:cTn id="36" dur="1" fill="hold">
                                          <p:stCondLst>
                                            <p:cond delay="0"/>
                                          </p:stCondLst>
                                        </p:cTn>
                                        <p:tgtEl>
                                          <p:spTgt spid="24"/>
                                        </p:tgtEl>
                                        <p:attrNameLst>
                                          <p:attrName>style.visibility</p:attrName>
                                        </p:attrNameLst>
                                      </p:cBhvr>
                                      <p:to>
                                        <p:strVal val="hidden"/>
                                      </p:to>
                                    </p:set>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childTnLst>
                                </p:cTn>
                              </p:par>
                              <p:par>
                                <p:cTn id="42" presetID="0" presetClass="path" presetSubtype="0" accel="50000" decel="50000" fill="hold" nodeType="withEffect">
                                  <p:stCondLst>
                                    <p:cond delay="0"/>
                                  </p:stCondLst>
                                  <p:childTnLst>
                                    <p:animMotion origin="layout" path="M -3.52074E-6 2.52432E-6 L -0.06264 0.12321 " pathEditMode="relative" ptsTypes="AA">
                                      <p:cBhvr>
                                        <p:cTn id="43" dur="1000" fill="hold"/>
                                        <p:tgtEl>
                                          <p:spTgt spid="7"/>
                                        </p:tgtEl>
                                        <p:attrNameLst>
                                          <p:attrName>ppt_x</p:attrName>
                                          <p:attrName>ppt_y</p:attrName>
                                        </p:attrNameLst>
                                      </p:cBhvr>
                                    </p:animMotion>
                                  </p:childTnLst>
                                </p:cTn>
                              </p:par>
                            </p:childTnLst>
                          </p:cTn>
                        </p:par>
                        <p:par>
                          <p:cTn id="44" fill="hold">
                            <p:stCondLst>
                              <p:cond delay="4500"/>
                            </p:stCondLst>
                            <p:childTnLst>
                              <p:par>
                                <p:cTn id="45" presetID="1" presetClass="exit" presetSubtype="0" fill="hold" nodeType="after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par>
                          <p:cTn id="47" fill="hold">
                            <p:stCondLst>
                              <p:cond delay="4500"/>
                            </p:stCondLst>
                            <p:childTnLst>
                              <p:par>
                                <p:cTn id="48" presetID="0" presetClass="path" presetSubtype="0" accel="50000" decel="50000" fill="hold" grpId="1" nodeType="afterEffect">
                                  <p:stCondLst>
                                    <p:cond delay="0"/>
                                  </p:stCondLst>
                                  <p:childTnLst>
                                    <p:animMotion origin="layout" path="M 0 0 L 0.10273 -0.31704 " pathEditMode="relative" ptsTypes="AA">
                                      <p:cBhvr>
                                        <p:cTn id="49" dur="3000" fill="hold"/>
                                        <p:tgtEl>
                                          <p:spTgt spid="22"/>
                                        </p:tgtEl>
                                        <p:attrNameLst>
                                          <p:attrName>ppt_x</p:attrName>
                                          <p:attrName>ppt_y</p:attrName>
                                        </p:attrNameLst>
                                      </p:cBhvr>
                                    </p:animMotion>
                                  </p:childTnLst>
                                </p:cTn>
                              </p:par>
                            </p:childTnLst>
                          </p:cTn>
                        </p:par>
                        <p:par>
                          <p:cTn id="50" fill="hold">
                            <p:stCondLst>
                              <p:cond delay="7500"/>
                            </p:stCondLst>
                            <p:childTnLst>
                              <p:par>
                                <p:cTn id="51" presetID="1" presetClass="entr" presetSubtype="0" fill="hold" grpId="8" nodeType="after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0" presetClass="path" presetSubtype="0" accel="50000" decel="50000" fill="hold" grpId="6" nodeType="withEffect">
                                  <p:stCondLst>
                                    <p:cond delay="0"/>
                                  </p:stCondLst>
                                  <p:childTnLst>
                                    <p:animMotion origin="layout" path="M 0 0 L -0.04928 -0.12552 " pathEditMode="relative" ptsTypes="AA">
                                      <p:cBhvr>
                                        <p:cTn id="54" dur="500" fill="hold"/>
                                        <p:tgtEl>
                                          <p:spTgt spid="24"/>
                                        </p:tgtEl>
                                        <p:attrNameLst>
                                          <p:attrName>ppt_x</p:attrName>
                                          <p:attrName>ppt_y</p:attrName>
                                        </p:attrNameLst>
                                      </p:cBhvr>
                                    </p:animMotion>
                                  </p:childTnLst>
                                </p:cTn>
                              </p:par>
                            </p:childTnLst>
                          </p:cTn>
                        </p:par>
                        <p:par>
                          <p:cTn id="55" fill="hold">
                            <p:stCondLst>
                              <p:cond delay="8000"/>
                            </p:stCondLst>
                            <p:childTnLst>
                              <p:par>
                                <p:cTn id="56" presetID="1" presetClass="exit" presetSubtype="0" fill="hold" grpId="7" nodeType="afterEffect">
                                  <p:stCondLst>
                                    <p:cond delay="0"/>
                                  </p:stCondLst>
                                  <p:childTnLst>
                                    <p:set>
                                      <p:cBhvr>
                                        <p:cTn id="57" dur="1" fill="hold">
                                          <p:stCondLst>
                                            <p:cond delay="0"/>
                                          </p:stCondLst>
                                        </p:cTn>
                                        <p:tgtEl>
                                          <p:spTgt spid="24"/>
                                        </p:tgtEl>
                                        <p:attrNameLst>
                                          <p:attrName>style.visibility</p:attrName>
                                        </p:attrNameLst>
                                      </p:cBhvr>
                                      <p:to>
                                        <p:strVal val="hidden"/>
                                      </p:to>
                                    </p:set>
                                  </p:childTnLst>
                                </p:cTn>
                              </p:par>
                            </p:childTnLst>
                          </p:cTn>
                        </p:par>
                        <p:par>
                          <p:cTn id="58" fill="hold">
                            <p:stCondLst>
                              <p:cond delay="8000"/>
                            </p:stCondLst>
                            <p:childTnLst>
                              <p:par>
                                <p:cTn id="59" presetID="23" presetClass="entr" presetSubtype="16"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childTnLst>
                                </p:cTn>
                              </p:par>
                              <p:par>
                                <p:cTn id="63" presetID="0" presetClass="path" presetSubtype="0" accel="50000" decel="50000" fill="hold" nodeType="withEffect">
                                  <p:stCondLst>
                                    <p:cond delay="0"/>
                                  </p:stCondLst>
                                  <p:childTnLst>
                                    <p:animMotion origin="layout" path="M -3.52074E-6 -1.77397E-6 L -0.06264 0.11881 " pathEditMode="relative" ptsTypes="AA">
                                      <p:cBhvr>
                                        <p:cTn id="64" dur="1000" fill="hold"/>
                                        <p:tgtEl>
                                          <p:spTgt spid="7"/>
                                        </p:tgtEl>
                                        <p:attrNameLst>
                                          <p:attrName>ppt_x</p:attrName>
                                          <p:attrName>ppt_y</p:attrName>
                                        </p:attrNameLst>
                                      </p:cBhvr>
                                    </p:animMotion>
                                  </p:childTnLst>
                                </p:cTn>
                              </p:par>
                            </p:childTnLst>
                          </p:cTn>
                        </p:par>
                        <p:par>
                          <p:cTn id="65" fill="hold">
                            <p:stCondLst>
                              <p:cond delay="9000"/>
                            </p:stCondLst>
                            <p:childTnLst>
                              <p:par>
                                <p:cTn id="66" presetID="1" presetClass="exit" presetSubtype="0" fill="hold" nodeType="afterEffect">
                                  <p:stCondLst>
                                    <p:cond delay="0"/>
                                  </p:stCondLst>
                                  <p:childTnLst>
                                    <p:set>
                                      <p:cBhvr>
                                        <p:cTn id="67" dur="1" fill="hold">
                                          <p:stCondLst>
                                            <p:cond delay="0"/>
                                          </p:stCondLst>
                                        </p:cTn>
                                        <p:tgtEl>
                                          <p:spTgt spid="7"/>
                                        </p:tgtEl>
                                        <p:attrNameLst>
                                          <p:attrName>style.visibility</p:attrName>
                                        </p:attrNameLst>
                                      </p:cBhvr>
                                      <p:to>
                                        <p:strVal val="hidden"/>
                                      </p:to>
                                    </p:set>
                                  </p:childTnLst>
                                </p:cTn>
                              </p:par>
                            </p:childTnLst>
                          </p:cTn>
                        </p:par>
                        <p:par>
                          <p:cTn id="68" fill="hold">
                            <p:stCondLst>
                              <p:cond delay="9000"/>
                            </p:stCondLst>
                            <p:childTnLst>
                              <p:par>
                                <p:cTn id="69" presetID="0" presetClass="path" presetSubtype="0" accel="50000" decel="50000" fill="hold" grpId="2" nodeType="afterEffect">
                                  <p:stCondLst>
                                    <p:cond delay="0"/>
                                  </p:stCondLst>
                                  <p:childTnLst>
                                    <p:animMotion origin="layout" path="M -5.55556E-7 1.11111E-6 L 0.10243 -0.31667 " pathEditMode="relative" rAng="0" ptsTypes="AA">
                                      <p:cBhvr>
                                        <p:cTn id="70" dur="3000" fill="hold"/>
                                        <p:tgtEl>
                                          <p:spTgt spid="22"/>
                                        </p:tgtEl>
                                        <p:attrNameLst>
                                          <p:attrName>ppt_x</p:attrName>
                                          <p:attrName>ppt_y</p:attrName>
                                        </p:attrNameLst>
                                      </p:cBhvr>
                                      <p:rCtr x="5122" y="-15833"/>
                                    </p:animMotion>
                                  </p:childTnLst>
                                </p:cTn>
                              </p:par>
                            </p:childTnLst>
                          </p:cTn>
                        </p:par>
                        <p:par>
                          <p:cTn id="71" fill="hold">
                            <p:stCondLst>
                              <p:cond delay="12000"/>
                            </p:stCondLst>
                            <p:childTnLst>
                              <p:par>
                                <p:cTn id="72" presetID="1" presetClass="entr" presetSubtype="0" fill="hold" grpId="9" nodeType="afterEffect">
                                  <p:stCondLst>
                                    <p:cond delay="0"/>
                                  </p:stCondLst>
                                  <p:childTnLst>
                                    <p:set>
                                      <p:cBhvr>
                                        <p:cTn id="73" dur="1" fill="hold">
                                          <p:stCondLst>
                                            <p:cond delay="0"/>
                                          </p:stCondLst>
                                        </p:cTn>
                                        <p:tgtEl>
                                          <p:spTgt spid="24"/>
                                        </p:tgtEl>
                                        <p:attrNameLst>
                                          <p:attrName>style.visibility</p:attrName>
                                        </p:attrNameLst>
                                      </p:cBhvr>
                                      <p:to>
                                        <p:strVal val="visible"/>
                                      </p:to>
                                    </p:set>
                                  </p:childTnLst>
                                </p:cTn>
                              </p:par>
                              <p:par>
                                <p:cTn id="74" presetID="0" presetClass="path" presetSubtype="0" accel="50000" decel="50000" fill="hold" grpId="10" nodeType="withEffect">
                                  <p:stCondLst>
                                    <p:cond delay="0"/>
                                  </p:stCondLst>
                                  <p:childTnLst>
                                    <p:animMotion origin="layout" path="M 0 0 L -0.04945 -0.12553 " pathEditMode="relative" ptsTypes="AA">
                                      <p:cBhvr>
                                        <p:cTn id="75" dur="500" fill="hold"/>
                                        <p:tgtEl>
                                          <p:spTgt spid="24"/>
                                        </p:tgtEl>
                                        <p:attrNameLst>
                                          <p:attrName>ppt_x</p:attrName>
                                          <p:attrName>ppt_y</p:attrName>
                                        </p:attrNameLst>
                                      </p:cBhvr>
                                    </p:animMotion>
                                  </p:childTnLst>
                                </p:cTn>
                              </p:par>
                            </p:childTnLst>
                          </p:cTn>
                        </p:par>
                        <p:par>
                          <p:cTn id="76" fill="hold">
                            <p:stCondLst>
                              <p:cond delay="12500"/>
                            </p:stCondLst>
                            <p:childTnLst>
                              <p:par>
                                <p:cTn id="77" presetID="1" presetClass="exit" presetSubtype="0" fill="hold" grpId="11" nodeType="afterEffect">
                                  <p:stCondLst>
                                    <p:cond delay="0"/>
                                  </p:stCondLst>
                                  <p:childTnLst>
                                    <p:set>
                                      <p:cBhvr>
                                        <p:cTn id="7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9" grpId="0"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4" grpId="10" animBg="1"/>
      <p:bldP spid="24" grpId="1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 Results</a:t>
            </a:r>
          </a:p>
        </p:txBody>
      </p:sp>
      <p:pic>
        <p:nvPicPr>
          <p:cNvPr id="5" name="Content Placeholder 4" descr="specint.pdf"/>
          <p:cNvPicPr>
            <a:picLocks noGrp="1" noChangeAspect="1"/>
          </p:cNvPicPr>
          <p:nvPr>
            <p:ph idx="1"/>
          </p:nvPr>
        </p:nvPicPr>
        <p:blipFill>
          <a:blip r:embed="rId2">
            <a:extLst>
              <a:ext uri="{28A0092B-C50C-407E-A947-70E740481C1C}">
                <a14:useLocalDpi xmlns:a14="http://schemas.microsoft.com/office/drawing/2010/main" val="0"/>
              </a:ext>
            </a:extLst>
          </a:blip>
          <a:srcRect t="1878" b="1878"/>
          <a:stretch>
            <a:fillRect/>
          </a:stretch>
        </p:blipFill>
        <p:spPr>
          <a:xfrm>
            <a:off x="614995" y="793021"/>
            <a:ext cx="11063506" cy="6084502"/>
          </a:xfrm>
        </p:spPr>
      </p:pic>
      <p:sp>
        <p:nvSpPr>
          <p:cNvPr id="4" name="Slide Number Placeholder 3"/>
          <p:cNvSpPr>
            <a:spLocks noGrp="1"/>
          </p:cNvSpPr>
          <p:nvPr>
            <p:ph type="sldNum" sz="quarter" idx="12"/>
          </p:nvPr>
        </p:nvSpPr>
        <p:spPr/>
        <p:txBody>
          <a:bodyPr/>
          <a:lstStyle/>
          <a:p>
            <a:fld id="{8DD86EB0-85D6-C64A-9CD6-2DB7C42F884D}" type="slidenum">
              <a:rPr lang="en-US" smtClean="0"/>
              <a:t>24</a:t>
            </a:fld>
            <a:endParaRPr lang="en-US"/>
          </a:p>
        </p:txBody>
      </p:sp>
      <p:sp>
        <p:nvSpPr>
          <p:cNvPr id="3" name="Footer Placeholder 2">
            <a:extLst>
              <a:ext uri="{FF2B5EF4-FFF2-40B4-BE49-F238E27FC236}">
                <a16:creationId xmlns:a16="http://schemas.microsoft.com/office/drawing/2014/main" id="{9A14B033-321A-C0F4-225B-245CB1A23F2F}"/>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3835569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a:t>
            </a:r>
            <a:r>
              <a:rPr lang="en-US" dirty="0" err="1"/>
              <a:t>OpenSSL</a:t>
            </a:r>
            <a:endParaRPr lang="en-US" dirty="0"/>
          </a:p>
        </p:txBody>
      </p:sp>
      <p:sp>
        <p:nvSpPr>
          <p:cNvPr id="3" name="Content Placeholder 2"/>
          <p:cNvSpPr>
            <a:spLocks noGrp="1"/>
          </p:cNvSpPr>
          <p:nvPr>
            <p:ph idx="1"/>
          </p:nvPr>
        </p:nvSpPr>
        <p:spPr/>
        <p:txBody>
          <a:bodyPr>
            <a:normAutofit/>
          </a:bodyPr>
          <a:lstStyle/>
          <a:p>
            <a:r>
              <a:rPr lang="en-US" dirty="0"/>
              <a:t>Use two threads to flush three addresses spanning the inner loop in the </a:t>
            </a:r>
            <a:r>
              <a:rPr lang="en-US" dirty="0" err="1"/>
              <a:t>bignum</a:t>
            </a:r>
            <a:r>
              <a:rPr lang="en-US" dirty="0"/>
              <a:t> multiplication code</a:t>
            </a:r>
          </a:p>
          <a:p>
            <a:pPr lvl="1"/>
            <a:r>
              <a:rPr lang="en-US" dirty="0"/>
              <a:t>Add slowed by a factor of 53 (153,709 cycles)</a:t>
            </a:r>
          </a:p>
          <a:p>
            <a:pPr lvl="1"/>
            <a:r>
              <a:rPr lang="en-US" dirty="0"/>
              <a:t>Double slowed by a factor of 41 (126,282 cycles)</a:t>
            </a:r>
          </a:p>
          <a:p>
            <a:endParaRPr lang="en-US" dirty="0"/>
          </a:p>
          <a:p>
            <a:r>
              <a:rPr lang="en-US" dirty="0"/>
              <a:t>Monitor four memory locations: one in add, one in double and two in the call chain of invert</a:t>
            </a:r>
          </a:p>
          <a:p>
            <a:endParaRPr lang="en-US" dirty="0"/>
          </a:p>
          <a:p>
            <a:r>
              <a:rPr lang="en-US" dirty="0"/>
              <a:t>Probe each monitored location once every 17,000 cycles</a:t>
            </a:r>
          </a:p>
          <a:p>
            <a:endParaRPr lang="en-US" dirty="0"/>
          </a:p>
          <a:p>
            <a:endParaRPr lang="en-US" dirty="0"/>
          </a:p>
        </p:txBody>
      </p:sp>
      <p:sp>
        <p:nvSpPr>
          <p:cNvPr id="4" name="Slide Number Placeholder 3"/>
          <p:cNvSpPr>
            <a:spLocks noGrp="1"/>
          </p:cNvSpPr>
          <p:nvPr>
            <p:ph type="sldNum" sz="quarter" idx="12"/>
          </p:nvPr>
        </p:nvSpPr>
        <p:spPr/>
        <p:txBody>
          <a:bodyPr/>
          <a:lstStyle/>
          <a:p>
            <a:fld id="{8DD86EB0-85D6-C64A-9CD6-2DB7C42F884D}" type="slidenum">
              <a:rPr lang="en-US" smtClean="0"/>
              <a:t>25</a:t>
            </a:fld>
            <a:endParaRPr lang="en-US"/>
          </a:p>
        </p:txBody>
      </p:sp>
      <p:sp>
        <p:nvSpPr>
          <p:cNvPr id="5" name="Footer Placeholder 4">
            <a:extLst>
              <a:ext uri="{FF2B5EF4-FFF2-40B4-BE49-F238E27FC236}">
                <a16:creationId xmlns:a16="http://schemas.microsoft.com/office/drawing/2014/main" id="{8C111DE3-3207-8FCC-8D9D-240C06D42663}"/>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58306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FCD6ED-6F2D-EC4F-821E-84D6E405FCBB}"/>
              </a:ext>
            </a:extLst>
          </p:cNvPr>
          <p:cNvSpPr>
            <a:spLocks noGrp="1"/>
          </p:cNvSpPr>
          <p:nvPr>
            <p:ph type="ctrTitle"/>
          </p:nvPr>
        </p:nvSpPr>
        <p:spPr/>
        <p:txBody>
          <a:bodyPr/>
          <a:lstStyle/>
          <a:p>
            <a:r>
              <a:rPr lang="en-AU" dirty="0" err="1"/>
              <a:t>Flush+Flush</a:t>
            </a:r>
            <a:endParaRPr lang="en-AU" dirty="0"/>
          </a:p>
        </p:txBody>
      </p:sp>
      <p:sp>
        <p:nvSpPr>
          <p:cNvPr id="7" name="Subtitle 6">
            <a:extLst>
              <a:ext uri="{FF2B5EF4-FFF2-40B4-BE49-F238E27FC236}">
                <a16:creationId xmlns:a16="http://schemas.microsoft.com/office/drawing/2014/main" id="{7FF0E831-4F43-FA83-9044-F5FFC52D8FEC}"/>
              </a:ext>
            </a:extLst>
          </p:cNvPr>
          <p:cNvSpPr>
            <a:spLocks noGrp="1"/>
          </p:cNvSpPr>
          <p:nvPr>
            <p:ph type="subTitle" idx="1"/>
          </p:nvPr>
        </p:nvSpPr>
        <p:spPr>
          <a:xfrm>
            <a:off x="1524000" y="3602037"/>
            <a:ext cx="9144000" cy="2620737"/>
          </a:xfrm>
        </p:spPr>
        <p:txBody>
          <a:bodyPr>
            <a:normAutofit/>
          </a:bodyPr>
          <a:lstStyle/>
          <a:p>
            <a:pPr algn="l"/>
            <a:r>
              <a:rPr lang="en-AU" dirty="0" err="1"/>
              <a:t>Gruss</a:t>
            </a:r>
            <a:r>
              <a:rPr lang="en-AU" dirty="0"/>
              <a:t> et al. “</a:t>
            </a:r>
            <a:r>
              <a:rPr lang="en-GB" dirty="0" err="1"/>
              <a:t>Flush+Flush</a:t>
            </a:r>
            <a:r>
              <a:rPr lang="en-GB" dirty="0"/>
              <a:t>: A Fast and Stealthy Cache Attack”, DIMVA 2016</a:t>
            </a:r>
          </a:p>
          <a:p>
            <a:pPr algn="l"/>
            <a:endParaRPr lang="en-GB" dirty="0"/>
          </a:p>
        </p:txBody>
      </p:sp>
      <p:sp>
        <p:nvSpPr>
          <p:cNvPr id="4" name="Footer Placeholder 3">
            <a:extLst>
              <a:ext uri="{FF2B5EF4-FFF2-40B4-BE49-F238E27FC236}">
                <a16:creationId xmlns:a16="http://schemas.microsoft.com/office/drawing/2014/main" id="{6F709172-2D3B-B310-B66D-27671F61B5CA}"/>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59A94E53-4571-D26B-8342-D729924A3E16}"/>
              </a:ext>
            </a:extLst>
          </p:cNvPr>
          <p:cNvSpPr>
            <a:spLocks noGrp="1"/>
          </p:cNvSpPr>
          <p:nvPr>
            <p:ph type="sldNum" sz="quarter" idx="12"/>
          </p:nvPr>
        </p:nvSpPr>
        <p:spPr/>
        <p:txBody>
          <a:bodyPr/>
          <a:lstStyle/>
          <a:p>
            <a:fld id="{C714EB55-CF6F-4C0C-B992-04610649AA02}" type="slidenum">
              <a:rPr lang="en-AU" smtClean="0"/>
              <a:t>26</a:t>
            </a:fld>
            <a:endParaRPr lang="en-AU"/>
          </a:p>
        </p:txBody>
      </p:sp>
    </p:spTree>
    <p:extLst>
      <p:ext uri="{BB962C8B-B14F-4D97-AF65-F5344CB8AC3E}">
        <p14:creationId xmlns:p14="http://schemas.microsoft.com/office/powerpoint/2010/main" val="3226239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2CA92-E6E7-6890-8595-509CA514EB9C}"/>
              </a:ext>
            </a:extLst>
          </p:cNvPr>
          <p:cNvSpPr>
            <a:spLocks noGrp="1"/>
          </p:cNvSpPr>
          <p:nvPr>
            <p:ph type="title"/>
          </p:nvPr>
        </p:nvSpPr>
        <p:spPr/>
        <p:txBody>
          <a:bodyPr/>
          <a:lstStyle/>
          <a:p>
            <a:r>
              <a:rPr lang="en-AU" dirty="0" err="1"/>
              <a:t>Flush+Flush</a:t>
            </a:r>
            <a:endParaRPr lang="en-AU" dirty="0"/>
          </a:p>
        </p:txBody>
      </p:sp>
      <p:sp>
        <p:nvSpPr>
          <p:cNvPr id="9" name="Content Placeholder 8">
            <a:extLst>
              <a:ext uri="{FF2B5EF4-FFF2-40B4-BE49-F238E27FC236}">
                <a16:creationId xmlns:a16="http://schemas.microsoft.com/office/drawing/2014/main" id="{60B864D5-6109-4B22-CE5F-7FAC72166190}"/>
              </a:ext>
            </a:extLst>
          </p:cNvPr>
          <p:cNvSpPr>
            <a:spLocks noGrp="1"/>
          </p:cNvSpPr>
          <p:nvPr>
            <p:ph idx="1"/>
          </p:nvPr>
        </p:nvSpPr>
        <p:spPr/>
        <p:txBody>
          <a:bodyPr/>
          <a:lstStyle/>
          <a:p>
            <a:r>
              <a:rPr lang="en-AU" dirty="0"/>
              <a:t>Flush time depends on cache residency</a:t>
            </a:r>
          </a:p>
          <a:p>
            <a:endParaRPr lang="en-AU" dirty="0"/>
          </a:p>
          <a:p>
            <a:endParaRPr lang="en-AU" dirty="0"/>
          </a:p>
          <a:p>
            <a:endParaRPr lang="en-AU" dirty="0"/>
          </a:p>
          <a:p>
            <a:endParaRPr lang="en-AU" dirty="0"/>
          </a:p>
          <a:p>
            <a:endParaRPr lang="en-AU" dirty="0"/>
          </a:p>
          <a:p>
            <a:endParaRPr lang="en-AU" dirty="0"/>
          </a:p>
          <a:p>
            <a:endParaRPr lang="en-AU" dirty="0"/>
          </a:p>
          <a:p>
            <a:r>
              <a:rPr lang="en-AU" dirty="0"/>
              <a:t>Small differences, variable baseline</a:t>
            </a:r>
          </a:p>
        </p:txBody>
      </p:sp>
      <p:sp>
        <p:nvSpPr>
          <p:cNvPr id="4" name="Footer Placeholder 3">
            <a:extLst>
              <a:ext uri="{FF2B5EF4-FFF2-40B4-BE49-F238E27FC236}">
                <a16:creationId xmlns:a16="http://schemas.microsoft.com/office/drawing/2014/main" id="{93D1A4D9-4284-A6DF-A2E6-0B6B0E875CF0}"/>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9AED6AD8-34C7-4125-12DD-AFD96ECDA713}"/>
              </a:ext>
            </a:extLst>
          </p:cNvPr>
          <p:cNvSpPr>
            <a:spLocks noGrp="1"/>
          </p:cNvSpPr>
          <p:nvPr>
            <p:ph type="sldNum" sz="quarter" idx="12"/>
          </p:nvPr>
        </p:nvSpPr>
        <p:spPr/>
        <p:txBody>
          <a:bodyPr/>
          <a:lstStyle/>
          <a:p>
            <a:fld id="{C714EB55-CF6F-4C0C-B992-04610649AA02}" type="slidenum">
              <a:rPr lang="en-AU" smtClean="0"/>
              <a:t>27</a:t>
            </a:fld>
            <a:endParaRPr lang="en-AU"/>
          </a:p>
        </p:txBody>
      </p:sp>
      <p:pic>
        <p:nvPicPr>
          <p:cNvPr id="8" name="Picture 7">
            <a:extLst>
              <a:ext uri="{FF2B5EF4-FFF2-40B4-BE49-F238E27FC236}">
                <a16:creationId xmlns:a16="http://schemas.microsoft.com/office/drawing/2014/main" id="{5462BA9A-DC57-7441-88E4-2DB8F41A97C4}"/>
              </a:ext>
            </a:extLst>
          </p:cNvPr>
          <p:cNvPicPr>
            <a:picLocks noChangeAspect="1"/>
          </p:cNvPicPr>
          <p:nvPr/>
        </p:nvPicPr>
        <p:blipFill>
          <a:blip r:embed="rId2"/>
          <a:stretch>
            <a:fillRect/>
          </a:stretch>
        </p:blipFill>
        <p:spPr>
          <a:xfrm>
            <a:off x="169933" y="1682197"/>
            <a:ext cx="12082272" cy="3561441"/>
          </a:xfrm>
          <a:prstGeom prst="rect">
            <a:avLst/>
          </a:prstGeom>
        </p:spPr>
      </p:pic>
    </p:spTree>
    <p:extLst>
      <p:ext uri="{BB962C8B-B14F-4D97-AF65-F5344CB8AC3E}">
        <p14:creationId xmlns:p14="http://schemas.microsoft.com/office/powerpoint/2010/main" val="2693961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4037-6670-E9AE-32AD-CEAEC662E9D0}"/>
              </a:ext>
            </a:extLst>
          </p:cNvPr>
          <p:cNvSpPr>
            <a:spLocks noGrp="1"/>
          </p:cNvSpPr>
          <p:nvPr>
            <p:ph type="title"/>
          </p:nvPr>
        </p:nvSpPr>
        <p:spPr/>
        <p:txBody>
          <a:bodyPr/>
          <a:lstStyle/>
          <a:p>
            <a:r>
              <a:rPr lang="en-AU" dirty="0"/>
              <a:t>Improvements</a:t>
            </a:r>
          </a:p>
        </p:txBody>
      </p:sp>
      <p:sp>
        <p:nvSpPr>
          <p:cNvPr id="3" name="Content Placeholder 2">
            <a:extLst>
              <a:ext uri="{FF2B5EF4-FFF2-40B4-BE49-F238E27FC236}">
                <a16:creationId xmlns:a16="http://schemas.microsoft.com/office/drawing/2014/main" id="{E99F35EC-80BF-1D06-B88A-FA2EB9371914}"/>
              </a:ext>
            </a:extLst>
          </p:cNvPr>
          <p:cNvSpPr>
            <a:spLocks noGrp="1"/>
          </p:cNvSpPr>
          <p:nvPr>
            <p:ph idx="1"/>
          </p:nvPr>
        </p:nvSpPr>
        <p:spPr/>
        <p:txBody>
          <a:bodyPr/>
          <a:lstStyle/>
          <a:p>
            <a:pPr algn="l"/>
            <a:r>
              <a:rPr lang="en-GB" dirty="0"/>
              <a:t>Timing depends on core and slice.  Can improve accuracy through calibration</a:t>
            </a:r>
          </a:p>
          <a:p>
            <a:pPr lvl="1"/>
            <a:r>
              <a:rPr lang="en-GB" dirty="0"/>
              <a:t>Didier and Maurice, “Calibration Done Right: Noiseless </a:t>
            </a:r>
            <a:r>
              <a:rPr lang="en-GB" dirty="0" err="1"/>
              <a:t>Flush+Flush</a:t>
            </a:r>
            <a:r>
              <a:rPr lang="en-GB" dirty="0"/>
              <a:t> Attacks.”, DIMVA 2021</a:t>
            </a:r>
          </a:p>
          <a:p>
            <a:pPr lvl="1"/>
            <a:endParaRPr lang="en-GB" dirty="0"/>
          </a:p>
          <a:p>
            <a:pPr lvl="1"/>
            <a:endParaRPr lang="en-GB" dirty="0"/>
          </a:p>
          <a:p>
            <a:pPr algn="l"/>
            <a:r>
              <a:rPr lang="en-GB" dirty="0"/>
              <a:t>Avoiding fences increases difference between hit and miss</a:t>
            </a:r>
          </a:p>
          <a:p>
            <a:pPr lvl="1"/>
            <a:r>
              <a:rPr lang="en-GB" dirty="0"/>
              <a:t>Ding et al., “A Cross-Platform Cache Timing Attack Framework via Deep Learning”, DATE 2022</a:t>
            </a:r>
            <a:endParaRPr lang="en-AU" dirty="0"/>
          </a:p>
          <a:p>
            <a:endParaRPr lang="en-AU" dirty="0"/>
          </a:p>
        </p:txBody>
      </p:sp>
      <p:sp>
        <p:nvSpPr>
          <p:cNvPr id="4" name="Footer Placeholder 3">
            <a:extLst>
              <a:ext uri="{FF2B5EF4-FFF2-40B4-BE49-F238E27FC236}">
                <a16:creationId xmlns:a16="http://schemas.microsoft.com/office/drawing/2014/main" id="{FA61F757-1402-7F43-87A1-5ABCBD471332}"/>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A63EB277-2FB9-068C-84F8-37E2E5CCD8C6}"/>
              </a:ext>
            </a:extLst>
          </p:cNvPr>
          <p:cNvSpPr>
            <a:spLocks noGrp="1"/>
          </p:cNvSpPr>
          <p:nvPr>
            <p:ph type="sldNum" sz="quarter" idx="12"/>
          </p:nvPr>
        </p:nvSpPr>
        <p:spPr/>
        <p:txBody>
          <a:bodyPr/>
          <a:lstStyle/>
          <a:p>
            <a:fld id="{C714EB55-CF6F-4C0C-B992-04610649AA02}" type="slidenum">
              <a:rPr lang="en-AU" smtClean="0"/>
              <a:t>28</a:t>
            </a:fld>
            <a:endParaRPr lang="en-AU"/>
          </a:p>
        </p:txBody>
      </p:sp>
    </p:spTree>
    <p:extLst>
      <p:ext uri="{BB962C8B-B14F-4D97-AF65-F5344CB8AC3E}">
        <p14:creationId xmlns:p14="http://schemas.microsoft.com/office/powerpoint/2010/main" val="204108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4F65-D191-DAE2-38E1-086F68609AAD}"/>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3FC9D3DC-AACC-6234-7740-332186068EEC}"/>
              </a:ext>
            </a:extLst>
          </p:cNvPr>
          <p:cNvSpPr>
            <a:spLocks noGrp="1"/>
          </p:cNvSpPr>
          <p:nvPr>
            <p:ph idx="1"/>
          </p:nvPr>
        </p:nvSpPr>
        <p:spPr/>
        <p:txBody>
          <a:bodyPr/>
          <a:lstStyle/>
          <a:p>
            <a:r>
              <a:rPr lang="en-AU" dirty="0" err="1"/>
              <a:t>Flush+Reload</a:t>
            </a:r>
            <a:r>
              <a:rPr lang="en-AU" dirty="0"/>
              <a:t> and related attacks</a:t>
            </a:r>
          </a:p>
          <a:p>
            <a:r>
              <a:rPr lang="en-AU" dirty="0"/>
              <a:t>Amplification through performance degradation</a:t>
            </a:r>
          </a:p>
          <a:p>
            <a:endParaRPr lang="en-AU" dirty="0"/>
          </a:p>
          <a:p>
            <a:endParaRPr lang="en-AU" dirty="0"/>
          </a:p>
          <a:p>
            <a:endParaRPr lang="en-AU" dirty="0"/>
          </a:p>
          <a:p>
            <a:endParaRPr lang="en-AU" dirty="0"/>
          </a:p>
          <a:p>
            <a:r>
              <a:rPr lang="en-AU" dirty="0"/>
              <a:t>Next: </a:t>
            </a:r>
            <a:r>
              <a:rPr lang="en-AU" dirty="0" err="1"/>
              <a:t>Prime+Probe</a:t>
            </a:r>
            <a:r>
              <a:rPr lang="en-AU" dirty="0"/>
              <a:t> Attacks</a:t>
            </a:r>
          </a:p>
          <a:p>
            <a:pPr lvl="1"/>
            <a:r>
              <a:rPr lang="en-AU" dirty="0"/>
              <a:t>Read: </a:t>
            </a:r>
            <a:r>
              <a:rPr lang="en-AU" dirty="0" err="1"/>
              <a:t>Osvik</a:t>
            </a:r>
            <a:r>
              <a:rPr lang="en-AU" dirty="0"/>
              <a:t>, Shamir, and </a:t>
            </a:r>
            <a:r>
              <a:rPr lang="en-AU" dirty="0" err="1"/>
              <a:t>Tromer</a:t>
            </a:r>
            <a:r>
              <a:rPr lang="en-AU" dirty="0"/>
              <a:t>, “Cache attacks and Countermeasures: The Case of AES”, CT-RSA 2006</a:t>
            </a:r>
          </a:p>
        </p:txBody>
      </p:sp>
      <p:sp>
        <p:nvSpPr>
          <p:cNvPr id="4" name="Footer Placeholder 3">
            <a:extLst>
              <a:ext uri="{FF2B5EF4-FFF2-40B4-BE49-F238E27FC236}">
                <a16:creationId xmlns:a16="http://schemas.microsoft.com/office/drawing/2014/main" id="{08C633C0-C6C9-B0DC-087A-3F4D7CC3F1CC}"/>
              </a:ext>
            </a:extLst>
          </p:cNvPr>
          <p:cNvSpPr>
            <a:spLocks noGrp="1"/>
          </p:cNvSpPr>
          <p:nvPr>
            <p:ph type="ftr" sz="quarter" idx="11"/>
          </p:nvPr>
        </p:nvSpPr>
        <p:spPr/>
        <p:txBody>
          <a:bodyPr/>
          <a:lstStyle/>
          <a:p>
            <a:r>
              <a:rPr lang="en-GB"/>
              <a:t>MAD - 02 - F+R</a:t>
            </a:r>
            <a:endParaRPr lang="en-AU"/>
          </a:p>
        </p:txBody>
      </p:sp>
      <p:sp>
        <p:nvSpPr>
          <p:cNvPr id="5" name="Slide Number Placeholder 4">
            <a:extLst>
              <a:ext uri="{FF2B5EF4-FFF2-40B4-BE49-F238E27FC236}">
                <a16:creationId xmlns:a16="http://schemas.microsoft.com/office/drawing/2014/main" id="{4F91DA48-FF2E-6D2D-4DD7-AC53BB0E876F}"/>
              </a:ext>
            </a:extLst>
          </p:cNvPr>
          <p:cNvSpPr>
            <a:spLocks noGrp="1"/>
          </p:cNvSpPr>
          <p:nvPr>
            <p:ph type="sldNum" sz="quarter" idx="12"/>
          </p:nvPr>
        </p:nvSpPr>
        <p:spPr/>
        <p:txBody>
          <a:bodyPr/>
          <a:lstStyle/>
          <a:p>
            <a:fld id="{C714EB55-CF6F-4C0C-B992-04610649AA02}" type="slidenum">
              <a:rPr lang="en-AU" smtClean="0"/>
              <a:t>29</a:t>
            </a:fld>
            <a:endParaRPr lang="en-AU"/>
          </a:p>
        </p:txBody>
      </p:sp>
    </p:spTree>
    <p:extLst>
      <p:ext uri="{BB962C8B-B14F-4D97-AF65-F5344CB8AC3E}">
        <p14:creationId xmlns:p14="http://schemas.microsoft.com/office/powerpoint/2010/main" val="29919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Bridging the gap</a:t>
            </a:r>
          </a:p>
        </p:txBody>
      </p:sp>
      <p:sp>
        <p:nvSpPr>
          <p:cNvPr id="13" name="Content Placeholder 12"/>
          <p:cNvSpPr>
            <a:spLocks noGrp="1"/>
          </p:cNvSpPr>
          <p:nvPr>
            <p:ph sz="quarter" idx="10"/>
          </p:nvPr>
        </p:nvSpPr>
        <p:spPr>
          <a:xfrm>
            <a:off x="551328" y="1285875"/>
            <a:ext cx="5763747" cy="5059339"/>
          </a:xfrm>
        </p:spPr>
        <p:txBody>
          <a:bodyPr>
            <a:noAutofit/>
          </a:bodyPr>
          <a:lstStyle/>
          <a:p>
            <a:pPr marL="0" indent="0">
              <a:buNone/>
            </a:pPr>
            <a:r>
              <a:rPr lang="en-US" sz="3200" dirty="0"/>
              <a:t>Cache </a:t>
            </a:r>
            <a:r>
              <a:rPr lang="en-US" sz="3200" dirty="0" err="1"/>
              <a:t>utilises</a:t>
            </a:r>
            <a:r>
              <a:rPr lang="en-US" sz="3200" dirty="0"/>
              <a:t> locality to bridge the gap</a:t>
            </a:r>
          </a:p>
          <a:p>
            <a:r>
              <a:rPr lang="en-US" sz="3200" dirty="0"/>
              <a:t>Divides memory into </a:t>
            </a:r>
            <a:r>
              <a:rPr lang="en-US" sz="3200" i="1" dirty="0"/>
              <a:t>lines</a:t>
            </a:r>
            <a:endParaRPr lang="en-US" sz="3200" dirty="0"/>
          </a:p>
          <a:p>
            <a:r>
              <a:rPr lang="en-US" sz="3200" dirty="0"/>
              <a:t>Stores recently used lines</a:t>
            </a:r>
          </a:p>
          <a:p>
            <a:endParaRPr lang="en-US" sz="2400" dirty="0"/>
          </a:p>
          <a:p>
            <a:r>
              <a:rPr lang="en-US" sz="3200" dirty="0"/>
              <a:t>In a </a:t>
            </a:r>
            <a:r>
              <a:rPr lang="en-US" sz="3200" i="1" dirty="0"/>
              <a:t>cache</a:t>
            </a:r>
            <a:r>
              <a:rPr lang="en-US" sz="3200" dirty="0"/>
              <a:t> </a:t>
            </a:r>
            <a:r>
              <a:rPr lang="en-US" sz="3200" i="1" dirty="0"/>
              <a:t>hit</a:t>
            </a:r>
            <a:r>
              <a:rPr lang="en-US" sz="3200" dirty="0"/>
              <a:t>, data is retrieved from the cache</a:t>
            </a:r>
          </a:p>
          <a:p>
            <a:r>
              <a:rPr lang="en-US" sz="3200" dirty="0"/>
              <a:t>In a </a:t>
            </a:r>
            <a:r>
              <a:rPr lang="en-US" sz="3200" i="1" dirty="0"/>
              <a:t>cache miss</a:t>
            </a:r>
            <a:r>
              <a:rPr lang="en-US" sz="3200" dirty="0"/>
              <a:t>, data is retrieved from memory and inserted to the cache</a:t>
            </a:r>
          </a:p>
        </p:txBody>
      </p:sp>
      <p:sp>
        <p:nvSpPr>
          <p:cNvPr id="32" name="Rectangle 31"/>
          <p:cNvSpPr/>
          <p:nvPr/>
        </p:nvSpPr>
        <p:spPr>
          <a:xfrm>
            <a:off x="8870211" y="1631454"/>
            <a:ext cx="783379" cy="65523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33" name="TextBox 32"/>
          <p:cNvSpPr txBox="1"/>
          <p:nvPr/>
        </p:nvSpPr>
        <p:spPr>
          <a:xfrm>
            <a:off x="8711227" y="1165804"/>
            <a:ext cx="1101346"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Processor</a:t>
            </a:r>
          </a:p>
        </p:txBody>
      </p:sp>
      <p:sp>
        <p:nvSpPr>
          <p:cNvPr id="34" name="Rectangle 33"/>
          <p:cNvSpPr/>
          <p:nvPr/>
        </p:nvSpPr>
        <p:spPr>
          <a:xfrm>
            <a:off x="7193065" y="4898862"/>
            <a:ext cx="3634631"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5" name="TextBox 34"/>
          <p:cNvSpPr txBox="1"/>
          <p:nvPr/>
        </p:nvSpPr>
        <p:spPr>
          <a:xfrm>
            <a:off x="8558639" y="5231860"/>
            <a:ext cx="9879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Memory</a:t>
            </a:r>
          </a:p>
        </p:txBody>
      </p:sp>
      <p:sp>
        <p:nvSpPr>
          <p:cNvPr id="36" name="Rectangle 35"/>
          <p:cNvSpPr/>
          <p:nvPr/>
        </p:nvSpPr>
        <p:spPr>
          <a:xfrm>
            <a:off x="8400888" y="2739199"/>
            <a:ext cx="2002559"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7" name="Rectangle 36"/>
          <p:cNvSpPr/>
          <p:nvPr/>
        </p:nvSpPr>
        <p:spPr>
          <a:xfrm>
            <a:off x="9010381" y="2739199"/>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8" name="Rectangle 37"/>
          <p:cNvSpPr/>
          <p:nvPr/>
        </p:nvSpPr>
        <p:spPr>
          <a:xfrm>
            <a:off x="9010381" y="2739199"/>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9" name="TextBox 38"/>
          <p:cNvSpPr txBox="1"/>
          <p:nvPr/>
        </p:nvSpPr>
        <p:spPr>
          <a:xfrm>
            <a:off x="9684809" y="3022909"/>
            <a:ext cx="75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Cache</a:t>
            </a:r>
          </a:p>
        </p:txBody>
      </p:sp>
      <p:sp>
        <p:nvSpPr>
          <p:cNvPr id="40" name="Rectangle 39"/>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1" name="Rectangle 40"/>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2" name="Rectangle 41"/>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3" name="Rectangle 42"/>
          <p:cNvSpPr/>
          <p:nvPr/>
        </p:nvSpPr>
        <p:spPr>
          <a:xfrm>
            <a:off x="8167366" y="48988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Tree>
    <p:extLst>
      <p:ext uri="{BB962C8B-B14F-4D97-AF65-F5344CB8AC3E}">
        <p14:creationId xmlns:p14="http://schemas.microsoft.com/office/powerpoint/2010/main" val="150033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Consistency</a:t>
            </a:r>
          </a:p>
        </p:txBody>
      </p:sp>
      <p:sp>
        <p:nvSpPr>
          <p:cNvPr id="13" name="Content Placeholder 12"/>
          <p:cNvSpPr>
            <a:spLocks noGrp="1"/>
          </p:cNvSpPr>
          <p:nvPr>
            <p:ph sz="quarter" idx="10"/>
          </p:nvPr>
        </p:nvSpPr>
        <p:spPr>
          <a:xfrm>
            <a:off x="620430" y="1171142"/>
            <a:ext cx="5807915" cy="4915333"/>
          </a:xfrm>
        </p:spPr>
        <p:txBody>
          <a:bodyPr>
            <a:normAutofit/>
          </a:bodyPr>
          <a:lstStyle/>
          <a:p>
            <a:r>
              <a:rPr lang="en-US" sz="3600" dirty="0"/>
              <a:t>Memory and cache can be in inconsistent states</a:t>
            </a:r>
          </a:p>
          <a:p>
            <a:pPr lvl="1"/>
            <a:r>
              <a:rPr lang="en-US" sz="3200" dirty="0"/>
              <a:t>Rare, but possible</a:t>
            </a:r>
          </a:p>
          <a:p>
            <a:r>
              <a:rPr lang="en-US" sz="3600" dirty="0"/>
              <a:t>Solution: Flushing the cache contents</a:t>
            </a:r>
          </a:p>
          <a:p>
            <a:pPr lvl="1"/>
            <a:r>
              <a:rPr lang="en-US" sz="3200" dirty="0"/>
              <a:t>Ensures that the next load is served from the memory</a:t>
            </a:r>
          </a:p>
        </p:txBody>
      </p:sp>
      <p:sp>
        <p:nvSpPr>
          <p:cNvPr id="19" name="Rectangle 18"/>
          <p:cNvSpPr/>
          <p:nvPr/>
        </p:nvSpPr>
        <p:spPr>
          <a:xfrm>
            <a:off x="9213111" y="1902917"/>
            <a:ext cx="783379" cy="65523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22" name="TextBox 21"/>
          <p:cNvSpPr txBox="1"/>
          <p:nvPr/>
        </p:nvSpPr>
        <p:spPr>
          <a:xfrm>
            <a:off x="9054127" y="1437267"/>
            <a:ext cx="1101346"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Processor</a:t>
            </a:r>
          </a:p>
        </p:txBody>
      </p:sp>
      <p:sp>
        <p:nvSpPr>
          <p:cNvPr id="23" name="TextBox 22"/>
          <p:cNvSpPr txBox="1"/>
          <p:nvPr/>
        </p:nvSpPr>
        <p:spPr>
          <a:xfrm>
            <a:off x="8901539" y="5503323"/>
            <a:ext cx="9879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Memory</a:t>
            </a:r>
          </a:p>
        </p:txBody>
      </p:sp>
      <p:sp>
        <p:nvSpPr>
          <p:cNvPr id="25" name="Rectangle 24"/>
          <p:cNvSpPr/>
          <p:nvPr/>
        </p:nvSpPr>
        <p:spPr>
          <a:xfrm>
            <a:off x="7578203" y="5165573"/>
            <a:ext cx="3634631"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26" name="Rectangle 25"/>
          <p:cNvSpPr/>
          <p:nvPr/>
        </p:nvSpPr>
        <p:spPr>
          <a:xfrm>
            <a:off x="8500579" y="5165573"/>
            <a:ext cx="243209" cy="283710"/>
          </a:xfrm>
          <a:prstGeom prst="rect">
            <a:avLst/>
          </a:prstGeom>
          <a:solidFill>
            <a:srgbClr val="FFFF00"/>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27" name="Rectangle 26"/>
          <p:cNvSpPr/>
          <p:nvPr/>
        </p:nvSpPr>
        <p:spPr>
          <a:xfrm>
            <a:off x="8743788" y="3010662"/>
            <a:ext cx="2002559"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0" name="Rectangle 29"/>
          <p:cNvSpPr/>
          <p:nvPr/>
        </p:nvSpPr>
        <p:spPr>
          <a:xfrm>
            <a:off x="9353281" y="3010662"/>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1" name="TextBox 30"/>
          <p:cNvSpPr txBox="1"/>
          <p:nvPr/>
        </p:nvSpPr>
        <p:spPr>
          <a:xfrm>
            <a:off x="10027709" y="3294372"/>
            <a:ext cx="75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Cache</a:t>
            </a:r>
          </a:p>
        </p:txBody>
      </p:sp>
      <p:sp>
        <p:nvSpPr>
          <p:cNvPr id="32" name="Rectangle 31"/>
          <p:cNvSpPr/>
          <p:nvPr/>
        </p:nvSpPr>
        <p:spPr>
          <a:xfrm>
            <a:off x="9353281" y="3019979"/>
            <a:ext cx="243209" cy="283710"/>
          </a:xfrm>
          <a:prstGeom prst="rect">
            <a:avLst/>
          </a:prstGeom>
          <a:solidFill>
            <a:srgbClr val="8064A2">
              <a:lumMod val="75000"/>
            </a:srgbClr>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pic>
        <p:nvPicPr>
          <p:cNvPr id="33" name="Picture 32" descr="flus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940" y="1902917"/>
            <a:ext cx="718511" cy="716458"/>
          </a:xfrm>
          <a:prstGeom prst="rect">
            <a:avLst/>
          </a:prstGeom>
        </p:spPr>
      </p:pic>
      <p:sp>
        <p:nvSpPr>
          <p:cNvPr id="34" name="Rectangle 33"/>
          <p:cNvSpPr/>
          <p:nvPr/>
        </p:nvSpPr>
        <p:spPr>
          <a:xfrm>
            <a:off x="8500579" y="5165573"/>
            <a:ext cx="243209" cy="283710"/>
          </a:xfrm>
          <a:prstGeom prst="rect">
            <a:avLst/>
          </a:prstGeom>
          <a:solidFill>
            <a:srgbClr val="FFFF00"/>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5" name="Rectangle 34"/>
          <p:cNvSpPr/>
          <p:nvPr/>
        </p:nvSpPr>
        <p:spPr>
          <a:xfrm>
            <a:off x="9353281" y="3010662"/>
            <a:ext cx="243209" cy="283710"/>
          </a:xfrm>
          <a:prstGeom prst="rect">
            <a:avLst/>
          </a:prstGeom>
          <a:solidFill>
            <a:srgbClr val="FFFF00"/>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Tree>
    <p:extLst>
      <p:ext uri="{BB962C8B-B14F-4D97-AF65-F5344CB8AC3E}">
        <p14:creationId xmlns:p14="http://schemas.microsoft.com/office/powerpoint/2010/main" val="375001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0 0 L 0.01528 -0.12314 " pathEditMode="relative" ptsTypes="AA">
                                      <p:cBhvr>
                                        <p:cTn id="9" dur="500" fill="hold"/>
                                        <p:tgtEl>
                                          <p:spTgt spid="32"/>
                                        </p:tgtEl>
                                        <p:attrNameLst>
                                          <p:attrName>ppt_x</p:attrName>
                                          <p:attrName>ppt_y</p:attrName>
                                        </p:attrNameLst>
                                      </p:cBhvr>
                                    </p:animMotion>
                                  </p:childTnLst>
                                </p:cTn>
                              </p:par>
                            </p:childTnLst>
                          </p:cTn>
                        </p:par>
                        <p:par>
                          <p:cTn id="10" fill="hold">
                            <p:stCondLst>
                              <p:cond delay="500"/>
                            </p:stCondLst>
                            <p:childTnLst>
                              <p:par>
                                <p:cTn id="11" presetID="1" presetClass="exit" presetSubtype="0" fill="hold" grpId="2" nodeType="afterEffect">
                                  <p:stCondLst>
                                    <p:cond delay="0"/>
                                  </p:stCondLst>
                                  <p:childTnLst>
                                    <p:set>
                                      <p:cBhvr>
                                        <p:cTn id="12" dur="1" fill="hold">
                                          <p:stCondLst>
                                            <p:cond delay="0"/>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0" presetClass="path" presetSubtype="0" accel="50000" decel="50000" fill="hold" nodeType="withEffect">
                                  <p:stCondLst>
                                    <p:cond delay="0"/>
                                  </p:stCondLst>
                                  <p:childTnLst>
                                    <p:animMotion origin="layout" path="M -3.88889E-6 -4.81481E-6 L -0.01527 0.12338 " pathEditMode="relative" rAng="0" ptsTypes="AA">
                                      <p:cBhvr>
                                        <p:cTn id="27" dur="1000" fill="hold"/>
                                        <p:tgtEl>
                                          <p:spTgt spid="33"/>
                                        </p:tgtEl>
                                        <p:attrNameLst>
                                          <p:attrName>ppt_x</p:attrName>
                                          <p:attrName>ppt_y</p:attrName>
                                        </p:attrNameLst>
                                      </p:cBhvr>
                                      <p:rCtr x="-764" y="6157"/>
                                    </p:animMotion>
                                  </p:childTnLst>
                                </p:cTn>
                              </p:par>
                            </p:childTnLst>
                          </p:cTn>
                        </p:par>
                        <p:par>
                          <p:cTn id="28" fill="hold">
                            <p:stCondLst>
                              <p:cond delay="1000"/>
                            </p:stCondLst>
                            <p:childTnLst>
                              <p:par>
                                <p:cTn id="29" presetID="1" presetClass="exit" presetSubtype="0" fill="hold" nodeType="afterEffect">
                                  <p:stCondLst>
                                    <p:cond delay="1500"/>
                                  </p:stCondLst>
                                  <p:childTnLst>
                                    <p:set>
                                      <p:cBhvr>
                                        <p:cTn id="30" dur="1" fill="hold">
                                          <p:stCondLst>
                                            <p:cond delay="0"/>
                                          </p:stCondLst>
                                        </p:cTn>
                                        <p:tgtEl>
                                          <p:spTgt spid="33"/>
                                        </p:tgtEl>
                                        <p:attrNameLst>
                                          <p:attrName>style.visibility</p:attrName>
                                        </p:attrNameLst>
                                      </p:cBhvr>
                                      <p:to>
                                        <p:strVal val="hidden"/>
                                      </p:to>
                                    </p:set>
                                  </p:childTnLst>
                                </p:cTn>
                              </p:par>
                            </p:childTnLst>
                          </p:cTn>
                        </p:par>
                        <p:par>
                          <p:cTn id="31" fill="hold">
                            <p:stCondLst>
                              <p:cond delay="2500"/>
                            </p:stCondLst>
                            <p:childTnLst>
                              <p:par>
                                <p:cTn id="32" presetID="1" presetClass="exit"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1.45833E-6 -2.59259E-6 L 0.06992 -0.31296 " pathEditMode="relative" rAng="0" ptsTypes="AA">
                                      <p:cBhvr>
                                        <p:cTn id="40" dur="3000" fill="hold"/>
                                        <p:tgtEl>
                                          <p:spTgt spid="34"/>
                                        </p:tgtEl>
                                        <p:attrNameLst>
                                          <p:attrName>ppt_x</p:attrName>
                                          <p:attrName>ppt_y</p:attrName>
                                        </p:attrNameLst>
                                      </p:cBhvr>
                                      <p:rCtr x="3529" y="-15602"/>
                                    </p:animMotion>
                                  </p:childTnLst>
                                </p:cTn>
                              </p:par>
                            </p:childTnLst>
                          </p:cTn>
                        </p:par>
                        <p:par>
                          <p:cTn id="41" fill="hold">
                            <p:stCondLst>
                              <p:cond delay="3000"/>
                            </p:stCondLst>
                            <p:childTnLst>
                              <p:par>
                                <p:cTn id="42" presetID="1"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0" presetClass="path" presetSubtype="0" accel="50000" decel="50000" fill="hold" grpId="1" nodeType="withEffect">
                                  <p:stCondLst>
                                    <p:cond delay="0"/>
                                  </p:stCondLst>
                                  <p:childTnLst>
                                    <p:animMotion origin="layout" path="M -2.5E-6 -2.96296E-6 L 0.01059 -0.11643 " pathEditMode="relative" rAng="0" ptsTypes="AA">
                                      <p:cBhvr>
                                        <p:cTn id="45" dur="500" fill="hold"/>
                                        <p:tgtEl>
                                          <p:spTgt spid="35"/>
                                        </p:tgtEl>
                                        <p:attrNameLst>
                                          <p:attrName>ppt_x</p:attrName>
                                          <p:attrName>ppt_y</p:attrName>
                                        </p:attrNameLst>
                                      </p:cBhvr>
                                      <p:rCtr x="521" y="-5833"/>
                                    </p:animMotion>
                                  </p:childTnLst>
                                </p:cTn>
                              </p:par>
                            </p:childTnLst>
                          </p:cTn>
                        </p:par>
                        <p:par>
                          <p:cTn id="46" fill="hold">
                            <p:stCondLst>
                              <p:cond delay="3500"/>
                            </p:stCondLst>
                            <p:childTnLst>
                              <p:par>
                                <p:cTn id="47" presetID="1" presetClass="exit" presetSubtype="0" fill="hold" grpId="2" nodeType="afterEffect">
                                  <p:stCondLst>
                                    <p:cond delay="0"/>
                                  </p:stCondLst>
                                  <p:childTnLst>
                                    <p:set>
                                      <p:cBhvr>
                                        <p:cTn id="48"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30" grpId="0" animBg="1"/>
      <p:bldP spid="32" grpId="0" animBg="1"/>
      <p:bldP spid="32" grpId="1" animBg="1"/>
      <p:bldP spid="32" grpId="2" animBg="1"/>
      <p:bldP spid="34" grpId="0" animBg="1"/>
      <p:bldP spid="34" grpId="1" animBg="1"/>
      <p:bldP spid="35" grpId="0" animBg="1"/>
      <p:bldP spid="35" grpId="1" animBg="1"/>
      <p:bldP spid="35"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cap="small" dirty="0" err="1"/>
              <a:t>Flush+Reload</a:t>
            </a:r>
            <a:r>
              <a:rPr lang="en-US" cap="small" dirty="0"/>
              <a:t> </a:t>
            </a:r>
            <a:r>
              <a:rPr lang="en-US" dirty="0"/>
              <a:t>Attack</a:t>
            </a:r>
          </a:p>
        </p:txBody>
      </p:sp>
      <p:sp>
        <p:nvSpPr>
          <p:cNvPr id="13" name="Content Placeholder 12"/>
          <p:cNvSpPr>
            <a:spLocks noGrp="1"/>
          </p:cNvSpPr>
          <p:nvPr>
            <p:ph sz="quarter" idx="10"/>
          </p:nvPr>
        </p:nvSpPr>
        <p:spPr>
          <a:xfrm>
            <a:off x="472968" y="1187776"/>
            <a:ext cx="5206934" cy="4918732"/>
          </a:xfrm>
        </p:spPr>
        <p:txBody>
          <a:bodyPr>
            <a:normAutofit/>
          </a:bodyPr>
          <a:lstStyle/>
          <a:p>
            <a:r>
              <a:rPr lang="en-US" sz="3600" dirty="0"/>
              <a:t>Flush a memory line from the cache</a:t>
            </a:r>
          </a:p>
          <a:p>
            <a:r>
              <a:rPr lang="en-US" sz="3600" dirty="0"/>
              <a:t>Wait a bit</a:t>
            </a:r>
          </a:p>
          <a:p>
            <a:r>
              <a:rPr lang="en-US" sz="3600" dirty="0"/>
              <a:t>Measure time to load line</a:t>
            </a:r>
          </a:p>
          <a:p>
            <a:pPr lvl="1"/>
            <a:r>
              <a:rPr lang="en-US" sz="3200" dirty="0"/>
              <a:t>slow-&gt; no access</a:t>
            </a:r>
          </a:p>
          <a:p>
            <a:pPr lvl="1"/>
            <a:r>
              <a:rPr lang="en-US" sz="3200" dirty="0"/>
              <a:t>fast-&gt; access</a:t>
            </a:r>
          </a:p>
          <a:p>
            <a:r>
              <a:rPr lang="en-US" sz="3600" dirty="0"/>
              <a:t>Repeat</a:t>
            </a:r>
          </a:p>
        </p:txBody>
      </p:sp>
      <p:sp>
        <p:nvSpPr>
          <p:cNvPr id="24" name="Rectangle 23"/>
          <p:cNvSpPr/>
          <p:nvPr/>
        </p:nvSpPr>
        <p:spPr>
          <a:xfrm>
            <a:off x="8535030" y="1645522"/>
            <a:ext cx="1078555" cy="105831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26" name="TextBox 25"/>
          <p:cNvSpPr txBox="1"/>
          <p:nvPr/>
        </p:nvSpPr>
        <p:spPr>
          <a:xfrm>
            <a:off x="9224424" y="911200"/>
            <a:ext cx="1101346" cy="36933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Processor</a:t>
            </a:r>
          </a:p>
        </p:txBody>
      </p:sp>
      <p:sp>
        <p:nvSpPr>
          <p:cNvPr id="27" name="TextBox 26"/>
          <p:cNvSpPr txBox="1"/>
          <p:nvPr/>
        </p:nvSpPr>
        <p:spPr>
          <a:xfrm>
            <a:off x="9006837" y="5737176"/>
            <a:ext cx="9879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Memory</a:t>
            </a:r>
          </a:p>
        </p:txBody>
      </p:sp>
      <p:sp>
        <p:nvSpPr>
          <p:cNvPr id="30" name="Rectangle 29"/>
          <p:cNvSpPr/>
          <p:nvPr/>
        </p:nvSpPr>
        <p:spPr>
          <a:xfrm>
            <a:off x="7683501" y="5399426"/>
            <a:ext cx="3634631"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1" name="Rectangle 30"/>
          <p:cNvSpPr/>
          <p:nvPr/>
        </p:nvSpPr>
        <p:spPr>
          <a:xfrm>
            <a:off x="8605877" y="5399426"/>
            <a:ext cx="243209" cy="283710"/>
          </a:xfrm>
          <a:prstGeom prst="rect">
            <a:avLst/>
          </a:prstGeom>
          <a:solidFill>
            <a:srgbClr val="FFFF00"/>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2" name="Rectangle 31"/>
          <p:cNvSpPr/>
          <p:nvPr/>
        </p:nvSpPr>
        <p:spPr>
          <a:xfrm>
            <a:off x="8849086" y="3244515"/>
            <a:ext cx="2002559" cy="28371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3" name="TextBox 32"/>
          <p:cNvSpPr txBox="1"/>
          <p:nvPr/>
        </p:nvSpPr>
        <p:spPr>
          <a:xfrm>
            <a:off x="10133007" y="3528225"/>
            <a:ext cx="75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Cache</a:t>
            </a:r>
          </a:p>
        </p:txBody>
      </p:sp>
      <p:sp>
        <p:nvSpPr>
          <p:cNvPr id="34" name="Rectangle 33"/>
          <p:cNvSpPr/>
          <p:nvPr/>
        </p:nvSpPr>
        <p:spPr>
          <a:xfrm>
            <a:off x="9994795" y="1645522"/>
            <a:ext cx="1078555" cy="105831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35" name="Rectangle 34"/>
          <p:cNvSpPr/>
          <p:nvPr/>
        </p:nvSpPr>
        <p:spPr>
          <a:xfrm>
            <a:off x="8275954" y="1362131"/>
            <a:ext cx="2919907" cy="2535426"/>
          </a:xfrm>
          <a:prstGeom prst="rect">
            <a:avLst/>
          </a:pr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36" name="Rectangle 35"/>
          <p:cNvSpPr/>
          <p:nvPr/>
        </p:nvSpPr>
        <p:spPr>
          <a:xfrm>
            <a:off x="8605877" y="5399426"/>
            <a:ext cx="243209" cy="283710"/>
          </a:xfrm>
          <a:prstGeom prst="rect">
            <a:avLst/>
          </a:prstGeom>
          <a:solidFill>
            <a:srgbClr val="FFFF00"/>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pic>
        <p:nvPicPr>
          <p:cNvPr id="37" name="Picture 36" descr="spy.png"/>
          <p:cNvPicPr>
            <a:picLocks noChangeAspect="1"/>
          </p:cNvPicPr>
          <p:nvPr/>
        </p:nvPicPr>
        <p:blipFill rotWithShape="1">
          <a:blip r:embed="rId3">
            <a:extLst>
              <a:ext uri="{28A0092B-C50C-407E-A947-70E740481C1C}">
                <a14:useLocalDpi xmlns:a14="http://schemas.microsoft.com/office/drawing/2010/main" val="0"/>
              </a:ext>
            </a:extLst>
          </a:blip>
          <a:srcRect l="-1" r="23305" b="33748"/>
          <a:stretch/>
        </p:blipFill>
        <p:spPr>
          <a:xfrm>
            <a:off x="10133444" y="1645522"/>
            <a:ext cx="781979" cy="1058318"/>
          </a:xfrm>
          <a:prstGeom prst="rect">
            <a:avLst/>
          </a:prstGeom>
        </p:spPr>
      </p:pic>
      <p:pic>
        <p:nvPicPr>
          <p:cNvPr id="38" name="Picture 37" descr="out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5030" y="1706807"/>
            <a:ext cx="1038070" cy="943221"/>
          </a:xfrm>
          <a:prstGeom prst="rect">
            <a:avLst/>
          </a:prstGeom>
        </p:spPr>
      </p:pic>
      <p:sp>
        <p:nvSpPr>
          <p:cNvPr id="39" name="Rectangle 38"/>
          <p:cNvSpPr/>
          <p:nvPr/>
        </p:nvSpPr>
        <p:spPr>
          <a:xfrm>
            <a:off x="8605877" y="5409971"/>
            <a:ext cx="243209" cy="283710"/>
          </a:xfrm>
          <a:prstGeom prst="rect">
            <a:avLst/>
          </a:prstGeom>
          <a:solidFill>
            <a:srgbClr val="FFFF00"/>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sp>
        <p:nvSpPr>
          <p:cNvPr id="40" name="Rectangle 39"/>
          <p:cNvSpPr/>
          <p:nvPr/>
        </p:nvSpPr>
        <p:spPr>
          <a:xfrm>
            <a:off x="9458088" y="3244515"/>
            <a:ext cx="243209" cy="283710"/>
          </a:xfrm>
          <a:prstGeom prst="rect">
            <a:avLst/>
          </a:prstGeom>
          <a:solidFill>
            <a:srgbClr val="FFFF00"/>
          </a:soli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
              <a:cs typeface=""/>
            </a:endParaRPr>
          </a:p>
        </p:txBody>
      </p:sp>
      <p:pic>
        <p:nvPicPr>
          <p:cNvPr id="41" name="Picture 40" descr="flus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795" y="2149361"/>
            <a:ext cx="718511" cy="716458"/>
          </a:xfrm>
          <a:prstGeom prst="rect">
            <a:avLst/>
          </a:prstGeom>
        </p:spPr>
      </p:pic>
      <p:pic>
        <p:nvPicPr>
          <p:cNvPr id="42" name="Picture 41" descr="thumb4.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8957" y="2081827"/>
            <a:ext cx="1162688" cy="1162688"/>
          </a:xfrm>
          <a:prstGeom prst="rect">
            <a:avLst/>
          </a:prstGeom>
        </p:spPr>
      </p:pic>
    </p:spTree>
    <p:extLst>
      <p:ext uri="{BB962C8B-B14F-4D97-AF65-F5344CB8AC3E}">
        <p14:creationId xmlns:p14="http://schemas.microsoft.com/office/powerpoint/2010/main" val="120330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childTnLst>
                                </p:cTn>
                              </p:par>
                              <p:par>
                                <p:cTn id="9" presetID="1" presetClass="entr" presetSubtype="0"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1.66667E-6 -4.81481E-6 L -0.0842 0.12801 " pathEditMode="relative" rAng="0" ptsTypes="AA">
                                      <p:cBhvr>
                                        <p:cTn id="12" dur="1000" fill="hold"/>
                                        <p:tgtEl>
                                          <p:spTgt spid="41"/>
                                        </p:tgtEl>
                                        <p:attrNameLst>
                                          <p:attrName>ppt_x</p:attrName>
                                          <p:attrName>ppt_y</p:attrName>
                                        </p:attrNameLst>
                                      </p:cBhvr>
                                      <p:rCtr x="-4219" y="6389"/>
                                    </p:animMotion>
                                  </p:childTnLst>
                                </p:cTn>
                              </p:par>
                            </p:childTnLst>
                          </p:cTn>
                        </p:par>
                        <p:par>
                          <p:cTn id="13" fill="hold">
                            <p:stCondLst>
                              <p:cond delay="1000"/>
                            </p:stCondLst>
                            <p:childTnLst>
                              <p:par>
                                <p:cTn id="14" presetID="1" presetClass="exit" presetSubtype="0" fill="hold" nodeType="afterEffect">
                                  <p:stCondLst>
                                    <p:cond delay="500"/>
                                  </p:stCondLst>
                                  <p:childTnLst>
                                    <p:set>
                                      <p:cBhvr>
                                        <p:cTn id="15" dur="1" fill="hold">
                                          <p:stCondLst>
                                            <p:cond delay="0"/>
                                          </p:stCondLst>
                                        </p:cTn>
                                        <p:tgtEl>
                                          <p:spTgt spid="41"/>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42"/>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3" nodeType="after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par>
                          <p:cTn id="33" fill="hold">
                            <p:stCondLst>
                              <p:cond delay="0"/>
                            </p:stCondLst>
                            <p:childTnLst>
                              <p:par>
                                <p:cTn id="34" presetID="0" presetClass="path" presetSubtype="0" accel="50000" decel="50000" fill="hold" grpId="4" nodeType="afterEffect">
                                  <p:stCondLst>
                                    <p:cond delay="0"/>
                                  </p:stCondLst>
                                  <p:childTnLst>
                                    <p:animMotion origin="layout" path="M 4.79167E-6 -7.40741E-7 L 0.06993 -0.31574 " pathEditMode="relative" rAng="0" ptsTypes="AA">
                                      <p:cBhvr>
                                        <p:cTn id="35" dur="3000" fill="hold"/>
                                        <p:tgtEl>
                                          <p:spTgt spid="39"/>
                                        </p:tgtEl>
                                        <p:attrNameLst>
                                          <p:attrName>ppt_x</p:attrName>
                                          <p:attrName>ppt_y</p:attrName>
                                        </p:attrNameLst>
                                      </p:cBhvr>
                                      <p:rCtr x="3464" y="-15694"/>
                                    </p:animMotion>
                                  </p:childTnLst>
                                </p:cTn>
                              </p:par>
                            </p:childTnLst>
                          </p:cTn>
                        </p:par>
                        <p:par>
                          <p:cTn id="36" fill="hold">
                            <p:stCondLst>
                              <p:cond delay="3000"/>
                            </p:stCondLst>
                            <p:childTnLst>
                              <p:par>
                                <p:cTn id="37" presetID="1" presetClass="entr" presetSubtype="0" fill="hold" grpId="6" nodeType="after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par>
                          <p:cTn id="39" fill="hold">
                            <p:stCondLst>
                              <p:cond delay="3000"/>
                            </p:stCondLst>
                            <p:childTnLst>
                              <p:par>
                                <p:cTn id="40" presetID="0" presetClass="path" presetSubtype="0" accel="50000" decel="50000" fill="hold" grpId="7" nodeType="afterEffect">
                                  <p:stCondLst>
                                    <p:cond delay="0"/>
                                  </p:stCondLst>
                                  <p:childTnLst>
                                    <p:animMotion origin="layout" path="M 0 0 L 0.08437 -0.12917 " pathEditMode="relative" ptsTypes="AA">
                                      <p:cBhvr>
                                        <p:cTn id="41" dur="500" fill="hold"/>
                                        <p:tgtEl>
                                          <p:spTgt spid="40"/>
                                        </p:tgtEl>
                                        <p:attrNameLst>
                                          <p:attrName>ppt_x</p:attrName>
                                          <p:attrName>ppt_y</p:attrName>
                                        </p:attrNameLst>
                                      </p:cBhvr>
                                    </p:animMotion>
                                  </p:childTnLst>
                                </p:cTn>
                              </p:par>
                            </p:childTnLst>
                          </p:cTn>
                        </p:par>
                        <p:par>
                          <p:cTn id="42" fill="hold">
                            <p:stCondLst>
                              <p:cond delay="3500"/>
                            </p:stCondLst>
                            <p:childTnLst>
                              <p:par>
                                <p:cTn id="43" presetID="1" presetClass="exit" presetSubtype="0" fill="hold" grpId="8" nodeType="after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ppt_w</p:attrName>
                                        </p:attrNameLst>
                                      </p:cBhvr>
                                      <p:tavLst>
                                        <p:tav tm="0">
                                          <p:val>
                                            <p:fltVal val="0"/>
                                          </p:val>
                                        </p:tav>
                                        <p:tav tm="100000">
                                          <p:val>
                                            <p:strVal val="#ppt_w"/>
                                          </p:val>
                                        </p:tav>
                                      </p:tavLst>
                                    </p:anim>
                                    <p:anim calcmode="lin" valueType="num">
                                      <p:cBhvr>
                                        <p:cTn id="50" dur="500" fill="hold"/>
                                        <p:tgtEl>
                                          <p:spTgt spid="41"/>
                                        </p:tgtEl>
                                        <p:attrNameLst>
                                          <p:attrName>ppt_h</p:attrName>
                                        </p:attrNameLst>
                                      </p:cBhvr>
                                      <p:tavLst>
                                        <p:tav tm="0">
                                          <p:val>
                                            <p:fltVal val="0"/>
                                          </p:val>
                                        </p:tav>
                                        <p:tav tm="100000">
                                          <p:val>
                                            <p:strVal val="#ppt_h"/>
                                          </p:val>
                                        </p:tav>
                                      </p:tavLst>
                                    </p:anim>
                                  </p:childTnLst>
                                </p:cTn>
                              </p:par>
                              <p:par>
                                <p:cTn id="51" presetID="0" presetClass="path" presetSubtype="0" accel="50000" decel="50000" fill="hold" nodeType="withEffect">
                                  <p:stCondLst>
                                    <p:cond delay="0"/>
                                  </p:stCondLst>
                                  <p:childTnLst>
                                    <p:animMotion origin="layout" path="M -0.00052 -0.00023 L -0.06354 0.12825 " pathEditMode="relative" rAng="0" ptsTypes="AA">
                                      <p:cBhvr>
                                        <p:cTn id="52" dur="1500" fill="hold"/>
                                        <p:tgtEl>
                                          <p:spTgt spid="41"/>
                                        </p:tgtEl>
                                        <p:attrNameLst>
                                          <p:attrName>ppt_x</p:attrName>
                                          <p:attrName>ppt_y</p:attrName>
                                        </p:attrNameLst>
                                      </p:cBhvr>
                                      <p:rCtr x="-3177" y="6296"/>
                                    </p:animMotion>
                                  </p:childTnLst>
                                </p:cTn>
                              </p:par>
                            </p:childTnLst>
                          </p:cTn>
                        </p:par>
                        <p:par>
                          <p:cTn id="53" fill="hold">
                            <p:stCondLst>
                              <p:cond delay="1500"/>
                            </p:stCondLst>
                            <p:childTnLst>
                              <p:par>
                                <p:cTn id="54" presetID="1" presetClass="exit" presetSubtype="0" fill="hold" nodeType="afterEffect">
                                  <p:stCondLst>
                                    <p:cond delay="0"/>
                                  </p:stCondLst>
                                  <p:childTnLst>
                                    <p:set>
                                      <p:cBhvr>
                                        <p:cTn id="55" dur="1" fill="hold">
                                          <p:stCondLst>
                                            <p:cond delay="0"/>
                                          </p:stCondLst>
                                        </p:cTn>
                                        <p:tgtEl>
                                          <p:spTgt spid="41"/>
                                        </p:tgtEl>
                                        <p:attrNameLst>
                                          <p:attrName>style.visibility</p:attrName>
                                        </p:attrNameLst>
                                      </p:cBhvr>
                                      <p:to>
                                        <p:strVal val="hidden"/>
                                      </p:to>
                                    </p:set>
                                  </p:childTnLst>
                                </p:cTn>
                              </p:par>
                              <p:par>
                                <p:cTn id="56" presetID="1" presetClass="exit" presetSubtype="0" fill="hold" grpId="2" nodeType="withEffect">
                                  <p:stCondLst>
                                    <p:cond delay="0"/>
                                  </p:stCondLst>
                                  <p:childTnLst>
                                    <p:set>
                                      <p:cBhvr>
                                        <p:cTn id="57" dur="1" fill="hold">
                                          <p:stCondLst>
                                            <p:cond delay="0"/>
                                          </p:stCondLst>
                                        </p:cTn>
                                        <p:tgtEl>
                                          <p:spTgt spid="39"/>
                                        </p:tgtEl>
                                        <p:attrNameLst>
                                          <p:attrName>style.visibility</p:attrName>
                                        </p:attrNameLst>
                                      </p:cBhvr>
                                      <p:to>
                                        <p:strVal val="hidden"/>
                                      </p:to>
                                    </p:set>
                                  </p:childTnLst>
                                </p:cTn>
                              </p:par>
                            </p:childTnLst>
                          </p:cTn>
                        </p:par>
                        <p:par>
                          <p:cTn id="58" fill="hold">
                            <p:stCondLst>
                              <p:cond delay="1500"/>
                            </p:stCondLst>
                            <p:childTnLst>
                              <p:par>
                                <p:cTn id="59" presetID="1" presetClass="entr" presetSubtype="0"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par>
                          <p:cTn id="65" fill="hold">
                            <p:stCondLst>
                              <p:cond delay="0"/>
                            </p:stCondLst>
                            <p:childTnLst>
                              <p:par>
                                <p:cTn id="66" presetID="0" presetClass="path" presetSubtype="0" accel="50000" decel="50000" fill="hold" grpId="1" nodeType="afterEffect">
                                  <p:stCondLst>
                                    <p:cond delay="0"/>
                                  </p:stCondLst>
                                  <p:childTnLst>
                                    <p:animMotion origin="layout" path="M -0.00066 -0.00093 L 0.06993 -0.31574 " pathEditMode="relative" rAng="0" ptsTypes="AA">
                                      <p:cBhvr>
                                        <p:cTn id="67" dur="3000" fill="hold"/>
                                        <p:tgtEl>
                                          <p:spTgt spid="39"/>
                                        </p:tgtEl>
                                        <p:attrNameLst>
                                          <p:attrName>ppt_x</p:attrName>
                                          <p:attrName>ppt_y</p:attrName>
                                        </p:attrNameLst>
                                      </p:cBhvr>
                                      <p:rCtr x="3503" y="-15579"/>
                                    </p:animMotion>
                                  </p:childTnLst>
                                </p:cTn>
                              </p:par>
                            </p:childTnLst>
                          </p:cTn>
                        </p:par>
                        <p:par>
                          <p:cTn id="68" fill="hold">
                            <p:stCondLst>
                              <p:cond delay="3000"/>
                            </p:stCondLst>
                            <p:childTnLst>
                              <p:par>
                                <p:cTn id="69" presetID="1" presetClass="entr" presetSubtype="0" fill="hold" grpId="1" nodeType="after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par>
                          <p:cTn id="71" fill="hold">
                            <p:stCondLst>
                              <p:cond delay="3000"/>
                            </p:stCondLst>
                            <p:childTnLst>
                              <p:par>
                                <p:cTn id="72" presetID="0" presetClass="path" presetSubtype="0" accel="50000" decel="50000" fill="hold" grpId="2" nodeType="afterEffect">
                                  <p:stCondLst>
                                    <p:cond delay="0"/>
                                  </p:stCondLst>
                                  <p:childTnLst>
                                    <p:animMotion origin="layout" path="M 0 0 L -0.04705 -0.1426 " pathEditMode="relative" ptsTypes="AA">
                                      <p:cBhvr>
                                        <p:cTn id="73" dur="500" fill="hold"/>
                                        <p:tgtEl>
                                          <p:spTgt spid="40"/>
                                        </p:tgtEl>
                                        <p:attrNameLst>
                                          <p:attrName>ppt_x</p:attrName>
                                          <p:attrName>ppt_y</p:attrName>
                                        </p:attrNameLst>
                                      </p:cBhvr>
                                    </p:animMotion>
                                  </p:childTnLst>
                                </p:cTn>
                              </p:par>
                            </p:childTnLst>
                          </p:cTn>
                        </p:par>
                        <p:par>
                          <p:cTn id="74" fill="hold">
                            <p:stCondLst>
                              <p:cond delay="3500"/>
                            </p:stCondLst>
                            <p:childTnLst>
                              <p:par>
                                <p:cTn id="75" presetID="1" presetClass="exit" presetSubtype="0" fill="hold" grpId="9" nodeType="afterEffect">
                                  <p:stCondLst>
                                    <p:cond delay="0"/>
                                  </p:stCondLst>
                                  <p:childTnLst>
                                    <p:set>
                                      <p:cBhvr>
                                        <p:cTn id="76" dur="1" fill="hold">
                                          <p:stCondLst>
                                            <p:cond delay="0"/>
                                          </p:stCondLst>
                                        </p:cTn>
                                        <p:tgtEl>
                                          <p:spTgt spid="4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42"/>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grpId="3" nodeType="afterEffect">
                                  <p:stCondLst>
                                    <p:cond delay="0"/>
                                  </p:stCondLst>
                                  <p:childTnLst>
                                    <p:set>
                                      <p:cBhvr>
                                        <p:cTn id="83" dur="1" fill="hold">
                                          <p:stCondLst>
                                            <p:cond delay="0"/>
                                          </p:stCondLst>
                                        </p:cTn>
                                        <p:tgtEl>
                                          <p:spTgt spid="40"/>
                                        </p:tgtEl>
                                        <p:attrNameLst>
                                          <p:attrName>style.visibility</p:attrName>
                                        </p:attrNameLst>
                                      </p:cBhvr>
                                      <p:to>
                                        <p:strVal val="visible"/>
                                      </p:to>
                                    </p:set>
                                  </p:childTnLst>
                                </p:cTn>
                              </p:par>
                            </p:childTnLst>
                          </p:cTn>
                        </p:par>
                        <p:par>
                          <p:cTn id="84" fill="hold">
                            <p:stCondLst>
                              <p:cond delay="0"/>
                            </p:stCondLst>
                            <p:childTnLst>
                              <p:par>
                                <p:cTn id="85" presetID="0" presetClass="path" presetSubtype="0" accel="50000" decel="50000" fill="hold" grpId="4" nodeType="afterEffect">
                                  <p:stCondLst>
                                    <p:cond delay="0"/>
                                  </p:stCondLst>
                                  <p:childTnLst>
                                    <p:animMotion origin="layout" path="M 0 0 L 0.0842 -0.12825 " pathEditMode="relative" ptsTypes="AA">
                                      <p:cBhvr>
                                        <p:cTn id="86" dur="500" fill="hold"/>
                                        <p:tgtEl>
                                          <p:spTgt spid="40"/>
                                        </p:tgtEl>
                                        <p:attrNameLst>
                                          <p:attrName>ppt_x</p:attrName>
                                          <p:attrName>ppt_y</p:attrName>
                                        </p:attrNameLst>
                                      </p:cBhvr>
                                    </p:animMotion>
                                  </p:childTnLst>
                                </p:cTn>
                              </p:par>
                            </p:childTnLst>
                          </p:cTn>
                        </p:par>
                        <p:par>
                          <p:cTn id="87" fill="hold">
                            <p:stCondLst>
                              <p:cond delay="500"/>
                            </p:stCondLst>
                            <p:childTnLst>
                              <p:par>
                                <p:cTn id="88" presetID="1" presetClass="exit" presetSubtype="0" fill="hold" grpId="5" nodeType="afterEffect">
                                  <p:stCondLst>
                                    <p:cond delay="0"/>
                                  </p:stCondLst>
                                  <p:childTnLst>
                                    <p:set>
                                      <p:cBhvr>
                                        <p:cTn id="89" dur="1" fill="hold">
                                          <p:stCondLst>
                                            <p:cond delay="0"/>
                                          </p:stCondLst>
                                        </p:cTn>
                                        <p:tgtEl>
                                          <p:spTgt spid="4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
                                            <p:txEl>
                                              <p:pRg st="3" end="3"/>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3">
                                            <p:txEl>
                                              <p:pRg st="4" end="4"/>
                                            </p:txEl>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39" grpId="0" animBg="1"/>
      <p:bldP spid="39" grpId="1" animBg="1"/>
      <p:bldP spid="39" grpId="2" animBg="1"/>
      <p:bldP spid="39" grpId="3" animBg="1"/>
      <p:bldP spid="39" grpId="4" animBg="1"/>
      <p:bldP spid="40" grpId="0" animBg="1"/>
      <p:bldP spid="40" grpId="1" animBg="1"/>
      <p:bldP spid="40" grpId="2" animBg="1"/>
      <p:bldP spid="40" grpId="3" animBg="1"/>
      <p:bldP spid="40" grpId="4" animBg="1"/>
      <p:bldP spid="40" grpId="5" animBg="1"/>
      <p:bldP spid="40" grpId="6" animBg="1"/>
      <p:bldP spid="40" grpId="7" animBg="1"/>
      <p:bldP spid="40" grpId="8" animBg="1"/>
      <p:bldP spid="40" grpId="9"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Flush+Reload</a:t>
            </a:r>
            <a:endParaRPr lang="en-US" dirty="0"/>
          </a:p>
        </p:txBody>
      </p:sp>
      <p:cxnSp>
        <p:nvCxnSpPr>
          <p:cNvPr id="8" name="Straight Connector 7"/>
          <p:cNvCxnSpPr>
            <a:cxnSpLocks/>
          </p:cNvCxnSpPr>
          <p:nvPr/>
        </p:nvCxnSpPr>
        <p:spPr>
          <a:xfrm>
            <a:off x="2999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21048" y="5415429"/>
            <a:ext cx="649374" cy="369332"/>
          </a:xfrm>
          <a:prstGeom prst="rect">
            <a:avLst/>
          </a:prstGeom>
          <a:noFill/>
        </p:spPr>
        <p:txBody>
          <a:bodyPr wrap="square" rtlCol="0">
            <a:spAutoFit/>
          </a:bodyPr>
          <a:lstStyle/>
          <a:p>
            <a:r>
              <a:rPr lang="en-US" dirty="0"/>
              <a:t>Time</a:t>
            </a:r>
          </a:p>
        </p:txBody>
      </p:sp>
      <p:sp>
        <p:nvSpPr>
          <p:cNvPr id="11" name="Rectangle 10"/>
          <p:cNvSpPr/>
          <p:nvPr/>
        </p:nvSpPr>
        <p:spPr>
          <a:xfrm>
            <a:off x="2999620" y="443048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12" name="Rectangle 11"/>
          <p:cNvSpPr/>
          <p:nvPr/>
        </p:nvSpPr>
        <p:spPr>
          <a:xfrm>
            <a:off x="3483431" y="4430487"/>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sp>
        <p:nvSpPr>
          <p:cNvPr id="13" name="Rectangle 12"/>
          <p:cNvSpPr/>
          <p:nvPr/>
        </p:nvSpPr>
        <p:spPr>
          <a:xfrm>
            <a:off x="5249334" y="4430487"/>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Reload</a:t>
            </a:r>
          </a:p>
        </p:txBody>
      </p:sp>
      <p:grpSp>
        <p:nvGrpSpPr>
          <p:cNvPr id="27" name="Group 26"/>
          <p:cNvGrpSpPr/>
          <p:nvPr/>
        </p:nvGrpSpPr>
        <p:grpSpPr>
          <a:xfrm>
            <a:off x="5975049" y="4430487"/>
            <a:ext cx="4692953" cy="435429"/>
            <a:chOff x="4451048" y="4434114"/>
            <a:chExt cx="4692953" cy="435429"/>
          </a:xfrm>
        </p:grpSpPr>
        <p:grpSp>
          <p:nvGrpSpPr>
            <p:cNvPr id="19" name="Group 18"/>
            <p:cNvGrpSpPr/>
            <p:nvPr/>
          </p:nvGrpSpPr>
          <p:grpSpPr>
            <a:xfrm>
              <a:off x="4451048" y="4434114"/>
              <a:ext cx="2975428" cy="435429"/>
              <a:chOff x="1475620" y="4426857"/>
              <a:chExt cx="2975428" cy="435429"/>
            </a:xfrm>
          </p:grpSpPr>
          <p:sp>
            <p:nvSpPr>
              <p:cNvPr id="20" name="Rectangle 19"/>
              <p:cNvSpPr/>
              <p:nvPr/>
            </p:nvSpPr>
            <p:spPr>
              <a:xfrm>
                <a:off x="1475620" y="442685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1" name="Rectangle 20"/>
              <p:cNvSpPr/>
              <p:nvPr/>
            </p:nvSpPr>
            <p:spPr>
              <a:xfrm>
                <a:off x="1959430" y="4426857"/>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sp>
            <p:nvSpPr>
              <p:cNvPr id="22" name="Rectangle 21"/>
              <p:cNvSpPr/>
              <p:nvPr/>
            </p:nvSpPr>
            <p:spPr>
              <a:xfrm>
                <a:off x="3725333" y="4426857"/>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Reload</a:t>
                </a:r>
              </a:p>
            </p:txBody>
          </p:sp>
        </p:grpSp>
        <p:sp>
          <p:nvSpPr>
            <p:cNvPr id="24" name="Rectangle 23"/>
            <p:cNvSpPr/>
            <p:nvPr/>
          </p:nvSpPr>
          <p:spPr>
            <a:xfrm>
              <a:off x="7426476" y="4434114"/>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5" name="Rectangle 24"/>
            <p:cNvSpPr/>
            <p:nvPr/>
          </p:nvSpPr>
          <p:spPr>
            <a:xfrm>
              <a:off x="7910287" y="4434114"/>
              <a:ext cx="1233714"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wait wait wait</a:t>
              </a:r>
            </a:p>
          </p:txBody>
        </p:sp>
      </p:grpSp>
      <p:sp useBgFill="1">
        <p:nvSpPr>
          <p:cNvPr id="29" name="Rectangle 28"/>
          <p:cNvSpPr/>
          <p:nvPr/>
        </p:nvSpPr>
        <p:spPr>
          <a:xfrm>
            <a:off x="2999620" y="4127500"/>
            <a:ext cx="483811"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0" name="Rectangle 29"/>
          <p:cNvSpPr/>
          <p:nvPr/>
        </p:nvSpPr>
        <p:spPr>
          <a:xfrm>
            <a:off x="3483431" y="4127500"/>
            <a:ext cx="1765903"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1" name="Rectangle 30"/>
          <p:cNvSpPr/>
          <p:nvPr/>
        </p:nvSpPr>
        <p:spPr>
          <a:xfrm>
            <a:off x="5249334" y="4127500"/>
            <a:ext cx="725715"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2" name="Rectangle 31"/>
          <p:cNvSpPr/>
          <p:nvPr/>
        </p:nvSpPr>
        <p:spPr>
          <a:xfrm>
            <a:off x="5975049" y="4127500"/>
            <a:ext cx="4703225" cy="9906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a:cxnSpLocks/>
          </p:cNvCxnSpPr>
          <p:nvPr/>
        </p:nvCxnSpPr>
        <p:spPr>
          <a:xfrm>
            <a:off x="2999619" y="2261811"/>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2E642E2A-0D82-FB49-827A-2D4C9E3E48E3}" type="slidenum">
              <a:rPr lang="en-US" smtClean="0"/>
              <a:t>6</a:t>
            </a:fld>
            <a:endParaRPr lang="en-US"/>
          </a:p>
        </p:txBody>
      </p:sp>
      <p:sp>
        <p:nvSpPr>
          <p:cNvPr id="7" name="Footer Placeholder 6">
            <a:extLst>
              <a:ext uri="{FF2B5EF4-FFF2-40B4-BE49-F238E27FC236}">
                <a16:creationId xmlns:a16="http://schemas.microsoft.com/office/drawing/2014/main" id="{87D52716-4493-1AB4-414E-303689E4C532}"/>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4858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61111E-6 -2.22222E-6 L 0.05434 0.00185 " pathEditMode="relative" rAng="0" ptsTypes="AA">
                                      <p:cBhvr>
                                        <p:cTn id="6" dur="500" fill="hold"/>
                                        <p:tgtEl>
                                          <p:spTgt spid="29"/>
                                        </p:tgtEl>
                                        <p:attrNameLst>
                                          <p:attrName>ppt_x</p:attrName>
                                          <p:attrName>ppt_y</p:attrName>
                                        </p:attrNameLst>
                                      </p:cBhvr>
                                      <p:rCtr x="2708" y="93"/>
                                    </p:animMotion>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2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5.27778E-6 -4.07407E-6 L 0.19966 -4.07407E-6 " pathEditMode="relative" ptsTypes="AA">
                                      <p:cBhvr>
                                        <p:cTn id="13" dur="3000" fill="hold"/>
                                        <p:tgtEl>
                                          <p:spTgt spid="30"/>
                                        </p:tgtEl>
                                        <p:attrNameLst>
                                          <p:attrName>ppt_x</p:attrName>
                                          <p:attrName>ppt_y</p:attrName>
                                        </p:attrNameLst>
                                      </p:cBhvr>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1.38889E-6 -0.00185 L 0.08733 -0.00185 " pathEditMode="relative" rAng="0" ptsTypes="AA">
                                      <p:cBhvr>
                                        <p:cTn id="20" dur="1500" fill="hold"/>
                                        <p:tgtEl>
                                          <p:spTgt spid="31"/>
                                        </p:tgtEl>
                                        <p:attrNameLst>
                                          <p:attrName>ppt_x</p:attrName>
                                          <p:attrName>ppt_y</p:attrName>
                                        </p:attrNameLst>
                                      </p:cBhvr>
                                      <p:rCtr x="4358" y="0"/>
                                    </p:animMotion>
                                  </p:childTnLst>
                                </p:cTn>
                              </p:par>
                            </p:childTnLst>
                          </p:cTn>
                        </p:par>
                        <p:par>
                          <p:cTn id="21" fill="hold">
                            <p:stCondLst>
                              <p:cond delay="1500"/>
                            </p:stCondLst>
                            <p:childTnLst>
                              <p:par>
                                <p:cTn id="22" presetID="1" presetClass="exit" presetSubtype="0" fill="hold" grpId="1" nodeType="afterEffect">
                                  <p:stCondLst>
                                    <p:cond delay="0"/>
                                  </p:stCondLst>
                                  <p:childTnLst>
                                    <p:set>
                                      <p:cBhvr>
                                        <p:cTn id="23" dur="1" fill="hold">
                                          <p:stCondLst>
                                            <p:cond delay="0"/>
                                          </p:stCondLst>
                                        </p:cTn>
                                        <p:tgtEl>
                                          <p:spTgt spid="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2.5E-6 3.7037E-7 L 0.5092 -0.00347 " pathEditMode="relative" rAng="0" ptsTypes="AA">
                                      <p:cBhvr>
                                        <p:cTn id="27" dur="4000" fill="hold"/>
                                        <p:tgtEl>
                                          <p:spTgt spid="32"/>
                                        </p:tgtEl>
                                        <p:attrNameLst>
                                          <p:attrName>ppt_x</p:attrName>
                                          <p:attrName>ppt_y</p:attrName>
                                        </p:attrNameLst>
                                      </p:cBhvr>
                                      <p:rCtr x="25451" y="-185"/>
                                    </p:animMotion>
                                  </p:childTnLst>
                                </p:cTn>
                              </p:par>
                            </p:childTnLst>
                          </p:cTn>
                        </p:par>
                        <p:par>
                          <p:cTn id="28" fill="hold">
                            <p:stCondLst>
                              <p:cond delay="4000"/>
                            </p:stCondLst>
                            <p:childTnLst>
                              <p:par>
                                <p:cTn id="29" presetID="1" presetClass="exit" presetSubtype="0" fill="hold" grpId="1" nodeType="after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Flush+Reload</a:t>
            </a:r>
            <a:endParaRPr lang="en-US" dirty="0"/>
          </a:p>
        </p:txBody>
      </p:sp>
      <p:cxnSp>
        <p:nvCxnSpPr>
          <p:cNvPr id="8" name="Straight Connector 7"/>
          <p:cNvCxnSpPr/>
          <p:nvPr/>
        </p:nvCxnSpPr>
        <p:spPr>
          <a:xfrm>
            <a:off x="2999619" y="5285619"/>
            <a:ext cx="7462762"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21048" y="5415429"/>
            <a:ext cx="649374" cy="369332"/>
          </a:xfrm>
          <a:prstGeom prst="rect">
            <a:avLst/>
          </a:prstGeom>
          <a:noFill/>
        </p:spPr>
        <p:txBody>
          <a:bodyPr wrap="none" rtlCol="0">
            <a:spAutoFit/>
          </a:bodyPr>
          <a:lstStyle/>
          <a:p>
            <a:r>
              <a:rPr lang="en-US" dirty="0"/>
              <a:t>Time</a:t>
            </a:r>
          </a:p>
        </p:txBody>
      </p:sp>
      <p:grpSp>
        <p:nvGrpSpPr>
          <p:cNvPr id="6" name="Group 5"/>
          <p:cNvGrpSpPr/>
          <p:nvPr/>
        </p:nvGrpSpPr>
        <p:grpSpPr>
          <a:xfrm>
            <a:off x="2999621" y="4430487"/>
            <a:ext cx="5225141" cy="435429"/>
            <a:chOff x="1475620" y="4430486"/>
            <a:chExt cx="5225141" cy="435429"/>
          </a:xfrm>
        </p:grpSpPr>
        <p:sp>
          <p:nvSpPr>
            <p:cNvPr id="11" name="Rectangle 10"/>
            <p:cNvSpPr/>
            <p:nvPr/>
          </p:nvSpPr>
          <p:spPr>
            <a:xfrm>
              <a:off x="1475620"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12" name="Rectangle 11"/>
            <p:cNvSpPr/>
            <p:nvPr/>
          </p:nvSpPr>
          <p:spPr>
            <a:xfrm>
              <a:off x="1959430"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sp>
          <p:nvSpPr>
            <p:cNvPr id="13" name="Rectangle 12"/>
            <p:cNvSpPr/>
            <p:nvPr/>
          </p:nvSpPr>
          <p:spPr>
            <a:xfrm>
              <a:off x="3725333" y="4430486"/>
              <a:ext cx="725715"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Reload</a:t>
              </a:r>
            </a:p>
          </p:txBody>
        </p:sp>
        <p:sp>
          <p:nvSpPr>
            <p:cNvPr id="20" name="Rectangle 19"/>
            <p:cNvSpPr/>
            <p:nvPr/>
          </p:nvSpPr>
          <p:spPr>
            <a:xfrm>
              <a:off x="4451048" y="4430486"/>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1" name="Rectangle 20"/>
            <p:cNvSpPr/>
            <p:nvPr/>
          </p:nvSpPr>
          <p:spPr>
            <a:xfrm>
              <a:off x="4934858" y="4430486"/>
              <a:ext cx="1765903"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wait wait wait wait</a:t>
              </a:r>
            </a:p>
          </p:txBody>
        </p:sp>
      </p:grpSp>
      <p:sp>
        <p:nvSpPr>
          <p:cNvPr id="22" name="Rectangle 21"/>
          <p:cNvSpPr/>
          <p:nvPr/>
        </p:nvSpPr>
        <p:spPr>
          <a:xfrm>
            <a:off x="8224762" y="4430487"/>
            <a:ext cx="205620" cy="435429"/>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600" dirty="0"/>
          </a:p>
        </p:txBody>
      </p:sp>
      <p:sp>
        <p:nvSpPr>
          <p:cNvPr id="24" name="Rectangle 23"/>
          <p:cNvSpPr/>
          <p:nvPr/>
        </p:nvSpPr>
        <p:spPr>
          <a:xfrm>
            <a:off x="8430382" y="4430487"/>
            <a:ext cx="483810" cy="435429"/>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t>flush</a:t>
            </a:r>
          </a:p>
        </p:txBody>
      </p:sp>
      <p:sp>
        <p:nvSpPr>
          <p:cNvPr id="25" name="Rectangle 24"/>
          <p:cNvSpPr/>
          <p:nvPr/>
        </p:nvSpPr>
        <p:spPr>
          <a:xfrm>
            <a:off x="8914192" y="4430487"/>
            <a:ext cx="1753808" cy="435429"/>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wait wait wait</a:t>
            </a:r>
          </a:p>
        </p:txBody>
      </p:sp>
      <p:sp>
        <p:nvSpPr>
          <p:cNvPr id="3" name="TextBox 2"/>
          <p:cNvSpPr txBox="1"/>
          <p:nvPr/>
        </p:nvSpPr>
        <p:spPr>
          <a:xfrm>
            <a:off x="2339624" y="4463534"/>
            <a:ext cx="518091" cy="369332"/>
          </a:xfrm>
          <a:prstGeom prst="rect">
            <a:avLst/>
          </a:prstGeom>
          <a:noFill/>
        </p:spPr>
        <p:txBody>
          <a:bodyPr wrap="none" rtlCol="0">
            <a:spAutoFit/>
          </a:bodyPr>
          <a:lstStyle/>
          <a:p>
            <a:pPr algn="r"/>
            <a:r>
              <a:rPr lang="en-US" dirty="0"/>
              <a:t>Spy</a:t>
            </a:r>
          </a:p>
        </p:txBody>
      </p:sp>
      <p:sp>
        <p:nvSpPr>
          <p:cNvPr id="4" name="TextBox 3"/>
          <p:cNvSpPr txBox="1"/>
          <p:nvPr/>
        </p:nvSpPr>
        <p:spPr>
          <a:xfrm>
            <a:off x="2078498" y="3656781"/>
            <a:ext cx="779217" cy="369332"/>
          </a:xfrm>
          <a:prstGeom prst="rect">
            <a:avLst/>
          </a:prstGeom>
          <a:noFill/>
        </p:spPr>
        <p:txBody>
          <a:bodyPr wrap="none" rtlCol="0">
            <a:spAutoFit/>
          </a:bodyPr>
          <a:lstStyle/>
          <a:p>
            <a:pPr algn="r"/>
            <a:r>
              <a:rPr lang="en-US" dirty="0"/>
              <a:t>Victim</a:t>
            </a:r>
          </a:p>
        </p:txBody>
      </p:sp>
      <p:sp>
        <p:nvSpPr>
          <p:cNvPr id="26" name="Rectangle 25"/>
          <p:cNvSpPr/>
          <p:nvPr/>
        </p:nvSpPr>
        <p:spPr>
          <a:xfrm>
            <a:off x="7559524" y="3623734"/>
            <a:ext cx="3108476"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working working</a:t>
            </a:r>
          </a:p>
        </p:txBody>
      </p:sp>
      <p:sp>
        <p:nvSpPr>
          <p:cNvPr id="16" name="Rectangle 15"/>
          <p:cNvSpPr/>
          <p:nvPr/>
        </p:nvSpPr>
        <p:spPr>
          <a:xfrm>
            <a:off x="2999621" y="3623734"/>
            <a:ext cx="3930951" cy="4354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working working</a:t>
            </a:r>
          </a:p>
        </p:txBody>
      </p:sp>
      <p:sp>
        <p:nvSpPr>
          <p:cNvPr id="23" name="Rectangle 22"/>
          <p:cNvSpPr/>
          <p:nvPr/>
        </p:nvSpPr>
        <p:spPr>
          <a:xfrm>
            <a:off x="6930572" y="3623734"/>
            <a:ext cx="628953" cy="435429"/>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rPr>
              <a:t>access</a:t>
            </a:r>
          </a:p>
        </p:txBody>
      </p:sp>
      <p:sp useBgFill="1">
        <p:nvSpPr>
          <p:cNvPr id="34" name="Rectangle 33"/>
          <p:cNvSpPr/>
          <p:nvPr/>
        </p:nvSpPr>
        <p:spPr>
          <a:xfrm>
            <a:off x="2999619" y="3193144"/>
            <a:ext cx="3930952"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5" name="Rectangle 34"/>
          <p:cNvSpPr/>
          <p:nvPr/>
        </p:nvSpPr>
        <p:spPr>
          <a:xfrm>
            <a:off x="6930571" y="3193144"/>
            <a:ext cx="1294190"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6" name="Rectangle 35"/>
          <p:cNvSpPr/>
          <p:nvPr/>
        </p:nvSpPr>
        <p:spPr>
          <a:xfrm>
            <a:off x="8224762" y="3193144"/>
            <a:ext cx="447524"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7" name="Rectangle 36"/>
          <p:cNvSpPr/>
          <p:nvPr/>
        </p:nvSpPr>
        <p:spPr>
          <a:xfrm>
            <a:off x="8430382" y="3193144"/>
            <a:ext cx="2237618" cy="198361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2999619" y="2261811"/>
            <a:ext cx="0" cy="3023809"/>
          </a:xfrm>
          <a:prstGeom prst="line">
            <a:avLst/>
          </a:prstGeom>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2E642E2A-0D82-FB49-827A-2D4C9E3E48E3}" type="slidenum">
              <a:rPr lang="en-US" smtClean="0"/>
              <a:t>7</a:t>
            </a:fld>
            <a:endParaRPr lang="en-US"/>
          </a:p>
        </p:txBody>
      </p:sp>
      <p:sp>
        <p:nvSpPr>
          <p:cNvPr id="9" name="Footer Placeholder 8">
            <a:extLst>
              <a:ext uri="{FF2B5EF4-FFF2-40B4-BE49-F238E27FC236}">
                <a16:creationId xmlns:a16="http://schemas.microsoft.com/office/drawing/2014/main" id="{C226B513-9BD2-9D63-92B5-B82BCC72DB9E}"/>
              </a:ext>
            </a:extLst>
          </p:cNvPr>
          <p:cNvSpPr>
            <a:spLocks noGrp="1"/>
          </p:cNvSpPr>
          <p:nvPr>
            <p:ph type="ftr" sz="quarter" idx="11"/>
          </p:nvPr>
        </p:nvSpPr>
        <p:spPr/>
        <p:txBody>
          <a:bodyPr/>
          <a:lstStyle/>
          <a:p>
            <a:r>
              <a:rPr lang="en-GB"/>
              <a:t>MAD - 02 - F+R</a:t>
            </a:r>
            <a:endParaRPr lang="en-AU"/>
          </a:p>
        </p:txBody>
      </p:sp>
    </p:spTree>
    <p:extLst>
      <p:ext uri="{BB962C8B-B14F-4D97-AF65-F5344CB8AC3E}">
        <p14:creationId xmlns:p14="http://schemas.microsoft.com/office/powerpoint/2010/main" val="265779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48148E-6 L 0.43264 0.00347 " pathEditMode="relative" rAng="0" ptsTypes="AA">
                                      <p:cBhvr>
                                        <p:cTn id="6" dur="4000" fill="hold"/>
                                        <p:tgtEl>
                                          <p:spTgt spid="34"/>
                                        </p:tgtEl>
                                        <p:attrNameLst>
                                          <p:attrName>ppt_x</p:attrName>
                                          <p:attrName>ppt_y</p:attrName>
                                        </p:attrNameLst>
                                      </p:cBhvr>
                                      <p:rCtr x="21632" y="162"/>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3.33333E-6 -3.7037E-6 L 0.24982 -0.00185 " pathEditMode="relative" rAng="0" ptsTypes="AA">
                                      <p:cBhvr>
                                        <p:cTn id="13" dur="3000" fill="hold"/>
                                        <p:tgtEl>
                                          <p:spTgt spid="35"/>
                                        </p:tgtEl>
                                        <p:attrNameLst>
                                          <p:attrName>ppt_x</p:attrName>
                                          <p:attrName>ppt_y</p:attrName>
                                        </p:attrNameLst>
                                      </p:cBhvr>
                                      <p:rCtr x="12483" y="-93"/>
                                    </p:animMotion>
                                  </p:childTnLst>
                                </p:cTn>
                              </p:par>
                            </p:childTnLst>
                          </p:cTn>
                        </p:par>
                        <p:par>
                          <p:cTn id="14" fill="hold">
                            <p:stCondLst>
                              <p:cond delay="3000"/>
                            </p:stCondLst>
                            <p:childTnLst>
                              <p:par>
                                <p:cTn id="15" presetID="1" presetClass="exit" presetSubtype="0" fill="hold" grpId="1"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1.66667E-6 -1.85185E-6 L 0.13993 0.00185 " pathEditMode="relative" rAng="0" ptsTypes="AA">
                                      <p:cBhvr>
                                        <p:cTn id="20" dur="2000" fill="hold"/>
                                        <p:tgtEl>
                                          <p:spTgt spid="36"/>
                                        </p:tgtEl>
                                        <p:attrNameLst>
                                          <p:attrName>ppt_x</p:attrName>
                                          <p:attrName>ppt_y</p:attrName>
                                        </p:attrNameLst>
                                      </p:cBhvr>
                                      <p:rCtr x="6997" y="93"/>
                                    </p:animMotion>
                                  </p:childTnLst>
                                </p:cTn>
                              </p:par>
                            </p:childTnLst>
                          </p:cTn>
                        </p:par>
                        <p:par>
                          <p:cTn id="21" fill="hold">
                            <p:stCondLst>
                              <p:cond delay="2000"/>
                            </p:stCondLst>
                            <p:childTnLst>
                              <p:par>
                                <p:cTn id="22" presetID="1" presetClass="exit" presetSubtype="0" fill="hold" grpId="1" nodeType="afterEffect">
                                  <p:stCondLst>
                                    <p:cond delay="0"/>
                                  </p:stCondLst>
                                  <p:childTnLst>
                                    <p:set>
                                      <p:cBhvr>
                                        <p:cTn id="23" dur="1" fill="hold">
                                          <p:stCondLst>
                                            <p:cond delay="0"/>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2.77778E-7 4.81481E-6 L 0.40851 0.00185 " pathEditMode="relative" rAng="0" ptsTypes="AA">
                                      <p:cBhvr>
                                        <p:cTn id="27" dur="4000" fill="hold"/>
                                        <p:tgtEl>
                                          <p:spTgt spid="37"/>
                                        </p:tgtEl>
                                        <p:attrNameLst>
                                          <p:attrName>ppt_x</p:attrName>
                                          <p:attrName>ppt_y</p:attrName>
                                        </p:attrNameLst>
                                      </p:cBhvr>
                                      <p:rCtr x="20417" y="93"/>
                                    </p:animMotion>
                                  </p:childTnLst>
                                </p:cTn>
                              </p:par>
                            </p:childTnLst>
                          </p:cTn>
                        </p:par>
                        <p:par>
                          <p:cTn id="28" fill="hold">
                            <p:stCondLst>
                              <p:cond delay="4000"/>
                            </p:stCondLst>
                            <p:childTnLst>
                              <p:par>
                                <p:cTn id="29" presetID="1" presetClass="exit" presetSubtype="0" fill="hold" grpId="1" nodeType="afterEffect">
                                  <p:stCondLst>
                                    <p:cond delay="0"/>
                                  </p:stCondLst>
                                  <p:childTnLst>
                                    <p:set>
                                      <p:cBhvr>
                                        <p:cTn id="3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Detour - Virtual Memory</a:t>
            </a:r>
          </a:p>
        </p:txBody>
      </p:sp>
      <p:sp>
        <p:nvSpPr>
          <p:cNvPr id="3" name="Content Placeholder 2"/>
          <p:cNvSpPr>
            <a:spLocks noGrp="1"/>
          </p:cNvSpPr>
          <p:nvPr>
            <p:ph sz="quarter" idx="4294967295"/>
          </p:nvPr>
        </p:nvSpPr>
        <p:spPr>
          <a:xfrm>
            <a:off x="0" y="842963"/>
            <a:ext cx="12192000" cy="5927725"/>
          </a:xfrm>
        </p:spPr>
        <p:txBody>
          <a:bodyPr/>
          <a:lstStyle/>
          <a:p>
            <a:r>
              <a:rPr lang="en-US" dirty="0"/>
              <a:t>Processes execute within a virtual address space</a:t>
            </a:r>
          </a:p>
          <a:p>
            <a:pPr lvl="1"/>
            <a:r>
              <a:rPr lang="en-US" dirty="0"/>
              <a:t>Virtual pages map to physical frames</a:t>
            </a:r>
          </a:p>
        </p:txBody>
      </p:sp>
      <p:pic>
        <p:nvPicPr>
          <p:cNvPr id="7" name="Picture 6" descr="virtual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800" y="2397600"/>
            <a:ext cx="4965494" cy="4129200"/>
          </a:xfrm>
          <a:prstGeom prst="rect">
            <a:avLst/>
          </a:prstGeom>
        </p:spPr>
      </p:pic>
      <p:sp>
        <p:nvSpPr>
          <p:cNvPr id="5" name="Footer Placeholder 4">
            <a:extLst>
              <a:ext uri="{FF2B5EF4-FFF2-40B4-BE49-F238E27FC236}">
                <a16:creationId xmlns:a16="http://schemas.microsoft.com/office/drawing/2014/main" id="{BC84AA9B-FCF2-135F-FB0D-EBD53C5440E3}"/>
              </a:ext>
            </a:extLst>
          </p:cNvPr>
          <p:cNvSpPr>
            <a:spLocks noGrp="1"/>
          </p:cNvSpPr>
          <p:nvPr>
            <p:ph type="ftr" sz="quarter" idx="11"/>
          </p:nvPr>
        </p:nvSpPr>
        <p:spPr/>
        <p:txBody>
          <a:bodyPr/>
          <a:lstStyle/>
          <a:p>
            <a:r>
              <a:rPr lang="en-GB"/>
              <a:t>MAD - 02 - F+R</a:t>
            </a:r>
            <a:endParaRPr lang="en-AU"/>
          </a:p>
        </p:txBody>
      </p:sp>
      <p:sp>
        <p:nvSpPr>
          <p:cNvPr id="6" name="Slide Number Placeholder 5">
            <a:extLst>
              <a:ext uri="{FF2B5EF4-FFF2-40B4-BE49-F238E27FC236}">
                <a16:creationId xmlns:a16="http://schemas.microsoft.com/office/drawing/2014/main" id="{5FD23659-B1A4-F328-CE30-CF1B08E4CA95}"/>
              </a:ext>
            </a:extLst>
          </p:cNvPr>
          <p:cNvSpPr>
            <a:spLocks noGrp="1"/>
          </p:cNvSpPr>
          <p:nvPr>
            <p:ph type="sldNum" sz="quarter" idx="12"/>
          </p:nvPr>
        </p:nvSpPr>
        <p:spPr/>
        <p:txBody>
          <a:bodyPr/>
          <a:lstStyle/>
          <a:p>
            <a:fld id="{C714EB55-CF6F-4C0C-B992-04610649AA02}" type="slidenum">
              <a:rPr lang="en-AU" smtClean="0"/>
              <a:t>8</a:t>
            </a:fld>
            <a:endParaRPr lang="en-AU"/>
          </a:p>
        </p:txBody>
      </p:sp>
    </p:spTree>
    <p:extLst>
      <p:ext uri="{BB962C8B-B14F-4D97-AF65-F5344CB8AC3E}">
        <p14:creationId xmlns:p14="http://schemas.microsoft.com/office/powerpoint/2010/main" val="87654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sz="quarter" idx="4294967295"/>
          </p:nvPr>
        </p:nvSpPr>
        <p:spPr>
          <a:xfrm>
            <a:off x="0" y="842963"/>
            <a:ext cx="12192000" cy="5927725"/>
          </a:xfrm>
        </p:spPr>
        <p:txBody>
          <a:bodyPr/>
          <a:lstStyle/>
          <a:p>
            <a:r>
              <a:rPr lang="en-US" dirty="0"/>
              <a:t>Frames can be shared by multiple processes</a:t>
            </a:r>
          </a:p>
          <a:p>
            <a:pPr lvl="1"/>
            <a:r>
              <a:rPr lang="en-US" dirty="0"/>
              <a:t>Read only sharing maintains </a:t>
            </a:r>
            <a:r>
              <a:rPr lang="en-US" i="1" dirty="0"/>
              <a:t>functional</a:t>
            </a:r>
            <a:r>
              <a:rPr lang="en-US" dirty="0"/>
              <a:t> isolation</a:t>
            </a:r>
          </a:p>
          <a:p>
            <a:pPr lvl="1"/>
            <a:r>
              <a:rPr lang="en-US" dirty="0"/>
              <a:t>Protection using </a:t>
            </a:r>
            <a:r>
              <a:rPr lang="en-US" i="1" dirty="0"/>
              <a:t>Copy-on-write</a:t>
            </a:r>
            <a:endParaRPr lang="en-US" dirty="0"/>
          </a:p>
        </p:txBody>
      </p:sp>
      <p:pic>
        <p:nvPicPr>
          <p:cNvPr id="4" name="Picture 3" descr="virtual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710" y="2398531"/>
            <a:ext cx="4964374" cy="4128269"/>
          </a:xfrm>
          <a:prstGeom prst="rect">
            <a:avLst/>
          </a:prstGeom>
        </p:spPr>
      </p:pic>
      <p:sp>
        <p:nvSpPr>
          <p:cNvPr id="6" name="Footer Placeholder 5">
            <a:extLst>
              <a:ext uri="{FF2B5EF4-FFF2-40B4-BE49-F238E27FC236}">
                <a16:creationId xmlns:a16="http://schemas.microsoft.com/office/drawing/2014/main" id="{391868DF-3A93-DA0D-3DCD-BD09D9263F5A}"/>
              </a:ext>
            </a:extLst>
          </p:cNvPr>
          <p:cNvSpPr>
            <a:spLocks noGrp="1"/>
          </p:cNvSpPr>
          <p:nvPr>
            <p:ph type="ftr" sz="quarter" idx="11"/>
          </p:nvPr>
        </p:nvSpPr>
        <p:spPr/>
        <p:txBody>
          <a:bodyPr/>
          <a:lstStyle/>
          <a:p>
            <a:r>
              <a:rPr lang="en-GB"/>
              <a:t>MAD - 02 - F+R</a:t>
            </a:r>
            <a:endParaRPr lang="en-AU"/>
          </a:p>
        </p:txBody>
      </p:sp>
      <p:sp>
        <p:nvSpPr>
          <p:cNvPr id="7" name="Slide Number Placeholder 6">
            <a:extLst>
              <a:ext uri="{FF2B5EF4-FFF2-40B4-BE49-F238E27FC236}">
                <a16:creationId xmlns:a16="http://schemas.microsoft.com/office/drawing/2014/main" id="{B19843DC-4ADB-C572-81E9-30F29A81C183}"/>
              </a:ext>
            </a:extLst>
          </p:cNvPr>
          <p:cNvSpPr>
            <a:spLocks noGrp="1"/>
          </p:cNvSpPr>
          <p:nvPr>
            <p:ph type="sldNum" sz="quarter" idx="12"/>
          </p:nvPr>
        </p:nvSpPr>
        <p:spPr/>
        <p:txBody>
          <a:bodyPr/>
          <a:lstStyle/>
          <a:p>
            <a:fld id="{C714EB55-CF6F-4C0C-B992-04610649AA02}" type="slidenum">
              <a:rPr lang="en-AU" smtClean="0"/>
              <a:t>9</a:t>
            </a:fld>
            <a:endParaRPr lang="en-AU"/>
          </a:p>
        </p:txBody>
      </p:sp>
    </p:spTree>
    <p:extLst>
      <p:ext uri="{BB962C8B-B14F-4D97-AF65-F5344CB8AC3E}">
        <p14:creationId xmlns:p14="http://schemas.microsoft.com/office/powerpoint/2010/main" val="386865551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Attacks" id="{5DB3281B-74A3-4753-98BF-DD895FD81980}" vid="{1BE621DA-CEE6-4018-8323-69B4981F6C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MicroAttacks</Template>
  <TotalTime>3456</TotalTime>
  <Words>1369</Words>
  <Application>Microsoft Office PowerPoint</Application>
  <PresentationFormat>Widescreen</PresentationFormat>
  <Paragraphs>324</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Flush-Based Attacks</vt:lpstr>
      <vt:lpstr>Today</vt:lpstr>
      <vt:lpstr>Bridging the gap</vt:lpstr>
      <vt:lpstr>Cache Consistency</vt:lpstr>
      <vt:lpstr>The Flush+Reload Attack</vt:lpstr>
      <vt:lpstr>Flush+Reload</vt:lpstr>
      <vt:lpstr>Flush+Reload</vt:lpstr>
      <vt:lpstr>Detour - Virtual Memory</vt:lpstr>
      <vt:lpstr>Sharing</vt:lpstr>
      <vt:lpstr>Causes of sharing</vt:lpstr>
      <vt:lpstr>Demo</vt:lpstr>
      <vt:lpstr>The RSA Encryption System</vt:lpstr>
      <vt:lpstr>Square and Multiply Exponentiation</vt:lpstr>
      <vt:lpstr>Demo</vt:lpstr>
      <vt:lpstr>Flush+Reload on Square-and-Multiply</vt:lpstr>
      <vt:lpstr>Why not AMD?</vt:lpstr>
      <vt:lpstr>Defences</vt:lpstr>
      <vt:lpstr>Performance Degradation</vt:lpstr>
      <vt:lpstr>Flush+Reload</vt:lpstr>
      <vt:lpstr>Timing matters</vt:lpstr>
      <vt:lpstr>Probability of a probe miss</vt:lpstr>
      <vt:lpstr>Probing OpenSSL ECDSA</vt:lpstr>
      <vt:lpstr>Solution: slow the victim down</vt:lpstr>
      <vt:lpstr>SPEC Results</vt:lpstr>
      <vt:lpstr>Attacking OpenSSL</vt:lpstr>
      <vt:lpstr>Flush+Flush</vt:lpstr>
      <vt:lpstr>Flush+Flush</vt:lpstr>
      <vt:lpstr>Improvements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Flush-Based Attacks</dc:title>
  <dc:creator>Yuval Yarom</dc:creator>
  <cp:lastModifiedBy>Yuval Yarom</cp:lastModifiedBy>
  <cp:revision>8</cp:revision>
  <dcterms:created xsi:type="dcterms:W3CDTF">2023-05-15T08:39:51Z</dcterms:created>
  <dcterms:modified xsi:type="dcterms:W3CDTF">2023-10-17T07:43:48Z</dcterms:modified>
</cp:coreProperties>
</file>