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647" r:id="rId3"/>
    <p:sldId id="304" r:id="rId4"/>
    <p:sldId id="843" r:id="rId5"/>
    <p:sldId id="844" r:id="rId6"/>
    <p:sldId id="264" r:id="rId7"/>
    <p:sldId id="657" r:id="rId8"/>
    <p:sldId id="265" r:id="rId9"/>
    <p:sldId id="266" r:id="rId10"/>
    <p:sldId id="847" r:id="rId11"/>
    <p:sldId id="846" r:id="rId12"/>
    <p:sldId id="851" r:id="rId13"/>
    <p:sldId id="852" r:id="rId14"/>
    <p:sldId id="848" r:id="rId15"/>
    <p:sldId id="658" r:id="rId16"/>
    <p:sldId id="258" r:id="rId17"/>
    <p:sldId id="259" r:id="rId18"/>
    <p:sldId id="267" r:id="rId19"/>
    <p:sldId id="850" r:id="rId20"/>
    <p:sldId id="670" r:id="rId21"/>
    <p:sldId id="849" r:id="rId22"/>
    <p:sldId id="272" r:id="rId23"/>
    <p:sldId id="273" r:id="rId24"/>
    <p:sldId id="853" r:id="rId25"/>
    <p:sldId id="854" r:id="rId26"/>
    <p:sldId id="855" r:id="rId27"/>
    <p:sldId id="858" r:id="rId28"/>
    <p:sldId id="859" r:id="rId29"/>
    <p:sldId id="8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EFF"/>
    <a:srgbClr val="CDD4FF"/>
    <a:srgbClr val="D8BEEC"/>
    <a:srgbClr val="FF33CC"/>
    <a:srgbClr val="81FFB7"/>
    <a:srgbClr val="BF94E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9" d="100"/>
          <a:sy n="79" d="100"/>
        </p:scale>
        <p:origin x="1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9F2CE-4BD1-4308-A534-FB187694A4AA}" type="datetimeFigureOut">
              <a:rPr lang="en-AU" smtClean="0"/>
              <a:t>24/10/2023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A4B7A-B215-45E1-98F9-280F744016EA}" type="slidenum">
              <a:rPr lang="en-AU" smtClean="0"/>
              <a:t>‹#›</a:t>
            </a:fld>
            <a:endParaRPr lang="en-AU"/>
          </a:p>
        </p:txBody>
      </p:sp>
    </p:spTree>
    <p:extLst>
      <p:ext uri="{BB962C8B-B14F-4D97-AF65-F5344CB8AC3E}">
        <p14:creationId xmlns:p14="http://schemas.microsoft.com/office/powerpoint/2010/main" val="217999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Another thing that changed since</a:t>
            </a:r>
            <a:r>
              <a:rPr lang="en-US" baseline="0" dirty="0"/>
              <a:t> my Apple // days is the processor speed.  My apple 2 ran at 1 </a:t>
            </a:r>
            <a:r>
              <a:rPr lang="en-US" baseline="0" dirty="0" err="1"/>
              <a:t>MHz.</a:t>
            </a:r>
            <a:r>
              <a:rPr lang="en-US" baseline="0" dirty="0"/>
              <a:t>  My mac runs at 2GHz.  Memory speed, however, has not fared so well. The memory on my apple needed half a clock cycle to produce data, whereas modern computers require about 200.  When the processor reads from memory it needs to wait.  &lt;click&gt; and if it needs to read from the same location again it needs to wait again. &lt;click&gt;.  So, we have a speed gap between the processor and the memory.</a:t>
            </a:r>
          </a:p>
          <a:p>
            <a:endParaRPr lang="en-US" baseline="0" dirty="0"/>
          </a:p>
          <a:p>
            <a:r>
              <a:rPr lang="en-US" baseline="0" dirty="0"/>
              <a:t>The cache is the part of the processor that bridges this gap.  It is a small memory that is included within the processor.  Being small, being closer to the execution core and using more expensive technologies than the main memory mean that the cache is much faster than the memory. On </a:t>
            </a:r>
            <a:r>
              <a:rPr lang="en-US" baseline="0" dirty="0" err="1"/>
              <a:t>intel</a:t>
            </a:r>
            <a:r>
              <a:rPr lang="en-US" baseline="0" dirty="0"/>
              <a:t> the </a:t>
            </a:r>
            <a:r>
              <a:rPr lang="en-US" baseline="0" dirty="0" err="1"/>
              <a:t>spead</a:t>
            </a:r>
            <a:r>
              <a:rPr lang="en-US" baseline="0" dirty="0"/>
              <a:t> ranges from 4 to 50 cycles, depending on the level of cache.</a:t>
            </a:r>
          </a:p>
          <a:p>
            <a:endParaRPr lang="en-US" dirty="0"/>
          </a:p>
          <a:p>
            <a:r>
              <a:rPr lang="en-US" dirty="0" err="1"/>
              <a:t>Yada</a:t>
            </a:r>
            <a:r>
              <a:rPr lang="en-US" baseline="0" dirty="0"/>
              <a:t> </a:t>
            </a:r>
            <a:r>
              <a:rPr lang="en-US" baseline="0" dirty="0" err="1"/>
              <a:t>yada</a:t>
            </a:r>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4</a:t>
            </a:fld>
            <a:endParaRPr lang="en-US"/>
          </a:p>
        </p:txBody>
      </p:sp>
    </p:spTree>
    <p:extLst>
      <p:ext uri="{BB962C8B-B14F-4D97-AF65-F5344CB8AC3E}">
        <p14:creationId xmlns:p14="http://schemas.microsoft.com/office/powerpoint/2010/main" val="315877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5</a:t>
            </a:fld>
            <a:endParaRPr lang="en-US"/>
          </a:p>
        </p:txBody>
      </p:sp>
    </p:spTree>
    <p:extLst>
      <p:ext uri="{BB962C8B-B14F-4D97-AF65-F5344CB8AC3E}">
        <p14:creationId xmlns:p14="http://schemas.microsoft.com/office/powerpoint/2010/main" val="315877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6</a:t>
            </a:fld>
            <a:endParaRPr lang="en-US"/>
          </a:p>
        </p:txBody>
      </p:sp>
    </p:spTree>
    <p:extLst>
      <p:ext uri="{BB962C8B-B14F-4D97-AF65-F5344CB8AC3E}">
        <p14:creationId xmlns:p14="http://schemas.microsoft.com/office/powerpoint/2010/main" val="315877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2AA4B7A-B215-45E1-98F9-280F744016EA}" type="slidenum">
              <a:rPr lang="en-AU" smtClean="0"/>
              <a:t>14</a:t>
            </a:fld>
            <a:endParaRPr lang="en-AU"/>
          </a:p>
        </p:txBody>
      </p:sp>
    </p:spTree>
    <p:extLst>
      <p:ext uri="{BB962C8B-B14F-4D97-AF65-F5344CB8AC3E}">
        <p14:creationId xmlns:p14="http://schemas.microsoft.com/office/powerpoint/2010/main" val="75763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1">
          <a:gsLst>
            <a:gs pos="100000">
              <a:srgbClr val="CDD4FF"/>
            </a:gs>
            <a:gs pos="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1FA3-753D-2272-AA53-03D8F1829A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dirty="0"/>
          </a:p>
        </p:txBody>
      </p:sp>
      <p:sp>
        <p:nvSpPr>
          <p:cNvPr id="3" name="Subtitle 2">
            <a:extLst>
              <a:ext uri="{FF2B5EF4-FFF2-40B4-BE49-F238E27FC236}">
                <a16:creationId xmlns:a16="http://schemas.microsoft.com/office/drawing/2014/main" id="{5BB8158E-79E5-B1BE-A337-CF42F0FBB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sp>
        <p:nvSpPr>
          <p:cNvPr id="4" name="Date Placeholder 3">
            <a:extLst>
              <a:ext uri="{FF2B5EF4-FFF2-40B4-BE49-F238E27FC236}">
                <a16:creationId xmlns:a16="http://schemas.microsoft.com/office/drawing/2014/main" id="{B54FCD3B-83B0-A4DB-637E-52D019C02E0B}"/>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CEEFECE8-C791-B0A2-5117-25C593E00C9B}"/>
              </a:ext>
            </a:extLst>
          </p:cNvPr>
          <p:cNvSpPr>
            <a:spLocks noGrp="1"/>
          </p:cNvSpPr>
          <p:nvPr>
            <p:ph type="ftr" sz="quarter" idx="11"/>
          </p:nvPr>
        </p:nvSpPr>
        <p:spPr/>
        <p:txBody>
          <a:bodyPr/>
          <a:lstStyle/>
          <a:p>
            <a:r>
              <a:rPr lang="en-AU"/>
              <a:t>MAD - 03 - PP</a:t>
            </a:r>
          </a:p>
        </p:txBody>
      </p:sp>
      <p:sp>
        <p:nvSpPr>
          <p:cNvPr id="6" name="Slide Number Placeholder 5">
            <a:extLst>
              <a:ext uri="{FF2B5EF4-FFF2-40B4-BE49-F238E27FC236}">
                <a16:creationId xmlns:a16="http://schemas.microsoft.com/office/drawing/2014/main" id="{EF3ED8BB-A272-C400-0841-A9AA30D383FA}"/>
              </a:ext>
            </a:extLst>
          </p:cNvPr>
          <p:cNvSpPr>
            <a:spLocks noGrp="1"/>
          </p:cNvSpPr>
          <p:nvPr>
            <p:ph type="sldNum" sz="quarter" idx="12"/>
          </p:nvPr>
        </p:nvSpPr>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295107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8B68-5B1F-48AD-AA11-E9EF909EA07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9BEC633-EF20-C14D-7E4E-B069E646E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BE7B3C5-ADDE-542A-84BF-2222DEA097AE}"/>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3BEF5154-EF4E-6BD9-CB2A-3B1B287E9E34}"/>
              </a:ext>
            </a:extLst>
          </p:cNvPr>
          <p:cNvSpPr>
            <a:spLocks noGrp="1"/>
          </p:cNvSpPr>
          <p:nvPr>
            <p:ph type="ftr" sz="quarter" idx="11"/>
          </p:nvPr>
        </p:nvSpPr>
        <p:spPr/>
        <p:txBody>
          <a:bodyPr/>
          <a:lstStyle/>
          <a:p>
            <a:r>
              <a:rPr lang="en-AU"/>
              <a:t>MAD - 03 - PP</a:t>
            </a:r>
          </a:p>
        </p:txBody>
      </p:sp>
      <p:sp>
        <p:nvSpPr>
          <p:cNvPr id="6" name="Slide Number Placeholder 5">
            <a:extLst>
              <a:ext uri="{FF2B5EF4-FFF2-40B4-BE49-F238E27FC236}">
                <a16:creationId xmlns:a16="http://schemas.microsoft.com/office/drawing/2014/main" id="{5CC3357B-F6CF-591B-7F7C-29F428E3BF6E}"/>
              </a:ext>
            </a:extLst>
          </p:cNvPr>
          <p:cNvSpPr>
            <a:spLocks noGrp="1"/>
          </p:cNvSpPr>
          <p:nvPr>
            <p:ph type="sldNum" sz="quarter" idx="12"/>
          </p:nvPr>
        </p:nvSpPr>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36723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8D07-3048-8570-7BB9-C528C1709F1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38A33BB-79D5-7602-6CBB-21921DB087D0}"/>
              </a:ext>
            </a:extLst>
          </p:cNvPr>
          <p:cNvSpPr>
            <a:spLocks noGrp="1"/>
          </p:cNvSpPr>
          <p:nvPr>
            <p:ph type="dt" sz="half" idx="10"/>
          </p:nvPr>
        </p:nvSpPr>
        <p:spPr/>
        <p:txBody>
          <a:bodyPr/>
          <a:lstStyle/>
          <a:p>
            <a:endParaRPr lang="en-AU"/>
          </a:p>
        </p:txBody>
      </p:sp>
      <p:sp>
        <p:nvSpPr>
          <p:cNvPr id="4" name="Footer Placeholder 3">
            <a:extLst>
              <a:ext uri="{FF2B5EF4-FFF2-40B4-BE49-F238E27FC236}">
                <a16:creationId xmlns:a16="http://schemas.microsoft.com/office/drawing/2014/main" id="{65A8939D-30EA-B88B-97EF-7910E5D85637}"/>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E2D17599-234C-2A9C-1E61-511AE0187B96}"/>
              </a:ext>
            </a:extLst>
          </p:cNvPr>
          <p:cNvSpPr>
            <a:spLocks noGrp="1"/>
          </p:cNvSpPr>
          <p:nvPr>
            <p:ph type="sldNum" sz="quarter" idx="12"/>
          </p:nvPr>
        </p:nvSpPr>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122796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1628D-F344-111D-AECE-D2D3D689397E}"/>
              </a:ext>
            </a:extLst>
          </p:cNvPr>
          <p:cNvSpPr>
            <a:spLocks noGrp="1"/>
          </p:cNvSpPr>
          <p:nvPr>
            <p:ph type="dt" sz="half" idx="10"/>
          </p:nvPr>
        </p:nvSpPr>
        <p:spPr/>
        <p:txBody>
          <a:bodyPr/>
          <a:lstStyle/>
          <a:p>
            <a:endParaRPr lang="en-AU"/>
          </a:p>
        </p:txBody>
      </p:sp>
      <p:sp>
        <p:nvSpPr>
          <p:cNvPr id="3" name="Footer Placeholder 2">
            <a:extLst>
              <a:ext uri="{FF2B5EF4-FFF2-40B4-BE49-F238E27FC236}">
                <a16:creationId xmlns:a16="http://schemas.microsoft.com/office/drawing/2014/main" id="{3FC8E9BE-50D4-712C-95DA-7D770140DA6A}"/>
              </a:ext>
            </a:extLst>
          </p:cNvPr>
          <p:cNvSpPr>
            <a:spLocks noGrp="1"/>
          </p:cNvSpPr>
          <p:nvPr>
            <p:ph type="ftr" sz="quarter" idx="11"/>
          </p:nvPr>
        </p:nvSpPr>
        <p:spPr/>
        <p:txBody>
          <a:bodyPr/>
          <a:lstStyle/>
          <a:p>
            <a:r>
              <a:rPr lang="en-AU"/>
              <a:t>MAD - 03 - PP</a:t>
            </a:r>
          </a:p>
        </p:txBody>
      </p:sp>
      <p:sp>
        <p:nvSpPr>
          <p:cNvPr id="4" name="Slide Number Placeholder 3">
            <a:extLst>
              <a:ext uri="{FF2B5EF4-FFF2-40B4-BE49-F238E27FC236}">
                <a16:creationId xmlns:a16="http://schemas.microsoft.com/office/drawing/2014/main" id="{AA2F3FD9-0359-560E-D7EF-675C3D622A59}"/>
              </a:ext>
            </a:extLst>
          </p:cNvPr>
          <p:cNvSpPr>
            <a:spLocks noGrp="1"/>
          </p:cNvSpPr>
          <p:nvPr>
            <p:ph type="sldNum" sz="quarter" idx="12"/>
          </p:nvPr>
        </p:nvSpPr>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89151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02816" y="37021"/>
            <a:ext cx="7580685" cy="873033"/>
          </a:xfrm>
          <a:prstGeom prst="rect">
            <a:avLst/>
          </a:prstGeom>
        </p:spPr>
        <p:txBody>
          <a:bodyPr vert="horz" lIns="91440" tIns="45720" rIns="91440" bIns="45720" rtlCol="0" anchor="b" anchorCtr="0">
            <a:noAutofit/>
          </a:bodyPr>
          <a:lstStyle/>
          <a:p>
            <a:r>
              <a:rPr lang="en-GB"/>
              <a:t>Click to edit Master title style</a:t>
            </a:r>
            <a:endParaRPr dirty="0"/>
          </a:p>
        </p:txBody>
      </p:sp>
      <p:sp>
        <p:nvSpPr>
          <p:cNvPr id="7" name="Content Placeholder 6"/>
          <p:cNvSpPr>
            <a:spLocks noGrp="1"/>
          </p:cNvSpPr>
          <p:nvPr>
            <p:ph sz="quarter" idx="10"/>
          </p:nvPr>
        </p:nvSpPr>
        <p:spPr>
          <a:xfrm>
            <a:off x="497417" y="1068917"/>
            <a:ext cx="11049000" cy="53445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Footer Placeholder 4">
            <a:extLst>
              <a:ext uri="{FF2B5EF4-FFF2-40B4-BE49-F238E27FC236}">
                <a16:creationId xmlns:a16="http://schemas.microsoft.com/office/drawing/2014/main" id="{D7F90EDD-D833-0C02-6AC9-C35E429BD108}"/>
              </a:ext>
            </a:extLst>
          </p:cNvPr>
          <p:cNvSpPr>
            <a:spLocks noGrp="1"/>
          </p:cNvSpPr>
          <p:nvPr>
            <p:ph type="ftr" sz="quarter" idx="11"/>
          </p:nvPr>
        </p:nvSpPr>
        <p:spPr>
          <a:xfrm>
            <a:off x="4038600" y="6492873"/>
            <a:ext cx="4114800" cy="365125"/>
          </a:xfrm>
        </p:spPr>
        <p:txBody>
          <a:bodyPr/>
          <a:lstStyle/>
          <a:p>
            <a:r>
              <a:rPr lang="en-AU"/>
              <a:t>MAD - 03 - PP</a:t>
            </a:r>
          </a:p>
        </p:txBody>
      </p:sp>
      <p:sp>
        <p:nvSpPr>
          <p:cNvPr id="6" name="Slide Number Placeholder 5">
            <a:extLst>
              <a:ext uri="{FF2B5EF4-FFF2-40B4-BE49-F238E27FC236}">
                <a16:creationId xmlns:a16="http://schemas.microsoft.com/office/drawing/2014/main" id="{D848D4E6-CFC9-4C36-85D9-52ED3FE48C25}"/>
              </a:ext>
            </a:extLst>
          </p:cNvPr>
          <p:cNvSpPr>
            <a:spLocks noGrp="1"/>
          </p:cNvSpPr>
          <p:nvPr>
            <p:ph type="sldNum" sz="quarter" idx="12"/>
          </p:nvPr>
        </p:nvSpPr>
        <p:spPr>
          <a:xfrm>
            <a:off x="9448800" y="6492875"/>
            <a:ext cx="2743200" cy="365125"/>
          </a:xfrm>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156095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0" y="0"/>
            <a:ext cx="12192000" cy="842481"/>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7" name="Content Placeholder 6"/>
          <p:cNvSpPr>
            <a:spLocks noGrp="1"/>
          </p:cNvSpPr>
          <p:nvPr>
            <p:ph sz="quarter" idx="10"/>
          </p:nvPr>
        </p:nvSpPr>
        <p:spPr>
          <a:xfrm>
            <a:off x="0" y="842480"/>
            <a:ext cx="12192000" cy="56503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2DCD2F3E-B0B1-BF07-F2A9-427B97E67B63}"/>
              </a:ext>
            </a:extLst>
          </p:cNvPr>
          <p:cNvSpPr>
            <a:spLocks noGrp="1"/>
          </p:cNvSpPr>
          <p:nvPr>
            <p:ph type="ftr" sz="quarter" idx="11"/>
          </p:nvPr>
        </p:nvSpPr>
        <p:spPr>
          <a:xfrm>
            <a:off x="4038600" y="6492873"/>
            <a:ext cx="4114800" cy="365125"/>
          </a:xfrm>
        </p:spPr>
        <p:txBody>
          <a:bodyPr/>
          <a:lstStyle/>
          <a:p>
            <a:r>
              <a:rPr lang="en-AU"/>
              <a:t>MAD - 03 - PP</a:t>
            </a:r>
          </a:p>
        </p:txBody>
      </p:sp>
      <p:sp>
        <p:nvSpPr>
          <p:cNvPr id="3" name="Slide Number Placeholder 5">
            <a:extLst>
              <a:ext uri="{FF2B5EF4-FFF2-40B4-BE49-F238E27FC236}">
                <a16:creationId xmlns:a16="http://schemas.microsoft.com/office/drawing/2014/main" id="{3A9B1E44-79EB-0245-B6DF-32E62296CEF5}"/>
              </a:ext>
            </a:extLst>
          </p:cNvPr>
          <p:cNvSpPr>
            <a:spLocks noGrp="1"/>
          </p:cNvSpPr>
          <p:nvPr>
            <p:ph type="sldNum" sz="quarter" idx="12"/>
          </p:nvPr>
        </p:nvSpPr>
        <p:spPr>
          <a:xfrm>
            <a:off x="9448800" y="6492875"/>
            <a:ext cx="2743200" cy="365125"/>
          </a:xfrm>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18620874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CDD4FF"/>
            </a:gs>
            <a:gs pos="12000">
              <a:srgbClr val="CDD4FF"/>
            </a:gs>
            <a:gs pos="100000">
              <a:srgbClr val="EBEEFF"/>
            </a:gs>
            <a:gs pos="12000">
              <a:schemeClr val="bg1"/>
            </a:gs>
          </a:gsLst>
          <a:lin ang="54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A2EDF6-A5B8-805B-F4A6-54E9D50D7F8E}"/>
              </a:ext>
            </a:extLst>
          </p:cNvPr>
          <p:cNvSpPr>
            <a:spLocks noGrp="1"/>
          </p:cNvSpPr>
          <p:nvPr>
            <p:ph type="title"/>
          </p:nvPr>
        </p:nvSpPr>
        <p:spPr>
          <a:xfrm>
            <a:off x="0" y="-634"/>
            <a:ext cx="12192000" cy="793654"/>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2B6D281B-04A6-CC2B-F24F-EE072E4F7628}"/>
              </a:ext>
            </a:extLst>
          </p:cNvPr>
          <p:cNvSpPr>
            <a:spLocks noGrp="1"/>
          </p:cNvSpPr>
          <p:nvPr>
            <p:ph type="body" idx="1"/>
          </p:nvPr>
        </p:nvSpPr>
        <p:spPr>
          <a:xfrm>
            <a:off x="0" y="992144"/>
            <a:ext cx="12192000" cy="55007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9CF19152-1803-BD3D-71F8-32D64D4071FF}"/>
              </a:ext>
            </a:extLst>
          </p:cNvPr>
          <p:cNvSpPr>
            <a:spLocks noGrp="1"/>
          </p:cNvSpPr>
          <p:nvPr>
            <p:ph type="dt" sz="half" idx="2"/>
          </p:nvPr>
        </p:nvSpPr>
        <p:spPr>
          <a:xfrm>
            <a:off x="18881" y="649287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a:extLst>
              <a:ext uri="{FF2B5EF4-FFF2-40B4-BE49-F238E27FC236}">
                <a16:creationId xmlns:a16="http://schemas.microsoft.com/office/drawing/2014/main" id="{96FAA259-8716-F4E9-569A-9FD60541EE75}"/>
              </a:ext>
            </a:extLst>
          </p:cNvPr>
          <p:cNvSpPr>
            <a:spLocks noGrp="1"/>
          </p:cNvSpPr>
          <p:nvPr>
            <p:ph type="ftr" sz="quarter" idx="3"/>
          </p:nvPr>
        </p:nvSpPr>
        <p:spPr>
          <a:xfrm>
            <a:off x="4038600" y="649287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MAD - 03 - PP</a:t>
            </a:r>
          </a:p>
        </p:txBody>
      </p:sp>
      <p:sp>
        <p:nvSpPr>
          <p:cNvPr id="6" name="Slide Number Placeholder 5">
            <a:extLst>
              <a:ext uri="{FF2B5EF4-FFF2-40B4-BE49-F238E27FC236}">
                <a16:creationId xmlns:a16="http://schemas.microsoft.com/office/drawing/2014/main" id="{36BD3438-D5F8-1C74-EC53-9ED0BDBA15CD}"/>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4EB55-CF6F-4C0C-B992-04610649AA02}" type="slidenum">
              <a:rPr lang="en-AU" smtClean="0"/>
              <a:t>‹#›</a:t>
            </a:fld>
            <a:endParaRPr lang="en-AU"/>
          </a:p>
        </p:txBody>
      </p:sp>
    </p:spTree>
    <p:extLst>
      <p:ext uri="{BB962C8B-B14F-4D97-AF65-F5344CB8AC3E}">
        <p14:creationId xmlns:p14="http://schemas.microsoft.com/office/powerpoint/2010/main" val="200679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590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950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31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167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F4C8-8678-FEE1-40CC-C34EBB812ACD}"/>
              </a:ext>
            </a:extLst>
          </p:cNvPr>
          <p:cNvSpPr>
            <a:spLocks noGrp="1"/>
          </p:cNvSpPr>
          <p:nvPr>
            <p:ph type="ctrTitle"/>
          </p:nvPr>
        </p:nvSpPr>
        <p:spPr/>
        <p:txBody>
          <a:bodyPr/>
          <a:lstStyle/>
          <a:p>
            <a:r>
              <a:rPr lang="en-AU" dirty="0" err="1"/>
              <a:t>Prime+Probe</a:t>
            </a:r>
            <a:endParaRPr lang="en-AU" dirty="0"/>
          </a:p>
        </p:txBody>
      </p:sp>
      <p:sp>
        <p:nvSpPr>
          <p:cNvPr id="3" name="Subtitle 2">
            <a:extLst>
              <a:ext uri="{FF2B5EF4-FFF2-40B4-BE49-F238E27FC236}">
                <a16:creationId xmlns:a16="http://schemas.microsoft.com/office/drawing/2014/main" id="{51AF5AB9-4E65-F6B1-B1C5-07B9C9C70340}"/>
              </a:ext>
            </a:extLst>
          </p:cNvPr>
          <p:cNvSpPr>
            <a:spLocks noGrp="1"/>
          </p:cNvSpPr>
          <p:nvPr>
            <p:ph type="subTitle" idx="1"/>
          </p:nvPr>
        </p:nvSpPr>
        <p:spPr/>
        <p:txBody>
          <a:bodyPr/>
          <a:lstStyle/>
          <a:p>
            <a:endParaRPr lang="en-AU"/>
          </a:p>
        </p:txBody>
      </p:sp>
      <p:sp>
        <p:nvSpPr>
          <p:cNvPr id="4" name="Footer Placeholder 3">
            <a:extLst>
              <a:ext uri="{FF2B5EF4-FFF2-40B4-BE49-F238E27FC236}">
                <a16:creationId xmlns:a16="http://schemas.microsoft.com/office/drawing/2014/main" id="{563FF185-46EE-0203-7C0C-8AE7B86911F5}"/>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D2B22BBB-8371-E967-AF1E-507EA44E5C84}"/>
              </a:ext>
            </a:extLst>
          </p:cNvPr>
          <p:cNvSpPr>
            <a:spLocks noGrp="1"/>
          </p:cNvSpPr>
          <p:nvPr>
            <p:ph type="sldNum" sz="quarter" idx="12"/>
          </p:nvPr>
        </p:nvSpPr>
        <p:spPr/>
        <p:txBody>
          <a:bodyPr/>
          <a:lstStyle/>
          <a:p>
            <a:fld id="{C714EB55-CF6F-4C0C-B992-04610649AA02}" type="slidenum">
              <a:rPr lang="en-AU" smtClean="0"/>
              <a:t>1</a:t>
            </a:fld>
            <a:endParaRPr lang="en-AU"/>
          </a:p>
        </p:txBody>
      </p:sp>
    </p:spTree>
    <p:extLst>
      <p:ext uri="{BB962C8B-B14F-4D97-AF65-F5344CB8AC3E}">
        <p14:creationId xmlns:p14="http://schemas.microsoft.com/office/powerpoint/2010/main" val="31490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AF557B-DCB1-C1AF-9452-16D8D04530FC}"/>
              </a:ext>
            </a:extLst>
          </p:cNvPr>
          <p:cNvSpPr/>
          <p:nvPr/>
        </p:nvSpPr>
        <p:spPr>
          <a:xfrm>
            <a:off x="350873" y="5156790"/>
            <a:ext cx="11132290" cy="3827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Address</a:t>
            </a:r>
            <a:endParaRPr lang="en-AU" dirty="0">
              <a:solidFill>
                <a:schemeClr val="tx1"/>
              </a:solidFill>
            </a:endParaRPr>
          </a:p>
        </p:txBody>
      </p:sp>
      <p:sp>
        <p:nvSpPr>
          <p:cNvPr id="4" name="Title 3">
            <a:extLst>
              <a:ext uri="{FF2B5EF4-FFF2-40B4-BE49-F238E27FC236}">
                <a16:creationId xmlns:a16="http://schemas.microsoft.com/office/drawing/2014/main" id="{15527A98-D5B4-650A-9AFA-4A972E6EED73}"/>
              </a:ext>
            </a:extLst>
          </p:cNvPr>
          <p:cNvSpPr>
            <a:spLocks noGrp="1"/>
          </p:cNvSpPr>
          <p:nvPr>
            <p:ph type="title"/>
          </p:nvPr>
        </p:nvSpPr>
        <p:spPr/>
        <p:txBody>
          <a:bodyPr/>
          <a:lstStyle/>
          <a:p>
            <a:r>
              <a:rPr lang="en-AU" dirty="0"/>
              <a:t>Finding Eviction Sets</a:t>
            </a:r>
          </a:p>
        </p:txBody>
      </p:sp>
      <p:graphicFrame>
        <p:nvGraphicFramePr>
          <p:cNvPr id="5" name="Table 5">
            <a:extLst>
              <a:ext uri="{FF2B5EF4-FFF2-40B4-BE49-F238E27FC236}">
                <a16:creationId xmlns:a16="http://schemas.microsoft.com/office/drawing/2014/main" id="{FBDC68BE-DB6B-B96C-D7B3-DD41F4B6AF22}"/>
              </a:ext>
            </a:extLst>
          </p:cNvPr>
          <p:cNvGraphicFramePr>
            <a:graphicFrameLocks noGrp="1"/>
          </p:cNvGraphicFramePr>
          <p:nvPr>
            <p:extLst>
              <p:ext uri="{D42A27DB-BD31-4B8C-83A1-F6EECF244321}">
                <p14:modId xmlns:p14="http://schemas.microsoft.com/office/powerpoint/2010/main" val="887778845"/>
              </p:ext>
            </p:extLst>
          </p:nvPr>
        </p:nvGraphicFramePr>
        <p:xfrm>
          <a:off x="2028000" y="793020"/>
          <a:ext cx="8136000" cy="3284077"/>
        </p:xfrm>
        <a:graphic>
          <a:graphicData uri="http://schemas.openxmlformats.org/drawingml/2006/table">
            <a:tbl>
              <a:tblPr>
                <a:tableStyleId>{5C22544A-7EE6-4342-B048-85BDC9FD1C3A}</a:tableStyleId>
              </a:tblPr>
              <a:tblGrid>
                <a:gridCol w="756000">
                  <a:extLst>
                    <a:ext uri="{9D8B030D-6E8A-4147-A177-3AD203B41FA5}">
                      <a16:colId xmlns:a16="http://schemas.microsoft.com/office/drawing/2014/main" val="2600859163"/>
                    </a:ext>
                  </a:extLst>
                </a:gridCol>
                <a:gridCol w="756000">
                  <a:extLst>
                    <a:ext uri="{9D8B030D-6E8A-4147-A177-3AD203B41FA5}">
                      <a16:colId xmlns:a16="http://schemas.microsoft.com/office/drawing/2014/main" val="801935103"/>
                    </a:ext>
                  </a:extLst>
                </a:gridCol>
                <a:gridCol w="756000">
                  <a:extLst>
                    <a:ext uri="{9D8B030D-6E8A-4147-A177-3AD203B41FA5}">
                      <a16:colId xmlns:a16="http://schemas.microsoft.com/office/drawing/2014/main" val="1112342947"/>
                    </a:ext>
                  </a:extLst>
                </a:gridCol>
                <a:gridCol w="5112000">
                  <a:extLst>
                    <a:ext uri="{9D8B030D-6E8A-4147-A177-3AD203B41FA5}">
                      <a16:colId xmlns:a16="http://schemas.microsoft.com/office/drawing/2014/main" val="4201661228"/>
                    </a:ext>
                  </a:extLst>
                </a:gridCol>
                <a:gridCol w="756000">
                  <a:extLst>
                    <a:ext uri="{9D8B030D-6E8A-4147-A177-3AD203B41FA5}">
                      <a16:colId xmlns:a16="http://schemas.microsoft.com/office/drawing/2014/main" val="3281893854"/>
                    </a:ext>
                  </a:extLst>
                </a:gridCol>
              </a:tblGrid>
              <a:tr h="540000">
                <a:tc>
                  <a:txBody>
                    <a:bodyPr/>
                    <a:lstStyle/>
                    <a:p>
                      <a:pPr algn="ctr"/>
                      <a:r>
                        <a:rPr lang="en-AU" sz="2800" dirty="0">
                          <a:solidFill>
                            <a:schemeClr val="tx1"/>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schemeClr val="tx1"/>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28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schemeClr val="tx1"/>
                          </a:solidFill>
                        </a:rPr>
                        <a:t>63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89686"/>
                  </a:ext>
                </a:extLst>
              </a:tr>
              <a:tr h="540000">
                <a:tc>
                  <a:txBody>
                    <a:bodyPr/>
                    <a:lstStyle/>
                    <a:p>
                      <a:pPr algn="ctr"/>
                      <a:r>
                        <a:rPr lang="en-AU" sz="2800" dirty="0">
                          <a:solidFill>
                            <a:schemeClr val="bg1"/>
                          </a:solidFill>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schemeClr val="bg1"/>
                          </a:solidFill>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schemeClr val="bg1"/>
                          </a:solidFill>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AU" sz="2800" b="1" dirty="0">
                          <a:solidFill>
                            <a:schemeClr val="bg1"/>
                          </a:solidFill>
                        </a:rPr>
                        <a:t>·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schemeClr val="bg1"/>
                          </a:solidFill>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4289400394"/>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b="1" dirty="0">
                          <a:solidFill>
                            <a:schemeClr val="bg1"/>
                          </a:solidFill>
                        </a:rPr>
                        <a:t>·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108047505"/>
                  </a:ext>
                </a:extLst>
              </a:tr>
              <a:tr h="540000">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  </a:t>
                      </a:r>
                      <a:r>
                        <a:rPr lang="en-AU" sz="2800" b="1" dirty="0">
                          <a:solidFill>
                            <a:srgbClr val="7030A0"/>
                          </a:solidFill>
                        </a:rPr>
                        <a:t>·  ·</a:t>
                      </a:r>
                      <a:r>
                        <a:rPr lang="en-AU" sz="2800" b="1" dirty="0">
                          <a:solidFill>
                            <a:schemeClr val="bg1"/>
                          </a:solidFill>
                        </a:rPr>
                        <a:t> </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rgbClr val="7030A0"/>
                          </a:solidFill>
                        </a:rPr>
                        <a:t>· </a:t>
                      </a:r>
                      <a:r>
                        <a:rPr lang="en-AU" sz="2800" b="1" dirty="0">
                          <a:solidFill>
                            <a:schemeClr val="bg1"/>
                          </a:solidFill>
                        </a:rPr>
                        <a:t> ·  </a:t>
                      </a:r>
                      <a:r>
                        <a:rPr lang="en-AU" sz="2800" b="1" dirty="0">
                          <a:solidFill>
                            <a:srgbClr val="7030A0"/>
                          </a:solidFill>
                        </a:rPr>
                        <a:t>· </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rgbClr val="7030A0"/>
                          </a:solidFill>
                        </a:rPr>
                        <a:t>·  ·  </a:t>
                      </a:r>
                      <a:r>
                        <a:rPr lang="en-AU" sz="2800" b="1" dirty="0">
                          <a:solidFill>
                            <a:schemeClr val="bg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p>
                    <a:p>
                      <a:pPr marL="0" marR="0" lvl="0" indent="0" algn="ctr" defTabSz="914400" rtl="0" eaLnBrk="1" fontAlgn="auto" latinLnBrk="0" hangingPunct="1">
                        <a:lnSpc>
                          <a:spcPct val="80000"/>
                        </a:lnSpc>
                        <a:spcBef>
                          <a:spcPts val="0"/>
                        </a:spcBef>
                        <a:spcAft>
                          <a:spcPts val="0"/>
                        </a:spcAft>
                        <a:buClrTx/>
                        <a:buSzTx/>
                        <a:buFontTx/>
                        <a:buNone/>
                        <a:tabLst/>
                        <a:defRPr/>
                      </a:pPr>
                      <a:r>
                        <a:rPr lang="en-AU" sz="2800" b="1" dirty="0">
                          <a:solidFill>
                            <a:schemeClr val="bg1"/>
                          </a:solidFill>
                        </a:rPr>
                        <a:t>·</a:t>
                      </a: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091269615"/>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a:ln>
                            <a:noFill/>
                          </a:ln>
                          <a:solidFill>
                            <a:schemeClr val="bg1"/>
                          </a:solidFill>
                          <a:effectLst/>
                          <a:uLnTx/>
                          <a:uFillTx/>
                          <a:latin typeface="Calibri" panose="020F0502020204030204"/>
                          <a:ea typeface="+mn-ea"/>
                          <a:cs typeface="+mn-cs"/>
                        </a:rPr>
                        <a:t>64B</a:t>
                      </a: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b="1" dirty="0">
                          <a:solidFill>
                            <a:schemeClr val="bg1"/>
                          </a:solidFill>
                        </a:rPr>
                        <a:t>·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rPr>
                        <a:t>64B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81939852"/>
                  </a:ext>
                </a:extLst>
              </a:tr>
            </a:tbl>
          </a:graphicData>
        </a:graphic>
      </p:graphicFrame>
      <p:sp>
        <p:nvSpPr>
          <p:cNvPr id="7" name="Rectangle 6">
            <a:extLst>
              <a:ext uri="{FF2B5EF4-FFF2-40B4-BE49-F238E27FC236}">
                <a16:creationId xmlns:a16="http://schemas.microsoft.com/office/drawing/2014/main" id="{947D0561-246A-3DD0-760F-4B72A2D83AE6}"/>
              </a:ext>
            </a:extLst>
          </p:cNvPr>
          <p:cNvSpPr/>
          <p:nvPr/>
        </p:nvSpPr>
        <p:spPr>
          <a:xfrm>
            <a:off x="9633098" y="5156790"/>
            <a:ext cx="1850065" cy="382772"/>
          </a:xfrm>
          <a:prstGeom prst="rect">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Offset</a:t>
            </a:r>
            <a:endParaRPr lang="en-AU" dirty="0"/>
          </a:p>
        </p:txBody>
      </p:sp>
      <p:sp>
        <p:nvSpPr>
          <p:cNvPr id="8" name="Rectangle 7">
            <a:extLst>
              <a:ext uri="{FF2B5EF4-FFF2-40B4-BE49-F238E27FC236}">
                <a16:creationId xmlns:a16="http://schemas.microsoft.com/office/drawing/2014/main" id="{EDE1FB8D-27D7-8D6C-B942-F9D64F90BFBD}"/>
              </a:ext>
            </a:extLst>
          </p:cNvPr>
          <p:cNvSpPr/>
          <p:nvPr/>
        </p:nvSpPr>
        <p:spPr>
          <a:xfrm>
            <a:off x="7783033" y="5156790"/>
            <a:ext cx="1850065" cy="3827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Set</a:t>
            </a:r>
            <a:endParaRPr lang="en-AU" dirty="0"/>
          </a:p>
        </p:txBody>
      </p:sp>
      <p:sp>
        <p:nvSpPr>
          <p:cNvPr id="9" name="Rectangle 8">
            <a:extLst>
              <a:ext uri="{FF2B5EF4-FFF2-40B4-BE49-F238E27FC236}">
                <a16:creationId xmlns:a16="http://schemas.microsoft.com/office/drawing/2014/main" id="{AD891D25-980C-B6C4-78DA-E14253C2C0A8}"/>
              </a:ext>
            </a:extLst>
          </p:cNvPr>
          <p:cNvSpPr/>
          <p:nvPr/>
        </p:nvSpPr>
        <p:spPr>
          <a:xfrm>
            <a:off x="350874" y="5156790"/>
            <a:ext cx="7432159" cy="382772"/>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Tag</a:t>
            </a:r>
            <a:endParaRPr lang="en-AU" dirty="0"/>
          </a:p>
        </p:txBody>
      </p:sp>
      <p:sp>
        <p:nvSpPr>
          <p:cNvPr id="13" name="TextBox 12">
            <a:extLst>
              <a:ext uri="{FF2B5EF4-FFF2-40B4-BE49-F238E27FC236}">
                <a16:creationId xmlns:a16="http://schemas.microsoft.com/office/drawing/2014/main" id="{CDA68BF9-FDC9-FEFD-E0A3-AAA0E7279DBA}"/>
              </a:ext>
            </a:extLst>
          </p:cNvPr>
          <p:cNvSpPr txBox="1"/>
          <p:nvPr/>
        </p:nvSpPr>
        <p:spPr>
          <a:xfrm>
            <a:off x="11047228" y="4752753"/>
            <a:ext cx="435935" cy="369332"/>
          </a:xfrm>
          <a:prstGeom prst="rect">
            <a:avLst/>
          </a:prstGeom>
          <a:noFill/>
        </p:spPr>
        <p:txBody>
          <a:bodyPr wrap="square" rtlCol="0">
            <a:spAutoFit/>
          </a:bodyPr>
          <a:lstStyle/>
          <a:p>
            <a:pPr algn="r"/>
            <a:r>
              <a:rPr lang="en-AU" dirty="0"/>
              <a:t>0</a:t>
            </a:r>
          </a:p>
        </p:txBody>
      </p:sp>
      <p:sp>
        <p:nvSpPr>
          <p:cNvPr id="14" name="TextBox 13">
            <a:extLst>
              <a:ext uri="{FF2B5EF4-FFF2-40B4-BE49-F238E27FC236}">
                <a16:creationId xmlns:a16="http://schemas.microsoft.com/office/drawing/2014/main" id="{B9D0909F-67FC-E915-83B4-6DCD62D20C1D}"/>
              </a:ext>
            </a:extLst>
          </p:cNvPr>
          <p:cNvSpPr txBox="1"/>
          <p:nvPr/>
        </p:nvSpPr>
        <p:spPr>
          <a:xfrm>
            <a:off x="9633098" y="4752753"/>
            <a:ext cx="435935" cy="369332"/>
          </a:xfrm>
          <a:prstGeom prst="rect">
            <a:avLst/>
          </a:prstGeom>
          <a:noFill/>
        </p:spPr>
        <p:txBody>
          <a:bodyPr wrap="square" rtlCol="0">
            <a:spAutoFit/>
          </a:bodyPr>
          <a:lstStyle/>
          <a:p>
            <a:r>
              <a:rPr lang="en-AU" dirty="0"/>
              <a:t>5</a:t>
            </a:r>
          </a:p>
        </p:txBody>
      </p:sp>
      <p:sp>
        <p:nvSpPr>
          <p:cNvPr id="15" name="TextBox 14">
            <a:extLst>
              <a:ext uri="{FF2B5EF4-FFF2-40B4-BE49-F238E27FC236}">
                <a16:creationId xmlns:a16="http://schemas.microsoft.com/office/drawing/2014/main" id="{6F97E129-BE4F-EF7D-4329-7C479732061A}"/>
              </a:ext>
            </a:extLst>
          </p:cNvPr>
          <p:cNvSpPr txBox="1"/>
          <p:nvPr/>
        </p:nvSpPr>
        <p:spPr>
          <a:xfrm>
            <a:off x="9197163" y="4752753"/>
            <a:ext cx="435935" cy="369332"/>
          </a:xfrm>
          <a:prstGeom prst="rect">
            <a:avLst/>
          </a:prstGeom>
          <a:noFill/>
        </p:spPr>
        <p:txBody>
          <a:bodyPr wrap="square" rtlCol="0">
            <a:spAutoFit/>
          </a:bodyPr>
          <a:lstStyle/>
          <a:p>
            <a:pPr algn="r"/>
            <a:r>
              <a:rPr lang="en-AU" dirty="0"/>
              <a:t>6</a:t>
            </a:r>
          </a:p>
        </p:txBody>
      </p:sp>
      <p:sp>
        <p:nvSpPr>
          <p:cNvPr id="16" name="TextBox 15">
            <a:extLst>
              <a:ext uri="{FF2B5EF4-FFF2-40B4-BE49-F238E27FC236}">
                <a16:creationId xmlns:a16="http://schemas.microsoft.com/office/drawing/2014/main" id="{88630A09-3220-9205-F49C-C4A9907B1DCD}"/>
              </a:ext>
            </a:extLst>
          </p:cNvPr>
          <p:cNvSpPr txBox="1"/>
          <p:nvPr/>
        </p:nvSpPr>
        <p:spPr>
          <a:xfrm>
            <a:off x="7783033" y="4752753"/>
            <a:ext cx="435935" cy="369332"/>
          </a:xfrm>
          <a:prstGeom prst="rect">
            <a:avLst/>
          </a:prstGeom>
          <a:noFill/>
        </p:spPr>
        <p:txBody>
          <a:bodyPr wrap="square" rtlCol="0">
            <a:spAutoFit/>
          </a:bodyPr>
          <a:lstStyle/>
          <a:p>
            <a:r>
              <a:rPr lang="en-AU" dirty="0"/>
              <a:t>11</a:t>
            </a:r>
          </a:p>
        </p:txBody>
      </p:sp>
      <p:sp>
        <p:nvSpPr>
          <p:cNvPr id="17" name="TextBox 16">
            <a:extLst>
              <a:ext uri="{FF2B5EF4-FFF2-40B4-BE49-F238E27FC236}">
                <a16:creationId xmlns:a16="http://schemas.microsoft.com/office/drawing/2014/main" id="{D996452A-873F-7D7B-ECE0-1781F9DDD37E}"/>
              </a:ext>
            </a:extLst>
          </p:cNvPr>
          <p:cNvSpPr txBox="1"/>
          <p:nvPr/>
        </p:nvSpPr>
        <p:spPr>
          <a:xfrm>
            <a:off x="7347098" y="4752753"/>
            <a:ext cx="435935" cy="369332"/>
          </a:xfrm>
          <a:prstGeom prst="rect">
            <a:avLst/>
          </a:prstGeom>
          <a:noFill/>
        </p:spPr>
        <p:txBody>
          <a:bodyPr wrap="square" rtlCol="0">
            <a:spAutoFit/>
          </a:bodyPr>
          <a:lstStyle/>
          <a:p>
            <a:pPr algn="r"/>
            <a:r>
              <a:rPr lang="en-AU" dirty="0"/>
              <a:t>12</a:t>
            </a:r>
          </a:p>
        </p:txBody>
      </p:sp>
      <p:sp>
        <p:nvSpPr>
          <p:cNvPr id="12" name="Rectangle 11">
            <a:extLst>
              <a:ext uri="{FF2B5EF4-FFF2-40B4-BE49-F238E27FC236}">
                <a16:creationId xmlns:a16="http://schemas.microsoft.com/office/drawing/2014/main" id="{6F1A1751-35C1-9C1A-1558-6C6EB0DD9E45}"/>
              </a:ext>
            </a:extLst>
          </p:cNvPr>
          <p:cNvSpPr/>
          <p:nvPr/>
        </p:nvSpPr>
        <p:spPr>
          <a:xfrm>
            <a:off x="350873" y="5156790"/>
            <a:ext cx="11132290" cy="3827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 name="Footer Placeholder 17">
            <a:extLst>
              <a:ext uri="{FF2B5EF4-FFF2-40B4-BE49-F238E27FC236}">
                <a16:creationId xmlns:a16="http://schemas.microsoft.com/office/drawing/2014/main" id="{3124FB7B-5C1E-0FDB-1C22-BAB42F37140C}"/>
              </a:ext>
            </a:extLst>
          </p:cNvPr>
          <p:cNvSpPr>
            <a:spLocks noGrp="1"/>
          </p:cNvSpPr>
          <p:nvPr>
            <p:ph type="ftr" sz="quarter" idx="11"/>
          </p:nvPr>
        </p:nvSpPr>
        <p:spPr/>
        <p:txBody>
          <a:bodyPr/>
          <a:lstStyle/>
          <a:p>
            <a:r>
              <a:rPr lang="en-AU"/>
              <a:t>MAD - 03 - PP</a:t>
            </a:r>
          </a:p>
        </p:txBody>
      </p:sp>
      <p:sp>
        <p:nvSpPr>
          <p:cNvPr id="19" name="Slide Number Placeholder 18">
            <a:extLst>
              <a:ext uri="{FF2B5EF4-FFF2-40B4-BE49-F238E27FC236}">
                <a16:creationId xmlns:a16="http://schemas.microsoft.com/office/drawing/2014/main" id="{2A5D9831-3ED0-A097-1CBE-5F7A4B3A2326}"/>
              </a:ext>
            </a:extLst>
          </p:cNvPr>
          <p:cNvSpPr>
            <a:spLocks noGrp="1"/>
          </p:cNvSpPr>
          <p:nvPr>
            <p:ph type="sldNum" sz="quarter" idx="12"/>
          </p:nvPr>
        </p:nvSpPr>
        <p:spPr/>
        <p:txBody>
          <a:bodyPr/>
          <a:lstStyle/>
          <a:p>
            <a:fld id="{C714EB55-CF6F-4C0C-B992-04610649AA02}" type="slidenum">
              <a:rPr lang="en-AU" smtClean="0"/>
              <a:t>10</a:t>
            </a:fld>
            <a:endParaRPr lang="en-AU"/>
          </a:p>
        </p:txBody>
      </p:sp>
    </p:spTree>
    <p:extLst>
      <p:ext uri="{BB962C8B-B14F-4D97-AF65-F5344CB8AC3E}">
        <p14:creationId xmlns:p14="http://schemas.microsoft.com/office/powerpoint/2010/main" val="165800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9" grpId="0" animBg="1"/>
      <p:bldP spid="13" grpId="0"/>
      <p:bldP spid="14" grpId="0"/>
      <p:bldP spid="15" grpId="0"/>
      <p:bldP spid="16" grpId="0"/>
      <p:bldP spid="17"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CD0D-E057-DFCA-80EF-3F4FD408DC87}"/>
              </a:ext>
            </a:extLst>
          </p:cNvPr>
          <p:cNvSpPr>
            <a:spLocks noGrp="1"/>
          </p:cNvSpPr>
          <p:nvPr>
            <p:ph type="title"/>
          </p:nvPr>
        </p:nvSpPr>
        <p:spPr/>
        <p:txBody>
          <a:bodyPr/>
          <a:lstStyle/>
          <a:p>
            <a:r>
              <a:rPr lang="en-AU" dirty="0"/>
              <a:t>Out-of-Order Execution</a:t>
            </a:r>
          </a:p>
        </p:txBody>
      </p:sp>
      <p:sp>
        <p:nvSpPr>
          <p:cNvPr id="3" name="Rectangle: Rounded Corners 2">
            <a:extLst>
              <a:ext uri="{FF2B5EF4-FFF2-40B4-BE49-F238E27FC236}">
                <a16:creationId xmlns:a16="http://schemas.microsoft.com/office/drawing/2014/main" id="{325BC9FC-E4C2-7449-C72C-3A7A7934923E}"/>
              </a:ext>
            </a:extLst>
          </p:cNvPr>
          <p:cNvSpPr/>
          <p:nvPr/>
        </p:nvSpPr>
        <p:spPr>
          <a:xfrm>
            <a:off x="616688" y="1275907"/>
            <a:ext cx="3381154" cy="2551814"/>
          </a:xfrm>
          <a:prstGeom prst="roundRect">
            <a:avLst>
              <a:gd name="adj" fmla="val 6721"/>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rgbClr val="00B050"/>
                </a:solidFill>
                <a:latin typeface="Courier New" panose="02070309020205020404" pitchFamily="49" charset="0"/>
                <a:cs typeface="Courier New" panose="02070309020205020404" pitchFamily="49" charset="0"/>
              </a:rPr>
              <a:t>RTDSCP</a:t>
            </a:r>
          </a:p>
          <a:p>
            <a:r>
              <a:rPr lang="en-AU" b="1" dirty="0">
                <a:solidFill>
                  <a:srgbClr val="00B050"/>
                </a:solidFill>
                <a:latin typeface="Courier New" panose="02070309020205020404" pitchFamily="49" charset="0"/>
                <a:cs typeface="Courier New" panose="02070309020205020404" pitchFamily="49" charset="0"/>
              </a:rPr>
              <a:t>MOV ESI, RAX</a:t>
            </a:r>
          </a:p>
          <a:p>
            <a:r>
              <a:rPr lang="en-AU" b="1" dirty="0">
                <a:solidFill>
                  <a:srgbClr val="00B050"/>
                </a:solidFill>
                <a:latin typeface="Courier New" panose="02070309020205020404" pitchFamily="49" charset="0"/>
                <a:cs typeface="Courier New" panose="02070309020205020404" pitchFamily="49" charset="0"/>
              </a:rPr>
              <a:t>LFENCE</a:t>
            </a:r>
          </a:p>
          <a:p>
            <a:r>
              <a:rPr lang="en-AU" b="1" dirty="0">
                <a:solidFill>
                  <a:srgbClr val="00B050"/>
                </a:solidFill>
                <a:latin typeface="Courier New" panose="02070309020205020404" pitchFamily="49" charset="0"/>
                <a:cs typeface="Courier New" panose="02070309020205020404" pitchFamily="49" charset="0"/>
              </a:rPr>
              <a:t>MOV RBX, [RDI]</a:t>
            </a:r>
          </a:p>
          <a:p>
            <a:r>
              <a:rPr lang="en-AU" b="1" dirty="0">
                <a:solidFill>
                  <a:srgbClr val="00B050"/>
                </a:solidFill>
                <a:latin typeface="Courier New" panose="02070309020205020404" pitchFamily="49" charset="0"/>
                <a:cs typeface="Courier New" panose="02070309020205020404" pitchFamily="49" charset="0"/>
              </a:rPr>
              <a:t>MOV RBX, [RDI + 4096]</a:t>
            </a:r>
          </a:p>
          <a:p>
            <a:r>
              <a:rPr lang="en-AU" b="1" dirty="0">
                <a:solidFill>
                  <a:srgbClr val="00B050"/>
                </a:solidFill>
                <a:latin typeface="Courier New" panose="02070309020205020404" pitchFamily="49" charset="0"/>
                <a:cs typeface="Courier New" panose="02070309020205020404" pitchFamily="49" charset="0"/>
              </a:rPr>
              <a:t>…</a:t>
            </a:r>
          </a:p>
          <a:p>
            <a:r>
              <a:rPr lang="en-AU" b="1" dirty="0">
                <a:solidFill>
                  <a:srgbClr val="00B050"/>
                </a:solidFill>
                <a:latin typeface="Courier New" panose="02070309020205020404" pitchFamily="49" charset="0"/>
                <a:cs typeface="Courier New" panose="02070309020205020404" pitchFamily="49" charset="0"/>
              </a:rPr>
              <a:t>MOV RBX, [RDI + 28672]</a:t>
            </a:r>
          </a:p>
          <a:p>
            <a:r>
              <a:rPr lang="en-AU" b="1" dirty="0">
                <a:solidFill>
                  <a:srgbClr val="00B050"/>
                </a:solidFill>
                <a:latin typeface="Courier New" panose="02070309020205020404" pitchFamily="49" charset="0"/>
                <a:cs typeface="Courier New" panose="02070309020205020404" pitchFamily="49" charset="0"/>
              </a:rPr>
              <a:t>RDTSCP</a:t>
            </a:r>
          </a:p>
          <a:p>
            <a:r>
              <a:rPr lang="en-AU" b="1" dirty="0">
                <a:solidFill>
                  <a:srgbClr val="00B050"/>
                </a:solidFill>
                <a:latin typeface="Courier New" panose="02070309020205020404" pitchFamily="49" charset="0"/>
                <a:cs typeface="Courier New" panose="02070309020205020404" pitchFamily="49" charset="0"/>
              </a:rPr>
              <a:t>SUB EAX, ESI</a:t>
            </a:r>
          </a:p>
        </p:txBody>
      </p:sp>
      <p:sp>
        <p:nvSpPr>
          <p:cNvPr id="8" name="Rectangle 7">
            <a:extLst>
              <a:ext uri="{FF2B5EF4-FFF2-40B4-BE49-F238E27FC236}">
                <a16:creationId xmlns:a16="http://schemas.microsoft.com/office/drawing/2014/main" id="{6B95CC75-4F9C-F8CB-1674-18740E156AFF}"/>
              </a:ext>
            </a:extLst>
          </p:cNvPr>
          <p:cNvSpPr/>
          <p:nvPr/>
        </p:nvSpPr>
        <p:spPr>
          <a:xfrm>
            <a:off x="5837274" y="3429000"/>
            <a:ext cx="138223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637EB2AF-0D6D-9B0C-9F0A-D59CD37C9CFD}"/>
              </a:ext>
            </a:extLst>
          </p:cNvPr>
          <p:cNvSpPr/>
          <p:nvPr/>
        </p:nvSpPr>
        <p:spPr>
          <a:xfrm>
            <a:off x="6544115" y="2977313"/>
            <a:ext cx="138223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7D8200AF-127A-26FE-FAB8-C47E5EC25D43}"/>
              </a:ext>
            </a:extLst>
          </p:cNvPr>
          <p:cNvSpPr/>
          <p:nvPr/>
        </p:nvSpPr>
        <p:spPr>
          <a:xfrm>
            <a:off x="7250956" y="2525626"/>
            <a:ext cx="138223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BC77B356-2669-1BFC-1EC0-8C2F614156D9}"/>
              </a:ext>
            </a:extLst>
          </p:cNvPr>
          <p:cNvSpPr/>
          <p:nvPr/>
        </p:nvSpPr>
        <p:spPr>
          <a:xfrm>
            <a:off x="7957798" y="2073939"/>
            <a:ext cx="138223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a:extLst>
              <a:ext uri="{FF2B5EF4-FFF2-40B4-BE49-F238E27FC236}">
                <a16:creationId xmlns:a16="http://schemas.microsoft.com/office/drawing/2014/main" id="{5CE3898F-4A9F-2CA2-EF1F-0816FEA13B3C}"/>
              </a:ext>
            </a:extLst>
          </p:cNvPr>
          <p:cNvCxnSpPr>
            <a:cxnSpLocks/>
            <a:stCxn id="11" idx="3"/>
          </p:cNvCxnSpPr>
          <p:nvPr/>
        </p:nvCxnSpPr>
        <p:spPr>
          <a:xfrm flipH="1">
            <a:off x="9330840" y="2188239"/>
            <a:ext cx="9188" cy="173450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47E07140-6398-A734-B632-68BAB09186C9}"/>
              </a:ext>
            </a:extLst>
          </p:cNvPr>
          <p:cNvSpPr/>
          <p:nvPr/>
        </p:nvSpPr>
        <p:spPr>
          <a:xfrm>
            <a:off x="5515276" y="1318661"/>
            <a:ext cx="5351646" cy="2598821"/>
          </a:xfrm>
          <a:custGeom>
            <a:avLst/>
            <a:gdLst>
              <a:gd name="connsiteX0" fmla="*/ 0 w 5351646"/>
              <a:gd name="connsiteY0" fmla="*/ 0 h 2598821"/>
              <a:gd name="connsiteX1" fmla="*/ 0 w 5351646"/>
              <a:gd name="connsiteY1" fmla="*/ 2598821 h 2598821"/>
              <a:gd name="connsiteX2" fmla="*/ 5351646 w 5351646"/>
              <a:gd name="connsiteY2" fmla="*/ 2598821 h 2598821"/>
            </a:gdLst>
            <a:ahLst/>
            <a:cxnLst>
              <a:cxn ang="0">
                <a:pos x="connsiteX0" y="connsiteY0"/>
              </a:cxn>
              <a:cxn ang="0">
                <a:pos x="connsiteX1" y="connsiteY1"/>
              </a:cxn>
              <a:cxn ang="0">
                <a:pos x="connsiteX2" y="connsiteY2"/>
              </a:cxn>
            </a:cxnLst>
            <a:rect l="l" t="t" r="r" b="b"/>
            <a:pathLst>
              <a:path w="5351646" h="2598821">
                <a:moveTo>
                  <a:pt x="0" y="0"/>
                </a:moveTo>
                <a:lnTo>
                  <a:pt x="0" y="2598821"/>
                </a:lnTo>
                <a:lnTo>
                  <a:pt x="5351646" y="2598821"/>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a:extLst>
              <a:ext uri="{FF2B5EF4-FFF2-40B4-BE49-F238E27FC236}">
                <a16:creationId xmlns:a16="http://schemas.microsoft.com/office/drawing/2014/main" id="{C127568B-2EFB-F75D-6366-219B52AD9947}"/>
              </a:ext>
            </a:extLst>
          </p:cNvPr>
          <p:cNvSpPr txBox="1"/>
          <p:nvPr/>
        </p:nvSpPr>
        <p:spPr>
          <a:xfrm>
            <a:off x="8922026" y="3958707"/>
            <a:ext cx="789271" cy="646331"/>
          </a:xfrm>
          <a:prstGeom prst="rect">
            <a:avLst/>
          </a:prstGeom>
          <a:noFill/>
        </p:spPr>
        <p:txBody>
          <a:bodyPr wrap="square" rtlCol="0">
            <a:spAutoFit/>
          </a:bodyPr>
          <a:lstStyle/>
          <a:p>
            <a:r>
              <a:rPr lang="en-AU" dirty="0">
                <a:solidFill>
                  <a:srgbClr val="FF0000"/>
                </a:solidFill>
              </a:rPr>
              <a:t>RDTSC</a:t>
            </a:r>
          </a:p>
          <a:p>
            <a:pPr algn="ctr"/>
            <a:r>
              <a:rPr lang="en-AU" dirty="0">
                <a:solidFill>
                  <a:srgbClr val="FF0000"/>
                </a:solidFill>
              </a:rPr>
              <a:t>(hit)</a:t>
            </a:r>
          </a:p>
        </p:txBody>
      </p:sp>
      <p:sp>
        <p:nvSpPr>
          <p:cNvPr id="20" name="Rectangle 19">
            <a:extLst>
              <a:ext uri="{FF2B5EF4-FFF2-40B4-BE49-F238E27FC236}">
                <a16:creationId xmlns:a16="http://schemas.microsoft.com/office/drawing/2014/main" id="{736129FD-0394-DF4E-CEE0-AF34B51A3E5D}"/>
              </a:ext>
            </a:extLst>
          </p:cNvPr>
          <p:cNvSpPr/>
          <p:nvPr/>
        </p:nvSpPr>
        <p:spPr>
          <a:xfrm>
            <a:off x="7957797" y="2071183"/>
            <a:ext cx="2456737" cy="2286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1" name="Straight Connector 20">
            <a:extLst>
              <a:ext uri="{FF2B5EF4-FFF2-40B4-BE49-F238E27FC236}">
                <a16:creationId xmlns:a16="http://schemas.microsoft.com/office/drawing/2014/main" id="{05CC52DF-C88A-83E5-B090-969A2B966F7C}"/>
              </a:ext>
            </a:extLst>
          </p:cNvPr>
          <p:cNvCxnSpPr>
            <a:cxnSpLocks/>
          </p:cNvCxnSpPr>
          <p:nvPr/>
        </p:nvCxnSpPr>
        <p:spPr>
          <a:xfrm flipH="1">
            <a:off x="10405346" y="2185483"/>
            <a:ext cx="9188" cy="1734507"/>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CEBEB46-53CD-0757-25D1-4A522ED36F96}"/>
              </a:ext>
            </a:extLst>
          </p:cNvPr>
          <p:cNvSpPr txBox="1"/>
          <p:nvPr/>
        </p:nvSpPr>
        <p:spPr>
          <a:xfrm>
            <a:off x="10021461" y="3953443"/>
            <a:ext cx="789271" cy="646331"/>
          </a:xfrm>
          <a:prstGeom prst="rect">
            <a:avLst/>
          </a:prstGeom>
          <a:noFill/>
        </p:spPr>
        <p:txBody>
          <a:bodyPr wrap="square" rtlCol="0">
            <a:spAutoFit/>
          </a:bodyPr>
          <a:lstStyle/>
          <a:p>
            <a:r>
              <a:rPr lang="en-AU" dirty="0">
                <a:solidFill>
                  <a:srgbClr val="7030A0"/>
                </a:solidFill>
              </a:rPr>
              <a:t>RDTSC</a:t>
            </a:r>
          </a:p>
          <a:p>
            <a:pPr algn="ctr"/>
            <a:r>
              <a:rPr lang="en-AU" dirty="0">
                <a:solidFill>
                  <a:srgbClr val="7030A0"/>
                </a:solidFill>
              </a:rPr>
              <a:t>(miss)</a:t>
            </a:r>
          </a:p>
        </p:txBody>
      </p:sp>
      <p:sp>
        <p:nvSpPr>
          <p:cNvPr id="23" name="Rectangle 22">
            <a:extLst>
              <a:ext uri="{FF2B5EF4-FFF2-40B4-BE49-F238E27FC236}">
                <a16:creationId xmlns:a16="http://schemas.microsoft.com/office/drawing/2014/main" id="{C8A5D418-312F-006B-DD66-FC3968AFCFCC}"/>
              </a:ext>
            </a:extLst>
          </p:cNvPr>
          <p:cNvSpPr/>
          <p:nvPr/>
        </p:nvSpPr>
        <p:spPr>
          <a:xfrm>
            <a:off x="5837274" y="3429000"/>
            <a:ext cx="2456737" cy="2286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Rounded Corners 23">
            <a:extLst>
              <a:ext uri="{FF2B5EF4-FFF2-40B4-BE49-F238E27FC236}">
                <a16:creationId xmlns:a16="http://schemas.microsoft.com/office/drawing/2014/main" id="{A3238362-4C1F-0E15-853F-7CA81E42C931}"/>
              </a:ext>
            </a:extLst>
          </p:cNvPr>
          <p:cNvSpPr/>
          <p:nvPr/>
        </p:nvSpPr>
        <p:spPr>
          <a:xfrm>
            <a:off x="1732547" y="4995512"/>
            <a:ext cx="9078185" cy="793654"/>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chemeClr val="tx1"/>
                </a:solidFill>
              </a:rPr>
              <a:t>Out-of-Order Execution can mask cache misses</a:t>
            </a:r>
          </a:p>
        </p:txBody>
      </p:sp>
      <p:sp>
        <p:nvSpPr>
          <p:cNvPr id="25" name="Footer Placeholder 24">
            <a:extLst>
              <a:ext uri="{FF2B5EF4-FFF2-40B4-BE49-F238E27FC236}">
                <a16:creationId xmlns:a16="http://schemas.microsoft.com/office/drawing/2014/main" id="{2E9BFDDC-D861-D3E0-2960-33D64EDF8463}"/>
              </a:ext>
            </a:extLst>
          </p:cNvPr>
          <p:cNvSpPr>
            <a:spLocks noGrp="1"/>
          </p:cNvSpPr>
          <p:nvPr>
            <p:ph type="ftr" sz="quarter" idx="11"/>
          </p:nvPr>
        </p:nvSpPr>
        <p:spPr/>
        <p:txBody>
          <a:bodyPr/>
          <a:lstStyle/>
          <a:p>
            <a:r>
              <a:rPr lang="en-AU"/>
              <a:t>MAD - 03 - PP</a:t>
            </a:r>
          </a:p>
        </p:txBody>
      </p:sp>
      <p:sp>
        <p:nvSpPr>
          <p:cNvPr id="26" name="Slide Number Placeholder 25">
            <a:extLst>
              <a:ext uri="{FF2B5EF4-FFF2-40B4-BE49-F238E27FC236}">
                <a16:creationId xmlns:a16="http://schemas.microsoft.com/office/drawing/2014/main" id="{4334F1A5-8A93-9B40-9E02-8A16873722E0}"/>
              </a:ext>
            </a:extLst>
          </p:cNvPr>
          <p:cNvSpPr>
            <a:spLocks noGrp="1"/>
          </p:cNvSpPr>
          <p:nvPr>
            <p:ph type="sldNum" sz="quarter" idx="12"/>
          </p:nvPr>
        </p:nvSpPr>
        <p:spPr/>
        <p:txBody>
          <a:bodyPr/>
          <a:lstStyle/>
          <a:p>
            <a:fld id="{C714EB55-CF6F-4C0C-B992-04610649AA02}" type="slidenum">
              <a:rPr lang="en-AU" smtClean="0"/>
              <a:t>11</a:t>
            </a:fld>
            <a:endParaRPr lang="en-AU"/>
          </a:p>
        </p:txBody>
      </p:sp>
    </p:spTree>
    <p:extLst>
      <p:ext uri="{BB962C8B-B14F-4D97-AF65-F5344CB8AC3E}">
        <p14:creationId xmlns:p14="http://schemas.microsoft.com/office/powerpoint/2010/main" val="343964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18" grpId="0"/>
      <p:bldP spid="20" grpId="0" animBg="1"/>
      <p:bldP spid="20" grpId="1" animBg="1"/>
      <p:bldP spid="22" grpId="0"/>
      <p:bldP spid="22" grpId="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BD07EE-E648-2A4E-28C1-E6811F82C486}"/>
              </a:ext>
            </a:extLst>
          </p:cNvPr>
          <p:cNvSpPr/>
          <p:nvPr/>
        </p:nvSpPr>
        <p:spPr>
          <a:xfrm>
            <a:off x="3371451" y="3896790"/>
            <a:ext cx="1382230" cy="228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F24B1FF7-5141-7708-F44B-C9F1C258295E}"/>
              </a:ext>
            </a:extLst>
          </p:cNvPr>
          <p:cNvSpPr/>
          <p:nvPr/>
        </p:nvSpPr>
        <p:spPr>
          <a:xfrm>
            <a:off x="4783127" y="3445103"/>
            <a:ext cx="1382230" cy="228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04CD21A9-2320-63CE-3EF4-BAADF3B18C28}"/>
              </a:ext>
            </a:extLst>
          </p:cNvPr>
          <p:cNvSpPr/>
          <p:nvPr/>
        </p:nvSpPr>
        <p:spPr>
          <a:xfrm>
            <a:off x="6165357" y="2993416"/>
            <a:ext cx="1382230" cy="228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1F4ACD36-B48D-33E0-B841-703685B95AC4}"/>
              </a:ext>
            </a:extLst>
          </p:cNvPr>
          <p:cNvSpPr>
            <a:spLocks noGrp="1"/>
          </p:cNvSpPr>
          <p:nvPr>
            <p:ph type="title"/>
          </p:nvPr>
        </p:nvSpPr>
        <p:spPr/>
        <p:txBody>
          <a:bodyPr/>
          <a:lstStyle/>
          <a:p>
            <a:r>
              <a:rPr lang="en-AU" dirty="0"/>
              <a:t>Controlling Execution Order</a:t>
            </a:r>
          </a:p>
        </p:txBody>
      </p:sp>
      <p:sp>
        <p:nvSpPr>
          <p:cNvPr id="3" name="Rectangle 2">
            <a:extLst>
              <a:ext uri="{FF2B5EF4-FFF2-40B4-BE49-F238E27FC236}">
                <a16:creationId xmlns:a16="http://schemas.microsoft.com/office/drawing/2014/main" id="{F62BCF24-2240-8E1E-F6A9-89DCA4095AC6}"/>
              </a:ext>
            </a:extLst>
          </p:cNvPr>
          <p:cNvSpPr/>
          <p:nvPr/>
        </p:nvSpPr>
        <p:spPr>
          <a:xfrm>
            <a:off x="1989221" y="4343400"/>
            <a:ext cx="138223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8" name="Group 17">
            <a:extLst>
              <a:ext uri="{FF2B5EF4-FFF2-40B4-BE49-F238E27FC236}">
                <a16:creationId xmlns:a16="http://schemas.microsoft.com/office/drawing/2014/main" id="{60BE1645-9446-D12B-2F9B-C50336E52C5B}"/>
              </a:ext>
            </a:extLst>
          </p:cNvPr>
          <p:cNvGrpSpPr/>
          <p:nvPr/>
        </p:nvGrpSpPr>
        <p:grpSpPr>
          <a:xfrm>
            <a:off x="3371451" y="2988339"/>
            <a:ext cx="4176136" cy="1131974"/>
            <a:chOff x="2360798" y="2073939"/>
            <a:chExt cx="4176136" cy="1131974"/>
          </a:xfrm>
        </p:grpSpPr>
        <p:sp>
          <p:nvSpPr>
            <p:cNvPr id="4" name="Rectangle 3">
              <a:extLst>
                <a:ext uri="{FF2B5EF4-FFF2-40B4-BE49-F238E27FC236}">
                  <a16:creationId xmlns:a16="http://schemas.microsoft.com/office/drawing/2014/main" id="{EB78E764-FAC3-E7E1-C804-8F4C4D3E0E33}"/>
                </a:ext>
              </a:extLst>
            </p:cNvPr>
            <p:cNvSpPr/>
            <p:nvPr/>
          </p:nvSpPr>
          <p:spPr>
            <a:xfrm>
              <a:off x="2360798" y="2977313"/>
              <a:ext cx="138223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950146B4-A250-4DCA-467F-F54145191493}"/>
                </a:ext>
              </a:extLst>
            </p:cNvPr>
            <p:cNvSpPr/>
            <p:nvPr/>
          </p:nvSpPr>
          <p:spPr>
            <a:xfrm>
              <a:off x="3772474" y="2525626"/>
              <a:ext cx="138223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20CD01E7-2C9E-6E84-4F90-F2ECC5FBFAAB}"/>
                </a:ext>
              </a:extLst>
            </p:cNvPr>
            <p:cNvSpPr/>
            <p:nvPr/>
          </p:nvSpPr>
          <p:spPr>
            <a:xfrm>
              <a:off x="5154704" y="2073939"/>
              <a:ext cx="138223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7" name="Straight Connector 6">
            <a:extLst>
              <a:ext uri="{FF2B5EF4-FFF2-40B4-BE49-F238E27FC236}">
                <a16:creationId xmlns:a16="http://schemas.microsoft.com/office/drawing/2014/main" id="{02C85C00-9B5F-BB35-AE72-901C977C9D8C}"/>
              </a:ext>
            </a:extLst>
          </p:cNvPr>
          <p:cNvCxnSpPr>
            <a:cxnSpLocks/>
            <a:stCxn id="6" idx="3"/>
          </p:cNvCxnSpPr>
          <p:nvPr/>
        </p:nvCxnSpPr>
        <p:spPr>
          <a:xfrm flipH="1">
            <a:off x="7538399" y="3102639"/>
            <a:ext cx="9188" cy="173450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CE302A98-DA13-FC12-17A9-1B16A1F6450E}"/>
              </a:ext>
            </a:extLst>
          </p:cNvPr>
          <p:cNvSpPr/>
          <p:nvPr/>
        </p:nvSpPr>
        <p:spPr>
          <a:xfrm>
            <a:off x="1670463" y="2297898"/>
            <a:ext cx="8658319" cy="2598821"/>
          </a:xfrm>
          <a:custGeom>
            <a:avLst/>
            <a:gdLst>
              <a:gd name="connsiteX0" fmla="*/ 0 w 5351646"/>
              <a:gd name="connsiteY0" fmla="*/ 0 h 2598821"/>
              <a:gd name="connsiteX1" fmla="*/ 0 w 5351646"/>
              <a:gd name="connsiteY1" fmla="*/ 2598821 h 2598821"/>
              <a:gd name="connsiteX2" fmla="*/ 5351646 w 5351646"/>
              <a:gd name="connsiteY2" fmla="*/ 2598821 h 2598821"/>
            </a:gdLst>
            <a:ahLst/>
            <a:cxnLst>
              <a:cxn ang="0">
                <a:pos x="connsiteX0" y="connsiteY0"/>
              </a:cxn>
              <a:cxn ang="0">
                <a:pos x="connsiteX1" y="connsiteY1"/>
              </a:cxn>
              <a:cxn ang="0">
                <a:pos x="connsiteX2" y="connsiteY2"/>
              </a:cxn>
            </a:cxnLst>
            <a:rect l="l" t="t" r="r" b="b"/>
            <a:pathLst>
              <a:path w="5351646" h="2598821">
                <a:moveTo>
                  <a:pt x="0" y="0"/>
                </a:moveTo>
                <a:lnTo>
                  <a:pt x="0" y="2598821"/>
                </a:lnTo>
                <a:lnTo>
                  <a:pt x="5351646" y="2598821"/>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88AE09FF-91FF-7D3F-FB79-0CB8DF1F3EAD}"/>
              </a:ext>
            </a:extLst>
          </p:cNvPr>
          <p:cNvSpPr txBox="1"/>
          <p:nvPr/>
        </p:nvSpPr>
        <p:spPr>
          <a:xfrm>
            <a:off x="7143763" y="4968603"/>
            <a:ext cx="789271" cy="646331"/>
          </a:xfrm>
          <a:prstGeom prst="rect">
            <a:avLst/>
          </a:prstGeom>
          <a:noFill/>
        </p:spPr>
        <p:txBody>
          <a:bodyPr wrap="square" rtlCol="0">
            <a:spAutoFit/>
          </a:bodyPr>
          <a:lstStyle/>
          <a:p>
            <a:r>
              <a:rPr lang="en-AU" dirty="0">
                <a:solidFill>
                  <a:srgbClr val="FF0000"/>
                </a:solidFill>
              </a:rPr>
              <a:t>RDTSC</a:t>
            </a:r>
          </a:p>
          <a:p>
            <a:pPr algn="ctr"/>
            <a:r>
              <a:rPr lang="en-AU" dirty="0">
                <a:solidFill>
                  <a:srgbClr val="FF0000"/>
                </a:solidFill>
              </a:rPr>
              <a:t>(hit)</a:t>
            </a:r>
          </a:p>
        </p:txBody>
      </p:sp>
      <p:cxnSp>
        <p:nvCxnSpPr>
          <p:cNvPr id="11" name="Straight Connector 10">
            <a:extLst>
              <a:ext uri="{FF2B5EF4-FFF2-40B4-BE49-F238E27FC236}">
                <a16:creationId xmlns:a16="http://schemas.microsoft.com/office/drawing/2014/main" id="{5281A2E1-1EAE-0447-C7FA-9AD0B53CE5F2}"/>
              </a:ext>
            </a:extLst>
          </p:cNvPr>
          <p:cNvCxnSpPr>
            <a:cxnSpLocks/>
          </p:cNvCxnSpPr>
          <p:nvPr/>
        </p:nvCxnSpPr>
        <p:spPr>
          <a:xfrm flipH="1">
            <a:off x="8692050" y="3115371"/>
            <a:ext cx="9188" cy="1734507"/>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976FBD5-F338-CE7D-B246-59C77304F807}"/>
              </a:ext>
            </a:extLst>
          </p:cNvPr>
          <p:cNvSpPr txBox="1"/>
          <p:nvPr/>
        </p:nvSpPr>
        <p:spPr>
          <a:xfrm>
            <a:off x="8306602" y="4968603"/>
            <a:ext cx="789271" cy="646331"/>
          </a:xfrm>
          <a:prstGeom prst="rect">
            <a:avLst/>
          </a:prstGeom>
          <a:noFill/>
        </p:spPr>
        <p:txBody>
          <a:bodyPr wrap="square" rtlCol="0">
            <a:spAutoFit/>
          </a:bodyPr>
          <a:lstStyle/>
          <a:p>
            <a:r>
              <a:rPr lang="en-AU" dirty="0">
                <a:solidFill>
                  <a:srgbClr val="7030A0"/>
                </a:solidFill>
              </a:rPr>
              <a:t>RDTSC</a:t>
            </a:r>
          </a:p>
          <a:p>
            <a:pPr algn="ctr"/>
            <a:r>
              <a:rPr lang="en-AU" dirty="0">
                <a:solidFill>
                  <a:srgbClr val="7030A0"/>
                </a:solidFill>
              </a:rPr>
              <a:t>(miss)</a:t>
            </a:r>
          </a:p>
        </p:txBody>
      </p:sp>
      <p:sp>
        <p:nvSpPr>
          <p:cNvPr id="14" name="Rectangle 13">
            <a:extLst>
              <a:ext uri="{FF2B5EF4-FFF2-40B4-BE49-F238E27FC236}">
                <a16:creationId xmlns:a16="http://schemas.microsoft.com/office/drawing/2014/main" id="{89D1CC4A-F224-2674-F741-FA12FF3F0753}"/>
              </a:ext>
            </a:extLst>
          </p:cNvPr>
          <p:cNvSpPr/>
          <p:nvPr/>
        </p:nvSpPr>
        <p:spPr>
          <a:xfrm>
            <a:off x="1989221" y="4343400"/>
            <a:ext cx="2456737" cy="2286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ooter Placeholder 18">
            <a:extLst>
              <a:ext uri="{FF2B5EF4-FFF2-40B4-BE49-F238E27FC236}">
                <a16:creationId xmlns:a16="http://schemas.microsoft.com/office/drawing/2014/main" id="{BA7508E8-F2EF-926D-03E0-BFF6EEF17FB0}"/>
              </a:ext>
            </a:extLst>
          </p:cNvPr>
          <p:cNvSpPr>
            <a:spLocks noGrp="1"/>
          </p:cNvSpPr>
          <p:nvPr>
            <p:ph type="ftr" sz="quarter" idx="11"/>
          </p:nvPr>
        </p:nvSpPr>
        <p:spPr/>
        <p:txBody>
          <a:bodyPr/>
          <a:lstStyle/>
          <a:p>
            <a:r>
              <a:rPr lang="en-AU"/>
              <a:t>MAD - 03 - PP</a:t>
            </a:r>
          </a:p>
        </p:txBody>
      </p:sp>
      <p:sp>
        <p:nvSpPr>
          <p:cNvPr id="20" name="Slide Number Placeholder 19">
            <a:extLst>
              <a:ext uri="{FF2B5EF4-FFF2-40B4-BE49-F238E27FC236}">
                <a16:creationId xmlns:a16="http://schemas.microsoft.com/office/drawing/2014/main" id="{030A55F3-8B1A-E107-BFC4-5DCB30DAC69A}"/>
              </a:ext>
            </a:extLst>
          </p:cNvPr>
          <p:cNvSpPr>
            <a:spLocks noGrp="1"/>
          </p:cNvSpPr>
          <p:nvPr>
            <p:ph type="sldNum" sz="quarter" idx="12"/>
          </p:nvPr>
        </p:nvSpPr>
        <p:spPr/>
        <p:txBody>
          <a:bodyPr/>
          <a:lstStyle/>
          <a:p>
            <a:fld id="{C714EB55-CF6F-4C0C-B992-04610649AA02}" type="slidenum">
              <a:rPr lang="en-AU" smtClean="0"/>
              <a:t>12</a:t>
            </a:fld>
            <a:endParaRPr lang="en-AU"/>
          </a:p>
        </p:txBody>
      </p:sp>
    </p:spTree>
    <p:extLst>
      <p:ext uri="{BB962C8B-B14F-4D97-AF65-F5344CB8AC3E}">
        <p14:creationId xmlns:p14="http://schemas.microsoft.com/office/powerpoint/2010/main" val="149641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54167E-6 4.44444E-6 L 0.09466 0.00115 " pathEditMode="relative" rAng="0" ptsTypes="AA">
                                      <p:cBhvr>
                                        <p:cTn id="10" dur="2000" fill="hold"/>
                                        <p:tgtEl>
                                          <p:spTgt spid="18"/>
                                        </p:tgtEl>
                                        <p:attrNameLst>
                                          <p:attrName>ppt_x</p:attrName>
                                          <p:attrName>ppt_y</p:attrName>
                                        </p:attrNameLst>
                                      </p:cBhvr>
                                      <p:rCtr x="4727" y="46"/>
                                    </p:animMotion>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2"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8029-DC4A-FDE4-6F4D-9F162F7C703B}"/>
              </a:ext>
            </a:extLst>
          </p:cNvPr>
          <p:cNvSpPr>
            <a:spLocks noGrp="1"/>
          </p:cNvSpPr>
          <p:nvPr>
            <p:ph type="title"/>
          </p:nvPr>
        </p:nvSpPr>
        <p:spPr/>
        <p:txBody>
          <a:bodyPr/>
          <a:lstStyle/>
          <a:p>
            <a:r>
              <a:rPr lang="en-AU" dirty="0"/>
              <a:t>Creating Dependencies</a:t>
            </a:r>
          </a:p>
        </p:txBody>
      </p:sp>
      <p:sp>
        <p:nvSpPr>
          <p:cNvPr id="4" name="Rectangle: Rounded Corners 3">
            <a:extLst>
              <a:ext uri="{FF2B5EF4-FFF2-40B4-BE49-F238E27FC236}">
                <a16:creationId xmlns:a16="http://schemas.microsoft.com/office/drawing/2014/main" id="{56B74E5D-2D0D-B0A9-E668-302B96C312E0}"/>
              </a:ext>
            </a:extLst>
          </p:cNvPr>
          <p:cNvSpPr/>
          <p:nvPr/>
        </p:nvSpPr>
        <p:spPr>
          <a:xfrm>
            <a:off x="7318260" y="1444350"/>
            <a:ext cx="4150092" cy="2618072"/>
          </a:xfrm>
          <a:prstGeom prst="roundRect">
            <a:avLst>
              <a:gd name="adj" fmla="val 6721"/>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rgbClr val="00B050"/>
                </a:solidFill>
                <a:latin typeface="Courier New" panose="02070309020205020404" pitchFamily="49" charset="0"/>
                <a:cs typeface="Courier New" panose="02070309020205020404" pitchFamily="49" charset="0"/>
              </a:rPr>
              <a:t>RTDSCP</a:t>
            </a:r>
          </a:p>
          <a:p>
            <a:r>
              <a:rPr lang="en-AU" b="1" dirty="0">
                <a:solidFill>
                  <a:srgbClr val="00B050"/>
                </a:solidFill>
                <a:latin typeface="Courier New" panose="02070309020205020404" pitchFamily="49" charset="0"/>
                <a:cs typeface="Courier New" panose="02070309020205020404" pitchFamily="49" charset="0"/>
              </a:rPr>
              <a:t>MOV ESI, RAX</a:t>
            </a:r>
          </a:p>
          <a:p>
            <a:r>
              <a:rPr lang="en-AU" b="1" dirty="0">
                <a:solidFill>
                  <a:srgbClr val="00B050"/>
                </a:solidFill>
                <a:latin typeface="Courier New" panose="02070309020205020404" pitchFamily="49" charset="0"/>
                <a:cs typeface="Courier New" panose="02070309020205020404" pitchFamily="49" charset="0"/>
              </a:rPr>
              <a:t>MOV RDI, [RDI]</a:t>
            </a:r>
          </a:p>
          <a:p>
            <a:r>
              <a:rPr lang="en-AU" b="1" dirty="0">
                <a:solidFill>
                  <a:srgbClr val="00B050"/>
                </a:solidFill>
                <a:latin typeface="Courier New" panose="02070309020205020404" pitchFamily="49" charset="0"/>
                <a:cs typeface="Courier New" panose="02070309020205020404" pitchFamily="49" charset="0"/>
              </a:rPr>
              <a:t>MOV RDI, [RDI]</a:t>
            </a:r>
          </a:p>
          <a:p>
            <a:r>
              <a:rPr lang="en-AU" b="1" dirty="0">
                <a:solidFill>
                  <a:srgbClr val="00B050"/>
                </a:solidFill>
                <a:latin typeface="Courier New" panose="02070309020205020404" pitchFamily="49" charset="0"/>
                <a:cs typeface="Courier New" panose="02070309020205020404" pitchFamily="49" charset="0"/>
              </a:rPr>
              <a:t>…</a:t>
            </a:r>
          </a:p>
          <a:p>
            <a:r>
              <a:rPr lang="en-AU" b="1" dirty="0">
                <a:solidFill>
                  <a:srgbClr val="00B050"/>
                </a:solidFill>
                <a:latin typeface="Courier New" panose="02070309020205020404" pitchFamily="49" charset="0"/>
                <a:cs typeface="Courier New" panose="02070309020205020404" pitchFamily="49" charset="0"/>
              </a:rPr>
              <a:t>MOV RDI, [RDI]</a:t>
            </a:r>
          </a:p>
          <a:p>
            <a:r>
              <a:rPr lang="en-AU" b="1" dirty="0">
                <a:solidFill>
                  <a:srgbClr val="00B050"/>
                </a:solidFill>
                <a:latin typeface="Courier New" panose="02070309020205020404" pitchFamily="49" charset="0"/>
                <a:cs typeface="Courier New" panose="02070309020205020404" pitchFamily="49" charset="0"/>
              </a:rPr>
              <a:t>RDTSCP</a:t>
            </a:r>
          </a:p>
          <a:p>
            <a:r>
              <a:rPr lang="en-AU" b="1" dirty="0">
                <a:solidFill>
                  <a:srgbClr val="00B050"/>
                </a:solidFill>
                <a:latin typeface="Courier New" panose="02070309020205020404" pitchFamily="49" charset="0"/>
                <a:cs typeface="Courier New" panose="02070309020205020404" pitchFamily="49" charset="0"/>
              </a:rPr>
              <a:t>SUB EAX, ESI</a:t>
            </a:r>
          </a:p>
        </p:txBody>
      </p:sp>
      <p:sp>
        <p:nvSpPr>
          <p:cNvPr id="5" name="Rectangle: Rounded Corners 4">
            <a:extLst>
              <a:ext uri="{FF2B5EF4-FFF2-40B4-BE49-F238E27FC236}">
                <a16:creationId xmlns:a16="http://schemas.microsoft.com/office/drawing/2014/main" id="{F1268234-D13B-808C-BE9A-CC466800DBE6}"/>
              </a:ext>
            </a:extLst>
          </p:cNvPr>
          <p:cNvSpPr/>
          <p:nvPr/>
        </p:nvSpPr>
        <p:spPr>
          <a:xfrm>
            <a:off x="859708" y="1483412"/>
            <a:ext cx="4150092" cy="2618073"/>
          </a:xfrm>
          <a:prstGeom prst="roundRect">
            <a:avLst>
              <a:gd name="adj" fmla="val 6721"/>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rgbClr val="00B050"/>
                </a:solidFill>
                <a:latin typeface="Courier New" panose="02070309020205020404" pitchFamily="49" charset="0"/>
                <a:cs typeface="Courier New" panose="02070309020205020404" pitchFamily="49" charset="0"/>
              </a:rPr>
              <a:t>XOR ECX, ECX</a:t>
            </a:r>
          </a:p>
          <a:p>
            <a:r>
              <a:rPr lang="en-AU" b="1" dirty="0">
                <a:solidFill>
                  <a:srgbClr val="00B050"/>
                </a:solidFill>
                <a:latin typeface="Courier New" panose="02070309020205020404" pitchFamily="49" charset="0"/>
                <a:cs typeface="Courier New" panose="02070309020205020404" pitchFamily="49" charset="0"/>
              </a:rPr>
              <a:t>RTDSCP</a:t>
            </a:r>
          </a:p>
          <a:p>
            <a:r>
              <a:rPr lang="en-AU" b="1" dirty="0">
                <a:solidFill>
                  <a:srgbClr val="00B050"/>
                </a:solidFill>
                <a:latin typeface="Courier New" panose="02070309020205020404" pitchFamily="49" charset="0"/>
                <a:cs typeface="Courier New" panose="02070309020205020404" pitchFamily="49" charset="0"/>
              </a:rPr>
              <a:t>MOV ESI, RAX</a:t>
            </a:r>
          </a:p>
          <a:p>
            <a:r>
              <a:rPr lang="en-AU" b="1" dirty="0">
                <a:solidFill>
                  <a:srgbClr val="00B050"/>
                </a:solidFill>
                <a:latin typeface="Courier New" panose="02070309020205020404" pitchFamily="49" charset="0"/>
                <a:cs typeface="Courier New" panose="02070309020205020404" pitchFamily="49" charset="0"/>
              </a:rPr>
              <a:t>ADD ECX, [RDI + ECX]</a:t>
            </a:r>
          </a:p>
          <a:p>
            <a:r>
              <a:rPr lang="en-AU" b="1" dirty="0">
                <a:solidFill>
                  <a:srgbClr val="00B050"/>
                </a:solidFill>
                <a:latin typeface="Courier New" panose="02070309020205020404" pitchFamily="49" charset="0"/>
                <a:cs typeface="Courier New" panose="02070309020205020404" pitchFamily="49" charset="0"/>
              </a:rPr>
              <a:t>ADD ECX, [RDI + ECX + 4096]</a:t>
            </a:r>
          </a:p>
          <a:p>
            <a:r>
              <a:rPr lang="en-AU" b="1" dirty="0">
                <a:solidFill>
                  <a:srgbClr val="00B050"/>
                </a:solidFill>
                <a:latin typeface="Courier New" panose="02070309020205020404" pitchFamily="49" charset="0"/>
                <a:cs typeface="Courier New" panose="02070309020205020404" pitchFamily="49" charset="0"/>
              </a:rPr>
              <a:t>…</a:t>
            </a:r>
          </a:p>
          <a:p>
            <a:r>
              <a:rPr lang="en-AU" b="1" dirty="0">
                <a:solidFill>
                  <a:srgbClr val="00B050"/>
                </a:solidFill>
                <a:latin typeface="Courier New" panose="02070309020205020404" pitchFamily="49" charset="0"/>
                <a:cs typeface="Courier New" panose="02070309020205020404" pitchFamily="49" charset="0"/>
              </a:rPr>
              <a:t>ADD ECX, [RDI + ECX + 28672]</a:t>
            </a:r>
          </a:p>
          <a:p>
            <a:r>
              <a:rPr lang="en-AU" b="1" dirty="0">
                <a:solidFill>
                  <a:srgbClr val="00B050"/>
                </a:solidFill>
                <a:latin typeface="Courier New" panose="02070309020205020404" pitchFamily="49" charset="0"/>
                <a:cs typeface="Courier New" panose="02070309020205020404" pitchFamily="49" charset="0"/>
              </a:rPr>
              <a:t>RDTSCP</a:t>
            </a:r>
          </a:p>
          <a:p>
            <a:r>
              <a:rPr lang="en-AU" b="1" dirty="0">
                <a:solidFill>
                  <a:srgbClr val="00B050"/>
                </a:solidFill>
                <a:latin typeface="Courier New" panose="02070309020205020404" pitchFamily="49" charset="0"/>
                <a:cs typeface="Courier New" panose="02070309020205020404" pitchFamily="49" charset="0"/>
              </a:rPr>
              <a:t>SUB EAX, ESI</a:t>
            </a:r>
          </a:p>
        </p:txBody>
      </p:sp>
      <p:sp>
        <p:nvSpPr>
          <p:cNvPr id="6" name="TextBox 5">
            <a:extLst>
              <a:ext uri="{FF2B5EF4-FFF2-40B4-BE49-F238E27FC236}">
                <a16:creationId xmlns:a16="http://schemas.microsoft.com/office/drawing/2014/main" id="{F763F1F2-D8E9-026C-D844-2A5FBB657357}"/>
              </a:ext>
            </a:extLst>
          </p:cNvPr>
          <p:cNvSpPr txBox="1"/>
          <p:nvPr/>
        </p:nvSpPr>
        <p:spPr>
          <a:xfrm>
            <a:off x="885524" y="4523874"/>
            <a:ext cx="4167739" cy="1815882"/>
          </a:xfrm>
          <a:prstGeom prst="rect">
            <a:avLst/>
          </a:prstGeom>
          <a:noFill/>
        </p:spPr>
        <p:txBody>
          <a:bodyPr wrap="square" rtlCol="0">
            <a:spAutoFit/>
          </a:bodyPr>
          <a:lstStyle/>
          <a:p>
            <a:r>
              <a:rPr lang="en-AU" sz="2800" dirty="0"/>
              <a:t>Percival (2005)</a:t>
            </a:r>
          </a:p>
          <a:p>
            <a:pPr marL="180000" indent="-180000">
              <a:buFont typeface="Arial" panose="020B0604020202020204" pitchFamily="34" charset="0"/>
              <a:buChar char="•"/>
            </a:pPr>
            <a:r>
              <a:rPr lang="en-AU" sz="2800" dirty="0"/>
              <a:t>Set memory to zero</a:t>
            </a:r>
          </a:p>
          <a:p>
            <a:pPr marL="180000" indent="-180000">
              <a:buFont typeface="Arial" panose="020B0604020202020204" pitchFamily="34" charset="0"/>
              <a:buChar char="•"/>
            </a:pPr>
            <a:r>
              <a:rPr lang="en-AU" sz="2800" dirty="0"/>
              <a:t>Use arithmetic to force dependencies</a:t>
            </a:r>
          </a:p>
        </p:txBody>
      </p:sp>
      <p:sp>
        <p:nvSpPr>
          <p:cNvPr id="7" name="TextBox 6">
            <a:extLst>
              <a:ext uri="{FF2B5EF4-FFF2-40B4-BE49-F238E27FC236}">
                <a16:creationId xmlns:a16="http://schemas.microsoft.com/office/drawing/2014/main" id="{5CE8645C-171C-83C3-649F-9DBD750D3527}"/>
              </a:ext>
            </a:extLst>
          </p:cNvPr>
          <p:cNvSpPr txBox="1"/>
          <p:nvPr/>
        </p:nvSpPr>
        <p:spPr>
          <a:xfrm>
            <a:off x="7224339" y="4523874"/>
            <a:ext cx="4337934" cy="1384995"/>
          </a:xfrm>
          <a:prstGeom prst="rect">
            <a:avLst/>
          </a:prstGeom>
          <a:noFill/>
        </p:spPr>
        <p:txBody>
          <a:bodyPr wrap="square" rtlCol="0">
            <a:spAutoFit/>
          </a:bodyPr>
          <a:lstStyle/>
          <a:p>
            <a:r>
              <a:rPr lang="en-AU" sz="2800" dirty="0" err="1"/>
              <a:t>Osvik</a:t>
            </a:r>
            <a:r>
              <a:rPr lang="en-AU" sz="2800" dirty="0"/>
              <a:t>, Shamir, </a:t>
            </a:r>
            <a:r>
              <a:rPr lang="en-AU" sz="2800" dirty="0" err="1"/>
              <a:t>Tromer</a:t>
            </a:r>
            <a:r>
              <a:rPr lang="en-AU" sz="2800" dirty="0"/>
              <a:t> (2006)</a:t>
            </a:r>
          </a:p>
          <a:p>
            <a:pPr marL="180000" indent="-180000">
              <a:buFont typeface="Arial" panose="020B0604020202020204" pitchFamily="34" charset="0"/>
              <a:buChar char="•"/>
            </a:pPr>
            <a:r>
              <a:rPr lang="en-AU" sz="2800" dirty="0"/>
              <a:t>Follow a linked list</a:t>
            </a:r>
          </a:p>
          <a:p>
            <a:endParaRPr lang="en-AU" sz="2800" b="1" dirty="0">
              <a:solidFill>
                <a:srgbClr val="FF33CC"/>
              </a:solidFill>
            </a:endParaRPr>
          </a:p>
        </p:txBody>
      </p:sp>
      <p:sp>
        <p:nvSpPr>
          <p:cNvPr id="8" name="TextBox 7">
            <a:extLst>
              <a:ext uri="{FF2B5EF4-FFF2-40B4-BE49-F238E27FC236}">
                <a16:creationId xmlns:a16="http://schemas.microsoft.com/office/drawing/2014/main" id="{2DD1FBD7-174E-4AAA-A448-D65F13343053}"/>
              </a:ext>
            </a:extLst>
          </p:cNvPr>
          <p:cNvSpPr txBox="1"/>
          <p:nvPr/>
        </p:nvSpPr>
        <p:spPr>
          <a:xfrm>
            <a:off x="7224339" y="4523874"/>
            <a:ext cx="4337934" cy="1815882"/>
          </a:xfrm>
          <a:prstGeom prst="rect">
            <a:avLst/>
          </a:prstGeom>
          <a:noFill/>
        </p:spPr>
        <p:txBody>
          <a:bodyPr wrap="square" rtlCol="0">
            <a:spAutoFit/>
          </a:bodyPr>
          <a:lstStyle/>
          <a:p>
            <a:endParaRPr lang="en-AU" sz="2800" dirty="0"/>
          </a:p>
          <a:p>
            <a:pPr marL="180000" indent="-180000">
              <a:buFont typeface="Arial" panose="020B0604020202020204" pitchFamily="34" charset="0"/>
              <a:buChar char="•"/>
            </a:pPr>
            <a:endParaRPr lang="en-AU" sz="2800" dirty="0"/>
          </a:p>
          <a:p>
            <a:pPr marL="180000" indent="-180000">
              <a:buFont typeface="Arial" panose="020B0604020202020204" pitchFamily="34" charset="0"/>
              <a:buChar char="•"/>
            </a:pPr>
            <a:r>
              <a:rPr lang="en-AU" sz="2800" dirty="0"/>
              <a:t>Also known as </a:t>
            </a:r>
            <a:br>
              <a:rPr lang="en-AU" sz="2800" dirty="0"/>
            </a:br>
            <a:r>
              <a:rPr lang="en-AU" sz="2800" dirty="0"/>
              <a:t>	</a:t>
            </a:r>
            <a:r>
              <a:rPr lang="en-AU" sz="2800" b="1" dirty="0">
                <a:solidFill>
                  <a:srgbClr val="FF33CC"/>
                </a:solidFill>
              </a:rPr>
              <a:t>Pointer chasing</a:t>
            </a:r>
          </a:p>
        </p:txBody>
      </p:sp>
      <p:sp>
        <p:nvSpPr>
          <p:cNvPr id="9" name="Footer Placeholder 8">
            <a:extLst>
              <a:ext uri="{FF2B5EF4-FFF2-40B4-BE49-F238E27FC236}">
                <a16:creationId xmlns:a16="http://schemas.microsoft.com/office/drawing/2014/main" id="{FBD24F73-33F6-31D4-D5C1-1A9C73F25FDE}"/>
              </a:ext>
            </a:extLst>
          </p:cNvPr>
          <p:cNvSpPr>
            <a:spLocks noGrp="1"/>
          </p:cNvSpPr>
          <p:nvPr>
            <p:ph type="ftr" sz="quarter" idx="11"/>
          </p:nvPr>
        </p:nvSpPr>
        <p:spPr/>
        <p:txBody>
          <a:bodyPr/>
          <a:lstStyle/>
          <a:p>
            <a:r>
              <a:rPr lang="en-AU"/>
              <a:t>MAD - 03 - PP</a:t>
            </a:r>
          </a:p>
        </p:txBody>
      </p:sp>
      <p:sp>
        <p:nvSpPr>
          <p:cNvPr id="10" name="Slide Number Placeholder 9">
            <a:extLst>
              <a:ext uri="{FF2B5EF4-FFF2-40B4-BE49-F238E27FC236}">
                <a16:creationId xmlns:a16="http://schemas.microsoft.com/office/drawing/2014/main" id="{FD5CCBEE-1D1D-7658-34E7-984B46A0713A}"/>
              </a:ext>
            </a:extLst>
          </p:cNvPr>
          <p:cNvSpPr>
            <a:spLocks noGrp="1"/>
          </p:cNvSpPr>
          <p:nvPr>
            <p:ph type="sldNum" sz="quarter" idx="12"/>
          </p:nvPr>
        </p:nvSpPr>
        <p:spPr/>
        <p:txBody>
          <a:bodyPr/>
          <a:lstStyle/>
          <a:p>
            <a:fld id="{C714EB55-CF6F-4C0C-B992-04610649AA02}" type="slidenum">
              <a:rPr lang="en-AU" smtClean="0"/>
              <a:t>13</a:t>
            </a:fld>
            <a:endParaRPr lang="en-AU"/>
          </a:p>
        </p:txBody>
      </p:sp>
    </p:spTree>
    <p:extLst>
      <p:ext uri="{BB962C8B-B14F-4D97-AF65-F5344CB8AC3E}">
        <p14:creationId xmlns:p14="http://schemas.microsoft.com/office/powerpoint/2010/main" val="45276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C3AA-D327-6D5A-A6D5-CB004BF8B64E}"/>
              </a:ext>
            </a:extLst>
          </p:cNvPr>
          <p:cNvSpPr>
            <a:spLocks noGrp="1"/>
          </p:cNvSpPr>
          <p:nvPr>
            <p:ph type="title"/>
          </p:nvPr>
        </p:nvSpPr>
        <p:spPr/>
        <p:txBody>
          <a:bodyPr/>
          <a:lstStyle/>
          <a:p>
            <a:r>
              <a:rPr lang="en-AU" dirty="0"/>
              <a:t>Fighting the Prefetcher</a:t>
            </a:r>
          </a:p>
        </p:txBody>
      </p:sp>
      <p:sp>
        <p:nvSpPr>
          <p:cNvPr id="3" name="Content Placeholder 2">
            <a:extLst>
              <a:ext uri="{FF2B5EF4-FFF2-40B4-BE49-F238E27FC236}">
                <a16:creationId xmlns:a16="http://schemas.microsoft.com/office/drawing/2014/main" id="{C42AB508-837F-E0AD-B385-D7EAC8DD02AD}"/>
              </a:ext>
            </a:extLst>
          </p:cNvPr>
          <p:cNvSpPr>
            <a:spLocks noGrp="1"/>
          </p:cNvSpPr>
          <p:nvPr>
            <p:ph idx="1"/>
          </p:nvPr>
        </p:nvSpPr>
        <p:spPr>
          <a:xfrm>
            <a:off x="0" y="992144"/>
            <a:ext cx="6352674" cy="5500729"/>
          </a:xfrm>
        </p:spPr>
        <p:txBody>
          <a:bodyPr/>
          <a:lstStyle/>
          <a:p>
            <a:r>
              <a:rPr lang="en-AU" dirty="0"/>
              <a:t>Prefetchers try to pre-emptively load data into caches to serve identified access patterns.</a:t>
            </a:r>
          </a:p>
          <a:p>
            <a:r>
              <a:rPr lang="en-AU" dirty="0"/>
              <a:t>A common pattern is accessing memory at fixed steps.</a:t>
            </a:r>
          </a:p>
          <a:p>
            <a:pPr lvl="1"/>
            <a:r>
              <a:rPr lang="en-AU" dirty="0"/>
              <a:t>Scanning an array.</a:t>
            </a:r>
          </a:p>
          <a:p>
            <a:endParaRPr lang="en-AU" dirty="0"/>
          </a:p>
          <a:p>
            <a:r>
              <a:rPr lang="en-AU" dirty="0"/>
              <a:t>Prefetching in </a:t>
            </a:r>
            <a:r>
              <a:rPr lang="en-AU" dirty="0" err="1"/>
              <a:t>Prime+Probe</a:t>
            </a:r>
            <a:r>
              <a:rPr lang="en-AU" dirty="0"/>
              <a:t> may </a:t>
            </a:r>
            <a:br>
              <a:rPr lang="en-AU" dirty="0"/>
            </a:br>
            <a:r>
              <a:rPr lang="en-AU" dirty="0"/>
              <a:t>kill the attack</a:t>
            </a:r>
          </a:p>
          <a:p>
            <a:r>
              <a:rPr lang="en-AU" dirty="0"/>
              <a:t>Solution: Randomize probe order</a:t>
            </a:r>
          </a:p>
        </p:txBody>
      </p:sp>
      <p:sp>
        <p:nvSpPr>
          <p:cNvPr id="4" name="Rectangle 3">
            <a:extLst>
              <a:ext uri="{FF2B5EF4-FFF2-40B4-BE49-F238E27FC236}">
                <a16:creationId xmlns:a16="http://schemas.microsoft.com/office/drawing/2014/main" id="{FC6D1B0F-7DED-29AD-BEE6-7CD975120CEB}"/>
              </a:ext>
            </a:extLst>
          </p:cNvPr>
          <p:cNvSpPr/>
          <p:nvPr/>
        </p:nvSpPr>
        <p:spPr>
          <a:xfrm>
            <a:off x="6901311" y="1997242"/>
            <a:ext cx="914399"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a:t>
            </a:r>
            <a:endParaRPr lang="en-AU" dirty="0"/>
          </a:p>
        </p:txBody>
      </p:sp>
      <p:sp>
        <p:nvSpPr>
          <p:cNvPr id="5" name="Rectangle 4">
            <a:extLst>
              <a:ext uri="{FF2B5EF4-FFF2-40B4-BE49-F238E27FC236}">
                <a16:creationId xmlns:a16="http://schemas.microsoft.com/office/drawing/2014/main" id="{33A4F042-71BE-BBBF-335B-2FA3D2BB9EEF}"/>
              </a:ext>
            </a:extLst>
          </p:cNvPr>
          <p:cNvSpPr/>
          <p:nvPr/>
        </p:nvSpPr>
        <p:spPr>
          <a:xfrm>
            <a:off x="7907147" y="1997242"/>
            <a:ext cx="914400"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A+s</a:t>
            </a:r>
            <a:endParaRPr lang="en-AU" dirty="0"/>
          </a:p>
        </p:txBody>
      </p:sp>
      <p:sp>
        <p:nvSpPr>
          <p:cNvPr id="6" name="Rectangle 5">
            <a:extLst>
              <a:ext uri="{FF2B5EF4-FFF2-40B4-BE49-F238E27FC236}">
                <a16:creationId xmlns:a16="http://schemas.microsoft.com/office/drawing/2014/main" id="{5102FF64-069C-3256-A6E0-165E1EC3258E}"/>
              </a:ext>
            </a:extLst>
          </p:cNvPr>
          <p:cNvSpPr/>
          <p:nvPr/>
        </p:nvSpPr>
        <p:spPr>
          <a:xfrm>
            <a:off x="8912984" y="1997242"/>
            <a:ext cx="914401"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A+2s</a:t>
            </a:r>
            <a:endParaRPr lang="en-AU" dirty="0"/>
          </a:p>
        </p:txBody>
      </p:sp>
      <p:sp>
        <p:nvSpPr>
          <p:cNvPr id="7" name="Rectangle 6">
            <a:extLst>
              <a:ext uri="{FF2B5EF4-FFF2-40B4-BE49-F238E27FC236}">
                <a16:creationId xmlns:a16="http://schemas.microsoft.com/office/drawing/2014/main" id="{8C800E4E-584A-D51D-447F-F4B301525722}"/>
              </a:ext>
            </a:extLst>
          </p:cNvPr>
          <p:cNvSpPr/>
          <p:nvPr/>
        </p:nvSpPr>
        <p:spPr>
          <a:xfrm>
            <a:off x="9918822" y="1997242"/>
            <a:ext cx="914401" cy="567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A+3s</a:t>
            </a:r>
            <a:endParaRPr lang="en-AU" dirty="0"/>
          </a:p>
        </p:txBody>
      </p:sp>
      <p:sp>
        <p:nvSpPr>
          <p:cNvPr id="8" name="Rectangle 7">
            <a:extLst>
              <a:ext uri="{FF2B5EF4-FFF2-40B4-BE49-F238E27FC236}">
                <a16:creationId xmlns:a16="http://schemas.microsoft.com/office/drawing/2014/main" id="{9E1E7943-7764-1AA0-B000-273A6618FADE}"/>
              </a:ext>
            </a:extLst>
          </p:cNvPr>
          <p:cNvSpPr/>
          <p:nvPr/>
        </p:nvSpPr>
        <p:spPr>
          <a:xfrm>
            <a:off x="10924660" y="1997242"/>
            <a:ext cx="914401" cy="567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A+4s</a:t>
            </a:r>
            <a:endParaRPr lang="en-AU" dirty="0"/>
          </a:p>
        </p:txBody>
      </p:sp>
      <p:sp>
        <p:nvSpPr>
          <p:cNvPr id="9" name="TextBox 8">
            <a:extLst>
              <a:ext uri="{FF2B5EF4-FFF2-40B4-BE49-F238E27FC236}">
                <a16:creationId xmlns:a16="http://schemas.microsoft.com/office/drawing/2014/main" id="{5BDD17FA-AF5F-D8CF-3E7F-775A4104D4D0}"/>
              </a:ext>
            </a:extLst>
          </p:cNvPr>
          <p:cNvSpPr txBox="1"/>
          <p:nvPr/>
        </p:nvSpPr>
        <p:spPr>
          <a:xfrm>
            <a:off x="6901311" y="1299411"/>
            <a:ext cx="914399" cy="461665"/>
          </a:xfrm>
          <a:prstGeom prst="rect">
            <a:avLst/>
          </a:prstGeom>
          <a:noFill/>
        </p:spPr>
        <p:txBody>
          <a:bodyPr wrap="square" rtlCol="0">
            <a:spAutoFit/>
          </a:bodyPr>
          <a:lstStyle/>
          <a:p>
            <a:pPr algn="ctr"/>
            <a:r>
              <a:rPr lang="en-AU" sz="2400" dirty="0"/>
              <a:t>75</a:t>
            </a:r>
            <a:endParaRPr lang="en-AU" dirty="0"/>
          </a:p>
        </p:txBody>
      </p:sp>
      <p:sp>
        <p:nvSpPr>
          <p:cNvPr id="10" name="TextBox 9">
            <a:extLst>
              <a:ext uri="{FF2B5EF4-FFF2-40B4-BE49-F238E27FC236}">
                <a16:creationId xmlns:a16="http://schemas.microsoft.com/office/drawing/2014/main" id="{6F24241C-4CEF-5763-C972-B5FDF57EFDE3}"/>
              </a:ext>
            </a:extLst>
          </p:cNvPr>
          <p:cNvSpPr txBox="1"/>
          <p:nvPr/>
        </p:nvSpPr>
        <p:spPr>
          <a:xfrm>
            <a:off x="8922597" y="1299410"/>
            <a:ext cx="914399" cy="461665"/>
          </a:xfrm>
          <a:prstGeom prst="rect">
            <a:avLst/>
          </a:prstGeom>
          <a:noFill/>
        </p:spPr>
        <p:txBody>
          <a:bodyPr wrap="square" rtlCol="0">
            <a:spAutoFit/>
          </a:bodyPr>
          <a:lstStyle/>
          <a:p>
            <a:pPr algn="ctr"/>
            <a:r>
              <a:rPr lang="en-AU" sz="2400" dirty="0"/>
              <a:t>79</a:t>
            </a:r>
            <a:endParaRPr lang="en-AU" dirty="0"/>
          </a:p>
        </p:txBody>
      </p:sp>
      <p:sp>
        <p:nvSpPr>
          <p:cNvPr id="11" name="TextBox 10">
            <a:extLst>
              <a:ext uri="{FF2B5EF4-FFF2-40B4-BE49-F238E27FC236}">
                <a16:creationId xmlns:a16="http://schemas.microsoft.com/office/drawing/2014/main" id="{9521A694-1ECA-3E6E-CF78-59139A7F809A}"/>
              </a:ext>
            </a:extLst>
          </p:cNvPr>
          <p:cNvSpPr txBox="1"/>
          <p:nvPr/>
        </p:nvSpPr>
        <p:spPr>
          <a:xfrm>
            <a:off x="7911954" y="1299411"/>
            <a:ext cx="914399" cy="461665"/>
          </a:xfrm>
          <a:prstGeom prst="rect">
            <a:avLst/>
          </a:prstGeom>
          <a:noFill/>
        </p:spPr>
        <p:txBody>
          <a:bodyPr wrap="square" rtlCol="0">
            <a:spAutoFit/>
          </a:bodyPr>
          <a:lstStyle/>
          <a:p>
            <a:pPr algn="ctr"/>
            <a:r>
              <a:rPr lang="en-AU" sz="2400" dirty="0"/>
              <a:t>77</a:t>
            </a:r>
            <a:endParaRPr lang="en-AU" dirty="0"/>
          </a:p>
        </p:txBody>
      </p:sp>
      <p:sp>
        <p:nvSpPr>
          <p:cNvPr id="12" name="TextBox 11">
            <a:extLst>
              <a:ext uri="{FF2B5EF4-FFF2-40B4-BE49-F238E27FC236}">
                <a16:creationId xmlns:a16="http://schemas.microsoft.com/office/drawing/2014/main" id="{7C707E84-742C-F0AB-8BB1-5D4F91265BDE}"/>
              </a:ext>
            </a:extLst>
          </p:cNvPr>
          <p:cNvSpPr txBox="1"/>
          <p:nvPr/>
        </p:nvSpPr>
        <p:spPr>
          <a:xfrm>
            <a:off x="9918824" y="1299410"/>
            <a:ext cx="914399" cy="461665"/>
          </a:xfrm>
          <a:prstGeom prst="rect">
            <a:avLst/>
          </a:prstGeom>
          <a:noFill/>
        </p:spPr>
        <p:txBody>
          <a:bodyPr wrap="square" rtlCol="0">
            <a:spAutoFit/>
          </a:bodyPr>
          <a:lstStyle/>
          <a:p>
            <a:pPr algn="ctr"/>
            <a:r>
              <a:rPr lang="en-AU" sz="2400" dirty="0"/>
              <a:t>81</a:t>
            </a:r>
            <a:endParaRPr lang="en-AU" dirty="0"/>
          </a:p>
        </p:txBody>
      </p:sp>
      <p:graphicFrame>
        <p:nvGraphicFramePr>
          <p:cNvPr id="14" name="Table 5">
            <a:extLst>
              <a:ext uri="{FF2B5EF4-FFF2-40B4-BE49-F238E27FC236}">
                <a16:creationId xmlns:a16="http://schemas.microsoft.com/office/drawing/2014/main" id="{A8B9983C-70B2-3E18-47B4-BB745BC0FC95}"/>
              </a:ext>
            </a:extLst>
          </p:cNvPr>
          <p:cNvGraphicFramePr>
            <a:graphicFrameLocks noGrp="1"/>
          </p:cNvGraphicFramePr>
          <p:nvPr>
            <p:extLst>
              <p:ext uri="{D42A27DB-BD31-4B8C-83A1-F6EECF244321}">
                <p14:modId xmlns:p14="http://schemas.microsoft.com/office/powerpoint/2010/main" val="3045284759"/>
              </p:ext>
            </p:extLst>
          </p:nvPr>
        </p:nvGraphicFramePr>
        <p:xfrm>
          <a:off x="6122096" y="3233304"/>
          <a:ext cx="5904000" cy="2700000"/>
        </p:xfrm>
        <a:graphic>
          <a:graphicData uri="http://schemas.openxmlformats.org/drawingml/2006/table">
            <a:tbl>
              <a:tblPr>
                <a:tableStyleId>{5C22544A-7EE6-4342-B048-85BDC9FD1C3A}</a:tableStyleId>
              </a:tblPr>
              <a:tblGrid>
                <a:gridCol w="756000">
                  <a:extLst>
                    <a:ext uri="{9D8B030D-6E8A-4147-A177-3AD203B41FA5}">
                      <a16:colId xmlns:a16="http://schemas.microsoft.com/office/drawing/2014/main" val="2600859163"/>
                    </a:ext>
                  </a:extLst>
                </a:gridCol>
                <a:gridCol w="756000">
                  <a:extLst>
                    <a:ext uri="{9D8B030D-6E8A-4147-A177-3AD203B41FA5}">
                      <a16:colId xmlns:a16="http://schemas.microsoft.com/office/drawing/2014/main" val="801935103"/>
                    </a:ext>
                  </a:extLst>
                </a:gridCol>
                <a:gridCol w="756000">
                  <a:extLst>
                    <a:ext uri="{9D8B030D-6E8A-4147-A177-3AD203B41FA5}">
                      <a16:colId xmlns:a16="http://schemas.microsoft.com/office/drawing/2014/main" val="1112342947"/>
                    </a:ext>
                  </a:extLst>
                </a:gridCol>
                <a:gridCol w="2880000">
                  <a:extLst>
                    <a:ext uri="{9D8B030D-6E8A-4147-A177-3AD203B41FA5}">
                      <a16:colId xmlns:a16="http://schemas.microsoft.com/office/drawing/2014/main" val="4201661228"/>
                    </a:ext>
                  </a:extLst>
                </a:gridCol>
                <a:gridCol w="756000">
                  <a:extLst>
                    <a:ext uri="{9D8B030D-6E8A-4147-A177-3AD203B41FA5}">
                      <a16:colId xmlns:a16="http://schemas.microsoft.com/office/drawing/2014/main" val="3281893854"/>
                    </a:ext>
                  </a:extLst>
                </a:gridCol>
              </a:tblGrid>
              <a:tr h="540000">
                <a:tc>
                  <a:txBody>
                    <a:bodyPr/>
                    <a:lstStyle/>
                    <a:p>
                      <a:pPr algn="ctr"/>
                      <a:r>
                        <a:rPr lang="en-AU" sz="2800" dirty="0">
                          <a:solidFill>
                            <a:schemeClr val="tx1"/>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schemeClr val="tx1"/>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28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schemeClr val="tx1"/>
                          </a:solidFill>
                        </a:rPr>
                        <a:t>63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89686"/>
                  </a:ext>
                </a:extLst>
              </a:tr>
              <a:tr h="540000">
                <a:tc>
                  <a:txBody>
                    <a:bodyPr/>
                    <a:lstStyle/>
                    <a:p>
                      <a:pPr algn="ctr"/>
                      <a:endParaRPr lang="en-AU" sz="2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2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2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endParaRPr lang="en-AU" sz="2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2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4289400394"/>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2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108047505"/>
                  </a:ext>
                </a:extLst>
              </a:tr>
              <a:tr h="540000">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lang="en-AU" sz="2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091269615"/>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2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schemeClr val="bg1"/>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81939852"/>
                  </a:ext>
                </a:extLst>
              </a:tr>
            </a:tbl>
          </a:graphicData>
        </a:graphic>
      </p:graphicFrame>
      <p:sp>
        <p:nvSpPr>
          <p:cNvPr id="15" name="Footer Placeholder 14">
            <a:extLst>
              <a:ext uri="{FF2B5EF4-FFF2-40B4-BE49-F238E27FC236}">
                <a16:creationId xmlns:a16="http://schemas.microsoft.com/office/drawing/2014/main" id="{0C50E524-5643-360A-C507-3C2C2A5BD2EF}"/>
              </a:ext>
            </a:extLst>
          </p:cNvPr>
          <p:cNvSpPr>
            <a:spLocks noGrp="1"/>
          </p:cNvSpPr>
          <p:nvPr>
            <p:ph type="ftr" sz="quarter" idx="11"/>
          </p:nvPr>
        </p:nvSpPr>
        <p:spPr/>
        <p:txBody>
          <a:bodyPr/>
          <a:lstStyle/>
          <a:p>
            <a:r>
              <a:rPr lang="en-AU"/>
              <a:t>MAD - 03 - PP</a:t>
            </a:r>
          </a:p>
        </p:txBody>
      </p:sp>
      <p:sp>
        <p:nvSpPr>
          <p:cNvPr id="16" name="Slide Number Placeholder 15">
            <a:extLst>
              <a:ext uri="{FF2B5EF4-FFF2-40B4-BE49-F238E27FC236}">
                <a16:creationId xmlns:a16="http://schemas.microsoft.com/office/drawing/2014/main" id="{BAB38581-C0FA-1A56-D5F3-A7184239824A}"/>
              </a:ext>
            </a:extLst>
          </p:cNvPr>
          <p:cNvSpPr>
            <a:spLocks noGrp="1"/>
          </p:cNvSpPr>
          <p:nvPr>
            <p:ph type="sldNum" sz="quarter" idx="12"/>
          </p:nvPr>
        </p:nvSpPr>
        <p:spPr/>
        <p:txBody>
          <a:bodyPr/>
          <a:lstStyle/>
          <a:p>
            <a:fld id="{C714EB55-CF6F-4C0C-B992-04610649AA02}" type="slidenum">
              <a:rPr lang="en-AU" smtClean="0"/>
              <a:t>14</a:t>
            </a:fld>
            <a:endParaRPr lang="en-AU"/>
          </a:p>
        </p:txBody>
      </p:sp>
      <p:graphicFrame>
        <p:nvGraphicFramePr>
          <p:cNvPr id="17" name="Table 17">
            <a:extLst>
              <a:ext uri="{FF2B5EF4-FFF2-40B4-BE49-F238E27FC236}">
                <a16:creationId xmlns:a16="http://schemas.microsoft.com/office/drawing/2014/main" id="{1004AF69-67F9-7510-31AF-CE0828FC1383}"/>
              </a:ext>
            </a:extLst>
          </p:cNvPr>
          <p:cNvGraphicFramePr>
            <a:graphicFrameLocks noGrp="1"/>
          </p:cNvGraphicFramePr>
          <p:nvPr>
            <p:extLst>
              <p:ext uri="{D42A27DB-BD31-4B8C-83A1-F6EECF244321}">
                <p14:modId xmlns:p14="http://schemas.microsoft.com/office/powerpoint/2010/main" val="197192575"/>
              </p:ext>
            </p:extLst>
          </p:nvPr>
        </p:nvGraphicFramePr>
        <p:xfrm>
          <a:off x="6122096" y="3769354"/>
          <a:ext cx="752634" cy="2163948"/>
        </p:xfrm>
        <a:graphic>
          <a:graphicData uri="http://schemas.openxmlformats.org/drawingml/2006/table">
            <a:tbl>
              <a:tblPr>
                <a:tableStyleId>{5C22544A-7EE6-4342-B048-85BDC9FD1C3A}</a:tableStyleId>
              </a:tblPr>
              <a:tblGrid>
                <a:gridCol w="752634">
                  <a:extLst>
                    <a:ext uri="{9D8B030D-6E8A-4147-A177-3AD203B41FA5}">
                      <a16:colId xmlns:a16="http://schemas.microsoft.com/office/drawing/2014/main" val="1406424297"/>
                    </a:ext>
                  </a:extLst>
                </a:gridCol>
              </a:tblGrid>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01112265"/>
                  </a:ext>
                </a:extLst>
              </a:tr>
              <a:tr h="540987">
                <a:tc>
                  <a:txBody>
                    <a:bodyPr/>
                    <a:lstStyle/>
                    <a:p>
                      <a:endParaRPr lang="en-A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83437012"/>
                  </a:ext>
                </a:extLst>
              </a:tr>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164789"/>
                  </a:ext>
                </a:extLst>
              </a:tr>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783693392"/>
                  </a:ext>
                </a:extLst>
              </a:tr>
            </a:tbl>
          </a:graphicData>
        </a:graphic>
      </p:graphicFrame>
      <p:graphicFrame>
        <p:nvGraphicFramePr>
          <p:cNvPr id="18" name="Table 17">
            <a:extLst>
              <a:ext uri="{FF2B5EF4-FFF2-40B4-BE49-F238E27FC236}">
                <a16:creationId xmlns:a16="http://schemas.microsoft.com/office/drawing/2014/main" id="{6449B6C3-C4DA-3E3A-B0D6-68693D29B60A}"/>
              </a:ext>
            </a:extLst>
          </p:cNvPr>
          <p:cNvGraphicFramePr>
            <a:graphicFrameLocks noGrp="1"/>
          </p:cNvGraphicFramePr>
          <p:nvPr>
            <p:extLst>
              <p:ext uri="{D42A27DB-BD31-4B8C-83A1-F6EECF244321}">
                <p14:modId xmlns:p14="http://schemas.microsoft.com/office/powerpoint/2010/main" val="3877052573"/>
              </p:ext>
            </p:extLst>
          </p:nvPr>
        </p:nvGraphicFramePr>
        <p:xfrm>
          <a:off x="6874730" y="3769354"/>
          <a:ext cx="752634" cy="2163948"/>
        </p:xfrm>
        <a:graphic>
          <a:graphicData uri="http://schemas.openxmlformats.org/drawingml/2006/table">
            <a:tbl>
              <a:tblPr>
                <a:tableStyleId>{5C22544A-7EE6-4342-B048-85BDC9FD1C3A}</a:tableStyleId>
              </a:tblPr>
              <a:tblGrid>
                <a:gridCol w="752634">
                  <a:extLst>
                    <a:ext uri="{9D8B030D-6E8A-4147-A177-3AD203B41FA5}">
                      <a16:colId xmlns:a16="http://schemas.microsoft.com/office/drawing/2014/main" val="1406424297"/>
                    </a:ext>
                  </a:extLst>
                </a:gridCol>
              </a:tblGrid>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01112265"/>
                  </a:ext>
                </a:extLst>
              </a:tr>
              <a:tr h="540987">
                <a:tc>
                  <a:txBody>
                    <a:bodyPr/>
                    <a:lstStyle/>
                    <a:p>
                      <a:endParaRPr lang="en-A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83437012"/>
                  </a:ext>
                </a:extLst>
              </a:tr>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164789"/>
                  </a:ext>
                </a:extLst>
              </a:tr>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783693392"/>
                  </a:ext>
                </a:extLst>
              </a:tr>
            </a:tbl>
          </a:graphicData>
        </a:graphic>
      </p:graphicFrame>
      <p:graphicFrame>
        <p:nvGraphicFramePr>
          <p:cNvPr id="19" name="Table 17">
            <a:extLst>
              <a:ext uri="{FF2B5EF4-FFF2-40B4-BE49-F238E27FC236}">
                <a16:creationId xmlns:a16="http://schemas.microsoft.com/office/drawing/2014/main" id="{F97A15DE-6341-3EEB-C465-E0049A9F54AB}"/>
              </a:ext>
            </a:extLst>
          </p:cNvPr>
          <p:cNvGraphicFramePr>
            <a:graphicFrameLocks noGrp="1"/>
          </p:cNvGraphicFramePr>
          <p:nvPr>
            <p:extLst>
              <p:ext uri="{D42A27DB-BD31-4B8C-83A1-F6EECF244321}">
                <p14:modId xmlns:p14="http://schemas.microsoft.com/office/powerpoint/2010/main" val="3566182880"/>
              </p:ext>
            </p:extLst>
          </p:nvPr>
        </p:nvGraphicFramePr>
        <p:xfrm>
          <a:off x="7627364" y="3769354"/>
          <a:ext cx="752634" cy="2163948"/>
        </p:xfrm>
        <a:graphic>
          <a:graphicData uri="http://schemas.openxmlformats.org/drawingml/2006/table">
            <a:tbl>
              <a:tblPr>
                <a:tableStyleId>{5C22544A-7EE6-4342-B048-85BDC9FD1C3A}</a:tableStyleId>
              </a:tblPr>
              <a:tblGrid>
                <a:gridCol w="752634">
                  <a:extLst>
                    <a:ext uri="{9D8B030D-6E8A-4147-A177-3AD203B41FA5}">
                      <a16:colId xmlns:a16="http://schemas.microsoft.com/office/drawing/2014/main" val="1406424297"/>
                    </a:ext>
                  </a:extLst>
                </a:gridCol>
              </a:tblGrid>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01112265"/>
                  </a:ext>
                </a:extLst>
              </a:tr>
              <a:tr h="540987">
                <a:tc>
                  <a:txBody>
                    <a:bodyPr/>
                    <a:lstStyle/>
                    <a:p>
                      <a:endParaRPr lang="en-A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83437012"/>
                  </a:ext>
                </a:extLst>
              </a:tr>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164789"/>
                  </a:ext>
                </a:extLst>
              </a:tr>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783693392"/>
                  </a:ext>
                </a:extLst>
              </a:tr>
            </a:tbl>
          </a:graphicData>
        </a:graphic>
      </p:graphicFrame>
      <p:graphicFrame>
        <p:nvGraphicFramePr>
          <p:cNvPr id="20" name="Table 17">
            <a:extLst>
              <a:ext uri="{FF2B5EF4-FFF2-40B4-BE49-F238E27FC236}">
                <a16:creationId xmlns:a16="http://schemas.microsoft.com/office/drawing/2014/main" id="{0B6C4BEF-8D16-9604-E50F-10E617D66701}"/>
              </a:ext>
            </a:extLst>
          </p:cNvPr>
          <p:cNvGraphicFramePr>
            <a:graphicFrameLocks noGrp="1"/>
          </p:cNvGraphicFramePr>
          <p:nvPr>
            <p:extLst>
              <p:ext uri="{D42A27DB-BD31-4B8C-83A1-F6EECF244321}">
                <p14:modId xmlns:p14="http://schemas.microsoft.com/office/powerpoint/2010/main" val="4017479422"/>
              </p:ext>
            </p:extLst>
          </p:nvPr>
        </p:nvGraphicFramePr>
        <p:xfrm>
          <a:off x="8379998" y="3769354"/>
          <a:ext cx="3646098" cy="2163948"/>
        </p:xfrm>
        <a:graphic>
          <a:graphicData uri="http://schemas.openxmlformats.org/drawingml/2006/table">
            <a:tbl>
              <a:tblPr>
                <a:tableStyleId>{5C22544A-7EE6-4342-B048-85BDC9FD1C3A}</a:tableStyleId>
              </a:tblPr>
              <a:tblGrid>
                <a:gridCol w="3646098">
                  <a:extLst>
                    <a:ext uri="{9D8B030D-6E8A-4147-A177-3AD203B41FA5}">
                      <a16:colId xmlns:a16="http://schemas.microsoft.com/office/drawing/2014/main" val="1406424297"/>
                    </a:ext>
                  </a:extLst>
                </a:gridCol>
              </a:tblGrid>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00B050"/>
                        </a:gs>
                        <a:gs pos="100000">
                          <a:srgbClr val="81FFB7"/>
                        </a:gs>
                      </a:gsLst>
                      <a:lin ang="0" scaled="0"/>
                      <a:tileRect/>
                    </a:gradFill>
                  </a:tcPr>
                </a:tc>
                <a:extLst>
                  <a:ext uri="{0D108BD9-81ED-4DB2-BD59-A6C34878D82A}">
                    <a16:rowId xmlns:a16="http://schemas.microsoft.com/office/drawing/2014/main" val="601112265"/>
                  </a:ext>
                </a:extLst>
              </a:tr>
              <a:tr h="540987">
                <a:tc>
                  <a:txBody>
                    <a:bodyPr/>
                    <a:lstStyle/>
                    <a:p>
                      <a:endParaRPr lang="en-A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00B050"/>
                        </a:gs>
                        <a:gs pos="100000">
                          <a:srgbClr val="81FFB7"/>
                        </a:gs>
                      </a:gsLst>
                      <a:lin ang="0" scaled="0"/>
                      <a:tileRect/>
                    </a:gradFill>
                  </a:tcPr>
                </a:tc>
                <a:extLst>
                  <a:ext uri="{0D108BD9-81ED-4DB2-BD59-A6C34878D82A}">
                    <a16:rowId xmlns:a16="http://schemas.microsoft.com/office/drawing/2014/main" val="4183437012"/>
                  </a:ext>
                </a:extLst>
              </a:tr>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00B050"/>
                        </a:gs>
                        <a:gs pos="100000">
                          <a:srgbClr val="81FFB7"/>
                        </a:gs>
                      </a:gsLst>
                      <a:lin ang="0" scaled="0"/>
                      <a:tileRect/>
                    </a:gradFill>
                  </a:tcPr>
                </a:tc>
                <a:extLst>
                  <a:ext uri="{0D108BD9-81ED-4DB2-BD59-A6C34878D82A}">
                    <a16:rowId xmlns:a16="http://schemas.microsoft.com/office/drawing/2014/main" val="507164789"/>
                  </a:ext>
                </a:extLst>
              </a:tr>
              <a:tr h="540987">
                <a:tc>
                  <a:txBody>
                    <a:bodyPr/>
                    <a:lstStyle/>
                    <a:p>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00B050"/>
                        </a:gs>
                        <a:gs pos="100000">
                          <a:srgbClr val="81FFB7"/>
                        </a:gs>
                      </a:gsLst>
                      <a:lin ang="0" scaled="0"/>
                      <a:tileRect/>
                    </a:gradFill>
                  </a:tcPr>
                </a:tc>
                <a:extLst>
                  <a:ext uri="{0D108BD9-81ED-4DB2-BD59-A6C34878D82A}">
                    <a16:rowId xmlns:a16="http://schemas.microsoft.com/office/drawing/2014/main" val="3783693392"/>
                  </a:ext>
                </a:extLst>
              </a:tr>
            </a:tbl>
          </a:graphicData>
        </a:graphic>
      </p:graphicFrame>
    </p:spTree>
    <p:extLst>
      <p:ext uri="{BB962C8B-B14F-4D97-AF65-F5344CB8AC3E}">
        <p14:creationId xmlns:p14="http://schemas.microsoft.com/office/powerpoint/2010/main" val="64571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10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870D4CB2-7C13-1840-02DD-F428922AE52B}"/>
              </a:ext>
            </a:extLst>
          </p:cNvPr>
          <p:cNvSpPr/>
          <p:nvPr/>
        </p:nvSpPr>
        <p:spPr>
          <a:xfrm>
            <a:off x="77002" y="2516439"/>
            <a:ext cx="5582400" cy="1237827"/>
          </a:xfrm>
          <a:prstGeom prst="round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9" name="Rectangle: Rounded Corners 58">
            <a:extLst>
              <a:ext uri="{FF2B5EF4-FFF2-40B4-BE49-F238E27FC236}">
                <a16:creationId xmlns:a16="http://schemas.microsoft.com/office/drawing/2014/main" id="{748BFC74-DDCA-9410-7FC7-C335B5282D02}"/>
              </a:ext>
            </a:extLst>
          </p:cNvPr>
          <p:cNvSpPr/>
          <p:nvPr/>
        </p:nvSpPr>
        <p:spPr>
          <a:xfrm>
            <a:off x="77001" y="938849"/>
            <a:ext cx="5582402" cy="1237827"/>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dirty="0">
              <a:solidFill>
                <a:schemeClr val="tx1"/>
              </a:solidFill>
            </a:endParaRPr>
          </a:p>
        </p:txBody>
      </p:sp>
      <p:sp>
        <p:nvSpPr>
          <p:cNvPr id="4" name="Title 3">
            <a:extLst>
              <a:ext uri="{FF2B5EF4-FFF2-40B4-BE49-F238E27FC236}">
                <a16:creationId xmlns:a16="http://schemas.microsoft.com/office/drawing/2014/main" id="{EFA50492-186A-D920-98D2-74B4B1491E07}"/>
              </a:ext>
            </a:extLst>
          </p:cNvPr>
          <p:cNvSpPr>
            <a:spLocks noGrp="1"/>
          </p:cNvSpPr>
          <p:nvPr>
            <p:ph type="title"/>
          </p:nvPr>
        </p:nvSpPr>
        <p:spPr/>
        <p:txBody>
          <a:bodyPr/>
          <a:lstStyle/>
          <a:p>
            <a:r>
              <a:rPr lang="en-AU" dirty="0"/>
              <a:t>Attacking AES</a:t>
            </a:r>
          </a:p>
        </p:txBody>
      </p:sp>
      <p:sp>
        <p:nvSpPr>
          <p:cNvPr id="6" name="TextBox 5">
            <a:extLst>
              <a:ext uri="{FF2B5EF4-FFF2-40B4-BE49-F238E27FC236}">
                <a16:creationId xmlns:a16="http://schemas.microsoft.com/office/drawing/2014/main" id="{CE8002F9-F5E2-59E6-DCBA-05CDCB24D257}"/>
              </a:ext>
            </a:extLst>
          </p:cNvPr>
          <p:cNvSpPr txBox="1"/>
          <p:nvPr/>
        </p:nvSpPr>
        <p:spPr>
          <a:xfrm>
            <a:off x="154004" y="910699"/>
            <a:ext cx="1925053" cy="461665"/>
          </a:xfrm>
          <a:prstGeom prst="rect">
            <a:avLst/>
          </a:prstGeom>
          <a:noFill/>
        </p:spPr>
        <p:txBody>
          <a:bodyPr wrap="square" rtlCol="0">
            <a:spAutoFit/>
          </a:bodyPr>
          <a:lstStyle/>
          <a:p>
            <a:pPr algn="ctr"/>
            <a:r>
              <a:rPr lang="en-AU" sz="2400" dirty="0"/>
              <a:t>Plaintext</a:t>
            </a:r>
          </a:p>
        </p:txBody>
      </p:sp>
      <p:sp>
        <p:nvSpPr>
          <p:cNvPr id="7" name="TextBox 6">
            <a:extLst>
              <a:ext uri="{FF2B5EF4-FFF2-40B4-BE49-F238E27FC236}">
                <a16:creationId xmlns:a16="http://schemas.microsoft.com/office/drawing/2014/main" id="{03F3A266-548D-DAAB-6C00-46C1A53581B2}"/>
              </a:ext>
            </a:extLst>
          </p:cNvPr>
          <p:cNvSpPr txBox="1"/>
          <p:nvPr/>
        </p:nvSpPr>
        <p:spPr>
          <a:xfrm>
            <a:off x="202131" y="6384758"/>
            <a:ext cx="1925053" cy="461665"/>
          </a:xfrm>
          <a:prstGeom prst="rect">
            <a:avLst/>
          </a:prstGeom>
          <a:noFill/>
        </p:spPr>
        <p:txBody>
          <a:bodyPr wrap="square" rtlCol="0">
            <a:spAutoFit/>
          </a:bodyPr>
          <a:lstStyle/>
          <a:p>
            <a:pPr algn="ctr"/>
            <a:r>
              <a:rPr lang="en-AU" sz="2400" dirty="0"/>
              <a:t>Ciphertext</a:t>
            </a:r>
          </a:p>
        </p:txBody>
      </p:sp>
      <p:sp>
        <p:nvSpPr>
          <p:cNvPr id="8" name="Rectangle 7">
            <a:extLst>
              <a:ext uri="{FF2B5EF4-FFF2-40B4-BE49-F238E27FC236}">
                <a16:creationId xmlns:a16="http://schemas.microsoft.com/office/drawing/2014/main" id="{8699F93C-E6C8-991E-2884-43561F05193C}"/>
              </a:ext>
            </a:extLst>
          </p:cNvPr>
          <p:cNvSpPr/>
          <p:nvPr/>
        </p:nvSpPr>
        <p:spPr>
          <a:xfrm>
            <a:off x="163630" y="1625689"/>
            <a:ext cx="2002055" cy="2791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err="1">
                <a:solidFill>
                  <a:schemeClr val="tx1"/>
                </a:solidFill>
              </a:rPr>
              <a:t>AddRoundKey</a:t>
            </a:r>
            <a:endParaRPr lang="en-AU" sz="2400" dirty="0">
              <a:solidFill>
                <a:schemeClr val="tx1"/>
              </a:solidFill>
            </a:endParaRPr>
          </a:p>
        </p:txBody>
      </p:sp>
      <p:cxnSp>
        <p:nvCxnSpPr>
          <p:cNvPr id="10" name="Straight Arrow Connector 9">
            <a:extLst>
              <a:ext uri="{FF2B5EF4-FFF2-40B4-BE49-F238E27FC236}">
                <a16:creationId xmlns:a16="http://schemas.microsoft.com/office/drawing/2014/main" id="{49F4127A-6584-5353-205F-4C36DB61FDB1}"/>
              </a:ext>
            </a:extLst>
          </p:cNvPr>
          <p:cNvCxnSpPr>
            <a:cxnSpLocks/>
          </p:cNvCxnSpPr>
          <p:nvPr/>
        </p:nvCxnSpPr>
        <p:spPr>
          <a:xfrm>
            <a:off x="1164657" y="1276106"/>
            <a:ext cx="0" cy="34958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D3970AA5-BBB3-F09A-580B-39D675AE8F2B}"/>
              </a:ext>
            </a:extLst>
          </p:cNvPr>
          <p:cNvSpPr/>
          <p:nvPr/>
        </p:nvSpPr>
        <p:spPr>
          <a:xfrm>
            <a:off x="163630" y="2583050"/>
            <a:ext cx="2002055" cy="154164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err="1">
                <a:solidFill>
                  <a:schemeClr val="tx1"/>
                </a:solidFill>
              </a:rPr>
              <a:t>SubBytes</a:t>
            </a:r>
            <a:endParaRPr lang="en-AU" sz="2400" dirty="0">
              <a:solidFill>
                <a:schemeClr val="tx1"/>
              </a:solidFill>
            </a:endParaRPr>
          </a:p>
          <a:p>
            <a:pPr algn="ctr"/>
            <a:r>
              <a:rPr lang="en-AU" sz="2400" dirty="0" err="1">
                <a:solidFill>
                  <a:schemeClr val="tx1"/>
                </a:solidFill>
              </a:rPr>
              <a:t>ShiftRows</a:t>
            </a:r>
            <a:endParaRPr lang="en-AU" sz="2400" dirty="0">
              <a:solidFill>
                <a:schemeClr val="tx1"/>
              </a:solidFill>
            </a:endParaRPr>
          </a:p>
          <a:p>
            <a:pPr algn="ctr"/>
            <a:r>
              <a:rPr lang="en-AU" sz="2400" dirty="0" err="1">
                <a:solidFill>
                  <a:schemeClr val="tx1"/>
                </a:solidFill>
              </a:rPr>
              <a:t>MixColums</a:t>
            </a:r>
            <a:endParaRPr lang="en-AU" sz="2400" dirty="0">
              <a:solidFill>
                <a:schemeClr val="tx1"/>
              </a:solidFill>
            </a:endParaRPr>
          </a:p>
          <a:p>
            <a:pPr algn="ctr"/>
            <a:r>
              <a:rPr lang="en-AU" sz="2400" dirty="0" err="1">
                <a:solidFill>
                  <a:schemeClr val="tx1"/>
                </a:solidFill>
              </a:rPr>
              <a:t>AddRoundKey</a:t>
            </a:r>
            <a:endParaRPr lang="en-AU" sz="2400" dirty="0">
              <a:solidFill>
                <a:schemeClr val="tx1"/>
              </a:solidFill>
            </a:endParaRPr>
          </a:p>
        </p:txBody>
      </p:sp>
      <p:cxnSp>
        <p:nvCxnSpPr>
          <p:cNvPr id="18" name="Straight Arrow Connector 17">
            <a:extLst>
              <a:ext uri="{FF2B5EF4-FFF2-40B4-BE49-F238E27FC236}">
                <a16:creationId xmlns:a16="http://schemas.microsoft.com/office/drawing/2014/main" id="{06A1D252-8E15-2A41-3DC3-31CDC8A72715}"/>
              </a:ext>
            </a:extLst>
          </p:cNvPr>
          <p:cNvCxnSpPr>
            <a:cxnSpLocks/>
          </p:cNvCxnSpPr>
          <p:nvPr/>
        </p:nvCxnSpPr>
        <p:spPr>
          <a:xfrm>
            <a:off x="1164657" y="1872384"/>
            <a:ext cx="0" cy="7106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41631790-F79E-0AC2-F3F4-EF3F874D2435}"/>
              </a:ext>
            </a:extLst>
          </p:cNvPr>
          <p:cNvSpPr/>
          <p:nvPr/>
        </p:nvSpPr>
        <p:spPr>
          <a:xfrm>
            <a:off x="163630" y="4986597"/>
            <a:ext cx="2002055" cy="119059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err="1">
                <a:solidFill>
                  <a:schemeClr val="tx1"/>
                </a:solidFill>
              </a:rPr>
              <a:t>SubBytes</a:t>
            </a:r>
            <a:endParaRPr lang="en-AU" sz="2400" dirty="0">
              <a:solidFill>
                <a:schemeClr val="tx1"/>
              </a:solidFill>
            </a:endParaRPr>
          </a:p>
          <a:p>
            <a:pPr algn="ctr"/>
            <a:r>
              <a:rPr lang="en-AU" sz="2400" dirty="0" err="1">
                <a:solidFill>
                  <a:schemeClr val="tx1"/>
                </a:solidFill>
              </a:rPr>
              <a:t>ShiftRows</a:t>
            </a:r>
            <a:endParaRPr lang="en-AU" sz="2400" dirty="0">
              <a:solidFill>
                <a:schemeClr val="tx1"/>
              </a:solidFill>
            </a:endParaRPr>
          </a:p>
          <a:p>
            <a:pPr algn="ctr"/>
            <a:r>
              <a:rPr lang="en-AU" sz="2400" dirty="0" err="1">
                <a:solidFill>
                  <a:schemeClr val="tx1"/>
                </a:solidFill>
              </a:rPr>
              <a:t>AddRoundKey</a:t>
            </a:r>
            <a:endParaRPr lang="en-AU" sz="2400" dirty="0">
              <a:solidFill>
                <a:schemeClr val="tx1"/>
              </a:solidFill>
            </a:endParaRPr>
          </a:p>
        </p:txBody>
      </p:sp>
      <p:cxnSp>
        <p:nvCxnSpPr>
          <p:cNvPr id="22" name="Straight Arrow Connector 21">
            <a:extLst>
              <a:ext uri="{FF2B5EF4-FFF2-40B4-BE49-F238E27FC236}">
                <a16:creationId xmlns:a16="http://schemas.microsoft.com/office/drawing/2014/main" id="{D32F26D2-5409-6A04-8262-6A981E16C6A9}"/>
              </a:ext>
            </a:extLst>
          </p:cNvPr>
          <p:cNvCxnSpPr>
            <a:cxnSpLocks/>
          </p:cNvCxnSpPr>
          <p:nvPr/>
        </p:nvCxnSpPr>
        <p:spPr>
          <a:xfrm flipH="1">
            <a:off x="1155032" y="4111456"/>
            <a:ext cx="19250" cy="8751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21F6B39A-7CAE-F1AB-80F7-816EF2F620BA}"/>
              </a:ext>
            </a:extLst>
          </p:cNvPr>
          <p:cNvGrpSpPr/>
          <p:nvPr/>
        </p:nvGrpSpPr>
        <p:grpSpPr>
          <a:xfrm>
            <a:off x="1174283" y="2234265"/>
            <a:ext cx="1732549" cy="2414135"/>
            <a:chOff x="1116530" y="2226582"/>
            <a:chExt cx="1732549" cy="2414135"/>
          </a:xfrm>
        </p:grpSpPr>
        <p:cxnSp>
          <p:nvCxnSpPr>
            <p:cNvPr id="28" name="Straight Connector 27">
              <a:extLst>
                <a:ext uri="{FF2B5EF4-FFF2-40B4-BE49-F238E27FC236}">
                  <a16:creationId xmlns:a16="http://schemas.microsoft.com/office/drawing/2014/main" id="{3E4D20B5-00F1-62D8-3407-65EF4A27BB35}"/>
                </a:ext>
              </a:extLst>
            </p:cNvPr>
            <p:cNvCxnSpPr>
              <a:cxnSpLocks/>
            </p:cNvCxnSpPr>
            <p:nvPr/>
          </p:nvCxnSpPr>
          <p:spPr>
            <a:xfrm>
              <a:off x="1501541" y="4124696"/>
              <a:ext cx="0" cy="489283"/>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B8487273-1C2C-BD84-25BB-80158149703C}"/>
                </a:ext>
              </a:extLst>
            </p:cNvPr>
            <p:cNvCxnSpPr>
              <a:cxnSpLocks/>
            </p:cNvCxnSpPr>
            <p:nvPr/>
          </p:nvCxnSpPr>
          <p:spPr>
            <a:xfrm>
              <a:off x="1501541" y="4613979"/>
              <a:ext cx="1347538" cy="26738"/>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FBB58BE2-34E4-6338-19AF-FE94836AC0FF}"/>
                </a:ext>
              </a:extLst>
            </p:cNvPr>
            <p:cNvCxnSpPr>
              <a:cxnSpLocks/>
            </p:cNvCxnSpPr>
            <p:nvPr/>
          </p:nvCxnSpPr>
          <p:spPr>
            <a:xfrm flipV="1">
              <a:off x="2849079" y="2244021"/>
              <a:ext cx="0" cy="238867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5ED01D6A-E50D-6AF0-A4E8-F7B6B7BA9DE7}"/>
                </a:ext>
              </a:extLst>
            </p:cNvPr>
            <p:cNvCxnSpPr>
              <a:cxnSpLocks/>
            </p:cNvCxnSpPr>
            <p:nvPr/>
          </p:nvCxnSpPr>
          <p:spPr>
            <a:xfrm flipH="1" flipV="1">
              <a:off x="1116530" y="2226582"/>
              <a:ext cx="1732549" cy="258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6" name="Straight Arrow Connector 45">
            <a:extLst>
              <a:ext uri="{FF2B5EF4-FFF2-40B4-BE49-F238E27FC236}">
                <a16:creationId xmlns:a16="http://schemas.microsoft.com/office/drawing/2014/main" id="{D945E350-FE85-70D1-69CD-5FE19477FB8D}"/>
              </a:ext>
            </a:extLst>
          </p:cNvPr>
          <p:cNvCxnSpPr>
            <a:cxnSpLocks/>
          </p:cNvCxnSpPr>
          <p:nvPr/>
        </p:nvCxnSpPr>
        <p:spPr>
          <a:xfrm flipH="1">
            <a:off x="1160647" y="6191716"/>
            <a:ext cx="8020" cy="3232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F157479C-4D14-7D04-A5D6-A3CB1133A3E9}"/>
              </a:ext>
            </a:extLst>
          </p:cNvPr>
          <p:cNvSpPr txBox="1"/>
          <p:nvPr/>
        </p:nvSpPr>
        <p:spPr>
          <a:xfrm>
            <a:off x="2271567" y="4272474"/>
            <a:ext cx="490885" cy="461665"/>
          </a:xfrm>
          <a:prstGeom prst="rect">
            <a:avLst/>
          </a:prstGeom>
          <a:noFill/>
        </p:spPr>
        <p:txBody>
          <a:bodyPr wrap="square" rtlCol="0">
            <a:spAutoFit/>
          </a:bodyPr>
          <a:lstStyle/>
          <a:p>
            <a:r>
              <a:rPr lang="en-AU" sz="2400" dirty="0"/>
              <a:t>x9</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6794EDC-A4CB-019F-E008-4920F04CDBF0}"/>
                  </a:ext>
                </a:extLst>
              </p:cNvPr>
              <p:cNvSpPr txBox="1"/>
              <p:nvPr/>
            </p:nvSpPr>
            <p:spPr>
              <a:xfrm>
                <a:off x="1217217" y="1246335"/>
                <a:ext cx="6189044" cy="4001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AU" sz="2000" b="0" i="1" smtClean="0">
                          <a:solidFill>
                            <a:schemeClr val="tx1"/>
                          </a:solidFill>
                          <a:latin typeface="Cambria Math" panose="02040503050406030204" pitchFamily="18" charset="0"/>
                        </a:rPr>
                        <m:t>𝑝𝑙𝑎𝑖𝑛𝑡𝑒𝑥</m:t>
                      </m:r>
                      <m:r>
                        <a:rPr lang="en-AU" sz="2000" b="0" i="1" smtClean="0">
                          <a:solidFill>
                            <a:schemeClr val="tx1"/>
                          </a:solidFill>
                          <a:latin typeface="Cambria Math" panose="02040503050406030204" pitchFamily="18" charset="0"/>
                        </a:rPr>
                        <m:t> ⊕</m:t>
                      </m:r>
                      <m:r>
                        <a:rPr lang="en-AU" sz="2000" b="0" i="1" smtClean="0">
                          <a:solidFill>
                            <a:schemeClr val="tx1"/>
                          </a:solidFill>
                          <a:latin typeface="Cambria Math" panose="02040503050406030204" pitchFamily="18" charset="0"/>
                          <a:ea typeface="Cambria Math" panose="02040503050406030204" pitchFamily="18" charset="0"/>
                        </a:rPr>
                        <m:t>𝑟𝑜𝑢𝑛𝑑𝑘𝑒𝑦</m:t>
                      </m:r>
                    </m:oMath>
                  </m:oMathPara>
                </a14:m>
                <a:endParaRPr lang="en-AU" sz="1400" dirty="0">
                  <a:solidFill>
                    <a:schemeClr val="tx1"/>
                  </a:solidFill>
                </a:endParaRPr>
              </a:p>
            </p:txBody>
          </p:sp>
        </mc:Choice>
        <mc:Fallback xmlns="">
          <p:sp>
            <p:nvSpPr>
              <p:cNvPr id="64" name="TextBox 63">
                <a:extLst>
                  <a:ext uri="{FF2B5EF4-FFF2-40B4-BE49-F238E27FC236}">
                    <a16:creationId xmlns:a16="http://schemas.microsoft.com/office/drawing/2014/main" id="{26794EDC-A4CB-019F-E008-4920F04CDBF0}"/>
                  </a:ext>
                </a:extLst>
              </p:cNvPr>
              <p:cNvSpPr txBox="1">
                <a:spLocks noRot="1" noChangeAspect="1" noMove="1" noResize="1" noEditPoints="1" noAdjustHandles="1" noChangeArrowheads="1" noChangeShapeType="1" noTextEdit="1"/>
              </p:cNvSpPr>
              <p:nvPr/>
            </p:nvSpPr>
            <p:spPr>
              <a:xfrm>
                <a:off x="1217217" y="1246335"/>
                <a:ext cx="6189044" cy="400110"/>
              </a:xfrm>
              <a:prstGeom prst="rect">
                <a:avLst/>
              </a:prstGeom>
              <a:blipFill>
                <a:blip r:embed="rId2"/>
                <a:stretch>
                  <a:fillRect b="-13636"/>
                </a:stretch>
              </a:blipFill>
            </p:spPr>
            <p:txBody>
              <a:bodyPr/>
              <a:lstStyle/>
              <a:p>
                <a:r>
                  <a:rPr lang="en-AU">
                    <a:noFill/>
                  </a:rPr>
                  <a:t> </a:t>
                </a:r>
              </a:p>
            </p:txBody>
          </p:sp>
        </mc:Fallback>
      </mc:AlternateContent>
      <p:sp>
        <p:nvSpPr>
          <p:cNvPr id="65" name="TextBox 64">
            <a:extLst>
              <a:ext uri="{FF2B5EF4-FFF2-40B4-BE49-F238E27FC236}">
                <a16:creationId xmlns:a16="http://schemas.microsoft.com/office/drawing/2014/main" id="{8611D5F9-4D28-8F0B-2AA7-2A2468998D10}"/>
              </a:ext>
            </a:extLst>
          </p:cNvPr>
          <p:cNvSpPr txBox="1"/>
          <p:nvPr/>
        </p:nvSpPr>
        <p:spPr>
          <a:xfrm>
            <a:off x="3277289" y="2769688"/>
            <a:ext cx="2068900" cy="523220"/>
          </a:xfrm>
          <a:prstGeom prst="rect">
            <a:avLst/>
          </a:prstGeom>
          <a:noFill/>
        </p:spPr>
        <p:txBody>
          <a:bodyPr wrap="none" rtlCol="0">
            <a:spAutoFit/>
          </a:bodyPr>
          <a:lstStyle/>
          <a:p>
            <a:r>
              <a:rPr lang="en-AU" sz="2800" dirty="0"/>
              <a:t>Lookup table</a:t>
            </a:r>
          </a:p>
        </p:txBody>
      </p:sp>
      <p:cxnSp>
        <p:nvCxnSpPr>
          <p:cNvPr id="67" name="Straight Arrow Connector 66">
            <a:extLst>
              <a:ext uri="{FF2B5EF4-FFF2-40B4-BE49-F238E27FC236}">
                <a16:creationId xmlns:a16="http://schemas.microsoft.com/office/drawing/2014/main" id="{809F0EAF-E988-3C43-2B5C-28F01E06758E}"/>
              </a:ext>
            </a:extLst>
          </p:cNvPr>
          <p:cNvCxnSpPr>
            <a:endCxn id="65" idx="0"/>
          </p:cNvCxnSpPr>
          <p:nvPr/>
        </p:nvCxnSpPr>
        <p:spPr>
          <a:xfrm>
            <a:off x="4311739" y="1822221"/>
            <a:ext cx="0" cy="9474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ooter Placeholder 2">
            <a:extLst>
              <a:ext uri="{FF2B5EF4-FFF2-40B4-BE49-F238E27FC236}">
                <a16:creationId xmlns:a16="http://schemas.microsoft.com/office/drawing/2014/main" id="{2EFE3504-C761-7D93-BA18-CF00A5BBEA93}"/>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5CE598B0-47BA-4D1B-01E9-3BB4620BA9B7}"/>
              </a:ext>
            </a:extLst>
          </p:cNvPr>
          <p:cNvSpPr>
            <a:spLocks noGrp="1"/>
          </p:cNvSpPr>
          <p:nvPr>
            <p:ph type="sldNum" sz="quarter" idx="12"/>
          </p:nvPr>
        </p:nvSpPr>
        <p:spPr/>
        <p:txBody>
          <a:bodyPr/>
          <a:lstStyle/>
          <a:p>
            <a:fld id="{C714EB55-CF6F-4C0C-B992-04610649AA02}" type="slidenum">
              <a:rPr lang="en-AU" smtClean="0"/>
              <a:t>15</a:t>
            </a:fld>
            <a:endParaRPr lang="en-AU"/>
          </a:p>
        </p:txBody>
      </p:sp>
    </p:spTree>
    <p:extLst>
      <p:ext uri="{BB962C8B-B14F-4D97-AF65-F5344CB8AC3E}">
        <p14:creationId xmlns:p14="http://schemas.microsoft.com/office/powerpoint/2010/main" val="109349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9" grpId="0" animBg="1"/>
      <p:bldP spid="8" grpId="0" animBg="1"/>
      <p:bldP spid="13" grpId="0" animBg="1"/>
      <p:bldP spid="21" grpId="0" animBg="1"/>
      <p:bldP spid="48" grpId="0"/>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Attacking AES</a:t>
            </a:r>
          </a:p>
        </p:txBody>
      </p:sp>
      <p:pic>
        <p:nvPicPr>
          <p:cNvPr id="4" name="Content Placeholder 3"/>
          <p:cNvPicPr>
            <a:picLocks noGrp="1" noChangeAspect="1"/>
          </p:cNvPicPr>
          <p:nvPr>
            <p:ph sz="quarter" idx="10"/>
          </p:nvPr>
        </p:nvPicPr>
        <p:blipFill rotWithShape="1">
          <a:blip r:embed="rId2"/>
          <a:stretch/>
        </p:blipFill>
        <p:spPr>
          <a:xfrm>
            <a:off x="410631" y="1142762"/>
            <a:ext cx="11589488" cy="4933025"/>
          </a:xfrm>
        </p:spPr>
      </p:pic>
      <p:grpSp>
        <p:nvGrpSpPr>
          <p:cNvPr id="9" name="Group 8"/>
          <p:cNvGrpSpPr/>
          <p:nvPr/>
        </p:nvGrpSpPr>
        <p:grpSpPr>
          <a:xfrm>
            <a:off x="4479229" y="442913"/>
            <a:ext cx="7326730" cy="2957512"/>
            <a:chOff x="2358572" y="2660952"/>
            <a:chExt cx="5721048" cy="2152953"/>
          </a:xfrm>
        </p:grpSpPr>
        <p:sp>
          <p:nvSpPr>
            <p:cNvPr id="8" name="Rounded Rectangle 7"/>
            <p:cNvSpPr/>
            <p:nvPr/>
          </p:nvSpPr>
          <p:spPr>
            <a:xfrm>
              <a:off x="2358572" y="2660952"/>
              <a:ext cx="5721048" cy="2152953"/>
            </a:xfrm>
            <a:prstGeom prst="roundRect">
              <a:avLst/>
            </a:prstGeom>
            <a:solidFill>
              <a:srgbClr val="FFFF8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668" y="2892848"/>
              <a:ext cx="5188857" cy="1689160"/>
            </a:xfrm>
            <a:prstGeom prst="rect">
              <a:avLst/>
            </a:prstGeom>
          </p:spPr>
        </p:pic>
      </p:grpSp>
      <p:sp>
        <p:nvSpPr>
          <p:cNvPr id="10" name="Oval 9"/>
          <p:cNvSpPr/>
          <p:nvPr/>
        </p:nvSpPr>
        <p:spPr>
          <a:xfrm>
            <a:off x="614363" y="1075396"/>
            <a:ext cx="3824394" cy="367642"/>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424746" y="2379663"/>
            <a:ext cx="1547054" cy="387048"/>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9D1E3749-C29A-AD45-E65A-1FB5E353A08D}"/>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053ACACB-D878-3A80-6D3D-88924E876541}"/>
              </a:ext>
            </a:extLst>
          </p:cNvPr>
          <p:cNvSpPr>
            <a:spLocks noGrp="1"/>
          </p:cNvSpPr>
          <p:nvPr>
            <p:ph type="sldNum" sz="quarter" idx="12"/>
          </p:nvPr>
        </p:nvSpPr>
        <p:spPr/>
        <p:txBody>
          <a:bodyPr/>
          <a:lstStyle/>
          <a:p>
            <a:fld id="{C714EB55-CF6F-4C0C-B992-04610649AA02}" type="slidenum">
              <a:rPr lang="en-AU" smtClean="0"/>
              <a:t>16</a:t>
            </a:fld>
            <a:endParaRPr lang="en-AU"/>
          </a:p>
        </p:txBody>
      </p:sp>
    </p:spTree>
    <p:extLst>
      <p:ext uri="{BB962C8B-B14F-4D97-AF65-F5344CB8AC3E}">
        <p14:creationId xmlns:p14="http://schemas.microsoft.com/office/powerpoint/2010/main" val="9257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 T-table access</a:t>
            </a:r>
          </a:p>
        </p:txBody>
      </p:sp>
      <p:sp>
        <p:nvSpPr>
          <p:cNvPr id="3" name="Content Placeholder 2"/>
          <p:cNvSpPr>
            <a:spLocks noGrp="1"/>
          </p:cNvSpPr>
          <p:nvPr>
            <p:ph sz="quarter" idx="10"/>
          </p:nvPr>
        </p:nvSpPr>
        <p:spPr>
          <a:xfrm>
            <a:off x="539015" y="4692952"/>
            <a:ext cx="11251932" cy="1971524"/>
          </a:xfrm>
        </p:spPr>
        <p:txBody>
          <a:bodyPr>
            <a:noAutofit/>
          </a:bodyPr>
          <a:lstStyle/>
          <a:p>
            <a:r>
              <a:rPr lang="en-US" sz="3600" dirty="0"/>
              <a:t>Assume we know the plaintext and the index (s0&gt;&gt;24) </a:t>
            </a:r>
          </a:p>
          <a:p>
            <a:pPr lvl="1"/>
            <a:r>
              <a:rPr lang="en-US" sz="3200" b="1" dirty="0">
                <a:solidFill>
                  <a:srgbClr val="0000FF"/>
                </a:solidFill>
              </a:rPr>
              <a:t>We can recover the most significant byte of the key</a:t>
            </a:r>
          </a:p>
        </p:txBody>
      </p:sp>
      <p:grpSp>
        <p:nvGrpSpPr>
          <p:cNvPr id="4" name="Group 3"/>
          <p:cNvGrpSpPr/>
          <p:nvPr/>
        </p:nvGrpSpPr>
        <p:grpSpPr>
          <a:xfrm>
            <a:off x="4181683" y="765008"/>
            <a:ext cx="7412466" cy="1797049"/>
            <a:chOff x="2358572" y="2660952"/>
            <a:chExt cx="5721048" cy="1293050"/>
          </a:xfrm>
        </p:grpSpPr>
        <p:sp>
          <p:nvSpPr>
            <p:cNvPr id="5" name="Rounded Rectangle 4"/>
            <p:cNvSpPr/>
            <p:nvPr/>
          </p:nvSpPr>
          <p:spPr>
            <a:xfrm>
              <a:off x="2358572" y="2660952"/>
              <a:ext cx="5721048" cy="1293050"/>
            </a:xfrm>
            <a:prstGeom prst="roundRect">
              <a:avLst/>
            </a:prstGeom>
            <a:solidFill>
              <a:srgbClr val="FFFF8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Table.png"/>
            <p:cNvPicPr>
              <a:picLocks noChangeAspect="1"/>
            </p:cNvPicPr>
            <p:nvPr/>
          </p:nvPicPr>
          <p:blipFill rotWithShape="1">
            <a:blip r:embed="rId2">
              <a:extLst>
                <a:ext uri="{28A0092B-C50C-407E-A947-70E740481C1C}">
                  <a14:useLocalDpi xmlns:a14="http://schemas.microsoft.com/office/drawing/2010/main" val="0"/>
                </a:ext>
              </a:extLst>
            </a:blip>
            <a:srcRect b="50066"/>
            <a:stretch/>
          </p:blipFill>
          <p:spPr>
            <a:xfrm>
              <a:off x="2624668" y="2892849"/>
              <a:ext cx="5188857" cy="843457"/>
            </a:xfrm>
            <a:prstGeom prst="rect">
              <a:avLst/>
            </a:prstGeom>
          </p:spPr>
        </p:pic>
      </p:grpSp>
      <p:sp>
        <p:nvSpPr>
          <p:cNvPr id="8" name="TextBox 7"/>
          <p:cNvSpPr txBox="1"/>
          <p:nvPr/>
        </p:nvSpPr>
        <p:spPr>
          <a:xfrm>
            <a:off x="2261810" y="3108477"/>
            <a:ext cx="4269619" cy="830997"/>
          </a:xfrm>
          <a:prstGeom prst="rect">
            <a:avLst/>
          </a:prstGeom>
          <a:noFill/>
        </p:spPr>
        <p:txBody>
          <a:bodyPr wrap="square" rtlCol="0">
            <a:spAutoFit/>
          </a:bodyPr>
          <a:lstStyle/>
          <a:p>
            <a:r>
              <a:rPr lang="en-US" sz="2400" b="1" dirty="0">
                <a:latin typeface="Courier New"/>
                <a:cs typeface="Courier New"/>
              </a:rPr>
              <a:t>s0 = plaintext ^ key</a:t>
            </a:r>
          </a:p>
          <a:p>
            <a:r>
              <a:rPr lang="en-US" sz="2400" b="1" dirty="0">
                <a:latin typeface="Courier New"/>
                <a:cs typeface="Courier New"/>
              </a:rPr>
              <a:t>t0 = Te0[s0&gt;&gt;24]</a:t>
            </a:r>
          </a:p>
        </p:txBody>
      </p:sp>
      <p:sp>
        <p:nvSpPr>
          <p:cNvPr id="7" name="Footer Placeholder 6">
            <a:extLst>
              <a:ext uri="{FF2B5EF4-FFF2-40B4-BE49-F238E27FC236}">
                <a16:creationId xmlns:a16="http://schemas.microsoft.com/office/drawing/2014/main" id="{22601FAE-E917-11A7-C0F8-C4FDFC2ADE58}"/>
              </a:ext>
            </a:extLst>
          </p:cNvPr>
          <p:cNvSpPr>
            <a:spLocks noGrp="1"/>
          </p:cNvSpPr>
          <p:nvPr>
            <p:ph type="ftr" sz="quarter" idx="11"/>
          </p:nvPr>
        </p:nvSpPr>
        <p:spPr/>
        <p:txBody>
          <a:bodyPr/>
          <a:lstStyle/>
          <a:p>
            <a:r>
              <a:rPr lang="en-AU"/>
              <a:t>MAD - 03 - PP</a:t>
            </a:r>
          </a:p>
        </p:txBody>
      </p:sp>
      <p:sp>
        <p:nvSpPr>
          <p:cNvPr id="9" name="Slide Number Placeholder 8">
            <a:extLst>
              <a:ext uri="{FF2B5EF4-FFF2-40B4-BE49-F238E27FC236}">
                <a16:creationId xmlns:a16="http://schemas.microsoft.com/office/drawing/2014/main" id="{361AF27A-7430-26D7-9467-4D68562A3DEC}"/>
              </a:ext>
            </a:extLst>
          </p:cNvPr>
          <p:cNvSpPr>
            <a:spLocks noGrp="1"/>
          </p:cNvSpPr>
          <p:nvPr>
            <p:ph type="sldNum" sz="quarter" idx="12"/>
          </p:nvPr>
        </p:nvSpPr>
        <p:spPr/>
        <p:txBody>
          <a:bodyPr/>
          <a:lstStyle/>
          <a:p>
            <a:fld id="{C714EB55-CF6F-4C0C-B992-04610649AA02}" type="slidenum">
              <a:rPr lang="en-AU" smtClean="0"/>
              <a:t>17</a:t>
            </a:fld>
            <a:endParaRPr lang="en-AU"/>
          </a:p>
        </p:txBody>
      </p:sp>
    </p:spTree>
    <p:extLst>
      <p:ext uri="{BB962C8B-B14F-4D97-AF65-F5344CB8AC3E}">
        <p14:creationId xmlns:p14="http://schemas.microsoft.com/office/powerpoint/2010/main" val="75911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Resolution</a:t>
            </a:r>
          </a:p>
        </p:txBody>
      </p:sp>
      <p:sp>
        <p:nvSpPr>
          <p:cNvPr id="3" name="Content Placeholder 2">
            <a:extLst>
              <a:ext uri="{FF2B5EF4-FFF2-40B4-BE49-F238E27FC236}">
                <a16:creationId xmlns:a16="http://schemas.microsoft.com/office/drawing/2014/main" id="{2DD6EEBE-4B57-1663-58D0-CF5022CBC79A}"/>
              </a:ext>
            </a:extLst>
          </p:cNvPr>
          <p:cNvSpPr>
            <a:spLocks noGrp="1"/>
          </p:cNvSpPr>
          <p:nvPr>
            <p:ph idx="1"/>
          </p:nvPr>
        </p:nvSpPr>
        <p:spPr>
          <a:xfrm>
            <a:off x="8218966" y="992144"/>
            <a:ext cx="3973033" cy="5500729"/>
          </a:xfrm>
        </p:spPr>
        <p:txBody>
          <a:bodyPr/>
          <a:lstStyle/>
          <a:p>
            <a:r>
              <a:rPr lang="en-AU" dirty="0" err="1">
                <a:solidFill>
                  <a:srgbClr val="7030A0"/>
                </a:solidFill>
              </a:rPr>
              <a:t>Prime+Probe</a:t>
            </a:r>
            <a:r>
              <a:rPr lang="en-AU" dirty="0">
                <a:solidFill>
                  <a:srgbClr val="7030A0"/>
                </a:solidFill>
              </a:rPr>
              <a:t> detects access to cache sets</a:t>
            </a:r>
          </a:p>
          <a:p>
            <a:endParaRPr lang="en-AU" dirty="0"/>
          </a:p>
          <a:p>
            <a:r>
              <a:rPr lang="en-AU" b="1" dirty="0">
                <a:solidFill>
                  <a:srgbClr val="00B050"/>
                </a:solidFill>
              </a:rPr>
              <a:t>Can only get the four MSBs of the index</a:t>
            </a:r>
          </a:p>
          <a:p>
            <a:endParaRPr lang="en-AU" dirty="0">
              <a:solidFill>
                <a:srgbClr val="00B050"/>
              </a:solidFill>
            </a:endParaRPr>
          </a:p>
          <a:p>
            <a:r>
              <a:rPr lang="en-AU" dirty="0">
                <a:solidFill>
                  <a:srgbClr val="0070C0"/>
                </a:solidFill>
              </a:rPr>
              <a:t>Aliasing is not a problem</a:t>
            </a:r>
          </a:p>
          <a:p>
            <a:pPr lvl="1"/>
            <a:r>
              <a:rPr lang="en-AU" dirty="0">
                <a:solidFill>
                  <a:srgbClr val="0070C0"/>
                </a:solidFill>
              </a:rPr>
              <a:t>For this attack!</a:t>
            </a:r>
          </a:p>
        </p:txBody>
      </p:sp>
      <p:pic>
        <p:nvPicPr>
          <p:cNvPr id="4" name="Picture 3"/>
          <p:cNvPicPr>
            <a:picLocks noChangeAspect="1"/>
          </p:cNvPicPr>
          <p:nvPr/>
        </p:nvPicPr>
        <p:blipFill rotWithShape="1">
          <a:blip r:embed="rId2"/>
          <a:srcRect b="25071"/>
          <a:stretch/>
        </p:blipFill>
        <p:spPr>
          <a:xfrm>
            <a:off x="120502" y="933584"/>
            <a:ext cx="6096000" cy="5808246"/>
          </a:xfrm>
          <a:prstGeom prst="rect">
            <a:avLst/>
          </a:prstGeom>
        </p:spPr>
      </p:pic>
      <p:cxnSp>
        <p:nvCxnSpPr>
          <p:cNvPr id="6" name="Straight Connector 5"/>
          <p:cNvCxnSpPr/>
          <p:nvPr/>
        </p:nvCxnSpPr>
        <p:spPr>
          <a:xfrm flipV="1">
            <a:off x="577702" y="1069164"/>
            <a:ext cx="7380514" cy="48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577702" y="1890834"/>
            <a:ext cx="7380514" cy="48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577702" y="2712504"/>
            <a:ext cx="7380514" cy="48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7702" y="3534174"/>
            <a:ext cx="7380514" cy="48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77702" y="4355844"/>
            <a:ext cx="7380514" cy="48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77702" y="5177514"/>
            <a:ext cx="7380514" cy="48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577702" y="5999184"/>
            <a:ext cx="7380514" cy="48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207016" y="1273357"/>
            <a:ext cx="1751201" cy="461665"/>
          </a:xfrm>
          <a:prstGeom prst="rect">
            <a:avLst/>
          </a:prstGeom>
          <a:noFill/>
        </p:spPr>
        <p:txBody>
          <a:bodyPr wrap="none" rtlCol="0">
            <a:spAutoFit/>
          </a:bodyPr>
          <a:lstStyle/>
          <a:p>
            <a:r>
              <a:rPr lang="en-US" sz="2400" dirty="0"/>
              <a:t>Cache Line 0</a:t>
            </a:r>
          </a:p>
        </p:txBody>
      </p:sp>
      <p:sp>
        <p:nvSpPr>
          <p:cNvPr id="15" name="TextBox 14"/>
          <p:cNvSpPr txBox="1"/>
          <p:nvPr/>
        </p:nvSpPr>
        <p:spPr>
          <a:xfrm>
            <a:off x="6207016" y="2095027"/>
            <a:ext cx="1751201" cy="461665"/>
          </a:xfrm>
          <a:prstGeom prst="rect">
            <a:avLst/>
          </a:prstGeom>
          <a:noFill/>
        </p:spPr>
        <p:txBody>
          <a:bodyPr wrap="none" rtlCol="0">
            <a:spAutoFit/>
          </a:bodyPr>
          <a:lstStyle/>
          <a:p>
            <a:r>
              <a:rPr lang="en-US" sz="2400" dirty="0"/>
              <a:t>Cache Line 1</a:t>
            </a:r>
          </a:p>
        </p:txBody>
      </p:sp>
      <p:sp>
        <p:nvSpPr>
          <p:cNvPr id="16" name="TextBox 15"/>
          <p:cNvSpPr txBox="1"/>
          <p:nvPr/>
        </p:nvSpPr>
        <p:spPr>
          <a:xfrm>
            <a:off x="6207016" y="2916697"/>
            <a:ext cx="1751201" cy="461665"/>
          </a:xfrm>
          <a:prstGeom prst="rect">
            <a:avLst/>
          </a:prstGeom>
          <a:noFill/>
        </p:spPr>
        <p:txBody>
          <a:bodyPr wrap="none" rtlCol="0">
            <a:spAutoFit/>
          </a:bodyPr>
          <a:lstStyle/>
          <a:p>
            <a:r>
              <a:rPr lang="en-US" sz="2400" dirty="0"/>
              <a:t>Cache Line 2</a:t>
            </a:r>
          </a:p>
        </p:txBody>
      </p:sp>
      <p:sp>
        <p:nvSpPr>
          <p:cNvPr id="17" name="TextBox 16"/>
          <p:cNvSpPr txBox="1"/>
          <p:nvPr/>
        </p:nvSpPr>
        <p:spPr>
          <a:xfrm>
            <a:off x="6207016" y="3738367"/>
            <a:ext cx="1751201" cy="461665"/>
          </a:xfrm>
          <a:prstGeom prst="rect">
            <a:avLst/>
          </a:prstGeom>
          <a:noFill/>
        </p:spPr>
        <p:txBody>
          <a:bodyPr wrap="none" rtlCol="0">
            <a:spAutoFit/>
          </a:bodyPr>
          <a:lstStyle/>
          <a:p>
            <a:r>
              <a:rPr lang="en-US" sz="2400" dirty="0"/>
              <a:t>Cache Line 3</a:t>
            </a:r>
          </a:p>
        </p:txBody>
      </p:sp>
      <p:sp>
        <p:nvSpPr>
          <p:cNvPr id="18" name="TextBox 17"/>
          <p:cNvSpPr txBox="1"/>
          <p:nvPr/>
        </p:nvSpPr>
        <p:spPr>
          <a:xfrm>
            <a:off x="6207016" y="4560037"/>
            <a:ext cx="1751201" cy="461665"/>
          </a:xfrm>
          <a:prstGeom prst="rect">
            <a:avLst/>
          </a:prstGeom>
          <a:noFill/>
        </p:spPr>
        <p:txBody>
          <a:bodyPr wrap="none" rtlCol="0">
            <a:spAutoFit/>
          </a:bodyPr>
          <a:lstStyle/>
          <a:p>
            <a:r>
              <a:rPr lang="en-US" sz="2400" dirty="0"/>
              <a:t>Cache Line 4</a:t>
            </a:r>
          </a:p>
        </p:txBody>
      </p:sp>
      <p:sp>
        <p:nvSpPr>
          <p:cNvPr id="19" name="TextBox 18"/>
          <p:cNvSpPr txBox="1"/>
          <p:nvPr/>
        </p:nvSpPr>
        <p:spPr>
          <a:xfrm>
            <a:off x="6207016" y="5381707"/>
            <a:ext cx="1751201" cy="461665"/>
          </a:xfrm>
          <a:prstGeom prst="rect">
            <a:avLst/>
          </a:prstGeom>
          <a:noFill/>
        </p:spPr>
        <p:txBody>
          <a:bodyPr wrap="none" rtlCol="0">
            <a:spAutoFit/>
          </a:bodyPr>
          <a:lstStyle/>
          <a:p>
            <a:r>
              <a:rPr lang="en-US" sz="2400" dirty="0"/>
              <a:t>Cache Line 5</a:t>
            </a:r>
          </a:p>
        </p:txBody>
      </p:sp>
      <p:sp>
        <p:nvSpPr>
          <p:cNvPr id="13" name="Rectangle: Rounded Corners 12">
            <a:extLst>
              <a:ext uri="{FF2B5EF4-FFF2-40B4-BE49-F238E27FC236}">
                <a16:creationId xmlns:a16="http://schemas.microsoft.com/office/drawing/2014/main" id="{C0CD385A-9120-61C1-E0AD-D37B75BA084D}"/>
              </a:ext>
            </a:extLst>
          </p:cNvPr>
          <p:cNvSpPr/>
          <p:nvPr/>
        </p:nvSpPr>
        <p:spPr>
          <a:xfrm>
            <a:off x="8112643" y="0"/>
            <a:ext cx="4079358" cy="793020"/>
          </a:xfrm>
          <a:prstGeom prst="roundRect">
            <a:avLst>
              <a:gd name="adj" fmla="val 35438"/>
            </a:avLst>
          </a:prstGeom>
          <a:solidFill>
            <a:srgbClr val="FF33CC"/>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a:cs typeface="Courier New"/>
              </a:rPr>
              <a:t>s0 = plaintext ^ key</a:t>
            </a:r>
          </a:p>
          <a:p>
            <a:r>
              <a:rPr lang="en-US" sz="2400" b="1" dirty="0">
                <a:latin typeface="Courier New"/>
                <a:cs typeface="Courier New"/>
              </a:rPr>
              <a:t>t0 = Te0[s0&gt;&gt;24]</a:t>
            </a:r>
          </a:p>
        </p:txBody>
      </p:sp>
      <p:sp>
        <p:nvSpPr>
          <p:cNvPr id="20" name="Footer Placeholder 19">
            <a:extLst>
              <a:ext uri="{FF2B5EF4-FFF2-40B4-BE49-F238E27FC236}">
                <a16:creationId xmlns:a16="http://schemas.microsoft.com/office/drawing/2014/main" id="{38E5740A-F91D-C283-FE91-D8D60548E5EF}"/>
              </a:ext>
            </a:extLst>
          </p:cNvPr>
          <p:cNvSpPr>
            <a:spLocks noGrp="1"/>
          </p:cNvSpPr>
          <p:nvPr>
            <p:ph type="ftr" sz="quarter" idx="11"/>
          </p:nvPr>
        </p:nvSpPr>
        <p:spPr/>
        <p:txBody>
          <a:bodyPr/>
          <a:lstStyle/>
          <a:p>
            <a:r>
              <a:rPr lang="en-AU"/>
              <a:t>MAD - 03 - PP</a:t>
            </a:r>
          </a:p>
        </p:txBody>
      </p:sp>
      <p:sp>
        <p:nvSpPr>
          <p:cNvPr id="21" name="Slide Number Placeholder 20">
            <a:extLst>
              <a:ext uri="{FF2B5EF4-FFF2-40B4-BE49-F238E27FC236}">
                <a16:creationId xmlns:a16="http://schemas.microsoft.com/office/drawing/2014/main" id="{C5A6963D-778A-6DF3-E128-933A015D14B3}"/>
              </a:ext>
            </a:extLst>
          </p:cNvPr>
          <p:cNvSpPr>
            <a:spLocks noGrp="1"/>
          </p:cNvSpPr>
          <p:nvPr>
            <p:ph type="sldNum" sz="quarter" idx="12"/>
          </p:nvPr>
        </p:nvSpPr>
        <p:spPr/>
        <p:txBody>
          <a:bodyPr/>
          <a:lstStyle/>
          <a:p>
            <a:fld id="{C714EB55-CF6F-4C0C-B992-04610649AA02}" type="slidenum">
              <a:rPr lang="en-AU" smtClean="0"/>
              <a:t>18</a:t>
            </a:fld>
            <a:endParaRPr lang="en-AU"/>
          </a:p>
        </p:txBody>
      </p:sp>
    </p:spTree>
    <p:extLst>
      <p:ext uri="{BB962C8B-B14F-4D97-AF65-F5344CB8AC3E}">
        <p14:creationId xmlns:p14="http://schemas.microsoft.com/office/powerpoint/2010/main" val="376510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P spid="15" grpId="0"/>
      <p:bldP spid="16" grpId="0"/>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0B02-910A-B21B-7257-A520DE7CDDAF}"/>
              </a:ext>
            </a:extLst>
          </p:cNvPr>
          <p:cNvSpPr>
            <a:spLocks noGrp="1"/>
          </p:cNvSpPr>
          <p:nvPr>
            <p:ph type="title"/>
          </p:nvPr>
        </p:nvSpPr>
        <p:spPr/>
        <p:txBody>
          <a:bodyPr/>
          <a:lstStyle/>
          <a:p>
            <a:r>
              <a:rPr lang="en-AU" dirty="0"/>
              <a:t>Temporal Resolution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9F2343-301F-66C2-72A6-6D94F3E5B1BB}"/>
                  </a:ext>
                </a:extLst>
              </p:cNvPr>
              <p:cNvSpPr>
                <a:spLocks noGrp="1"/>
              </p:cNvSpPr>
              <p:nvPr>
                <p:ph idx="1"/>
              </p:nvPr>
            </p:nvSpPr>
            <p:spPr>
              <a:xfrm>
                <a:off x="0" y="992144"/>
                <a:ext cx="12108581" cy="5865856"/>
              </a:xfrm>
            </p:spPr>
            <p:txBody>
              <a:bodyPr>
                <a:normAutofit/>
              </a:bodyPr>
              <a:lstStyle/>
              <a:p>
                <a:r>
                  <a:rPr lang="en-AU" dirty="0"/>
                  <a:t>Probing 64 cache sets takes a minimum of </a:t>
                </a:r>
                <a14:m>
                  <m:oMath xmlns:m="http://schemas.openxmlformats.org/officeDocument/2006/math">
                    <m:r>
                      <a:rPr lang="en-AU" b="0" i="1" smtClean="0">
                        <a:latin typeface="Cambria Math" panose="02040503050406030204" pitchFamily="18" charset="0"/>
                      </a:rPr>
                      <m:t>∼20⋅64=1280</m:t>
                    </m:r>
                  </m:oMath>
                </a14:m>
                <a:r>
                  <a:rPr lang="en-AU" dirty="0"/>
                  <a:t> cycles</a:t>
                </a:r>
              </a:p>
              <a:p>
                <a:r>
                  <a:rPr lang="en-AU" dirty="0"/>
                  <a:t>AES encryption takes about 112 cycles</a:t>
                </a:r>
                <a:br>
                  <a:rPr lang="en-AU" dirty="0"/>
                </a:br>
                <a:br>
                  <a:rPr lang="en-AU" dirty="0"/>
                </a:br>
                <a:br>
                  <a:rPr lang="en-AU" dirty="0"/>
                </a:br>
                <a:br>
                  <a:rPr lang="en-AU" dirty="0"/>
                </a:br>
                <a:br>
                  <a:rPr lang="en-AU" dirty="0"/>
                </a:br>
                <a:br>
                  <a:rPr lang="en-AU" dirty="0"/>
                </a:br>
                <a:br>
                  <a:rPr lang="en-AU" dirty="0"/>
                </a:br>
                <a:br>
                  <a:rPr lang="en-AU" dirty="0"/>
                </a:br>
                <a:br>
                  <a:rPr lang="en-AU" dirty="0"/>
                </a:br>
                <a:endParaRPr lang="en-AU" dirty="0"/>
              </a:p>
              <a:p>
                <a:r>
                  <a:rPr lang="en-AU" dirty="0"/>
                  <a:t>How do we measure only the first access?</a:t>
                </a:r>
              </a:p>
              <a:p>
                <a:endParaRPr lang="en-AU" dirty="0"/>
              </a:p>
              <a:p>
                <a:pPr marL="0" indent="0">
                  <a:buNone/>
                </a:pP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619F2343-301F-66C2-72A6-6D94F3E5B1BB}"/>
                  </a:ext>
                </a:extLst>
              </p:cNvPr>
              <p:cNvSpPr>
                <a:spLocks noGrp="1" noRot="1" noChangeAspect="1" noMove="1" noResize="1" noEditPoints="1" noAdjustHandles="1" noChangeArrowheads="1" noChangeShapeType="1" noTextEdit="1"/>
              </p:cNvSpPr>
              <p:nvPr>
                <p:ph idx="1"/>
              </p:nvPr>
            </p:nvSpPr>
            <p:spPr>
              <a:xfrm>
                <a:off x="0" y="992144"/>
                <a:ext cx="12108581" cy="5865856"/>
              </a:xfrm>
              <a:blipFill>
                <a:blip r:embed="rId2"/>
                <a:stretch>
                  <a:fillRect l="-1158" t="-2079"/>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id="{8E413DC9-A8D4-5902-F565-E4069C26C7F5}"/>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9E20D001-7E48-701C-42B7-95D5ED60CC10}"/>
              </a:ext>
            </a:extLst>
          </p:cNvPr>
          <p:cNvSpPr>
            <a:spLocks noGrp="1"/>
          </p:cNvSpPr>
          <p:nvPr>
            <p:ph type="sldNum" sz="quarter" idx="12"/>
          </p:nvPr>
        </p:nvSpPr>
        <p:spPr/>
        <p:txBody>
          <a:bodyPr/>
          <a:lstStyle/>
          <a:p>
            <a:fld id="{C714EB55-CF6F-4C0C-B992-04610649AA02}" type="slidenum">
              <a:rPr lang="en-AU" smtClean="0"/>
              <a:t>19</a:t>
            </a:fld>
            <a:endParaRPr lang="en-AU"/>
          </a:p>
        </p:txBody>
      </p:sp>
      <p:grpSp>
        <p:nvGrpSpPr>
          <p:cNvPr id="6" name="Group 5">
            <a:extLst>
              <a:ext uri="{FF2B5EF4-FFF2-40B4-BE49-F238E27FC236}">
                <a16:creationId xmlns:a16="http://schemas.microsoft.com/office/drawing/2014/main" id="{7021CB99-16DA-8FB0-160C-D00D83A97D57}"/>
              </a:ext>
            </a:extLst>
          </p:cNvPr>
          <p:cNvGrpSpPr/>
          <p:nvPr/>
        </p:nvGrpSpPr>
        <p:grpSpPr>
          <a:xfrm>
            <a:off x="1198652" y="2193907"/>
            <a:ext cx="4752596" cy="3737891"/>
            <a:chOff x="388279" y="2193907"/>
            <a:chExt cx="4752596" cy="3737891"/>
          </a:xfrm>
        </p:grpSpPr>
        <p:pic>
          <p:nvPicPr>
            <p:cNvPr id="7" name="Picture 5">
              <a:extLst>
                <a:ext uri="{FF2B5EF4-FFF2-40B4-BE49-F238E27FC236}">
                  <a16:creationId xmlns:a16="http://schemas.microsoft.com/office/drawing/2014/main" id="{272C34AA-4D4B-61F8-E350-AAC11FAC2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79" y="2193907"/>
              <a:ext cx="4752596" cy="28515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2D245D8-19E7-A98E-8552-442A39DC32B4}"/>
                </a:ext>
              </a:extLst>
            </p:cNvPr>
            <p:cNvSpPr txBox="1"/>
            <p:nvPr/>
          </p:nvSpPr>
          <p:spPr>
            <a:xfrm>
              <a:off x="1500856" y="5470133"/>
              <a:ext cx="2527443" cy="461665"/>
            </a:xfrm>
            <a:prstGeom prst="rect">
              <a:avLst/>
            </a:prstGeom>
            <a:noFill/>
          </p:spPr>
          <p:txBody>
            <a:bodyPr wrap="square" rtlCol="0">
              <a:spAutoFit/>
            </a:bodyPr>
            <a:lstStyle/>
            <a:p>
              <a:pPr algn="ctr"/>
              <a:r>
                <a:rPr lang="en-AU" sz="2400" dirty="0"/>
                <a:t>Measure this</a:t>
              </a:r>
            </a:p>
          </p:txBody>
        </p:sp>
      </p:grpSp>
      <p:grpSp>
        <p:nvGrpSpPr>
          <p:cNvPr id="9" name="Group 8">
            <a:extLst>
              <a:ext uri="{FF2B5EF4-FFF2-40B4-BE49-F238E27FC236}">
                <a16:creationId xmlns:a16="http://schemas.microsoft.com/office/drawing/2014/main" id="{51D34D02-1C69-E87B-2602-66BD3E9C7177}"/>
              </a:ext>
            </a:extLst>
          </p:cNvPr>
          <p:cNvGrpSpPr/>
          <p:nvPr/>
        </p:nvGrpSpPr>
        <p:grpSpPr>
          <a:xfrm>
            <a:off x="7688664" y="2174486"/>
            <a:ext cx="2838428" cy="3691370"/>
            <a:chOff x="7688664" y="2174486"/>
            <a:chExt cx="2838428" cy="3691370"/>
          </a:xfrm>
        </p:grpSpPr>
        <p:pic>
          <p:nvPicPr>
            <p:cNvPr id="10" name="Picture 9" descr="PUGG Wall clock, stainless steel">
              <a:extLst>
                <a:ext uri="{FF2B5EF4-FFF2-40B4-BE49-F238E27FC236}">
                  <a16:creationId xmlns:a16="http://schemas.microsoft.com/office/drawing/2014/main" id="{76C3A725-BDCC-F491-B6A9-31C15BFCF89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3667" b="97167" l="2833" r="95000">
                          <a14:foregroundMark x1="28333" y1="10000" x2="28333" y2="10000"/>
                          <a14:foregroundMark x1="28333" y1="10000" x2="21333" y2="15167"/>
                          <a14:foregroundMark x1="21333" y1="15167" x2="6167" y2="45833"/>
                          <a14:foregroundMark x1="6167" y1="45833" x2="4500" y2="54167"/>
                          <a14:foregroundMark x1="4500" y1="54167" x2="12167" y2="70000"/>
                          <a14:foregroundMark x1="12667" y1="25333" x2="12667" y2="25333"/>
                          <a14:foregroundMark x1="15333" y1="19667" x2="10000" y2="26333"/>
                          <a14:foregroundMark x1="10000" y1="26333" x2="3833" y2="42500"/>
                          <a14:foregroundMark x1="3833" y1="42500" x2="3667" y2="43667"/>
                          <a14:foregroundMark x1="29500" y1="9833" x2="37333" y2="5667"/>
                          <a14:foregroundMark x1="37333" y1="5667" x2="46333" y2="5167"/>
                          <a14:foregroundMark x1="46333" y1="5167" x2="64500" y2="8000"/>
                          <a14:foregroundMark x1="64500" y1="8000" x2="79833" y2="16167"/>
                          <a14:foregroundMark x1="79833" y1="16167" x2="85667" y2="22333"/>
                          <a14:foregroundMark x1="85667" y1="22333" x2="95000" y2="46833"/>
                          <a14:foregroundMark x1="95000" y1="46833" x2="93167" y2="56000"/>
                          <a14:foregroundMark x1="50167" y1="3667" x2="73833" y2="12000"/>
                          <a14:foregroundMark x1="40000" y1="94667" x2="48167" y2="97167"/>
                          <a14:foregroundMark x1="48167" y1="97167" x2="65667" y2="94667"/>
                          <a14:foregroundMark x1="87333" y1="72167" x2="87333" y2="72167"/>
                          <a14:foregroundMark x1="87333" y1="72167" x2="90500" y2="66667"/>
                          <a14:foregroundMark x1="92000" y1="63000" x2="88000" y2="67333"/>
                          <a14:foregroundMark x1="3000" y1="50667" x2="4000" y2="58833"/>
                          <a14:foregroundMark x1="4000" y1="58833" x2="16500" y2="81667"/>
                          <a14:foregroundMark x1="16500" y1="81667" x2="22667" y2="86667"/>
                          <a14:foregroundMark x1="12167" y1="74000" x2="12167" y2="74000"/>
                          <a14:foregroundMark x1="12167" y1="74000" x2="15667" y2="82167"/>
                          <a14:foregroundMark x1="15667" y1="82167" x2="25833" y2="87500"/>
                          <a14:foregroundMark x1="4333" y1="60833" x2="7500" y2="71167"/>
                          <a14:foregroundMark x1="11167" y1="74000" x2="13667" y2="79500"/>
                          <a14:foregroundMark x1="11833" y1="75167" x2="12833" y2="76833"/>
                          <a14:foregroundMark x1="12167" y1="76000" x2="12167" y2="76000"/>
                          <a14:foregroundMark x1="10000" y1="76333" x2="13167" y2="81833"/>
                          <a14:foregroundMark x1="4833" y1="38500" x2="6000" y2="30333"/>
                          <a14:foregroundMark x1="6000" y1="30333" x2="15833" y2="15667"/>
                          <a14:foregroundMark x1="15833" y1="15667" x2="30333" y2="6167"/>
                          <a14:foregroundMark x1="30333" y1="6167" x2="38833" y2="4500"/>
                          <a14:foregroundMark x1="38833" y1="4500" x2="45000" y2="5000"/>
                          <a14:foregroundMark x1="3167" y1="47500" x2="2833" y2="56000"/>
                          <a14:foregroundMark x1="2833" y1="56000" x2="7167" y2="70500"/>
                          <a14:foregroundMark x1="63833" y1="7500" x2="63833" y2="7500"/>
                          <a14:foregroundMark x1="69000" y1="7833" x2="83167" y2="17000"/>
                          <a14:foregroundMark x1="83167" y1="17000" x2="88833" y2="23667"/>
                          <a14:foregroundMark x1="88833" y1="23667" x2="84500" y2="16333"/>
                          <a14:foregroundMark x1="84500" y1="16333" x2="65000" y2="5167"/>
                          <a14:foregroundMark x1="5333" y1="60167" x2="5333" y2="60167"/>
                          <a14:foregroundMark x1="5333" y1="60167" x2="6333" y2="69000"/>
                          <a14:foregroundMark x1="6333" y1="69000" x2="6333" y2="69167"/>
                        </a14:backgroundRemoval>
                      </a14:imgEffect>
                    </a14:imgLayer>
                  </a14:imgProps>
                </a:ext>
                <a:ext uri="{28A0092B-C50C-407E-A947-70E740481C1C}">
                  <a14:useLocalDpi xmlns:a14="http://schemas.microsoft.com/office/drawing/2010/main" val="0"/>
                </a:ext>
              </a:extLst>
            </a:blip>
            <a:srcRect/>
            <a:stretch>
              <a:fillRect/>
            </a:stretch>
          </p:blipFill>
          <p:spPr bwMode="auto">
            <a:xfrm>
              <a:off x="7688664" y="2174486"/>
              <a:ext cx="2838428" cy="28384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E27FD74-0BB5-EA5C-37AA-C1E242B1A9E2}"/>
                </a:ext>
              </a:extLst>
            </p:cNvPr>
            <p:cNvSpPr txBox="1"/>
            <p:nvPr/>
          </p:nvSpPr>
          <p:spPr>
            <a:xfrm>
              <a:off x="7844157" y="5404191"/>
              <a:ext cx="2527443" cy="461665"/>
            </a:xfrm>
            <a:prstGeom prst="rect">
              <a:avLst/>
            </a:prstGeom>
            <a:noFill/>
          </p:spPr>
          <p:txBody>
            <a:bodyPr wrap="square" rtlCol="0">
              <a:spAutoFit/>
            </a:bodyPr>
            <a:lstStyle/>
            <a:p>
              <a:pPr algn="ctr"/>
              <a:r>
                <a:rPr lang="en-AU" sz="2400" dirty="0"/>
                <a:t>With this</a:t>
              </a:r>
            </a:p>
          </p:txBody>
        </p:sp>
      </p:grpSp>
    </p:spTree>
    <p:extLst>
      <p:ext uri="{BB962C8B-B14F-4D97-AF65-F5344CB8AC3E}">
        <p14:creationId xmlns:p14="http://schemas.microsoft.com/office/powerpoint/2010/main" val="158433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8B3D-319C-43F4-9D72-2F0399DE3152}"/>
              </a:ext>
            </a:extLst>
          </p:cNvPr>
          <p:cNvSpPr>
            <a:spLocks noGrp="1"/>
          </p:cNvSpPr>
          <p:nvPr>
            <p:ph type="title"/>
          </p:nvPr>
        </p:nvSpPr>
        <p:spPr/>
        <p:txBody>
          <a:bodyPr/>
          <a:lstStyle/>
          <a:p>
            <a:r>
              <a:rPr lang="en-AU" dirty="0"/>
              <a:t>Cache Attacks</a:t>
            </a:r>
          </a:p>
        </p:txBody>
      </p:sp>
      <p:sp>
        <p:nvSpPr>
          <p:cNvPr id="4" name="Content Placeholder 3">
            <a:extLst>
              <a:ext uri="{FF2B5EF4-FFF2-40B4-BE49-F238E27FC236}">
                <a16:creationId xmlns:a16="http://schemas.microsoft.com/office/drawing/2014/main" id="{9258E454-9CE6-81B4-4846-29378A5409F2}"/>
              </a:ext>
            </a:extLst>
          </p:cNvPr>
          <p:cNvSpPr>
            <a:spLocks noGrp="1"/>
          </p:cNvSpPr>
          <p:nvPr>
            <p:ph idx="1"/>
          </p:nvPr>
        </p:nvSpPr>
        <p:spPr/>
        <p:txBody>
          <a:bodyPr/>
          <a:lstStyle/>
          <a:p>
            <a:endParaRPr lang="en-AU"/>
          </a:p>
        </p:txBody>
      </p:sp>
      <p:grpSp>
        <p:nvGrpSpPr>
          <p:cNvPr id="11" name="Group 10">
            <a:extLst>
              <a:ext uri="{FF2B5EF4-FFF2-40B4-BE49-F238E27FC236}">
                <a16:creationId xmlns:a16="http://schemas.microsoft.com/office/drawing/2014/main" id="{D37B97A6-6C8E-433E-B6E6-14981B2F2D95}"/>
              </a:ext>
            </a:extLst>
          </p:cNvPr>
          <p:cNvGrpSpPr/>
          <p:nvPr/>
        </p:nvGrpSpPr>
        <p:grpSpPr>
          <a:xfrm>
            <a:off x="409528" y="1790067"/>
            <a:ext cx="2400300" cy="4147080"/>
            <a:chOff x="450625" y="2190759"/>
            <a:chExt cx="2400300" cy="4147080"/>
          </a:xfrm>
        </p:grpSpPr>
        <p:pic>
          <p:nvPicPr>
            <p:cNvPr id="2050" name="Picture 2">
              <a:extLst>
                <a:ext uri="{FF2B5EF4-FFF2-40B4-BE49-F238E27FC236}">
                  <a16:creationId xmlns:a16="http://schemas.microsoft.com/office/drawing/2014/main" id="{9357FC24-E3F3-4538-887C-4EE5046F3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25" y="2190759"/>
              <a:ext cx="2400300" cy="2828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E290BC-CF8F-4D43-B901-EE953B6A6C1F}"/>
                </a:ext>
              </a:extLst>
            </p:cNvPr>
            <p:cNvSpPr txBox="1"/>
            <p:nvPr/>
          </p:nvSpPr>
          <p:spPr>
            <a:xfrm>
              <a:off x="519899" y="5260621"/>
              <a:ext cx="2261753" cy="1077218"/>
            </a:xfrm>
            <a:prstGeom prst="rect">
              <a:avLst/>
            </a:prstGeom>
            <a:noFill/>
          </p:spPr>
          <p:txBody>
            <a:bodyPr wrap="square" rtlCol="0">
              <a:spAutoFit/>
            </a:bodyPr>
            <a:lstStyle/>
            <a:p>
              <a:pPr algn="ctr"/>
              <a:r>
                <a:rPr lang="en-AU" sz="3200" dirty="0"/>
                <a:t>Program</a:t>
              </a:r>
            </a:p>
            <a:p>
              <a:pPr algn="ctr"/>
              <a:r>
                <a:rPr lang="en-AU" sz="3200" dirty="0"/>
                <a:t>History</a:t>
              </a:r>
            </a:p>
          </p:txBody>
        </p:sp>
      </p:grpSp>
      <p:grpSp>
        <p:nvGrpSpPr>
          <p:cNvPr id="10" name="Group 9">
            <a:extLst>
              <a:ext uri="{FF2B5EF4-FFF2-40B4-BE49-F238E27FC236}">
                <a16:creationId xmlns:a16="http://schemas.microsoft.com/office/drawing/2014/main" id="{21B60550-1A98-448B-9878-D31495368C46}"/>
              </a:ext>
            </a:extLst>
          </p:cNvPr>
          <p:cNvGrpSpPr/>
          <p:nvPr/>
        </p:nvGrpSpPr>
        <p:grpSpPr>
          <a:xfrm>
            <a:off x="4819946" y="1838893"/>
            <a:ext cx="2577639" cy="4098254"/>
            <a:chOff x="4969612" y="2239585"/>
            <a:chExt cx="2577639" cy="4098254"/>
          </a:xfrm>
        </p:grpSpPr>
        <p:pic>
          <p:nvPicPr>
            <p:cNvPr id="2052" name="Picture 4">
              <a:extLst>
                <a:ext uri="{FF2B5EF4-FFF2-40B4-BE49-F238E27FC236}">
                  <a16:creationId xmlns:a16="http://schemas.microsoft.com/office/drawing/2014/main" id="{2FE5668E-630A-452B-9ECA-0FDB5CE5B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612" y="2239585"/>
              <a:ext cx="2577639" cy="27312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7D9F780-43C7-468C-B19D-D7789A1C8968}"/>
                </a:ext>
              </a:extLst>
            </p:cNvPr>
            <p:cNvSpPr txBox="1"/>
            <p:nvPr/>
          </p:nvSpPr>
          <p:spPr>
            <a:xfrm>
              <a:off x="5127555" y="5260621"/>
              <a:ext cx="2261753" cy="1077218"/>
            </a:xfrm>
            <a:prstGeom prst="rect">
              <a:avLst/>
            </a:prstGeom>
            <a:noFill/>
          </p:spPr>
          <p:txBody>
            <a:bodyPr wrap="square" rtlCol="0">
              <a:spAutoFit/>
            </a:bodyPr>
            <a:lstStyle/>
            <a:p>
              <a:pPr algn="ctr"/>
              <a:r>
                <a:rPr lang="en-AU" sz="3200" dirty="0"/>
                <a:t>Cache</a:t>
              </a:r>
            </a:p>
            <a:p>
              <a:pPr algn="ctr"/>
              <a:r>
                <a:rPr lang="en-AU" sz="3200" dirty="0"/>
                <a:t>State</a:t>
              </a:r>
            </a:p>
          </p:txBody>
        </p:sp>
      </p:grpSp>
      <p:grpSp>
        <p:nvGrpSpPr>
          <p:cNvPr id="9" name="Group 8">
            <a:extLst>
              <a:ext uri="{FF2B5EF4-FFF2-40B4-BE49-F238E27FC236}">
                <a16:creationId xmlns:a16="http://schemas.microsoft.com/office/drawing/2014/main" id="{5DB69F06-3A72-49D6-86C4-4BE73E8C9EFB}"/>
              </a:ext>
            </a:extLst>
          </p:cNvPr>
          <p:cNvGrpSpPr/>
          <p:nvPr/>
        </p:nvGrpSpPr>
        <p:grpSpPr>
          <a:xfrm>
            <a:off x="9407703" y="2192726"/>
            <a:ext cx="2261753" cy="3744421"/>
            <a:chOff x="9448800" y="2593418"/>
            <a:chExt cx="2261753" cy="3744421"/>
          </a:xfrm>
        </p:grpSpPr>
        <p:pic>
          <p:nvPicPr>
            <p:cNvPr id="2054" name="Picture 6">
              <a:extLst>
                <a:ext uri="{FF2B5EF4-FFF2-40B4-BE49-F238E27FC236}">
                  <a16:creationId xmlns:a16="http://schemas.microsoft.com/office/drawing/2014/main" id="{06B4769B-9BBF-4412-B466-65EFA7B01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9705" y="2593418"/>
              <a:ext cx="1899942" cy="202360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172A3E-FE33-449B-AAC1-8C35E4162640}"/>
                </a:ext>
              </a:extLst>
            </p:cNvPr>
            <p:cNvSpPr txBox="1"/>
            <p:nvPr/>
          </p:nvSpPr>
          <p:spPr>
            <a:xfrm>
              <a:off x="9448800" y="5260621"/>
              <a:ext cx="2261753" cy="1077218"/>
            </a:xfrm>
            <a:prstGeom prst="rect">
              <a:avLst/>
            </a:prstGeom>
            <a:noFill/>
          </p:spPr>
          <p:txBody>
            <a:bodyPr wrap="square" rtlCol="0">
              <a:spAutoFit/>
            </a:bodyPr>
            <a:lstStyle/>
            <a:p>
              <a:pPr algn="ctr"/>
              <a:r>
                <a:rPr lang="en-AU" sz="3200" dirty="0"/>
                <a:t>Execution</a:t>
              </a:r>
            </a:p>
            <a:p>
              <a:pPr algn="ctr"/>
              <a:r>
                <a:rPr lang="en-AU" sz="3200" dirty="0"/>
                <a:t>Time</a:t>
              </a:r>
            </a:p>
          </p:txBody>
        </p:sp>
      </p:grpSp>
      <p:sp>
        <p:nvSpPr>
          <p:cNvPr id="14" name="Arrow: Right 13">
            <a:extLst>
              <a:ext uri="{FF2B5EF4-FFF2-40B4-BE49-F238E27FC236}">
                <a16:creationId xmlns:a16="http://schemas.microsoft.com/office/drawing/2014/main" id="{EF915CB7-31C2-43C0-BB69-1797037E1CF3}"/>
              </a:ext>
            </a:extLst>
          </p:cNvPr>
          <p:cNvSpPr/>
          <p:nvPr/>
        </p:nvSpPr>
        <p:spPr>
          <a:xfrm>
            <a:off x="3020602" y="3103140"/>
            <a:ext cx="1571946" cy="842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Arrow: Right 17">
            <a:extLst>
              <a:ext uri="{FF2B5EF4-FFF2-40B4-BE49-F238E27FC236}">
                <a16:creationId xmlns:a16="http://schemas.microsoft.com/office/drawing/2014/main" id="{0C5FC2AB-1C9F-4BF5-BCA6-52DD0BE7C29B}"/>
              </a:ext>
            </a:extLst>
          </p:cNvPr>
          <p:cNvSpPr/>
          <p:nvPr/>
        </p:nvSpPr>
        <p:spPr>
          <a:xfrm>
            <a:off x="7635204" y="3103140"/>
            <a:ext cx="1571946" cy="842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Footer Placeholder 4">
            <a:extLst>
              <a:ext uri="{FF2B5EF4-FFF2-40B4-BE49-F238E27FC236}">
                <a16:creationId xmlns:a16="http://schemas.microsoft.com/office/drawing/2014/main" id="{66F8500D-5379-DA76-D466-CF1C5E7EEF06}"/>
              </a:ext>
            </a:extLst>
          </p:cNvPr>
          <p:cNvSpPr>
            <a:spLocks noGrp="1"/>
          </p:cNvSpPr>
          <p:nvPr>
            <p:ph type="ftr" sz="quarter" idx="11"/>
          </p:nvPr>
        </p:nvSpPr>
        <p:spPr/>
        <p:txBody>
          <a:bodyPr/>
          <a:lstStyle/>
          <a:p>
            <a:r>
              <a:rPr lang="en-AU"/>
              <a:t>MAD - 03 - PP</a:t>
            </a:r>
          </a:p>
        </p:txBody>
      </p:sp>
      <p:sp>
        <p:nvSpPr>
          <p:cNvPr id="6" name="Slide Number Placeholder 5">
            <a:extLst>
              <a:ext uri="{FF2B5EF4-FFF2-40B4-BE49-F238E27FC236}">
                <a16:creationId xmlns:a16="http://schemas.microsoft.com/office/drawing/2014/main" id="{989A2009-4DC9-38C4-A9B9-EBD467730DB3}"/>
              </a:ext>
            </a:extLst>
          </p:cNvPr>
          <p:cNvSpPr>
            <a:spLocks noGrp="1"/>
          </p:cNvSpPr>
          <p:nvPr>
            <p:ph type="sldNum" sz="quarter" idx="12"/>
          </p:nvPr>
        </p:nvSpPr>
        <p:spPr/>
        <p:txBody>
          <a:bodyPr/>
          <a:lstStyle/>
          <a:p>
            <a:fld id="{C714EB55-CF6F-4C0C-B992-04610649AA02}" type="slidenum">
              <a:rPr lang="en-AU" smtClean="0"/>
              <a:t>2</a:t>
            </a:fld>
            <a:endParaRPr lang="en-AU"/>
          </a:p>
        </p:txBody>
      </p:sp>
    </p:spTree>
    <p:extLst>
      <p:ext uri="{BB962C8B-B14F-4D97-AF65-F5344CB8AC3E}">
        <p14:creationId xmlns:p14="http://schemas.microsoft.com/office/powerpoint/2010/main" val="165365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870D4CB2-7C13-1840-02DD-F428922AE52B}"/>
              </a:ext>
            </a:extLst>
          </p:cNvPr>
          <p:cNvSpPr/>
          <p:nvPr/>
        </p:nvSpPr>
        <p:spPr>
          <a:xfrm>
            <a:off x="77002" y="2516439"/>
            <a:ext cx="5582400" cy="1237827"/>
          </a:xfrm>
          <a:prstGeom prst="round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9" name="Rectangle: Rounded Corners 58">
            <a:extLst>
              <a:ext uri="{FF2B5EF4-FFF2-40B4-BE49-F238E27FC236}">
                <a16:creationId xmlns:a16="http://schemas.microsoft.com/office/drawing/2014/main" id="{748BFC74-DDCA-9410-7FC7-C335B5282D02}"/>
              </a:ext>
            </a:extLst>
          </p:cNvPr>
          <p:cNvSpPr/>
          <p:nvPr/>
        </p:nvSpPr>
        <p:spPr>
          <a:xfrm>
            <a:off x="77001" y="938849"/>
            <a:ext cx="5582402" cy="1237827"/>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dirty="0">
              <a:solidFill>
                <a:schemeClr val="tx1"/>
              </a:solidFill>
            </a:endParaRPr>
          </a:p>
        </p:txBody>
      </p:sp>
      <p:sp>
        <p:nvSpPr>
          <p:cNvPr id="4" name="Title 3">
            <a:extLst>
              <a:ext uri="{FF2B5EF4-FFF2-40B4-BE49-F238E27FC236}">
                <a16:creationId xmlns:a16="http://schemas.microsoft.com/office/drawing/2014/main" id="{EFA50492-186A-D920-98D2-74B4B1491E07}"/>
              </a:ext>
            </a:extLst>
          </p:cNvPr>
          <p:cNvSpPr>
            <a:spLocks noGrp="1"/>
          </p:cNvSpPr>
          <p:nvPr>
            <p:ph type="title"/>
          </p:nvPr>
        </p:nvSpPr>
        <p:spPr/>
        <p:txBody>
          <a:bodyPr/>
          <a:lstStyle/>
          <a:p>
            <a:r>
              <a:rPr lang="en-AU" dirty="0"/>
              <a:t>Synchronous Attack</a:t>
            </a:r>
          </a:p>
        </p:txBody>
      </p:sp>
      <p:sp>
        <p:nvSpPr>
          <p:cNvPr id="68" name="Content Placeholder 67">
            <a:extLst>
              <a:ext uri="{FF2B5EF4-FFF2-40B4-BE49-F238E27FC236}">
                <a16:creationId xmlns:a16="http://schemas.microsoft.com/office/drawing/2014/main" id="{2DDE9507-8DC3-8465-4890-3D0220328FA2}"/>
              </a:ext>
            </a:extLst>
          </p:cNvPr>
          <p:cNvSpPr>
            <a:spLocks noGrp="1"/>
          </p:cNvSpPr>
          <p:nvPr>
            <p:ph sz="quarter" idx="10"/>
          </p:nvPr>
        </p:nvSpPr>
        <p:spPr>
          <a:xfrm>
            <a:off x="5746030" y="842480"/>
            <a:ext cx="6445970" cy="5928189"/>
          </a:xfrm>
        </p:spPr>
        <p:txBody>
          <a:bodyPr>
            <a:normAutofit fontScale="92500" lnSpcReduction="10000"/>
          </a:bodyPr>
          <a:lstStyle/>
          <a:p>
            <a:r>
              <a:rPr lang="en-AU" dirty="0"/>
              <a:t>Attack: Prime, AES, Probe</a:t>
            </a:r>
          </a:p>
          <a:p>
            <a:endParaRPr lang="en-AU" dirty="0"/>
          </a:p>
          <a:p>
            <a:r>
              <a:rPr lang="en-AU" dirty="0"/>
              <a:t>A table has 256 entries of 4 bytes each </a:t>
            </a:r>
            <a:r>
              <a:rPr lang="en-AU" dirty="0">
                <a:sym typeface="Wingdings" panose="05000000000000000000" pitchFamily="2" charset="2"/>
              </a:rPr>
              <a:t> 16 cache lines</a:t>
            </a:r>
          </a:p>
          <a:p>
            <a:endParaRPr lang="en-AU" dirty="0"/>
          </a:p>
          <a:p>
            <a:r>
              <a:rPr lang="en-AU" dirty="0"/>
              <a:t>Probability of no access to a cache set:</a:t>
            </a:r>
            <a:br>
              <a:rPr lang="en-AU" dirty="0"/>
            </a:br>
            <a:r>
              <a:rPr lang="en-AU" dirty="0"/>
              <a:t>    (15/16)</a:t>
            </a:r>
            <a:r>
              <a:rPr lang="en-AU" baseline="30000" dirty="0"/>
              <a:t>40</a:t>
            </a:r>
            <a:r>
              <a:rPr lang="en-AU" dirty="0"/>
              <a:t> or approx. 7.6% </a:t>
            </a:r>
          </a:p>
          <a:p>
            <a:endParaRPr lang="en-AU" dirty="0"/>
          </a:p>
          <a:p>
            <a:r>
              <a:rPr lang="en-AU" dirty="0"/>
              <a:t>On average ~5 cache lines not accessed during encryption</a:t>
            </a:r>
          </a:p>
          <a:p>
            <a:endParaRPr lang="en-AU" dirty="0"/>
          </a:p>
          <a:p>
            <a:r>
              <a:rPr lang="en-AU" dirty="0"/>
              <a:t>Eliminate impossible keys</a:t>
            </a:r>
          </a:p>
          <a:p>
            <a:endParaRPr lang="en-AU" dirty="0"/>
          </a:p>
        </p:txBody>
      </p:sp>
      <p:sp>
        <p:nvSpPr>
          <p:cNvPr id="6" name="TextBox 5">
            <a:extLst>
              <a:ext uri="{FF2B5EF4-FFF2-40B4-BE49-F238E27FC236}">
                <a16:creationId xmlns:a16="http://schemas.microsoft.com/office/drawing/2014/main" id="{CE8002F9-F5E2-59E6-DCBA-05CDCB24D257}"/>
              </a:ext>
            </a:extLst>
          </p:cNvPr>
          <p:cNvSpPr txBox="1"/>
          <p:nvPr/>
        </p:nvSpPr>
        <p:spPr>
          <a:xfrm>
            <a:off x="154004" y="910699"/>
            <a:ext cx="1925053" cy="461665"/>
          </a:xfrm>
          <a:prstGeom prst="rect">
            <a:avLst/>
          </a:prstGeom>
          <a:noFill/>
        </p:spPr>
        <p:txBody>
          <a:bodyPr wrap="square" rtlCol="0">
            <a:spAutoFit/>
          </a:bodyPr>
          <a:lstStyle/>
          <a:p>
            <a:pPr algn="ctr"/>
            <a:r>
              <a:rPr lang="en-AU" sz="2400" dirty="0"/>
              <a:t>Plaintext</a:t>
            </a:r>
          </a:p>
        </p:txBody>
      </p:sp>
      <p:sp>
        <p:nvSpPr>
          <p:cNvPr id="7" name="TextBox 6">
            <a:extLst>
              <a:ext uri="{FF2B5EF4-FFF2-40B4-BE49-F238E27FC236}">
                <a16:creationId xmlns:a16="http://schemas.microsoft.com/office/drawing/2014/main" id="{03F3A266-548D-DAAB-6C00-46C1A53581B2}"/>
              </a:ext>
            </a:extLst>
          </p:cNvPr>
          <p:cNvSpPr txBox="1"/>
          <p:nvPr/>
        </p:nvSpPr>
        <p:spPr>
          <a:xfrm>
            <a:off x="202131" y="6384758"/>
            <a:ext cx="1925053" cy="461665"/>
          </a:xfrm>
          <a:prstGeom prst="rect">
            <a:avLst/>
          </a:prstGeom>
          <a:noFill/>
        </p:spPr>
        <p:txBody>
          <a:bodyPr wrap="square" rtlCol="0">
            <a:spAutoFit/>
          </a:bodyPr>
          <a:lstStyle/>
          <a:p>
            <a:pPr algn="ctr"/>
            <a:r>
              <a:rPr lang="en-AU" sz="2400" dirty="0"/>
              <a:t>Ciphertext</a:t>
            </a:r>
          </a:p>
        </p:txBody>
      </p:sp>
      <p:sp>
        <p:nvSpPr>
          <p:cNvPr id="8" name="Rectangle 7">
            <a:extLst>
              <a:ext uri="{FF2B5EF4-FFF2-40B4-BE49-F238E27FC236}">
                <a16:creationId xmlns:a16="http://schemas.microsoft.com/office/drawing/2014/main" id="{8699F93C-E6C8-991E-2884-43561F05193C}"/>
              </a:ext>
            </a:extLst>
          </p:cNvPr>
          <p:cNvSpPr/>
          <p:nvPr/>
        </p:nvSpPr>
        <p:spPr>
          <a:xfrm>
            <a:off x="163630" y="1625689"/>
            <a:ext cx="2002055" cy="2791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err="1">
                <a:solidFill>
                  <a:schemeClr val="tx1"/>
                </a:solidFill>
              </a:rPr>
              <a:t>AddRoundKey</a:t>
            </a:r>
            <a:endParaRPr lang="en-AU" sz="2400" dirty="0">
              <a:solidFill>
                <a:schemeClr val="tx1"/>
              </a:solidFill>
            </a:endParaRPr>
          </a:p>
        </p:txBody>
      </p:sp>
      <p:cxnSp>
        <p:nvCxnSpPr>
          <p:cNvPr id="10" name="Straight Arrow Connector 9">
            <a:extLst>
              <a:ext uri="{FF2B5EF4-FFF2-40B4-BE49-F238E27FC236}">
                <a16:creationId xmlns:a16="http://schemas.microsoft.com/office/drawing/2014/main" id="{49F4127A-6584-5353-205F-4C36DB61FDB1}"/>
              </a:ext>
            </a:extLst>
          </p:cNvPr>
          <p:cNvCxnSpPr>
            <a:cxnSpLocks/>
          </p:cNvCxnSpPr>
          <p:nvPr/>
        </p:nvCxnSpPr>
        <p:spPr>
          <a:xfrm>
            <a:off x="1164657" y="1276106"/>
            <a:ext cx="0" cy="34958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D3970AA5-BBB3-F09A-580B-39D675AE8F2B}"/>
              </a:ext>
            </a:extLst>
          </p:cNvPr>
          <p:cNvSpPr/>
          <p:nvPr/>
        </p:nvSpPr>
        <p:spPr>
          <a:xfrm>
            <a:off x="163630" y="2583050"/>
            <a:ext cx="2002055" cy="154164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err="1">
                <a:solidFill>
                  <a:schemeClr val="tx1"/>
                </a:solidFill>
              </a:rPr>
              <a:t>SubBytes</a:t>
            </a:r>
            <a:endParaRPr lang="en-AU" sz="2400" dirty="0">
              <a:solidFill>
                <a:schemeClr val="tx1"/>
              </a:solidFill>
            </a:endParaRPr>
          </a:p>
          <a:p>
            <a:pPr algn="ctr"/>
            <a:r>
              <a:rPr lang="en-AU" sz="2400" dirty="0" err="1">
                <a:solidFill>
                  <a:schemeClr val="tx1"/>
                </a:solidFill>
              </a:rPr>
              <a:t>ShiftRows</a:t>
            </a:r>
            <a:endParaRPr lang="en-AU" sz="2400" dirty="0">
              <a:solidFill>
                <a:schemeClr val="tx1"/>
              </a:solidFill>
            </a:endParaRPr>
          </a:p>
          <a:p>
            <a:pPr algn="ctr"/>
            <a:r>
              <a:rPr lang="en-AU" sz="2400" dirty="0" err="1">
                <a:solidFill>
                  <a:schemeClr val="tx1"/>
                </a:solidFill>
              </a:rPr>
              <a:t>MixColums</a:t>
            </a:r>
            <a:endParaRPr lang="en-AU" sz="2400" dirty="0">
              <a:solidFill>
                <a:schemeClr val="tx1"/>
              </a:solidFill>
            </a:endParaRPr>
          </a:p>
          <a:p>
            <a:pPr algn="ctr"/>
            <a:r>
              <a:rPr lang="en-AU" sz="2400" dirty="0" err="1">
                <a:solidFill>
                  <a:schemeClr val="tx1"/>
                </a:solidFill>
              </a:rPr>
              <a:t>AddRoundKey</a:t>
            </a:r>
            <a:endParaRPr lang="en-AU" sz="2400" dirty="0">
              <a:solidFill>
                <a:schemeClr val="tx1"/>
              </a:solidFill>
            </a:endParaRPr>
          </a:p>
        </p:txBody>
      </p:sp>
      <p:cxnSp>
        <p:nvCxnSpPr>
          <p:cNvPr id="18" name="Straight Arrow Connector 17">
            <a:extLst>
              <a:ext uri="{FF2B5EF4-FFF2-40B4-BE49-F238E27FC236}">
                <a16:creationId xmlns:a16="http://schemas.microsoft.com/office/drawing/2014/main" id="{06A1D252-8E15-2A41-3DC3-31CDC8A72715}"/>
              </a:ext>
            </a:extLst>
          </p:cNvPr>
          <p:cNvCxnSpPr>
            <a:cxnSpLocks/>
          </p:cNvCxnSpPr>
          <p:nvPr/>
        </p:nvCxnSpPr>
        <p:spPr>
          <a:xfrm>
            <a:off x="1164657" y="1872384"/>
            <a:ext cx="0" cy="7106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41631790-F79E-0AC2-F3F4-EF3F874D2435}"/>
              </a:ext>
            </a:extLst>
          </p:cNvPr>
          <p:cNvSpPr/>
          <p:nvPr/>
        </p:nvSpPr>
        <p:spPr>
          <a:xfrm>
            <a:off x="163630" y="4986597"/>
            <a:ext cx="2002055" cy="119059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err="1">
                <a:solidFill>
                  <a:schemeClr val="tx1"/>
                </a:solidFill>
              </a:rPr>
              <a:t>SubBytes</a:t>
            </a:r>
            <a:endParaRPr lang="en-AU" sz="2400" dirty="0">
              <a:solidFill>
                <a:schemeClr val="tx1"/>
              </a:solidFill>
            </a:endParaRPr>
          </a:p>
          <a:p>
            <a:pPr algn="ctr"/>
            <a:r>
              <a:rPr lang="en-AU" sz="2400" dirty="0" err="1">
                <a:solidFill>
                  <a:schemeClr val="tx1"/>
                </a:solidFill>
              </a:rPr>
              <a:t>ShiftRows</a:t>
            </a:r>
            <a:endParaRPr lang="en-AU" sz="2400" dirty="0">
              <a:solidFill>
                <a:schemeClr val="tx1"/>
              </a:solidFill>
            </a:endParaRPr>
          </a:p>
          <a:p>
            <a:pPr algn="ctr"/>
            <a:r>
              <a:rPr lang="en-AU" sz="2400" dirty="0" err="1">
                <a:solidFill>
                  <a:schemeClr val="tx1"/>
                </a:solidFill>
              </a:rPr>
              <a:t>AddRoundKey</a:t>
            </a:r>
            <a:endParaRPr lang="en-AU" sz="2400" dirty="0">
              <a:solidFill>
                <a:schemeClr val="tx1"/>
              </a:solidFill>
            </a:endParaRPr>
          </a:p>
        </p:txBody>
      </p:sp>
      <p:cxnSp>
        <p:nvCxnSpPr>
          <p:cNvPr id="22" name="Straight Arrow Connector 21">
            <a:extLst>
              <a:ext uri="{FF2B5EF4-FFF2-40B4-BE49-F238E27FC236}">
                <a16:creationId xmlns:a16="http://schemas.microsoft.com/office/drawing/2014/main" id="{D32F26D2-5409-6A04-8262-6A981E16C6A9}"/>
              </a:ext>
            </a:extLst>
          </p:cNvPr>
          <p:cNvCxnSpPr>
            <a:cxnSpLocks/>
          </p:cNvCxnSpPr>
          <p:nvPr/>
        </p:nvCxnSpPr>
        <p:spPr>
          <a:xfrm flipH="1">
            <a:off x="1155032" y="4111456"/>
            <a:ext cx="19250" cy="8751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21F6B39A-7CAE-F1AB-80F7-816EF2F620BA}"/>
              </a:ext>
            </a:extLst>
          </p:cNvPr>
          <p:cNvGrpSpPr/>
          <p:nvPr/>
        </p:nvGrpSpPr>
        <p:grpSpPr>
          <a:xfrm>
            <a:off x="1174283" y="2234265"/>
            <a:ext cx="1732549" cy="2414135"/>
            <a:chOff x="1116530" y="2226582"/>
            <a:chExt cx="1732549" cy="2414135"/>
          </a:xfrm>
        </p:grpSpPr>
        <p:cxnSp>
          <p:nvCxnSpPr>
            <p:cNvPr id="28" name="Straight Connector 27">
              <a:extLst>
                <a:ext uri="{FF2B5EF4-FFF2-40B4-BE49-F238E27FC236}">
                  <a16:creationId xmlns:a16="http://schemas.microsoft.com/office/drawing/2014/main" id="{3E4D20B5-00F1-62D8-3407-65EF4A27BB35}"/>
                </a:ext>
              </a:extLst>
            </p:cNvPr>
            <p:cNvCxnSpPr>
              <a:cxnSpLocks/>
            </p:cNvCxnSpPr>
            <p:nvPr/>
          </p:nvCxnSpPr>
          <p:spPr>
            <a:xfrm>
              <a:off x="1501541" y="4124696"/>
              <a:ext cx="0" cy="489283"/>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B8487273-1C2C-BD84-25BB-80158149703C}"/>
                </a:ext>
              </a:extLst>
            </p:cNvPr>
            <p:cNvCxnSpPr>
              <a:cxnSpLocks/>
            </p:cNvCxnSpPr>
            <p:nvPr/>
          </p:nvCxnSpPr>
          <p:spPr>
            <a:xfrm>
              <a:off x="1501541" y="4613979"/>
              <a:ext cx="1347538" cy="26738"/>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FBB58BE2-34E4-6338-19AF-FE94836AC0FF}"/>
                </a:ext>
              </a:extLst>
            </p:cNvPr>
            <p:cNvCxnSpPr>
              <a:cxnSpLocks/>
            </p:cNvCxnSpPr>
            <p:nvPr/>
          </p:nvCxnSpPr>
          <p:spPr>
            <a:xfrm flipV="1">
              <a:off x="2849079" y="2244021"/>
              <a:ext cx="0" cy="238867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5ED01D6A-E50D-6AF0-A4E8-F7B6B7BA9DE7}"/>
                </a:ext>
              </a:extLst>
            </p:cNvPr>
            <p:cNvCxnSpPr>
              <a:cxnSpLocks/>
            </p:cNvCxnSpPr>
            <p:nvPr/>
          </p:nvCxnSpPr>
          <p:spPr>
            <a:xfrm flipH="1" flipV="1">
              <a:off x="1116530" y="2226582"/>
              <a:ext cx="1732549" cy="258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6" name="Straight Arrow Connector 45">
            <a:extLst>
              <a:ext uri="{FF2B5EF4-FFF2-40B4-BE49-F238E27FC236}">
                <a16:creationId xmlns:a16="http://schemas.microsoft.com/office/drawing/2014/main" id="{D945E350-FE85-70D1-69CD-5FE19477FB8D}"/>
              </a:ext>
            </a:extLst>
          </p:cNvPr>
          <p:cNvCxnSpPr>
            <a:cxnSpLocks/>
          </p:cNvCxnSpPr>
          <p:nvPr/>
        </p:nvCxnSpPr>
        <p:spPr>
          <a:xfrm flipH="1">
            <a:off x="1160647" y="6191716"/>
            <a:ext cx="8020" cy="3232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F157479C-4D14-7D04-A5D6-A3CB1133A3E9}"/>
              </a:ext>
            </a:extLst>
          </p:cNvPr>
          <p:cNvSpPr txBox="1"/>
          <p:nvPr/>
        </p:nvSpPr>
        <p:spPr>
          <a:xfrm>
            <a:off x="2271567" y="4272474"/>
            <a:ext cx="490885" cy="461665"/>
          </a:xfrm>
          <a:prstGeom prst="rect">
            <a:avLst/>
          </a:prstGeom>
          <a:noFill/>
        </p:spPr>
        <p:txBody>
          <a:bodyPr wrap="square" rtlCol="0">
            <a:spAutoFit/>
          </a:bodyPr>
          <a:lstStyle/>
          <a:p>
            <a:r>
              <a:rPr lang="en-AU" sz="2400" dirty="0"/>
              <a:t>x9</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6794EDC-A4CB-019F-E008-4920F04CDBF0}"/>
                  </a:ext>
                </a:extLst>
              </p:cNvPr>
              <p:cNvSpPr txBox="1"/>
              <p:nvPr/>
            </p:nvSpPr>
            <p:spPr>
              <a:xfrm>
                <a:off x="1217217" y="1246335"/>
                <a:ext cx="6189044" cy="4001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AU" sz="2000" b="0" i="1" smtClean="0">
                          <a:solidFill>
                            <a:schemeClr val="tx1"/>
                          </a:solidFill>
                          <a:latin typeface="Cambria Math" panose="02040503050406030204" pitchFamily="18" charset="0"/>
                        </a:rPr>
                        <m:t>𝑝𝑙𝑎𝑖𝑛𝑡𝑒𝑥</m:t>
                      </m:r>
                      <m:r>
                        <a:rPr lang="en-AU" sz="2000" b="0" i="1" smtClean="0">
                          <a:solidFill>
                            <a:schemeClr val="tx1"/>
                          </a:solidFill>
                          <a:latin typeface="Cambria Math" panose="02040503050406030204" pitchFamily="18" charset="0"/>
                        </a:rPr>
                        <m:t> ⊕</m:t>
                      </m:r>
                      <m:r>
                        <a:rPr lang="en-AU" sz="2000" b="0" i="1" smtClean="0">
                          <a:solidFill>
                            <a:schemeClr val="tx1"/>
                          </a:solidFill>
                          <a:latin typeface="Cambria Math" panose="02040503050406030204" pitchFamily="18" charset="0"/>
                          <a:ea typeface="Cambria Math" panose="02040503050406030204" pitchFamily="18" charset="0"/>
                        </a:rPr>
                        <m:t>𝑟𝑜𝑢𝑛𝑑𝑘𝑒𝑦</m:t>
                      </m:r>
                    </m:oMath>
                  </m:oMathPara>
                </a14:m>
                <a:endParaRPr lang="en-AU" sz="1400" dirty="0">
                  <a:solidFill>
                    <a:schemeClr val="tx1"/>
                  </a:solidFill>
                </a:endParaRPr>
              </a:p>
            </p:txBody>
          </p:sp>
        </mc:Choice>
        <mc:Fallback xmlns="">
          <p:sp>
            <p:nvSpPr>
              <p:cNvPr id="64" name="TextBox 63">
                <a:extLst>
                  <a:ext uri="{FF2B5EF4-FFF2-40B4-BE49-F238E27FC236}">
                    <a16:creationId xmlns:a16="http://schemas.microsoft.com/office/drawing/2014/main" id="{26794EDC-A4CB-019F-E008-4920F04CDBF0}"/>
                  </a:ext>
                </a:extLst>
              </p:cNvPr>
              <p:cNvSpPr txBox="1">
                <a:spLocks noRot="1" noChangeAspect="1" noMove="1" noResize="1" noEditPoints="1" noAdjustHandles="1" noChangeArrowheads="1" noChangeShapeType="1" noTextEdit="1"/>
              </p:cNvSpPr>
              <p:nvPr/>
            </p:nvSpPr>
            <p:spPr>
              <a:xfrm>
                <a:off x="1217217" y="1246335"/>
                <a:ext cx="6189044" cy="400110"/>
              </a:xfrm>
              <a:prstGeom prst="rect">
                <a:avLst/>
              </a:prstGeom>
              <a:blipFill>
                <a:blip r:embed="rId2"/>
                <a:stretch>
                  <a:fillRect b="-13636"/>
                </a:stretch>
              </a:blipFill>
            </p:spPr>
            <p:txBody>
              <a:bodyPr/>
              <a:lstStyle/>
              <a:p>
                <a:r>
                  <a:rPr lang="en-AU">
                    <a:noFill/>
                  </a:rPr>
                  <a:t> </a:t>
                </a:r>
              </a:p>
            </p:txBody>
          </p:sp>
        </mc:Fallback>
      </mc:AlternateContent>
      <p:sp>
        <p:nvSpPr>
          <p:cNvPr id="65" name="TextBox 64">
            <a:extLst>
              <a:ext uri="{FF2B5EF4-FFF2-40B4-BE49-F238E27FC236}">
                <a16:creationId xmlns:a16="http://schemas.microsoft.com/office/drawing/2014/main" id="{8611D5F9-4D28-8F0B-2AA7-2A2468998D10}"/>
              </a:ext>
            </a:extLst>
          </p:cNvPr>
          <p:cNvSpPr txBox="1"/>
          <p:nvPr/>
        </p:nvSpPr>
        <p:spPr>
          <a:xfrm>
            <a:off x="3277289" y="2769688"/>
            <a:ext cx="2068900" cy="523220"/>
          </a:xfrm>
          <a:prstGeom prst="rect">
            <a:avLst/>
          </a:prstGeom>
          <a:noFill/>
        </p:spPr>
        <p:txBody>
          <a:bodyPr wrap="none" rtlCol="0">
            <a:spAutoFit/>
          </a:bodyPr>
          <a:lstStyle/>
          <a:p>
            <a:r>
              <a:rPr lang="en-AU" sz="2800" dirty="0"/>
              <a:t>Lookup table</a:t>
            </a:r>
          </a:p>
        </p:txBody>
      </p:sp>
      <p:cxnSp>
        <p:nvCxnSpPr>
          <p:cNvPr id="67" name="Straight Arrow Connector 66">
            <a:extLst>
              <a:ext uri="{FF2B5EF4-FFF2-40B4-BE49-F238E27FC236}">
                <a16:creationId xmlns:a16="http://schemas.microsoft.com/office/drawing/2014/main" id="{809F0EAF-E988-3C43-2B5C-28F01E06758E}"/>
              </a:ext>
            </a:extLst>
          </p:cNvPr>
          <p:cNvCxnSpPr>
            <a:endCxn id="65" idx="0"/>
          </p:cNvCxnSpPr>
          <p:nvPr/>
        </p:nvCxnSpPr>
        <p:spPr>
          <a:xfrm>
            <a:off x="4311739" y="1822221"/>
            <a:ext cx="0" cy="9474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17CB1BF7-6FA6-4402-B89B-FB185839851E}"/>
              </a:ext>
            </a:extLst>
          </p:cNvPr>
          <p:cNvSpPr/>
          <p:nvPr/>
        </p:nvSpPr>
        <p:spPr>
          <a:xfrm>
            <a:off x="8112643" y="0"/>
            <a:ext cx="4079358" cy="793020"/>
          </a:xfrm>
          <a:prstGeom prst="roundRect">
            <a:avLst>
              <a:gd name="adj" fmla="val 35438"/>
            </a:avLst>
          </a:prstGeom>
          <a:solidFill>
            <a:srgbClr val="FF33CC"/>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a:cs typeface="Courier New"/>
              </a:rPr>
              <a:t>s0 = plaintext ^ key</a:t>
            </a:r>
          </a:p>
          <a:p>
            <a:r>
              <a:rPr lang="en-US" sz="2400" b="1" dirty="0">
                <a:latin typeface="Courier New"/>
                <a:cs typeface="Courier New"/>
              </a:rPr>
              <a:t>t0 = Te0[s0&gt;&gt;24]</a:t>
            </a:r>
          </a:p>
        </p:txBody>
      </p:sp>
      <p:sp>
        <p:nvSpPr>
          <p:cNvPr id="2" name="Footer Placeholder 1">
            <a:extLst>
              <a:ext uri="{FF2B5EF4-FFF2-40B4-BE49-F238E27FC236}">
                <a16:creationId xmlns:a16="http://schemas.microsoft.com/office/drawing/2014/main" id="{03574032-EF9E-427B-14E5-F9F2E2C267C0}"/>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CB25EC45-6FD3-4F68-4340-B042D184200D}"/>
              </a:ext>
            </a:extLst>
          </p:cNvPr>
          <p:cNvSpPr>
            <a:spLocks noGrp="1"/>
          </p:cNvSpPr>
          <p:nvPr>
            <p:ph type="sldNum" sz="quarter" idx="12"/>
          </p:nvPr>
        </p:nvSpPr>
        <p:spPr/>
        <p:txBody>
          <a:bodyPr/>
          <a:lstStyle/>
          <a:p>
            <a:fld id="{C714EB55-CF6F-4C0C-B992-04610649AA02}" type="slidenum">
              <a:rPr lang="en-AU" smtClean="0"/>
              <a:t>20</a:t>
            </a:fld>
            <a:endParaRPr lang="en-AU"/>
          </a:p>
        </p:txBody>
      </p:sp>
    </p:spTree>
    <p:extLst>
      <p:ext uri="{BB962C8B-B14F-4D97-AF65-F5344CB8AC3E}">
        <p14:creationId xmlns:p14="http://schemas.microsoft.com/office/powerpoint/2010/main" val="319254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Video Featuring Nothing But White Noise Has Received Five Content ID  Claims Since 2015 - Tubefilter">
            <a:extLst>
              <a:ext uri="{FF2B5EF4-FFF2-40B4-BE49-F238E27FC236}">
                <a16:creationId xmlns:a16="http://schemas.microsoft.com/office/drawing/2014/main" id="{67E0D310-A3BC-C37D-47C3-5867666B08CA}"/>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t="5283"/>
          <a:stretch/>
        </p:blipFill>
        <p:spPr bwMode="auto">
          <a:xfrm>
            <a:off x="0" y="-634"/>
            <a:ext cx="12293198" cy="68586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55C47D-0622-5804-8F1C-B7ECEC6E9C66}"/>
              </a:ext>
            </a:extLst>
          </p:cNvPr>
          <p:cNvSpPr>
            <a:spLocks noGrp="1"/>
          </p:cNvSpPr>
          <p:nvPr>
            <p:ph type="title"/>
          </p:nvPr>
        </p:nvSpPr>
        <p:spPr/>
        <p:txBody>
          <a:bodyPr>
            <a:normAutofit fontScale="90000"/>
          </a:bodyPr>
          <a:lstStyle/>
          <a:p>
            <a:r>
              <a:rPr lang="en-US" sz="5400" dirty="0"/>
              <a:t>Handling Noise</a:t>
            </a:r>
            <a:endParaRPr lang="en-AU" sz="5400" dirty="0"/>
          </a:p>
        </p:txBody>
      </p:sp>
      <p:sp>
        <p:nvSpPr>
          <p:cNvPr id="3" name="Content Placeholder 2">
            <a:extLst>
              <a:ext uri="{FF2B5EF4-FFF2-40B4-BE49-F238E27FC236}">
                <a16:creationId xmlns:a16="http://schemas.microsoft.com/office/drawing/2014/main" id="{1ADFE0C5-658E-8F38-83AC-7718EEA39982}"/>
              </a:ext>
            </a:extLst>
          </p:cNvPr>
          <p:cNvSpPr>
            <a:spLocks noGrp="1"/>
          </p:cNvSpPr>
          <p:nvPr>
            <p:ph idx="1"/>
          </p:nvPr>
        </p:nvSpPr>
        <p:spPr>
          <a:xfrm>
            <a:off x="108858" y="992144"/>
            <a:ext cx="12083142" cy="5500729"/>
          </a:xfrm>
        </p:spPr>
        <p:txBody>
          <a:bodyPr/>
          <a:lstStyle/>
          <a:p>
            <a:r>
              <a:rPr lang="en-GB" sz="4000" b="1" dirty="0">
                <a:solidFill>
                  <a:srgbClr val="0070C0"/>
                </a:solidFill>
              </a:rPr>
              <a:t>General strategy</a:t>
            </a:r>
          </a:p>
          <a:p>
            <a:pPr lvl="1"/>
            <a:r>
              <a:rPr lang="en-GB" sz="3600" b="1" dirty="0">
                <a:solidFill>
                  <a:srgbClr val="0070C0"/>
                </a:solidFill>
              </a:rPr>
              <a:t>Average</a:t>
            </a:r>
          </a:p>
          <a:p>
            <a:endParaRPr lang="en-GB" sz="4000" dirty="0"/>
          </a:p>
          <a:p>
            <a:r>
              <a:rPr lang="en-GB" sz="4000" b="1" dirty="0">
                <a:solidFill>
                  <a:srgbClr val="FF33CC"/>
                </a:solidFill>
              </a:rPr>
              <a:t>OS Activity</a:t>
            </a:r>
          </a:p>
          <a:p>
            <a:pPr lvl="1"/>
            <a:r>
              <a:rPr lang="en-GB" sz="3200" b="1" dirty="0">
                <a:solidFill>
                  <a:srgbClr val="FF33CC"/>
                </a:solidFill>
              </a:rPr>
              <a:t>Remove outliers</a:t>
            </a:r>
          </a:p>
          <a:p>
            <a:endParaRPr lang="en-GB" sz="3600" dirty="0"/>
          </a:p>
          <a:p>
            <a:r>
              <a:rPr lang="en-GB" sz="3600" b="1" dirty="0">
                <a:solidFill>
                  <a:srgbClr val="7030A0"/>
                </a:solidFill>
              </a:rPr>
              <a:t>Spy activity</a:t>
            </a:r>
          </a:p>
          <a:p>
            <a:pPr lvl="1"/>
            <a:r>
              <a:rPr lang="en-GB" sz="3200" b="1" dirty="0">
                <a:solidFill>
                  <a:srgbClr val="7030A0"/>
                </a:solidFill>
              </a:rPr>
              <a:t>Normalize</a:t>
            </a:r>
          </a:p>
          <a:p>
            <a:pPr lvl="1"/>
            <a:endParaRPr lang="en-AU" dirty="0"/>
          </a:p>
        </p:txBody>
      </p:sp>
      <p:graphicFrame>
        <p:nvGraphicFramePr>
          <p:cNvPr id="4" name="Object 3">
            <a:extLst>
              <a:ext uri="{FF2B5EF4-FFF2-40B4-BE49-F238E27FC236}">
                <a16:creationId xmlns:a16="http://schemas.microsoft.com/office/drawing/2014/main" id="{D8FDB6F5-0B30-9D34-BAEA-E399F837C7F7}"/>
              </a:ext>
            </a:extLst>
          </p:cNvPr>
          <p:cNvGraphicFramePr>
            <a:graphicFrameLocks noChangeAspect="1"/>
          </p:cNvGraphicFramePr>
          <p:nvPr>
            <p:extLst>
              <p:ext uri="{D42A27DB-BD31-4B8C-83A1-F6EECF244321}">
                <p14:modId xmlns:p14="http://schemas.microsoft.com/office/powerpoint/2010/main" val="3774080185"/>
              </p:ext>
            </p:extLst>
          </p:nvPr>
        </p:nvGraphicFramePr>
        <p:xfrm>
          <a:off x="4038600" y="2571592"/>
          <a:ext cx="7846060" cy="3432651"/>
        </p:xfrm>
        <a:graphic>
          <a:graphicData uri="http://schemas.openxmlformats.org/presentationml/2006/ole">
            <mc:AlternateContent xmlns:mc="http://schemas.openxmlformats.org/markup-compatibility/2006">
              <mc:Choice xmlns:v="urn:schemas-microsoft-com:vml" Requires="v">
                <p:oleObj name="Acrobat Document" r:id="rId3" imgW="3657600" imgH="1599788" progId="Acrobat.Document.DC">
                  <p:embed/>
                </p:oleObj>
              </mc:Choice>
              <mc:Fallback>
                <p:oleObj name="Acrobat Document" r:id="rId3" imgW="3657600" imgH="1599788" progId="Acrobat.Document.DC">
                  <p:embed/>
                  <p:pic>
                    <p:nvPicPr>
                      <p:cNvPr id="0" name=""/>
                      <p:cNvPicPr/>
                      <p:nvPr/>
                    </p:nvPicPr>
                    <p:blipFill>
                      <a:blip r:embed="rId4"/>
                      <a:stretch>
                        <a:fillRect/>
                      </a:stretch>
                    </p:blipFill>
                    <p:spPr>
                      <a:xfrm>
                        <a:off x="4038600" y="2571592"/>
                        <a:ext cx="7846060" cy="3432651"/>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509CE1AF-0643-4986-2EF3-49FE3A9DB9D5}"/>
              </a:ext>
            </a:extLst>
          </p:cNvPr>
          <p:cNvSpPr>
            <a:spLocks noGrp="1"/>
          </p:cNvSpPr>
          <p:nvPr>
            <p:ph type="ftr" sz="quarter" idx="11"/>
          </p:nvPr>
        </p:nvSpPr>
        <p:spPr/>
        <p:txBody>
          <a:bodyPr/>
          <a:lstStyle/>
          <a:p>
            <a:r>
              <a:rPr lang="en-AU"/>
              <a:t>MAD - 03 - PP</a:t>
            </a:r>
          </a:p>
        </p:txBody>
      </p:sp>
      <p:sp>
        <p:nvSpPr>
          <p:cNvPr id="6" name="Slide Number Placeholder 5">
            <a:extLst>
              <a:ext uri="{FF2B5EF4-FFF2-40B4-BE49-F238E27FC236}">
                <a16:creationId xmlns:a16="http://schemas.microsoft.com/office/drawing/2014/main" id="{89BD8ACD-E337-4EA3-6E17-6B6AA6D0D2ED}"/>
              </a:ext>
            </a:extLst>
          </p:cNvPr>
          <p:cNvSpPr>
            <a:spLocks noGrp="1"/>
          </p:cNvSpPr>
          <p:nvPr>
            <p:ph type="sldNum" sz="quarter" idx="12"/>
          </p:nvPr>
        </p:nvSpPr>
        <p:spPr/>
        <p:txBody>
          <a:bodyPr/>
          <a:lstStyle/>
          <a:p>
            <a:fld id="{C714EB55-CF6F-4C0C-B992-04610649AA02}" type="slidenum">
              <a:rPr lang="en-AU" smtClean="0"/>
              <a:t>21</a:t>
            </a:fld>
            <a:endParaRPr lang="en-AU" dirty="0"/>
          </a:p>
        </p:txBody>
      </p:sp>
    </p:spTree>
    <p:extLst>
      <p:ext uri="{BB962C8B-B14F-4D97-AF65-F5344CB8AC3E}">
        <p14:creationId xmlns:p14="http://schemas.microsoft.com/office/powerpoint/2010/main" val="5890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PP Attack on AES - Results</a:t>
            </a:r>
          </a:p>
        </p:txBody>
      </p:sp>
      <p:pic>
        <p:nvPicPr>
          <p:cNvPr id="4" name="Content Placeholder 3" descr="AESB1.p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39750" y="2428875"/>
            <a:ext cx="11640158" cy="3900690"/>
          </a:xfrm>
        </p:spPr>
      </p:pic>
      <p:sp>
        <p:nvSpPr>
          <p:cNvPr id="3" name="Footer Placeholder 2">
            <a:extLst>
              <a:ext uri="{FF2B5EF4-FFF2-40B4-BE49-F238E27FC236}">
                <a16:creationId xmlns:a16="http://schemas.microsoft.com/office/drawing/2014/main" id="{161D6473-55F3-F402-8517-3E291A8C3C69}"/>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111760FD-25C7-9A65-6528-41A405FC3369}"/>
              </a:ext>
            </a:extLst>
          </p:cNvPr>
          <p:cNvSpPr>
            <a:spLocks noGrp="1"/>
          </p:cNvSpPr>
          <p:nvPr>
            <p:ph type="sldNum" sz="quarter" idx="12"/>
          </p:nvPr>
        </p:nvSpPr>
        <p:spPr/>
        <p:txBody>
          <a:bodyPr/>
          <a:lstStyle/>
          <a:p>
            <a:fld id="{C714EB55-CF6F-4C0C-B992-04610649AA02}" type="slidenum">
              <a:rPr lang="en-AU" smtClean="0"/>
              <a:t>22</a:t>
            </a:fld>
            <a:endParaRPr lang="en-AU"/>
          </a:p>
        </p:txBody>
      </p:sp>
    </p:spTree>
    <p:extLst>
      <p:ext uri="{BB962C8B-B14F-4D97-AF65-F5344CB8AC3E}">
        <p14:creationId xmlns:p14="http://schemas.microsoft.com/office/powerpoint/2010/main" val="2909370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PP Attack on AES </a:t>
            </a:r>
            <a:r>
              <a:rPr lang="mr-IN" dirty="0"/>
              <a:t>–</a:t>
            </a:r>
            <a:r>
              <a:rPr lang="en-US" dirty="0"/>
              <a:t> More Results</a:t>
            </a:r>
          </a:p>
        </p:txBody>
      </p:sp>
      <p:pic>
        <p:nvPicPr>
          <p:cNvPr id="4" name="Content Placeholder 3" descr="AESB2.p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40000" y="2430000"/>
            <a:ext cx="11552301" cy="3888486"/>
          </a:xfrm>
        </p:spPr>
      </p:pic>
      <p:sp>
        <p:nvSpPr>
          <p:cNvPr id="3" name="Footer Placeholder 2">
            <a:extLst>
              <a:ext uri="{FF2B5EF4-FFF2-40B4-BE49-F238E27FC236}">
                <a16:creationId xmlns:a16="http://schemas.microsoft.com/office/drawing/2014/main" id="{3F69616A-AA82-2655-EE33-A57E0CB9D352}"/>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A45383F4-02A4-CD58-8196-53A4BD06E182}"/>
              </a:ext>
            </a:extLst>
          </p:cNvPr>
          <p:cNvSpPr>
            <a:spLocks noGrp="1"/>
          </p:cNvSpPr>
          <p:nvPr>
            <p:ph type="sldNum" sz="quarter" idx="12"/>
          </p:nvPr>
        </p:nvSpPr>
        <p:spPr/>
        <p:txBody>
          <a:bodyPr/>
          <a:lstStyle/>
          <a:p>
            <a:fld id="{C714EB55-CF6F-4C0C-B992-04610649AA02}" type="slidenum">
              <a:rPr lang="en-AU" smtClean="0"/>
              <a:t>23</a:t>
            </a:fld>
            <a:endParaRPr lang="en-AU"/>
          </a:p>
        </p:txBody>
      </p:sp>
    </p:spTree>
    <p:extLst>
      <p:ext uri="{BB962C8B-B14F-4D97-AF65-F5344CB8AC3E}">
        <p14:creationId xmlns:p14="http://schemas.microsoft.com/office/powerpoint/2010/main" val="3106520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32B3C0-868A-0376-DC80-AB2D76FF9F18}"/>
              </a:ext>
            </a:extLst>
          </p:cNvPr>
          <p:cNvSpPr>
            <a:spLocks noGrp="1"/>
          </p:cNvSpPr>
          <p:nvPr>
            <p:ph type="title"/>
          </p:nvPr>
        </p:nvSpPr>
        <p:spPr/>
        <p:txBody>
          <a:bodyPr/>
          <a:lstStyle/>
          <a:p>
            <a:r>
              <a:rPr lang="en-GB" dirty="0"/>
              <a:t>Another look at the data</a:t>
            </a:r>
            <a:endParaRPr lang="en-AU" dirty="0"/>
          </a:p>
        </p:txBody>
      </p:sp>
      <p:sp>
        <p:nvSpPr>
          <p:cNvPr id="5" name="Content Placeholder 4">
            <a:extLst>
              <a:ext uri="{FF2B5EF4-FFF2-40B4-BE49-F238E27FC236}">
                <a16:creationId xmlns:a16="http://schemas.microsoft.com/office/drawing/2014/main" id="{FAEDBDCB-57BF-CA82-122B-C700A9A99D53}"/>
              </a:ext>
            </a:extLst>
          </p:cNvPr>
          <p:cNvSpPr>
            <a:spLocks noGrp="1"/>
          </p:cNvSpPr>
          <p:nvPr>
            <p:ph idx="1"/>
          </p:nvPr>
        </p:nvSpPr>
        <p:spPr/>
        <p:txBody>
          <a:bodyPr/>
          <a:lstStyle/>
          <a:p>
            <a:r>
              <a:rPr lang="en-GB" dirty="0"/>
              <a:t>Given plaintext and a guess of a key byte, we can predict the probability that a cache line is accessed:</a:t>
            </a:r>
          </a:p>
          <a:p>
            <a:pPr lvl="1"/>
            <a:r>
              <a:rPr lang="en-GB" dirty="0"/>
              <a:t>Cache line of p^</a:t>
            </a:r>
            <a:r>
              <a:rPr lang="en-AU" dirty="0"/>
              <a:t>key: 100%</a:t>
            </a:r>
          </a:p>
          <a:p>
            <a:pPr lvl="1"/>
            <a:r>
              <a:rPr lang="en-AU" dirty="0"/>
              <a:t>Other lines in same table: 1-(15/16)</a:t>
            </a:r>
            <a:r>
              <a:rPr lang="en-AU" baseline="30000" dirty="0"/>
              <a:t>39</a:t>
            </a:r>
            <a:r>
              <a:rPr lang="en-AU" dirty="0"/>
              <a:t> = 91.9%</a:t>
            </a:r>
          </a:p>
          <a:p>
            <a:pPr marL="0" indent="0">
              <a:buNone/>
            </a:pPr>
            <a:endParaRPr lang="en-GB" dirty="0"/>
          </a:p>
          <a:p>
            <a:r>
              <a:rPr lang="en-GB" dirty="0"/>
              <a:t>Probe time correlates with cache misses</a:t>
            </a:r>
          </a:p>
          <a:p>
            <a:endParaRPr lang="en-AU" dirty="0"/>
          </a:p>
        </p:txBody>
      </p:sp>
      <p:sp>
        <p:nvSpPr>
          <p:cNvPr id="2" name="Footer Placeholder 1">
            <a:extLst>
              <a:ext uri="{FF2B5EF4-FFF2-40B4-BE49-F238E27FC236}">
                <a16:creationId xmlns:a16="http://schemas.microsoft.com/office/drawing/2014/main" id="{3C052494-2A23-09FC-BEBF-0ACE10238F86}"/>
              </a:ext>
            </a:extLst>
          </p:cNvPr>
          <p:cNvSpPr>
            <a:spLocks noGrp="1"/>
          </p:cNvSpPr>
          <p:nvPr>
            <p:ph type="ftr" sz="quarter" idx="11"/>
          </p:nvPr>
        </p:nvSpPr>
        <p:spPr/>
        <p:txBody>
          <a:bodyPr/>
          <a:lstStyle/>
          <a:p>
            <a:r>
              <a:rPr lang="en-AU"/>
              <a:t>MAD - 03 - PP</a:t>
            </a:r>
          </a:p>
        </p:txBody>
      </p:sp>
      <p:sp>
        <p:nvSpPr>
          <p:cNvPr id="3" name="Slide Number Placeholder 2">
            <a:extLst>
              <a:ext uri="{FF2B5EF4-FFF2-40B4-BE49-F238E27FC236}">
                <a16:creationId xmlns:a16="http://schemas.microsoft.com/office/drawing/2014/main" id="{82FE0A45-51CD-10CB-8560-22579B273907}"/>
              </a:ext>
            </a:extLst>
          </p:cNvPr>
          <p:cNvSpPr>
            <a:spLocks noGrp="1"/>
          </p:cNvSpPr>
          <p:nvPr>
            <p:ph type="sldNum" sz="quarter" idx="12"/>
          </p:nvPr>
        </p:nvSpPr>
        <p:spPr/>
        <p:txBody>
          <a:bodyPr/>
          <a:lstStyle/>
          <a:p>
            <a:fld id="{C714EB55-CF6F-4C0C-B992-04610649AA02}" type="slidenum">
              <a:rPr lang="en-AU" smtClean="0"/>
              <a:t>24</a:t>
            </a:fld>
            <a:endParaRPr lang="en-AU"/>
          </a:p>
        </p:txBody>
      </p:sp>
    </p:spTree>
    <p:extLst>
      <p:ext uri="{BB962C8B-B14F-4D97-AF65-F5344CB8AC3E}">
        <p14:creationId xmlns:p14="http://schemas.microsoft.com/office/powerpoint/2010/main" val="2407732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4AE9-BD6A-ECD6-6ED8-817DCF3B2B2B}"/>
              </a:ext>
            </a:extLst>
          </p:cNvPr>
          <p:cNvSpPr>
            <a:spLocks noGrp="1"/>
          </p:cNvSpPr>
          <p:nvPr>
            <p:ph type="title"/>
          </p:nvPr>
        </p:nvSpPr>
        <p:spPr/>
        <p:txBody>
          <a:bodyPr/>
          <a:lstStyle/>
          <a:p>
            <a:r>
              <a:rPr lang="en-AU" dirty="0"/>
              <a:t>Correlation Attack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98F1A-720D-E32E-DF05-E8FD6C3586FB}"/>
                  </a:ext>
                </a:extLst>
              </p:cNvPr>
              <p:cNvSpPr>
                <a:spLocks noGrp="1"/>
              </p:cNvSpPr>
              <p:nvPr>
                <p:ph idx="1"/>
              </p:nvPr>
            </p:nvSpPr>
            <p:spPr/>
            <p:txBody>
              <a:bodyPr/>
              <a:lstStyle/>
              <a:p>
                <a:r>
                  <a:rPr lang="en-AU" dirty="0"/>
                  <a:t>Pick a cache set in the table</a:t>
                </a:r>
              </a:p>
              <a:p>
                <a:r>
                  <a:rPr lang="en-AU" dirty="0"/>
                  <a:t>For a sequence of plaintext do PP on the cache set (filter outliers)</a:t>
                </a:r>
              </a:p>
              <a:p>
                <a:r>
                  <a:rPr lang="en-AU" dirty="0"/>
                  <a:t>For each key guess, determine probability of access to cache set</a:t>
                </a:r>
              </a:p>
              <a:p>
                <a:r>
                  <a:rPr lang="en-AU" dirty="0"/>
                  <a:t>Compute the Pearson correlation between each key and measurements</a:t>
                </a:r>
              </a:p>
              <a:p>
                <a:pPr lvl="1"/>
                <a:r>
                  <a:rPr lang="en-GB" dirty="0"/>
                  <a:t>Pearson correlation</a:t>
                </a:r>
                <a:br>
                  <a:rPr lang="en-GB" dirty="0"/>
                </a:br>
                <a:r>
                  <a:rPr lang="en-GB" dirty="0"/>
                  <a:t>	 </a:t>
                </a:r>
                <a14:m>
                  <m:oMath xmlns:m="http://schemas.openxmlformats.org/officeDocument/2006/math">
                    <m:r>
                      <a:rPr lang="en-GB" b="0" i="1" smtClean="0">
                        <a:latin typeface="Cambria Math" panose="02040503050406030204" pitchFamily="18" charset="0"/>
                      </a:rPr>
                      <m:t>𝑟</m:t>
                    </m:r>
                    <m:r>
                      <a:rPr lang="en-GB" b="0" i="1" smtClean="0">
                        <a:latin typeface="Cambria Math" panose="02040503050406030204" pitchFamily="18" charset="0"/>
                      </a:rPr>
                      <m:t>=</m:t>
                    </m:r>
                    <m:f>
                      <m:fPr>
                        <m:ctrlPr>
                          <a:rPr lang="en-GB" b="0" i="1" smtClean="0">
                            <a:latin typeface="Cambria Math" panose="02040503050406030204" pitchFamily="18" charset="0"/>
                          </a:rPr>
                        </m:ctrlPr>
                      </m:fPr>
                      <m:num>
                        <m:nary>
                          <m:naryPr>
                            <m:chr m:val="∑"/>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e>
                        </m:nary>
                      </m:num>
                      <m:den>
                        <m:rad>
                          <m:radPr>
                            <m:degHide m:val="on"/>
                            <m:ctrlPr>
                              <a:rPr lang="en-GB" b="0" i="1" smtClean="0">
                                <a:latin typeface="Cambria Math" panose="02040503050406030204" pitchFamily="18" charset="0"/>
                              </a:rPr>
                            </m:ctrlPr>
                          </m:radPr>
                          <m:deg/>
                          <m:e>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e>
                                  <m:sup>
                                    <m:r>
                                      <a:rPr lang="en-GB" b="0" i="1" smtClean="0">
                                        <a:latin typeface="Cambria Math" panose="02040503050406030204" pitchFamily="18" charset="0"/>
                                      </a:rPr>
                                      <m:t>2</m:t>
                                    </m:r>
                                  </m:sup>
                                </m:sSup>
                              </m:e>
                            </m:nary>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acc>
                                      <m:accPr>
                                        <m:chr m:val="̅"/>
                                        <m:ctrlPr>
                                          <a:rPr lang="en-GB" i="1">
                                            <a:latin typeface="Cambria Math" panose="02040503050406030204" pitchFamily="18" charset="0"/>
                                          </a:rPr>
                                        </m:ctrlPr>
                                      </m:accPr>
                                      <m:e>
                                        <m:r>
                                          <a:rPr lang="en-GB" b="0" i="1" smtClean="0">
                                            <a:latin typeface="Cambria Math" panose="02040503050406030204" pitchFamily="18" charset="0"/>
                                          </a:rPr>
                                          <m:t>𝑦</m:t>
                                        </m:r>
                                      </m:e>
                                    </m:acc>
                                    <m:r>
                                      <a:rPr lang="en-GB" i="1">
                                        <a:latin typeface="Cambria Math" panose="02040503050406030204" pitchFamily="18" charset="0"/>
                                      </a:rPr>
                                      <m:t>)</m:t>
                                    </m:r>
                                  </m:e>
                                  <m:sup>
                                    <m:r>
                                      <a:rPr lang="en-GB" i="1">
                                        <a:latin typeface="Cambria Math" panose="02040503050406030204" pitchFamily="18" charset="0"/>
                                      </a:rPr>
                                      <m:t>2</m:t>
                                    </m:r>
                                  </m:sup>
                                </m:sSup>
                              </m:e>
                            </m:nary>
                          </m:e>
                        </m:rad>
                      </m:den>
                    </m:f>
                  </m:oMath>
                </a14:m>
                <a:endParaRPr lang="en-AU" dirty="0"/>
              </a:p>
            </p:txBody>
          </p:sp>
        </mc:Choice>
        <mc:Fallback xmlns="">
          <p:sp>
            <p:nvSpPr>
              <p:cNvPr id="3" name="Content Placeholder 2">
                <a:extLst>
                  <a:ext uri="{FF2B5EF4-FFF2-40B4-BE49-F238E27FC236}">
                    <a16:creationId xmlns:a16="http://schemas.microsoft.com/office/drawing/2014/main" id="{0AD98F1A-720D-E32E-DF05-E8FD6C3586FB}"/>
                  </a:ext>
                </a:extLst>
              </p:cNvPr>
              <p:cNvSpPr>
                <a:spLocks noGrp="1" noRot="1" noChangeAspect="1" noMove="1" noResize="1" noEditPoints="1" noAdjustHandles="1" noChangeArrowheads="1" noChangeShapeType="1" noTextEdit="1"/>
              </p:cNvSpPr>
              <p:nvPr>
                <p:ph idx="1"/>
              </p:nvPr>
            </p:nvSpPr>
            <p:spPr>
              <a:blipFill>
                <a:blip r:embed="rId2"/>
                <a:stretch>
                  <a:fillRect l="-1150" t="-2328"/>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id="{6CA2897C-347C-3BCA-0DD4-0CFA67ACB397}"/>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6E318148-702A-BE2A-280D-EFD250F07496}"/>
              </a:ext>
            </a:extLst>
          </p:cNvPr>
          <p:cNvSpPr>
            <a:spLocks noGrp="1"/>
          </p:cNvSpPr>
          <p:nvPr>
            <p:ph type="sldNum" sz="quarter" idx="12"/>
          </p:nvPr>
        </p:nvSpPr>
        <p:spPr/>
        <p:txBody>
          <a:bodyPr/>
          <a:lstStyle/>
          <a:p>
            <a:fld id="{C714EB55-CF6F-4C0C-B992-04610649AA02}" type="slidenum">
              <a:rPr lang="en-AU" smtClean="0"/>
              <a:t>25</a:t>
            </a:fld>
            <a:endParaRPr lang="en-AU"/>
          </a:p>
        </p:txBody>
      </p:sp>
      <p:grpSp>
        <p:nvGrpSpPr>
          <p:cNvPr id="9" name="Group 8">
            <a:extLst>
              <a:ext uri="{FF2B5EF4-FFF2-40B4-BE49-F238E27FC236}">
                <a16:creationId xmlns:a16="http://schemas.microsoft.com/office/drawing/2014/main" id="{0A3B8CED-8BC1-2B14-FB29-28DFDBC8901E}"/>
              </a:ext>
            </a:extLst>
          </p:cNvPr>
          <p:cNvGrpSpPr/>
          <p:nvPr/>
        </p:nvGrpSpPr>
        <p:grpSpPr>
          <a:xfrm>
            <a:off x="4440106" y="3347135"/>
            <a:ext cx="7052457" cy="3145738"/>
            <a:chOff x="5293894" y="3347135"/>
            <a:chExt cx="6198669" cy="2764907"/>
          </a:xfrm>
        </p:grpSpPr>
        <p:pic>
          <p:nvPicPr>
            <p:cNvPr id="7" name="Picture 6">
              <a:extLst>
                <a:ext uri="{FF2B5EF4-FFF2-40B4-BE49-F238E27FC236}">
                  <a16:creationId xmlns:a16="http://schemas.microsoft.com/office/drawing/2014/main" id="{1E14A8D6-FD38-5366-9A8C-C7588A6DA375}"/>
                </a:ext>
              </a:extLst>
            </p:cNvPr>
            <p:cNvPicPr>
              <a:picLocks noChangeAspect="1"/>
            </p:cNvPicPr>
            <p:nvPr/>
          </p:nvPicPr>
          <p:blipFill rotWithShape="1">
            <a:blip r:embed="rId3"/>
            <a:srcRect l="5134" b="3931"/>
            <a:stretch/>
          </p:blipFill>
          <p:spPr>
            <a:xfrm>
              <a:off x="5293894" y="3347135"/>
              <a:ext cx="6198669" cy="2764907"/>
            </a:xfrm>
            <a:prstGeom prst="rect">
              <a:avLst/>
            </a:prstGeom>
          </p:spPr>
        </p:pic>
        <p:sp>
          <p:nvSpPr>
            <p:cNvPr id="8" name="Rectangle 7">
              <a:extLst>
                <a:ext uri="{FF2B5EF4-FFF2-40B4-BE49-F238E27FC236}">
                  <a16:creationId xmlns:a16="http://schemas.microsoft.com/office/drawing/2014/main" id="{BBB2F0D9-CF77-3A05-5DEE-50DE0CB6272D}"/>
                </a:ext>
              </a:extLst>
            </p:cNvPr>
            <p:cNvSpPr/>
            <p:nvPr/>
          </p:nvSpPr>
          <p:spPr>
            <a:xfrm>
              <a:off x="8335478" y="3522846"/>
              <a:ext cx="2772076" cy="529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919840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0B46-C51E-492E-EC9C-02A68EF17AA7}"/>
              </a:ext>
            </a:extLst>
          </p:cNvPr>
          <p:cNvSpPr>
            <a:spLocks noGrp="1"/>
          </p:cNvSpPr>
          <p:nvPr>
            <p:ph type="title"/>
          </p:nvPr>
        </p:nvSpPr>
        <p:spPr/>
        <p:txBody>
          <a:bodyPr/>
          <a:lstStyle/>
          <a:p>
            <a:r>
              <a:rPr lang="en-AU" dirty="0"/>
              <a:t>Final round attack</a:t>
            </a:r>
          </a:p>
        </p:txBody>
      </p:sp>
      <p:sp>
        <p:nvSpPr>
          <p:cNvPr id="3" name="Content Placeholder 2">
            <a:extLst>
              <a:ext uri="{FF2B5EF4-FFF2-40B4-BE49-F238E27FC236}">
                <a16:creationId xmlns:a16="http://schemas.microsoft.com/office/drawing/2014/main" id="{E24166A7-1F2F-33AD-4552-642F01C13F30}"/>
              </a:ext>
            </a:extLst>
          </p:cNvPr>
          <p:cNvSpPr>
            <a:spLocks noGrp="1"/>
          </p:cNvSpPr>
          <p:nvPr>
            <p:ph idx="1"/>
          </p:nvPr>
        </p:nvSpPr>
        <p:spPr>
          <a:xfrm>
            <a:off x="5284268" y="992144"/>
            <a:ext cx="6907731" cy="5500729"/>
          </a:xfrm>
        </p:spPr>
        <p:txBody>
          <a:bodyPr/>
          <a:lstStyle/>
          <a:p>
            <a:r>
              <a:rPr lang="en-AU" dirty="0"/>
              <a:t>Given ciphertext and (last round) key guess, determine cache access</a:t>
            </a:r>
          </a:p>
          <a:p>
            <a:r>
              <a:rPr lang="en-AU" dirty="0"/>
              <a:t>Correlation attack breaks the full key</a:t>
            </a:r>
          </a:p>
        </p:txBody>
      </p:sp>
      <p:sp>
        <p:nvSpPr>
          <p:cNvPr id="4" name="Footer Placeholder 3">
            <a:extLst>
              <a:ext uri="{FF2B5EF4-FFF2-40B4-BE49-F238E27FC236}">
                <a16:creationId xmlns:a16="http://schemas.microsoft.com/office/drawing/2014/main" id="{3DA7E532-DF04-37BE-2EF9-9200F7F5E9AD}"/>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66A4BFC7-CE99-4AD7-5227-C82CD24735B8}"/>
              </a:ext>
            </a:extLst>
          </p:cNvPr>
          <p:cNvSpPr>
            <a:spLocks noGrp="1"/>
          </p:cNvSpPr>
          <p:nvPr>
            <p:ph type="sldNum" sz="quarter" idx="12"/>
          </p:nvPr>
        </p:nvSpPr>
        <p:spPr/>
        <p:txBody>
          <a:bodyPr/>
          <a:lstStyle/>
          <a:p>
            <a:fld id="{C714EB55-CF6F-4C0C-B992-04610649AA02}" type="slidenum">
              <a:rPr lang="en-AU" smtClean="0"/>
              <a:t>26</a:t>
            </a:fld>
            <a:endParaRPr lang="en-AU"/>
          </a:p>
        </p:txBody>
      </p:sp>
      <p:sp>
        <p:nvSpPr>
          <p:cNvPr id="6" name="Rectangle: Rounded Corners 5">
            <a:extLst>
              <a:ext uri="{FF2B5EF4-FFF2-40B4-BE49-F238E27FC236}">
                <a16:creationId xmlns:a16="http://schemas.microsoft.com/office/drawing/2014/main" id="{6EF23661-F634-C631-DDD5-CFDA869A4A1C}"/>
              </a:ext>
            </a:extLst>
          </p:cNvPr>
          <p:cNvSpPr/>
          <p:nvPr/>
        </p:nvSpPr>
        <p:spPr>
          <a:xfrm>
            <a:off x="163630" y="4878702"/>
            <a:ext cx="5582400" cy="597178"/>
          </a:xfrm>
          <a:prstGeom prst="round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8BE5858C-8824-8A6E-9A61-0303644F06E1}"/>
              </a:ext>
            </a:extLst>
          </p:cNvPr>
          <p:cNvSpPr txBox="1"/>
          <p:nvPr/>
        </p:nvSpPr>
        <p:spPr>
          <a:xfrm>
            <a:off x="154004" y="910699"/>
            <a:ext cx="1925053" cy="461665"/>
          </a:xfrm>
          <a:prstGeom prst="rect">
            <a:avLst/>
          </a:prstGeom>
          <a:noFill/>
        </p:spPr>
        <p:txBody>
          <a:bodyPr wrap="square" rtlCol="0">
            <a:spAutoFit/>
          </a:bodyPr>
          <a:lstStyle/>
          <a:p>
            <a:pPr algn="ctr"/>
            <a:r>
              <a:rPr lang="en-AU" sz="2400" dirty="0"/>
              <a:t>Plaintext</a:t>
            </a:r>
          </a:p>
        </p:txBody>
      </p:sp>
      <p:sp>
        <p:nvSpPr>
          <p:cNvPr id="9" name="TextBox 8">
            <a:extLst>
              <a:ext uri="{FF2B5EF4-FFF2-40B4-BE49-F238E27FC236}">
                <a16:creationId xmlns:a16="http://schemas.microsoft.com/office/drawing/2014/main" id="{31FD23B8-6CF3-6D38-BE63-75C89081405E}"/>
              </a:ext>
            </a:extLst>
          </p:cNvPr>
          <p:cNvSpPr txBox="1"/>
          <p:nvPr/>
        </p:nvSpPr>
        <p:spPr>
          <a:xfrm>
            <a:off x="202131" y="6384758"/>
            <a:ext cx="1925053" cy="461665"/>
          </a:xfrm>
          <a:prstGeom prst="rect">
            <a:avLst/>
          </a:prstGeom>
          <a:noFill/>
        </p:spPr>
        <p:txBody>
          <a:bodyPr wrap="square" rtlCol="0">
            <a:spAutoFit/>
          </a:bodyPr>
          <a:lstStyle/>
          <a:p>
            <a:pPr algn="ctr"/>
            <a:r>
              <a:rPr lang="en-AU" sz="2400" dirty="0"/>
              <a:t>Ciphertext</a:t>
            </a:r>
          </a:p>
        </p:txBody>
      </p:sp>
      <p:sp>
        <p:nvSpPr>
          <p:cNvPr id="10" name="Rectangle 9">
            <a:extLst>
              <a:ext uri="{FF2B5EF4-FFF2-40B4-BE49-F238E27FC236}">
                <a16:creationId xmlns:a16="http://schemas.microsoft.com/office/drawing/2014/main" id="{C9999B33-1914-ACCF-B544-610DEA7CD0A8}"/>
              </a:ext>
            </a:extLst>
          </p:cNvPr>
          <p:cNvSpPr/>
          <p:nvPr/>
        </p:nvSpPr>
        <p:spPr>
          <a:xfrm>
            <a:off x="163630" y="1625689"/>
            <a:ext cx="2002055" cy="2791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err="1">
                <a:solidFill>
                  <a:schemeClr val="tx1"/>
                </a:solidFill>
              </a:rPr>
              <a:t>AddRoundKey</a:t>
            </a:r>
            <a:endParaRPr lang="en-AU" sz="2400" dirty="0">
              <a:solidFill>
                <a:schemeClr val="tx1"/>
              </a:solidFill>
            </a:endParaRPr>
          </a:p>
        </p:txBody>
      </p:sp>
      <p:cxnSp>
        <p:nvCxnSpPr>
          <p:cNvPr id="11" name="Straight Arrow Connector 10">
            <a:extLst>
              <a:ext uri="{FF2B5EF4-FFF2-40B4-BE49-F238E27FC236}">
                <a16:creationId xmlns:a16="http://schemas.microsoft.com/office/drawing/2014/main" id="{E09B40E5-4CDA-501A-7DB2-44687C142266}"/>
              </a:ext>
            </a:extLst>
          </p:cNvPr>
          <p:cNvCxnSpPr>
            <a:cxnSpLocks/>
          </p:cNvCxnSpPr>
          <p:nvPr/>
        </p:nvCxnSpPr>
        <p:spPr>
          <a:xfrm>
            <a:off x="1164657" y="1276106"/>
            <a:ext cx="0" cy="34958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D6049E1C-F05E-BE9E-D492-073FB6913A1B}"/>
              </a:ext>
            </a:extLst>
          </p:cNvPr>
          <p:cNvSpPr/>
          <p:nvPr/>
        </p:nvSpPr>
        <p:spPr>
          <a:xfrm>
            <a:off x="163630" y="2583050"/>
            <a:ext cx="2002055" cy="154164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err="1">
                <a:solidFill>
                  <a:schemeClr val="tx1"/>
                </a:solidFill>
              </a:rPr>
              <a:t>SubBytes</a:t>
            </a:r>
            <a:endParaRPr lang="en-AU" sz="2400" dirty="0">
              <a:solidFill>
                <a:schemeClr val="tx1"/>
              </a:solidFill>
            </a:endParaRPr>
          </a:p>
          <a:p>
            <a:pPr algn="ctr"/>
            <a:r>
              <a:rPr lang="en-AU" sz="2400" dirty="0" err="1">
                <a:solidFill>
                  <a:schemeClr val="tx1"/>
                </a:solidFill>
              </a:rPr>
              <a:t>ShiftRows</a:t>
            </a:r>
            <a:endParaRPr lang="en-AU" sz="2400" dirty="0">
              <a:solidFill>
                <a:schemeClr val="tx1"/>
              </a:solidFill>
            </a:endParaRPr>
          </a:p>
          <a:p>
            <a:pPr algn="ctr"/>
            <a:r>
              <a:rPr lang="en-AU" sz="2400" dirty="0" err="1">
                <a:solidFill>
                  <a:schemeClr val="tx1"/>
                </a:solidFill>
              </a:rPr>
              <a:t>MixColums</a:t>
            </a:r>
            <a:endParaRPr lang="en-AU" sz="2400" dirty="0">
              <a:solidFill>
                <a:schemeClr val="tx1"/>
              </a:solidFill>
            </a:endParaRPr>
          </a:p>
          <a:p>
            <a:pPr algn="ctr"/>
            <a:r>
              <a:rPr lang="en-AU" sz="2400" dirty="0" err="1">
                <a:solidFill>
                  <a:schemeClr val="tx1"/>
                </a:solidFill>
              </a:rPr>
              <a:t>AddRoundKey</a:t>
            </a:r>
            <a:endParaRPr lang="en-AU" sz="2400" dirty="0">
              <a:solidFill>
                <a:schemeClr val="tx1"/>
              </a:solidFill>
            </a:endParaRPr>
          </a:p>
        </p:txBody>
      </p:sp>
      <p:cxnSp>
        <p:nvCxnSpPr>
          <p:cNvPr id="13" name="Straight Arrow Connector 12">
            <a:extLst>
              <a:ext uri="{FF2B5EF4-FFF2-40B4-BE49-F238E27FC236}">
                <a16:creationId xmlns:a16="http://schemas.microsoft.com/office/drawing/2014/main" id="{6B3D6D32-DD25-263D-1EAF-65F03D86AE93}"/>
              </a:ext>
            </a:extLst>
          </p:cNvPr>
          <p:cNvCxnSpPr>
            <a:cxnSpLocks/>
          </p:cNvCxnSpPr>
          <p:nvPr/>
        </p:nvCxnSpPr>
        <p:spPr>
          <a:xfrm>
            <a:off x="1164657" y="1872384"/>
            <a:ext cx="0" cy="7106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25439C43-2C04-4433-6181-2DD289D37492}"/>
              </a:ext>
            </a:extLst>
          </p:cNvPr>
          <p:cNvSpPr/>
          <p:nvPr/>
        </p:nvSpPr>
        <p:spPr>
          <a:xfrm>
            <a:off x="163630" y="4986597"/>
            <a:ext cx="2002055" cy="119059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err="1">
                <a:solidFill>
                  <a:schemeClr val="tx1"/>
                </a:solidFill>
              </a:rPr>
              <a:t>SubBytes</a:t>
            </a:r>
            <a:endParaRPr lang="en-AU" sz="2400" dirty="0">
              <a:solidFill>
                <a:schemeClr val="tx1"/>
              </a:solidFill>
            </a:endParaRPr>
          </a:p>
          <a:p>
            <a:pPr algn="ctr"/>
            <a:r>
              <a:rPr lang="en-AU" sz="2400" dirty="0" err="1">
                <a:solidFill>
                  <a:schemeClr val="tx1"/>
                </a:solidFill>
              </a:rPr>
              <a:t>ShiftRows</a:t>
            </a:r>
            <a:endParaRPr lang="en-AU" sz="2400" dirty="0">
              <a:solidFill>
                <a:schemeClr val="tx1"/>
              </a:solidFill>
            </a:endParaRPr>
          </a:p>
          <a:p>
            <a:pPr algn="ctr"/>
            <a:r>
              <a:rPr lang="en-AU" sz="2400" dirty="0" err="1">
                <a:solidFill>
                  <a:schemeClr val="tx1"/>
                </a:solidFill>
              </a:rPr>
              <a:t>AddRoundKey</a:t>
            </a:r>
            <a:endParaRPr lang="en-AU" sz="2400" dirty="0">
              <a:solidFill>
                <a:schemeClr val="tx1"/>
              </a:solidFill>
            </a:endParaRPr>
          </a:p>
        </p:txBody>
      </p:sp>
      <p:cxnSp>
        <p:nvCxnSpPr>
          <p:cNvPr id="15" name="Straight Arrow Connector 14">
            <a:extLst>
              <a:ext uri="{FF2B5EF4-FFF2-40B4-BE49-F238E27FC236}">
                <a16:creationId xmlns:a16="http://schemas.microsoft.com/office/drawing/2014/main" id="{93405DF0-E67B-DDBA-DE6C-5B09A57CB799}"/>
              </a:ext>
            </a:extLst>
          </p:cNvPr>
          <p:cNvCxnSpPr>
            <a:cxnSpLocks/>
          </p:cNvCxnSpPr>
          <p:nvPr/>
        </p:nvCxnSpPr>
        <p:spPr>
          <a:xfrm flipH="1">
            <a:off x="1155032" y="4111456"/>
            <a:ext cx="19250" cy="8751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1628C6BC-3D6B-689F-1E6D-68246E5C6317}"/>
              </a:ext>
            </a:extLst>
          </p:cNvPr>
          <p:cNvGrpSpPr/>
          <p:nvPr/>
        </p:nvGrpSpPr>
        <p:grpSpPr>
          <a:xfrm>
            <a:off x="1174283" y="2234265"/>
            <a:ext cx="1732549" cy="2414135"/>
            <a:chOff x="1116530" y="2226582"/>
            <a:chExt cx="1732549" cy="2414135"/>
          </a:xfrm>
        </p:grpSpPr>
        <p:cxnSp>
          <p:nvCxnSpPr>
            <p:cNvPr id="17" name="Straight Connector 16">
              <a:extLst>
                <a:ext uri="{FF2B5EF4-FFF2-40B4-BE49-F238E27FC236}">
                  <a16:creationId xmlns:a16="http://schemas.microsoft.com/office/drawing/2014/main" id="{6C697435-BE92-E01E-ADF9-17D30CF45E2B}"/>
                </a:ext>
              </a:extLst>
            </p:cNvPr>
            <p:cNvCxnSpPr>
              <a:cxnSpLocks/>
            </p:cNvCxnSpPr>
            <p:nvPr/>
          </p:nvCxnSpPr>
          <p:spPr>
            <a:xfrm>
              <a:off x="1501541" y="4124696"/>
              <a:ext cx="0" cy="489283"/>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D7675D52-BDFB-5FC8-2566-69E9FAEDB50E}"/>
                </a:ext>
              </a:extLst>
            </p:cNvPr>
            <p:cNvCxnSpPr>
              <a:cxnSpLocks/>
            </p:cNvCxnSpPr>
            <p:nvPr/>
          </p:nvCxnSpPr>
          <p:spPr>
            <a:xfrm>
              <a:off x="1501541" y="4613979"/>
              <a:ext cx="1347538" cy="2673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2FAB0A31-5882-CFC1-15D0-FC8D1A6E254C}"/>
                </a:ext>
              </a:extLst>
            </p:cNvPr>
            <p:cNvCxnSpPr>
              <a:cxnSpLocks/>
            </p:cNvCxnSpPr>
            <p:nvPr/>
          </p:nvCxnSpPr>
          <p:spPr>
            <a:xfrm flipV="1">
              <a:off x="2849079" y="2244021"/>
              <a:ext cx="0" cy="2388671"/>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777BEAD-0A4F-061E-6CBC-C04B9F88D546}"/>
                </a:ext>
              </a:extLst>
            </p:cNvPr>
            <p:cNvCxnSpPr>
              <a:cxnSpLocks/>
            </p:cNvCxnSpPr>
            <p:nvPr/>
          </p:nvCxnSpPr>
          <p:spPr>
            <a:xfrm flipH="1" flipV="1">
              <a:off x="1116530" y="2226582"/>
              <a:ext cx="1732549" cy="258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762A6E59-E610-D9EF-20F0-6504A7C986E7}"/>
              </a:ext>
            </a:extLst>
          </p:cNvPr>
          <p:cNvCxnSpPr>
            <a:cxnSpLocks/>
          </p:cNvCxnSpPr>
          <p:nvPr/>
        </p:nvCxnSpPr>
        <p:spPr>
          <a:xfrm flipH="1">
            <a:off x="1160647" y="6191716"/>
            <a:ext cx="8020" cy="3232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4779031-E347-6B9B-8573-A465BBCD16F1}"/>
              </a:ext>
            </a:extLst>
          </p:cNvPr>
          <p:cNvSpPr txBox="1"/>
          <p:nvPr/>
        </p:nvSpPr>
        <p:spPr>
          <a:xfrm>
            <a:off x="2271567" y="4272474"/>
            <a:ext cx="490885" cy="461665"/>
          </a:xfrm>
          <a:prstGeom prst="rect">
            <a:avLst/>
          </a:prstGeom>
          <a:noFill/>
        </p:spPr>
        <p:txBody>
          <a:bodyPr wrap="square" rtlCol="0">
            <a:spAutoFit/>
          </a:bodyPr>
          <a:lstStyle/>
          <a:p>
            <a:r>
              <a:rPr lang="en-AU" sz="2400" dirty="0"/>
              <a:t>x9</a:t>
            </a:r>
          </a:p>
        </p:txBody>
      </p:sp>
      <p:sp>
        <p:nvSpPr>
          <p:cNvPr id="23" name="TextBox 22">
            <a:extLst>
              <a:ext uri="{FF2B5EF4-FFF2-40B4-BE49-F238E27FC236}">
                <a16:creationId xmlns:a16="http://schemas.microsoft.com/office/drawing/2014/main" id="{B64DB8C0-A937-B345-1F33-C8DE65996020}"/>
              </a:ext>
            </a:extLst>
          </p:cNvPr>
          <p:cNvSpPr txBox="1"/>
          <p:nvPr/>
        </p:nvSpPr>
        <p:spPr>
          <a:xfrm>
            <a:off x="3288992" y="4923099"/>
            <a:ext cx="2099677" cy="523220"/>
          </a:xfrm>
          <a:prstGeom prst="rect">
            <a:avLst/>
          </a:prstGeom>
          <a:noFill/>
        </p:spPr>
        <p:txBody>
          <a:bodyPr wrap="none" rtlCol="0">
            <a:spAutoFit/>
          </a:bodyPr>
          <a:lstStyle/>
          <a:p>
            <a:r>
              <a:rPr lang="en-AU" sz="2800" dirty="0"/>
              <a:t>Table Lookup</a:t>
            </a:r>
          </a:p>
        </p:txBody>
      </p:sp>
    </p:spTree>
    <p:extLst>
      <p:ext uri="{BB962C8B-B14F-4D97-AF65-F5344CB8AC3E}">
        <p14:creationId xmlns:p14="http://schemas.microsoft.com/office/powerpoint/2010/main" val="407064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797D-30A1-E24C-7159-A3436393D005}"/>
              </a:ext>
            </a:extLst>
          </p:cNvPr>
          <p:cNvSpPr>
            <a:spLocks noGrp="1"/>
          </p:cNvSpPr>
          <p:nvPr>
            <p:ph type="title"/>
          </p:nvPr>
        </p:nvSpPr>
        <p:spPr/>
        <p:txBody>
          <a:bodyPr/>
          <a:lstStyle/>
          <a:p>
            <a:r>
              <a:rPr lang="en-AU" dirty="0"/>
              <a:t>L1-Instruction Cache</a:t>
            </a:r>
          </a:p>
        </p:txBody>
      </p:sp>
      <p:sp>
        <p:nvSpPr>
          <p:cNvPr id="3" name="Content Placeholder 2">
            <a:extLst>
              <a:ext uri="{FF2B5EF4-FFF2-40B4-BE49-F238E27FC236}">
                <a16:creationId xmlns:a16="http://schemas.microsoft.com/office/drawing/2014/main" id="{988BF464-2A4A-C12F-158A-4EEFA5FE142C}"/>
              </a:ext>
            </a:extLst>
          </p:cNvPr>
          <p:cNvSpPr>
            <a:spLocks noGrp="1"/>
          </p:cNvSpPr>
          <p:nvPr>
            <p:ph idx="1"/>
          </p:nvPr>
        </p:nvSpPr>
        <p:spPr>
          <a:xfrm>
            <a:off x="0" y="992144"/>
            <a:ext cx="6853954" cy="5500729"/>
          </a:xfrm>
        </p:spPr>
        <p:txBody>
          <a:bodyPr/>
          <a:lstStyle/>
          <a:p>
            <a:r>
              <a:rPr lang="en-AU" dirty="0"/>
              <a:t>So far we targeted the L1 Data cache. </a:t>
            </a:r>
          </a:p>
          <a:p>
            <a:r>
              <a:rPr lang="en-AU" dirty="0"/>
              <a:t>But there are other caches. Can we target them?</a:t>
            </a:r>
          </a:p>
          <a:p>
            <a:endParaRPr lang="en-AU" dirty="0"/>
          </a:p>
          <a:p>
            <a:r>
              <a:rPr lang="en-AU" dirty="0"/>
              <a:t>L1-I – caches program code.</a:t>
            </a:r>
          </a:p>
          <a:p>
            <a:pPr lvl="1"/>
            <a:r>
              <a:rPr lang="en-AU" dirty="0"/>
              <a:t>Why do we need a separate cache?</a:t>
            </a:r>
          </a:p>
          <a:p>
            <a:endParaRPr lang="en-AU" dirty="0"/>
          </a:p>
          <a:p>
            <a:r>
              <a:rPr lang="en-AU" dirty="0"/>
              <a:t>Need to have code in specific memory location.</a:t>
            </a:r>
          </a:p>
        </p:txBody>
      </p:sp>
      <p:sp>
        <p:nvSpPr>
          <p:cNvPr id="4" name="Footer Placeholder 3">
            <a:extLst>
              <a:ext uri="{FF2B5EF4-FFF2-40B4-BE49-F238E27FC236}">
                <a16:creationId xmlns:a16="http://schemas.microsoft.com/office/drawing/2014/main" id="{3D41230F-140A-5A47-B8B4-1036EE64DF0E}"/>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C11ED1FF-495A-8B16-06A4-C0DE72AB99DB}"/>
              </a:ext>
            </a:extLst>
          </p:cNvPr>
          <p:cNvSpPr>
            <a:spLocks noGrp="1"/>
          </p:cNvSpPr>
          <p:nvPr>
            <p:ph type="sldNum" sz="quarter" idx="12"/>
          </p:nvPr>
        </p:nvSpPr>
        <p:spPr/>
        <p:txBody>
          <a:bodyPr/>
          <a:lstStyle/>
          <a:p>
            <a:fld id="{C714EB55-CF6F-4C0C-B992-04610649AA02}" type="slidenum">
              <a:rPr lang="en-AU" smtClean="0"/>
              <a:t>27</a:t>
            </a:fld>
            <a:endParaRPr lang="en-AU"/>
          </a:p>
        </p:txBody>
      </p:sp>
      <p:grpSp>
        <p:nvGrpSpPr>
          <p:cNvPr id="30" name="Group 29">
            <a:extLst>
              <a:ext uri="{FF2B5EF4-FFF2-40B4-BE49-F238E27FC236}">
                <a16:creationId xmlns:a16="http://schemas.microsoft.com/office/drawing/2014/main" id="{8D21A805-30A8-A79F-6B59-863F24927C8A}"/>
              </a:ext>
            </a:extLst>
          </p:cNvPr>
          <p:cNvGrpSpPr/>
          <p:nvPr/>
        </p:nvGrpSpPr>
        <p:grpSpPr>
          <a:xfrm>
            <a:off x="7305049" y="1106177"/>
            <a:ext cx="4671753" cy="2452295"/>
            <a:chOff x="7305049" y="1106177"/>
            <a:chExt cx="4671753" cy="2452295"/>
          </a:xfrm>
        </p:grpSpPr>
        <p:sp>
          <p:nvSpPr>
            <p:cNvPr id="18" name="Rectangle 17">
              <a:extLst>
                <a:ext uri="{FF2B5EF4-FFF2-40B4-BE49-F238E27FC236}">
                  <a16:creationId xmlns:a16="http://schemas.microsoft.com/office/drawing/2014/main" id="{2E64CA0F-D55D-8954-3336-60F705C6DA06}"/>
                </a:ext>
              </a:extLst>
            </p:cNvPr>
            <p:cNvSpPr/>
            <p:nvPr/>
          </p:nvSpPr>
          <p:spPr>
            <a:xfrm>
              <a:off x="7305049" y="1106177"/>
              <a:ext cx="2144684" cy="162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Core 0</a:t>
              </a:r>
            </a:p>
          </p:txBody>
        </p:sp>
        <p:grpSp>
          <p:nvGrpSpPr>
            <p:cNvPr id="19" name="Group 18">
              <a:extLst>
                <a:ext uri="{FF2B5EF4-FFF2-40B4-BE49-F238E27FC236}">
                  <a16:creationId xmlns:a16="http://schemas.microsoft.com/office/drawing/2014/main" id="{9F79F71A-C4FD-3310-6015-F2961E0E2760}"/>
                </a:ext>
              </a:extLst>
            </p:cNvPr>
            <p:cNvGrpSpPr/>
            <p:nvPr/>
          </p:nvGrpSpPr>
          <p:grpSpPr>
            <a:xfrm>
              <a:off x="7438053" y="1546752"/>
              <a:ext cx="1878677" cy="739832"/>
              <a:chOff x="6515561" y="1417280"/>
              <a:chExt cx="1878677" cy="739832"/>
            </a:xfrm>
          </p:grpSpPr>
          <p:sp>
            <p:nvSpPr>
              <p:cNvPr id="20" name="Rectangle 19">
                <a:extLst>
                  <a:ext uri="{FF2B5EF4-FFF2-40B4-BE49-F238E27FC236}">
                    <a16:creationId xmlns:a16="http://schemas.microsoft.com/office/drawing/2014/main" id="{981548E8-4669-B86B-86B4-DCCD7346B9BC}"/>
                  </a:ext>
                </a:extLst>
              </p:cNvPr>
              <p:cNvSpPr/>
              <p:nvPr/>
            </p:nvSpPr>
            <p:spPr>
              <a:xfrm>
                <a:off x="6515562" y="1417281"/>
                <a:ext cx="881149"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L1-I</a:t>
                </a:r>
              </a:p>
            </p:txBody>
          </p:sp>
          <p:sp>
            <p:nvSpPr>
              <p:cNvPr id="21" name="Rectangle 20">
                <a:extLst>
                  <a:ext uri="{FF2B5EF4-FFF2-40B4-BE49-F238E27FC236}">
                    <a16:creationId xmlns:a16="http://schemas.microsoft.com/office/drawing/2014/main" id="{9CE33C99-48BC-8060-553A-70F0FFED777F}"/>
                  </a:ext>
                </a:extLst>
              </p:cNvPr>
              <p:cNvSpPr/>
              <p:nvPr/>
            </p:nvSpPr>
            <p:spPr>
              <a:xfrm>
                <a:off x="7513089" y="1417280"/>
                <a:ext cx="881149"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L1-D</a:t>
                </a:r>
              </a:p>
            </p:txBody>
          </p:sp>
          <p:sp>
            <p:nvSpPr>
              <p:cNvPr id="22" name="Rectangle 21">
                <a:extLst>
                  <a:ext uri="{FF2B5EF4-FFF2-40B4-BE49-F238E27FC236}">
                    <a16:creationId xmlns:a16="http://schemas.microsoft.com/office/drawing/2014/main" id="{F4E59095-5C0B-4980-3F84-87A64D0FC85E}"/>
                  </a:ext>
                </a:extLst>
              </p:cNvPr>
              <p:cNvSpPr/>
              <p:nvPr/>
            </p:nvSpPr>
            <p:spPr>
              <a:xfrm>
                <a:off x="6515561" y="1874479"/>
                <a:ext cx="1878677"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L2</a:t>
                </a:r>
              </a:p>
            </p:txBody>
          </p:sp>
        </p:grpSp>
        <p:grpSp>
          <p:nvGrpSpPr>
            <p:cNvPr id="23" name="Group 22">
              <a:extLst>
                <a:ext uri="{FF2B5EF4-FFF2-40B4-BE49-F238E27FC236}">
                  <a16:creationId xmlns:a16="http://schemas.microsoft.com/office/drawing/2014/main" id="{3C798835-C2A1-4C5C-3347-94F0D6A636F4}"/>
                </a:ext>
              </a:extLst>
            </p:cNvPr>
            <p:cNvGrpSpPr/>
            <p:nvPr/>
          </p:nvGrpSpPr>
          <p:grpSpPr>
            <a:xfrm>
              <a:off x="9832118" y="1106177"/>
              <a:ext cx="2144684" cy="1620982"/>
              <a:chOff x="6633556" y="606829"/>
              <a:chExt cx="2144684" cy="1620982"/>
            </a:xfrm>
          </p:grpSpPr>
          <p:sp>
            <p:nvSpPr>
              <p:cNvPr id="24" name="Rectangle 23">
                <a:extLst>
                  <a:ext uri="{FF2B5EF4-FFF2-40B4-BE49-F238E27FC236}">
                    <a16:creationId xmlns:a16="http://schemas.microsoft.com/office/drawing/2014/main" id="{8F70FFD4-C4F7-C658-3787-23514ACF2176}"/>
                  </a:ext>
                </a:extLst>
              </p:cNvPr>
              <p:cNvSpPr/>
              <p:nvPr/>
            </p:nvSpPr>
            <p:spPr>
              <a:xfrm>
                <a:off x="6633556" y="606829"/>
                <a:ext cx="2144684" cy="162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Core 1</a:t>
                </a:r>
              </a:p>
            </p:txBody>
          </p:sp>
          <p:grpSp>
            <p:nvGrpSpPr>
              <p:cNvPr id="25" name="Group 24">
                <a:extLst>
                  <a:ext uri="{FF2B5EF4-FFF2-40B4-BE49-F238E27FC236}">
                    <a16:creationId xmlns:a16="http://schemas.microsoft.com/office/drawing/2014/main" id="{2278A550-A8FF-261D-A8C1-1D2C959444BD}"/>
                  </a:ext>
                </a:extLst>
              </p:cNvPr>
              <p:cNvGrpSpPr/>
              <p:nvPr/>
            </p:nvGrpSpPr>
            <p:grpSpPr>
              <a:xfrm>
                <a:off x="6766560" y="1047404"/>
                <a:ext cx="1878677" cy="739832"/>
                <a:chOff x="6633556" y="1105591"/>
                <a:chExt cx="1878677" cy="739832"/>
              </a:xfrm>
            </p:grpSpPr>
            <p:sp>
              <p:nvSpPr>
                <p:cNvPr id="26" name="Rectangle 25">
                  <a:extLst>
                    <a:ext uri="{FF2B5EF4-FFF2-40B4-BE49-F238E27FC236}">
                      <a16:creationId xmlns:a16="http://schemas.microsoft.com/office/drawing/2014/main" id="{3427CC39-8201-32FD-F527-059881BD5893}"/>
                    </a:ext>
                  </a:extLst>
                </p:cNvPr>
                <p:cNvSpPr/>
                <p:nvPr/>
              </p:nvSpPr>
              <p:spPr>
                <a:xfrm>
                  <a:off x="6633557" y="1105592"/>
                  <a:ext cx="881149"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L1-I</a:t>
                  </a:r>
                </a:p>
              </p:txBody>
            </p:sp>
            <p:sp>
              <p:nvSpPr>
                <p:cNvPr id="27" name="Rectangle 26">
                  <a:extLst>
                    <a:ext uri="{FF2B5EF4-FFF2-40B4-BE49-F238E27FC236}">
                      <a16:creationId xmlns:a16="http://schemas.microsoft.com/office/drawing/2014/main" id="{2C241739-4DF0-C12E-81CD-5013388DFB07}"/>
                    </a:ext>
                  </a:extLst>
                </p:cNvPr>
                <p:cNvSpPr/>
                <p:nvPr/>
              </p:nvSpPr>
              <p:spPr>
                <a:xfrm>
                  <a:off x="7631084" y="1105591"/>
                  <a:ext cx="881149"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L1-D</a:t>
                  </a:r>
                </a:p>
              </p:txBody>
            </p:sp>
            <p:sp>
              <p:nvSpPr>
                <p:cNvPr id="28" name="Rectangle 27">
                  <a:extLst>
                    <a:ext uri="{FF2B5EF4-FFF2-40B4-BE49-F238E27FC236}">
                      <a16:creationId xmlns:a16="http://schemas.microsoft.com/office/drawing/2014/main" id="{D0EF3191-8D90-65AB-D195-6A7440AC0AE8}"/>
                    </a:ext>
                  </a:extLst>
                </p:cNvPr>
                <p:cNvSpPr/>
                <p:nvPr/>
              </p:nvSpPr>
              <p:spPr>
                <a:xfrm>
                  <a:off x="6633556" y="1562790"/>
                  <a:ext cx="1878677"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L2</a:t>
                  </a:r>
                </a:p>
              </p:txBody>
            </p:sp>
          </p:grpSp>
        </p:grpSp>
        <p:sp>
          <p:nvSpPr>
            <p:cNvPr id="29" name="Rectangle 28">
              <a:extLst>
                <a:ext uri="{FF2B5EF4-FFF2-40B4-BE49-F238E27FC236}">
                  <a16:creationId xmlns:a16="http://schemas.microsoft.com/office/drawing/2014/main" id="{FDCB2B65-0FEC-A04C-8510-0394C237D5F2}"/>
                </a:ext>
              </a:extLst>
            </p:cNvPr>
            <p:cNvSpPr/>
            <p:nvPr/>
          </p:nvSpPr>
          <p:spPr>
            <a:xfrm>
              <a:off x="7305049" y="2955365"/>
              <a:ext cx="4671753" cy="6031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LLC</a:t>
              </a:r>
            </a:p>
          </p:txBody>
        </p:sp>
      </p:grpSp>
      <p:sp>
        <p:nvSpPr>
          <p:cNvPr id="31" name="Rectangle 30">
            <a:extLst>
              <a:ext uri="{FF2B5EF4-FFF2-40B4-BE49-F238E27FC236}">
                <a16:creationId xmlns:a16="http://schemas.microsoft.com/office/drawing/2014/main" id="{A2B13DF3-D6DD-3D93-D297-C743D0738CA5}"/>
              </a:ext>
            </a:extLst>
          </p:cNvPr>
          <p:cNvSpPr/>
          <p:nvPr/>
        </p:nvSpPr>
        <p:spPr>
          <a:xfrm>
            <a:off x="7477484" y="4321147"/>
            <a:ext cx="1609872" cy="56835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JMP .+4096</a:t>
            </a:r>
          </a:p>
        </p:txBody>
      </p:sp>
      <p:sp>
        <p:nvSpPr>
          <p:cNvPr id="32" name="Rectangle 31">
            <a:extLst>
              <a:ext uri="{FF2B5EF4-FFF2-40B4-BE49-F238E27FC236}">
                <a16:creationId xmlns:a16="http://schemas.microsoft.com/office/drawing/2014/main" id="{43BC870D-641A-5578-1FF0-5AFA447A7142}"/>
              </a:ext>
            </a:extLst>
          </p:cNvPr>
          <p:cNvSpPr/>
          <p:nvPr/>
        </p:nvSpPr>
        <p:spPr>
          <a:xfrm>
            <a:off x="7477484" y="5026742"/>
            <a:ext cx="1609872" cy="56835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JMP .+4096</a:t>
            </a:r>
          </a:p>
        </p:txBody>
      </p:sp>
      <p:sp>
        <p:nvSpPr>
          <p:cNvPr id="33" name="Rectangle 32">
            <a:extLst>
              <a:ext uri="{FF2B5EF4-FFF2-40B4-BE49-F238E27FC236}">
                <a16:creationId xmlns:a16="http://schemas.microsoft.com/office/drawing/2014/main" id="{45A141CF-7C8D-5F82-ED81-FE630DBCD025}"/>
              </a:ext>
            </a:extLst>
          </p:cNvPr>
          <p:cNvSpPr/>
          <p:nvPr/>
        </p:nvSpPr>
        <p:spPr>
          <a:xfrm>
            <a:off x="7477484" y="6208694"/>
            <a:ext cx="1609872" cy="56835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RET</a:t>
            </a:r>
          </a:p>
        </p:txBody>
      </p:sp>
      <p:sp>
        <p:nvSpPr>
          <p:cNvPr id="34" name="Rectangle 33">
            <a:extLst>
              <a:ext uri="{FF2B5EF4-FFF2-40B4-BE49-F238E27FC236}">
                <a16:creationId xmlns:a16="http://schemas.microsoft.com/office/drawing/2014/main" id="{2DA6F68E-5F98-3803-0CA9-AFF369D1FDBD}"/>
              </a:ext>
            </a:extLst>
          </p:cNvPr>
          <p:cNvSpPr/>
          <p:nvPr/>
        </p:nvSpPr>
        <p:spPr>
          <a:xfrm>
            <a:off x="7477484" y="4321147"/>
            <a:ext cx="4499318" cy="56835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5" name="Rectangle 34">
            <a:extLst>
              <a:ext uri="{FF2B5EF4-FFF2-40B4-BE49-F238E27FC236}">
                <a16:creationId xmlns:a16="http://schemas.microsoft.com/office/drawing/2014/main" id="{F4013911-5884-944E-78CB-DCC821A0A81E}"/>
              </a:ext>
            </a:extLst>
          </p:cNvPr>
          <p:cNvSpPr/>
          <p:nvPr/>
        </p:nvSpPr>
        <p:spPr>
          <a:xfrm>
            <a:off x="7477484" y="6208694"/>
            <a:ext cx="4499318" cy="56835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6" name="Rectangle 35">
            <a:extLst>
              <a:ext uri="{FF2B5EF4-FFF2-40B4-BE49-F238E27FC236}">
                <a16:creationId xmlns:a16="http://schemas.microsoft.com/office/drawing/2014/main" id="{C0D3EEA0-7DBF-C7B6-BE53-159E9349C1D5}"/>
              </a:ext>
            </a:extLst>
          </p:cNvPr>
          <p:cNvSpPr/>
          <p:nvPr/>
        </p:nvSpPr>
        <p:spPr>
          <a:xfrm>
            <a:off x="7477484" y="5026742"/>
            <a:ext cx="4499318" cy="56835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Tree>
    <p:extLst>
      <p:ext uri="{BB962C8B-B14F-4D97-AF65-F5344CB8AC3E}">
        <p14:creationId xmlns:p14="http://schemas.microsoft.com/office/powerpoint/2010/main" val="150106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1" grpId="0" animBg="1"/>
      <p:bldP spid="32" grpId="0" animBg="1"/>
      <p:bldP spid="33" grpId="0" animBg="1"/>
      <p:bldP spid="34" grpId="0" animBg="1"/>
      <p:bldP spid="35" grpId="0" animBg="1"/>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7FC8-EBD6-9DE1-884F-618FE59B7A8F}"/>
              </a:ext>
            </a:extLst>
          </p:cNvPr>
          <p:cNvSpPr>
            <a:spLocks noGrp="1"/>
          </p:cNvSpPr>
          <p:nvPr>
            <p:ph type="title"/>
          </p:nvPr>
        </p:nvSpPr>
        <p:spPr/>
        <p:txBody>
          <a:bodyPr/>
          <a:lstStyle/>
          <a:p>
            <a:r>
              <a:rPr lang="en-AU"/>
              <a:t>AssemblyLine</a:t>
            </a:r>
          </a:p>
        </p:txBody>
      </p:sp>
      <p:sp>
        <p:nvSpPr>
          <p:cNvPr id="3" name="Content Placeholder 2">
            <a:extLst>
              <a:ext uri="{FF2B5EF4-FFF2-40B4-BE49-F238E27FC236}">
                <a16:creationId xmlns:a16="http://schemas.microsoft.com/office/drawing/2014/main" id="{54884F8C-03A7-40AD-D002-ACC327C08D19}"/>
              </a:ext>
            </a:extLst>
          </p:cNvPr>
          <p:cNvSpPr>
            <a:spLocks noGrp="1"/>
          </p:cNvSpPr>
          <p:nvPr>
            <p:ph idx="1"/>
          </p:nvPr>
        </p:nvSpPr>
        <p:spPr>
          <a:xfrm>
            <a:off x="0" y="992144"/>
            <a:ext cx="7120991" cy="5500729"/>
          </a:xfrm>
        </p:spPr>
        <p:txBody>
          <a:bodyPr>
            <a:normAutofit/>
          </a:bodyPr>
          <a:lstStyle/>
          <a:p>
            <a:r>
              <a:rPr lang="en-AU" dirty="0"/>
              <a:t>A library for generating assembly code</a:t>
            </a:r>
          </a:p>
          <a:p>
            <a:endParaRPr lang="en-AU" dirty="0"/>
          </a:p>
          <a:p>
            <a:endParaRPr lang="en-AU" dirty="0"/>
          </a:p>
          <a:p>
            <a:endParaRPr lang="en-AU" dirty="0"/>
          </a:p>
          <a:p>
            <a:endParaRPr lang="en-AU" dirty="0"/>
          </a:p>
          <a:p>
            <a:endParaRPr lang="en-AU" dirty="0"/>
          </a:p>
          <a:p>
            <a:endParaRPr lang="en-AU" dirty="0"/>
          </a:p>
          <a:p>
            <a:endParaRPr lang="en-AU" dirty="0"/>
          </a:p>
          <a:p>
            <a:r>
              <a:rPr lang="en-AU" dirty="0"/>
              <a:t>In active development – ask if interested</a:t>
            </a:r>
          </a:p>
        </p:txBody>
      </p:sp>
      <p:sp>
        <p:nvSpPr>
          <p:cNvPr id="4" name="Footer Placeholder 3">
            <a:extLst>
              <a:ext uri="{FF2B5EF4-FFF2-40B4-BE49-F238E27FC236}">
                <a16:creationId xmlns:a16="http://schemas.microsoft.com/office/drawing/2014/main" id="{08E19539-072F-DEAC-1E6F-C4070CD6EBA6}"/>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DD326E5E-862A-391E-3CF5-7D30534ABFBC}"/>
              </a:ext>
            </a:extLst>
          </p:cNvPr>
          <p:cNvSpPr>
            <a:spLocks noGrp="1"/>
          </p:cNvSpPr>
          <p:nvPr>
            <p:ph type="sldNum" sz="quarter" idx="12"/>
          </p:nvPr>
        </p:nvSpPr>
        <p:spPr/>
        <p:txBody>
          <a:bodyPr/>
          <a:lstStyle/>
          <a:p>
            <a:fld id="{C714EB55-CF6F-4C0C-B992-04610649AA02}" type="slidenum">
              <a:rPr lang="en-AU" smtClean="0"/>
              <a:t>28</a:t>
            </a:fld>
            <a:endParaRPr lang="en-AU"/>
          </a:p>
        </p:txBody>
      </p:sp>
      <p:pic>
        <p:nvPicPr>
          <p:cNvPr id="9" name="Picture 8">
            <a:extLst>
              <a:ext uri="{FF2B5EF4-FFF2-40B4-BE49-F238E27FC236}">
                <a16:creationId xmlns:a16="http://schemas.microsoft.com/office/drawing/2014/main" id="{037AD167-3476-9A79-34D2-E10AD4434D8B}"/>
              </a:ext>
            </a:extLst>
          </p:cNvPr>
          <p:cNvPicPr>
            <a:picLocks noChangeAspect="1"/>
          </p:cNvPicPr>
          <p:nvPr/>
        </p:nvPicPr>
        <p:blipFill>
          <a:blip r:embed="rId2">
            <a:clrChange>
              <a:clrFrom>
                <a:srgbClr val="F6F8FA"/>
              </a:clrFrom>
              <a:clrTo>
                <a:srgbClr val="F6F8FA">
                  <a:alpha val="0"/>
                </a:srgbClr>
              </a:clrTo>
            </a:clrChange>
          </a:blip>
          <a:stretch>
            <a:fillRect/>
          </a:stretch>
        </p:blipFill>
        <p:spPr>
          <a:xfrm>
            <a:off x="782135" y="1547275"/>
            <a:ext cx="10236769" cy="3285036"/>
          </a:xfrm>
          <a:prstGeom prst="rect">
            <a:avLst/>
          </a:prstGeom>
        </p:spPr>
      </p:pic>
      <p:pic>
        <p:nvPicPr>
          <p:cNvPr id="7" name="Picture 6">
            <a:extLst>
              <a:ext uri="{FF2B5EF4-FFF2-40B4-BE49-F238E27FC236}">
                <a16:creationId xmlns:a16="http://schemas.microsoft.com/office/drawing/2014/main" id="{CFA12E69-9BCA-F0F7-B107-2004C3C3EC9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78603" y="4267065"/>
            <a:ext cx="2584583" cy="2590933"/>
          </a:xfrm>
          <a:prstGeom prst="rect">
            <a:avLst/>
          </a:prstGeom>
        </p:spPr>
      </p:pic>
    </p:spTree>
    <p:extLst>
      <p:ext uri="{BB962C8B-B14F-4D97-AF65-F5344CB8AC3E}">
        <p14:creationId xmlns:p14="http://schemas.microsoft.com/office/powerpoint/2010/main" val="375160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2564-B7C0-2BD2-FD69-4CD5701DB5AC}"/>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C8CC27D9-628A-9061-11C3-44CA78393D39}"/>
              </a:ext>
            </a:extLst>
          </p:cNvPr>
          <p:cNvSpPr>
            <a:spLocks noGrp="1"/>
          </p:cNvSpPr>
          <p:nvPr>
            <p:ph idx="1"/>
          </p:nvPr>
        </p:nvSpPr>
        <p:spPr>
          <a:xfrm>
            <a:off x="0" y="793020"/>
            <a:ext cx="12192000" cy="6064978"/>
          </a:xfrm>
        </p:spPr>
        <p:txBody>
          <a:bodyPr>
            <a:normAutofit lnSpcReduction="10000"/>
          </a:bodyPr>
          <a:lstStyle/>
          <a:p>
            <a:r>
              <a:rPr lang="en-AU" dirty="0" err="1"/>
              <a:t>Prime+Probe</a:t>
            </a:r>
            <a:r>
              <a:rPr lang="en-AU" dirty="0"/>
              <a:t> </a:t>
            </a:r>
          </a:p>
          <a:p>
            <a:pPr lvl="1"/>
            <a:r>
              <a:rPr lang="en-AU" dirty="0"/>
              <a:t>Attack theory</a:t>
            </a:r>
          </a:p>
          <a:p>
            <a:pPr lvl="1"/>
            <a:r>
              <a:rPr lang="en-AU" dirty="0"/>
              <a:t>… and practice</a:t>
            </a:r>
          </a:p>
          <a:p>
            <a:endParaRPr lang="en-AU" dirty="0"/>
          </a:p>
          <a:p>
            <a:r>
              <a:rPr lang="en-AU" dirty="0"/>
              <a:t>Attacking AES</a:t>
            </a:r>
          </a:p>
          <a:p>
            <a:pPr lvl="1"/>
            <a:r>
              <a:rPr lang="en-AU" dirty="0"/>
              <a:t>Ideal scenario</a:t>
            </a:r>
          </a:p>
          <a:p>
            <a:pPr lvl="1"/>
            <a:r>
              <a:rPr lang="en-AU" dirty="0"/>
              <a:t>Basic noise handling</a:t>
            </a:r>
          </a:p>
          <a:p>
            <a:pPr lvl="1"/>
            <a:r>
              <a:rPr lang="en-AU" dirty="0"/>
              <a:t>Correlation attacks</a:t>
            </a:r>
          </a:p>
          <a:p>
            <a:endParaRPr lang="en-AU" dirty="0"/>
          </a:p>
          <a:p>
            <a:r>
              <a:rPr lang="en-AU" dirty="0"/>
              <a:t>Next lecture</a:t>
            </a:r>
          </a:p>
          <a:p>
            <a:pPr lvl="1"/>
            <a:r>
              <a:rPr lang="en-AU" dirty="0"/>
              <a:t>Recovering partial RSA keys</a:t>
            </a:r>
          </a:p>
          <a:p>
            <a:pPr lvl="1"/>
            <a:r>
              <a:rPr lang="en-AU" dirty="0"/>
              <a:t>Read: </a:t>
            </a:r>
            <a:r>
              <a:rPr lang="en-AU" dirty="0" err="1"/>
              <a:t>Heninger</a:t>
            </a:r>
            <a:r>
              <a:rPr lang="en-AU" dirty="0"/>
              <a:t> and </a:t>
            </a:r>
            <a:r>
              <a:rPr lang="en-AU" dirty="0" err="1"/>
              <a:t>Shacham</a:t>
            </a:r>
            <a:r>
              <a:rPr lang="en-GB" dirty="0"/>
              <a:t>, “Recovering RSA Private Keys from Random Key Bits”, CRYPTO 2009</a:t>
            </a:r>
            <a:endParaRPr lang="en-AU" dirty="0"/>
          </a:p>
        </p:txBody>
      </p:sp>
      <p:sp>
        <p:nvSpPr>
          <p:cNvPr id="4" name="Footer Placeholder 3">
            <a:extLst>
              <a:ext uri="{FF2B5EF4-FFF2-40B4-BE49-F238E27FC236}">
                <a16:creationId xmlns:a16="http://schemas.microsoft.com/office/drawing/2014/main" id="{111F731D-A783-0AD9-DB8A-0496CF67353B}"/>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30B529C6-780E-675D-1698-0E7131B0CDAE}"/>
              </a:ext>
            </a:extLst>
          </p:cNvPr>
          <p:cNvSpPr>
            <a:spLocks noGrp="1"/>
          </p:cNvSpPr>
          <p:nvPr>
            <p:ph type="sldNum" sz="quarter" idx="12"/>
          </p:nvPr>
        </p:nvSpPr>
        <p:spPr/>
        <p:txBody>
          <a:bodyPr/>
          <a:lstStyle/>
          <a:p>
            <a:fld id="{C714EB55-CF6F-4C0C-B992-04610649AA02}" type="slidenum">
              <a:rPr lang="en-AU" smtClean="0"/>
              <a:t>29</a:t>
            </a:fld>
            <a:endParaRPr lang="en-AU"/>
          </a:p>
        </p:txBody>
      </p:sp>
      <p:graphicFrame>
        <p:nvGraphicFramePr>
          <p:cNvPr id="6" name="Object 5">
            <a:extLst>
              <a:ext uri="{FF2B5EF4-FFF2-40B4-BE49-F238E27FC236}">
                <a16:creationId xmlns:a16="http://schemas.microsoft.com/office/drawing/2014/main" id="{086C056A-025D-F79B-2F4A-3C7228EC2A05}"/>
              </a:ext>
            </a:extLst>
          </p:cNvPr>
          <p:cNvGraphicFramePr>
            <a:graphicFrameLocks noChangeAspect="1"/>
          </p:cNvGraphicFramePr>
          <p:nvPr>
            <p:extLst>
              <p:ext uri="{D42A27DB-BD31-4B8C-83A1-F6EECF244321}">
                <p14:modId xmlns:p14="http://schemas.microsoft.com/office/powerpoint/2010/main" val="1009236860"/>
              </p:ext>
            </p:extLst>
          </p:nvPr>
        </p:nvGraphicFramePr>
        <p:xfrm>
          <a:off x="5810345" y="627019"/>
          <a:ext cx="5287584" cy="2313318"/>
        </p:xfrm>
        <a:graphic>
          <a:graphicData uri="http://schemas.openxmlformats.org/presentationml/2006/ole">
            <mc:AlternateContent xmlns:mc="http://schemas.openxmlformats.org/markup-compatibility/2006">
              <mc:Choice xmlns:v="urn:schemas-microsoft-com:vml" Requires="v">
                <p:oleObj name="Acrobat Document" r:id="rId2" imgW="3657600" imgH="1599788" progId="Acrobat.Document.DC">
                  <p:embed/>
                </p:oleObj>
              </mc:Choice>
              <mc:Fallback>
                <p:oleObj name="Acrobat Document" r:id="rId2" imgW="3657600" imgH="1599788" progId="Acrobat.Document.DC">
                  <p:embed/>
                  <p:pic>
                    <p:nvPicPr>
                      <p:cNvPr id="3" name="Object 2">
                        <a:extLst>
                          <a:ext uri="{FF2B5EF4-FFF2-40B4-BE49-F238E27FC236}">
                            <a16:creationId xmlns:a16="http://schemas.microsoft.com/office/drawing/2014/main" id="{72BF5A9F-A15E-0426-2E3F-213657F04911}"/>
                          </a:ext>
                        </a:extLst>
                      </p:cNvPr>
                      <p:cNvPicPr/>
                      <p:nvPr/>
                    </p:nvPicPr>
                    <p:blipFill>
                      <a:blip r:embed="rId3"/>
                      <a:stretch>
                        <a:fillRect/>
                      </a:stretch>
                    </p:blipFill>
                    <p:spPr>
                      <a:xfrm>
                        <a:off x="5810345" y="627019"/>
                        <a:ext cx="5287584" cy="2313318"/>
                      </a:xfrm>
                      <a:prstGeom prst="rect">
                        <a:avLst/>
                      </a:prstGeom>
                    </p:spPr>
                  </p:pic>
                </p:oleObj>
              </mc:Fallback>
            </mc:AlternateContent>
          </a:graphicData>
        </a:graphic>
      </p:graphicFrame>
      <p:pic>
        <p:nvPicPr>
          <p:cNvPr id="7" name="Content Placeholder 3" descr="AESB1.png">
            <a:extLst>
              <a:ext uri="{FF2B5EF4-FFF2-40B4-BE49-F238E27FC236}">
                <a16:creationId xmlns:a16="http://schemas.microsoft.com/office/drawing/2014/main" id="{8C27C35C-5F9E-C334-4591-DD6ACB1F3D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7000" y="3164010"/>
            <a:ext cx="4498000" cy="1507308"/>
          </a:xfrm>
          <a:prstGeom prst="rect">
            <a:avLst/>
          </a:prstGeom>
        </p:spPr>
      </p:pic>
      <p:grpSp>
        <p:nvGrpSpPr>
          <p:cNvPr id="8" name="Group 7">
            <a:extLst>
              <a:ext uri="{FF2B5EF4-FFF2-40B4-BE49-F238E27FC236}">
                <a16:creationId xmlns:a16="http://schemas.microsoft.com/office/drawing/2014/main" id="{7C9C72CA-C6B6-CF3E-8AF9-91411903C668}"/>
              </a:ext>
            </a:extLst>
          </p:cNvPr>
          <p:cNvGrpSpPr/>
          <p:nvPr/>
        </p:nvGrpSpPr>
        <p:grpSpPr>
          <a:xfrm>
            <a:off x="8676949" y="3251500"/>
            <a:ext cx="3183102" cy="1419818"/>
            <a:chOff x="5293894" y="3347135"/>
            <a:chExt cx="6198669" cy="2764907"/>
          </a:xfrm>
        </p:grpSpPr>
        <p:pic>
          <p:nvPicPr>
            <p:cNvPr id="9" name="Picture 8">
              <a:extLst>
                <a:ext uri="{FF2B5EF4-FFF2-40B4-BE49-F238E27FC236}">
                  <a16:creationId xmlns:a16="http://schemas.microsoft.com/office/drawing/2014/main" id="{3A312B77-3D89-C84D-BDC1-E8BB8028F139}"/>
                </a:ext>
              </a:extLst>
            </p:cNvPr>
            <p:cNvPicPr>
              <a:picLocks noChangeAspect="1"/>
            </p:cNvPicPr>
            <p:nvPr/>
          </p:nvPicPr>
          <p:blipFill rotWithShape="1">
            <a:blip r:embed="rId5"/>
            <a:srcRect l="5134" b="3931"/>
            <a:stretch/>
          </p:blipFill>
          <p:spPr>
            <a:xfrm>
              <a:off x="5293894" y="3347135"/>
              <a:ext cx="6198669" cy="2764907"/>
            </a:xfrm>
            <a:prstGeom prst="rect">
              <a:avLst/>
            </a:prstGeom>
          </p:spPr>
        </p:pic>
        <p:sp>
          <p:nvSpPr>
            <p:cNvPr id="10" name="Rectangle 9">
              <a:extLst>
                <a:ext uri="{FF2B5EF4-FFF2-40B4-BE49-F238E27FC236}">
                  <a16:creationId xmlns:a16="http://schemas.microsoft.com/office/drawing/2014/main" id="{AC738412-9766-424D-8A40-E3DD51A08242}"/>
                </a:ext>
              </a:extLst>
            </p:cNvPr>
            <p:cNvSpPr/>
            <p:nvPr/>
          </p:nvSpPr>
          <p:spPr>
            <a:xfrm>
              <a:off x="8335478" y="3522846"/>
              <a:ext cx="2772076" cy="529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5236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8B3D-319C-43F4-9D72-2F0399DE3152}"/>
              </a:ext>
            </a:extLst>
          </p:cNvPr>
          <p:cNvSpPr>
            <a:spLocks noGrp="1"/>
          </p:cNvSpPr>
          <p:nvPr>
            <p:ph type="title"/>
          </p:nvPr>
        </p:nvSpPr>
        <p:spPr/>
        <p:txBody>
          <a:bodyPr/>
          <a:lstStyle/>
          <a:p>
            <a:r>
              <a:rPr lang="en-AU" dirty="0"/>
              <a:t>Cache Attacks</a:t>
            </a:r>
          </a:p>
        </p:txBody>
      </p:sp>
      <p:sp>
        <p:nvSpPr>
          <p:cNvPr id="4" name="Content Placeholder 3">
            <a:extLst>
              <a:ext uri="{FF2B5EF4-FFF2-40B4-BE49-F238E27FC236}">
                <a16:creationId xmlns:a16="http://schemas.microsoft.com/office/drawing/2014/main" id="{A74EEB33-D39A-5716-C079-544B2826D725}"/>
              </a:ext>
            </a:extLst>
          </p:cNvPr>
          <p:cNvSpPr>
            <a:spLocks noGrp="1"/>
          </p:cNvSpPr>
          <p:nvPr>
            <p:ph idx="1"/>
          </p:nvPr>
        </p:nvSpPr>
        <p:spPr/>
        <p:txBody>
          <a:bodyPr/>
          <a:lstStyle/>
          <a:p>
            <a:endParaRPr lang="en-AU"/>
          </a:p>
        </p:txBody>
      </p:sp>
      <p:grpSp>
        <p:nvGrpSpPr>
          <p:cNvPr id="11" name="Group 10">
            <a:extLst>
              <a:ext uri="{FF2B5EF4-FFF2-40B4-BE49-F238E27FC236}">
                <a16:creationId xmlns:a16="http://schemas.microsoft.com/office/drawing/2014/main" id="{D37B97A6-6C8E-433E-B6E6-14981B2F2D95}"/>
              </a:ext>
            </a:extLst>
          </p:cNvPr>
          <p:cNvGrpSpPr/>
          <p:nvPr/>
        </p:nvGrpSpPr>
        <p:grpSpPr>
          <a:xfrm>
            <a:off x="409528" y="1790067"/>
            <a:ext cx="2400300" cy="4147080"/>
            <a:chOff x="450625" y="2190759"/>
            <a:chExt cx="2400300" cy="4147080"/>
          </a:xfrm>
        </p:grpSpPr>
        <p:pic>
          <p:nvPicPr>
            <p:cNvPr id="2050" name="Picture 2">
              <a:extLst>
                <a:ext uri="{FF2B5EF4-FFF2-40B4-BE49-F238E27FC236}">
                  <a16:creationId xmlns:a16="http://schemas.microsoft.com/office/drawing/2014/main" id="{9357FC24-E3F3-4538-887C-4EE5046F3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25" y="2190759"/>
              <a:ext cx="2400300" cy="2828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E290BC-CF8F-4D43-B901-EE953B6A6C1F}"/>
                </a:ext>
              </a:extLst>
            </p:cNvPr>
            <p:cNvSpPr txBox="1"/>
            <p:nvPr/>
          </p:nvSpPr>
          <p:spPr>
            <a:xfrm>
              <a:off x="519899" y="5260621"/>
              <a:ext cx="2261753" cy="1077218"/>
            </a:xfrm>
            <a:prstGeom prst="rect">
              <a:avLst/>
            </a:prstGeom>
            <a:noFill/>
          </p:spPr>
          <p:txBody>
            <a:bodyPr wrap="square" rtlCol="0">
              <a:spAutoFit/>
            </a:bodyPr>
            <a:lstStyle/>
            <a:p>
              <a:pPr algn="ctr"/>
              <a:r>
                <a:rPr lang="en-AU" sz="3200" dirty="0"/>
                <a:t>Program</a:t>
              </a:r>
            </a:p>
            <a:p>
              <a:pPr algn="ctr"/>
              <a:r>
                <a:rPr lang="en-AU" sz="3200" dirty="0"/>
                <a:t>History</a:t>
              </a:r>
            </a:p>
          </p:txBody>
        </p:sp>
      </p:grpSp>
      <p:grpSp>
        <p:nvGrpSpPr>
          <p:cNvPr id="10" name="Group 9">
            <a:extLst>
              <a:ext uri="{FF2B5EF4-FFF2-40B4-BE49-F238E27FC236}">
                <a16:creationId xmlns:a16="http://schemas.microsoft.com/office/drawing/2014/main" id="{21B60550-1A98-448B-9878-D31495368C46}"/>
              </a:ext>
            </a:extLst>
          </p:cNvPr>
          <p:cNvGrpSpPr/>
          <p:nvPr/>
        </p:nvGrpSpPr>
        <p:grpSpPr>
          <a:xfrm>
            <a:off x="4819946" y="1838893"/>
            <a:ext cx="2577639" cy="4098254"/>
            <a:chOff x="4969612" y="2239585"/>
            <a:chExt cx="2577639" cy="4098254"/>
          </a:xfrm>
        </p:grpSpPr>
        <p:pic>
          <p:nvPicPr>
            <p:cNvPr id="2052" name="Picture 4">
              <a:extLst>
                <a:ext uri="{FF2B5EF4-FFF2-40B4-BE49-F238E27FC236}">
                  <a16:creationId xmlns:a16="http://schemas.microsoft.com/office/drawing/2014/main" id="{2FE5668E-630A-452B-9ECA-0FDB5CE5B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612" y="2239585"/>
              <a:ext cx="2577639" cy="27312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7D9F780-43C7-468C-B19D-D7789A1C8968}"/>
                </a:ext>
              </a:extLst>
            </p:cNvPr>
            <p:cNvSpPr txBox="1"/>
            <p:nvPr/>
          </p:nvSpPr>
          <p:spPr>
            <a:xfrm>
              <a:off x="5127555" y="5260621"/>
              <a:ext cx="2261753" cy="1077218"/>
            </a:xfrm>
            <a:prstGeom prst="rect">
              <a:avLst/>
            </a:prstGeom>
            <a:noFill/>
          </p:spPr>
          <p:txBody>
            <a:bodyPr wrap="square" rtlCol="0">
              <a:spAutoFit/>
            </a:bodyPr>
            <a:lstStyle/>
            <a:p>
              <a:pPr algn="ctr"/>
              <a:r>
                <a:rPr lang="en-AU" sz="3200" dirty="0"/>
                <a:t>Cache</a:t>
              </a:r>
            </a:p>
            <a:p>
              <a:pPr algn="ctr"/>
              <a:r>
                <a:rPr lang="en-AU" sz="3200" dirty="0"/>
                <a:t>State</a:t>
              </a:r>
            </a:p>
          </p:txBody>
        </p:sp>
      </p:grpSp>
      <p:grpSp>
        <p:nvGrpSpPr>
          <p:cNvPr id="9" name="Group 8">
            <a:extLst>
              <a:ext uri="{FF2B5EF4-FFF2-40B4-BE49-F238E27FC236}">
                <a16:creationId xmlns:a16="http://schemas.microsoft.com/office/drawing/2014/main" id="{5DB69F06-3A72-49D6-86C4-4BE73E8C9EFB}"/>
              </a:ext>
            </a:extLst>
          </p:cNvPr>
          <p:cNvGrpSpPr/>
          <p:nvPr/>
        </p:nvGrpSpPr>
        <p:grpSpPr>
          <a:xfrm>
            <a:off x="9407703" y="2192726"/>
            <a:ext cx="2261753" cy="3744421"/>
            <a:chOff x="9448800" y="2593418"/>
            <a:chExt cx="2261753" cy="3744421"/>
          </a:xfrm>
        </p:grpSpPr>
        <p:pic>
          <p:nvPicPr>
            <p:cNvPr id="2054" name="Picture 6">
              <a:extLst>
                <a:ext uri="{FF2B5EF4-FFF2-40B4-BE49-F238E27FC236}">
                  <a16:creationId xmlns:a16="http://schemas.microsoft.com/office/drawing/2014/main" id="{06B4769B-9BBF-4412-B466-65EFA7B01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9705" y="2593418"/>
              <a:ext cx="1899942" cy="202360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172A3E-FE33-449B-AAC1-8C35E4162640}"/>
                </a:ext>
              </a:extLst>
            </p:cNvPr>
            <p:cNvSpPr txBox="1"/>
            <p:nvPr/>
          </p:nvSpPr>
          <p:spPr>
            <a:xfrm>
              <a:off x="9448800" y="5260621"/>
              <a:ext cx="2261753" cy="1077218"/>
            </a:xfrm>
            <a:prstGeom prst="rect">
              <a:avLst/>
            </a:prstGeom>
            <a:noFill/>
          </p:spPr>
          <p:txBody>
            <a:bodyPr wrap="square" rtlCol="0">
              <a:spAutoFit/>
            </a:bodyPr>
            <a:lstStyle/>
            <a:p>
              <a:pPr algn="ctr"/>
              <a:r>
                <a:rPr lang="en-AU" sz="3200" dirty="0"/>
                <a:t>Execution</a:t>
              </a:r>
            </a:p>
            <a:p>
              <a:pPr algn="ctr"/>
              <a:r>
                <a:rPr lang="en-AU" sz="3200" dirty="0"/>
                <a:t>Time</a:t>
              </a:r>
            </a:p>
          </p:txBody>
        </p:sp>
      </p:grpSp>
      <p:sp>
        <p:nvSpPr>
          <p:cNvPr id="14" name="Arrow: Right 13">
            <a:extLst>
              <a:ext uri="{FF2B5EF4-FFF2-40B4-BE49-F238E27FC236}">
                <a16:creationId xmlns:a16="http://schemas.microsoft.com/office/drawing/2014/main" id="{EF915CB7-31C2-43C0-BB69-1797037E1CF3}"/>
              </a:ext>
            </a:extLst>
          </p:cNvPr>
          <p:cNvSpPr/>
          <p:nvPr/>
        </p:nvSpPr>
        <p:spPr>
          <a:xfrm flipH="1">
            <a:off x="3020602" y="3103140"/>
            <a:ext cx="1571946" cy="842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Arrow: Right 17">
            <a:extLst>
              <a:ext uri="{FF2B5EF4-FFF2-40B4-BE49-F238E27FC236}">
                <a16:creationId xmlns:a16="http://schemas.microsoft.com/office/drawing/2014/main" id="{0C5FC2AB-1C9F-4BF5-BCA6-52DD0BE7C29B}"/>
              </a:ext>
            </a:extLst>
          </p:cNvPr>
          <p:cNvSpPr/>
          <p:nvPr/>
        </p:nvSpPr>
        <p:spPr>
          <a:xfrm flipH="1">
            <a:off x="7635204" y="3103140"/>
            <a:ext cx="1571946" cy="842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Footer Placeholder 4">
            <a:extLst>
              <a:ext uri="{FF2B5EF4-FFF2-40B4-BE49-F238E27FC236}">
                <a16:creationId xmlns:a16="http://schemas.microsoft.com/office/drawing/2014/main" id="{F7ECC518-511F-7B29-C5C6-C8D2DDBFB509}"/>
              </a:ext>
            </a:extLst>
          </p:cNvPr>
          <p:cNvSpPr>
            <a:spLocks noGrp="1"/>
          </p:cNvSpPr>
          <p:nvPr>
            <p:ph type="ftr" sz="quarter" idx="11"/>
          </p:nvPr>
        </p:nvSpPr>
        <p:spPr/>
        <p:txBody>
          <a:bodyPr/>
          <a:lstStyle/>
          <a:p>
            <a:r>
              <a:rPr lang="en-AU"/>
              <a:t>MAD - 03 - PP</a:t>
            </a:r>
          </a:p>
        </p:txBody>
      </p:sp>
      <p:sp>
        <p:nvSpPr>
          <p:cNvPr id="6" name="Slide Number Placeholder 5">
            <a:extLst>
              <a:ext uri="{FF2B5EF4-FFF2-40B4-BE49-F238E27FC236}">
                <a16:creationId xmlns:a16="http://schemas.microsoft.com/office/drawing/2014/main" id="{296B226F-ECBE-2523-683A-215083DB03DB}"/>
              </a:ext>
            </a:extLst>
          </p:cNvPr>
          <p:cNvSpPr>
            <a:spLocks noGrp="1"/>
          </p:cNvSpPr>
          <p:nvPr>
            <p:ph type="sldNum" sz="quarter" idx="12"/>
          </p:nvPr>
        </p:nvSpPr>
        <p:spPr/>
        <p:txBody>
          <a:bodyPr/>
          <a:lstStyle/>
          <a:p>
            <a:fld id="{C714EB55-CF6F-4C0C-B992-04610649AA02}" type="slidenum">
              <a:rPr lang="en-AU" smtClean="0"/>
              <a:t>3</a:t>
            </a:fld>
            <a:endParaRPr lang="en-AU"/>
          </a:p>
        </p:txBody>
      </p:sp>
    </p:spTree>
    <p:extLst>
      <p:ext uri="{BB962C8B-B14F-4D97-AF65-F5344CB8AC3E}">
        <p14:creationId xmlns:p14="http://schemas.microsoft.com/office/powerpoint/2010/main" val="33294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Bridging the gap</a:t>
            </a:r>
          </a:p>
        </p:txBody>
      </p:sp>
      <p:sp>
        <p:nvSpPr>
          <p:cNvPr id="13" name="Content Placeholder 12"/>
          <p:cNvSpPr>
            <a:spLocks noGrp="1"/>
          </p:cNvSpPr>
          <p:nvPr>
            <p:ph idx="1"/>
          </p:nvPr>
        </p:nvSpPr>
        <p:spPr/>
        <p:txBody>
          <a:bodyPr>
            <a:noAutofit/>
          </a:bodyPr>
          <a:lstStyle/>
          <a:p>
            <a:pPr marL="0" indent="0">
              <a:buNone/>
            </a:pPr>
            <a:r>
              <a:rPr lang="en-US" sz="3200" dirty="0"/>
              <a:t>Cache </a:t>
            </a:r>
            <a:r>
              <a:rPr lang="en-US" sz="3200" dirty="0" err="1"/>
              <a:t>utilises</a:t>
            </a:r>
            <a:r>
              <a:rPr lang="en-US" sz="3200" dirty="0"/>
              <a:t> locality to bridge the gap</a:t>
            </a:r>
          </a:p>
          <a:p>
            <a:r>
              <a:rPr lang="en-US" sz="3200" dirty="0"/>
              <a:t>Divides memory into </a:t>
            </a:r>
            <a:r>
              <a:rPr lang="en-US" sz="3200" i="1" dirty="0"/>
              <a:t>lines</a:t>
            </a:r>
            <a:endParaRPr lang="en-US" sz="3200" dirty="0"/>
          </a:p>
          <a:p>
            <a:r>
              <a:rPr lang="en-US" sz="3200" dirty="0"/>
              <a:t>Stores recently used lines</a:t>
            </a:r>
          </a:p>
          <a:p>
            <a:endParaRPr lang="en-US" sz="2400" dirty="0"/>
          </a:p>
          <a:p>
            <a:r>
              <a:rPr lang="en-US" sz="3200" dirty="0"/>
              <a:t>In a </a:t>
            </a:r>
            <a:r>
              <a:rPr lang="en-US" sz="3200" i="1" dirty="0"/>
              <a:t>cache</a:t>
            </a:r>
            <a:r>
              <a:rPr lang="en-US" sz="3200" dirty="0"/>
              <a:t> </a:t>
            </a:r>
            <a:r>
              <a:rPr lang="en-US" sz="3200" i="1" dirty="0"/>
              <a:t>hit</a:t>
            </a:r>
            <a:r>
              <a:rPr lang="en-US" sz="3200" dirty="0"/>
              <a:t>, data is retrieved from the cache</a:t>
            </a:r>
          </a:p>
          <a:p>
            <a:r>
              <a:rPr lang="en-US" sz="3200" dirty="0"/>
              <a:t>In a </a:t>
            </a:r>
            <a:r>
              <a:rPr lang="en-US" sz="3200" i="1" dirty="0"/>
              <a:t>cache miss</a:t>
            </a:r>
            <a:r>
              <a:rPr lang="en-US" sz="3200" dirty="0"/>
              <a:t>, data is retrieved from memory and inserted to the cache</a:t>
            </a:r>
          </a:p>
        </p:txBody>
      </p:sp>
      <p:sp>
        <p:nvSpPr>
          <p:cNvPr id="32" name="Rectangle 31"/>
          <p:cNvSpPr/>
          <p:nvPr/>
        </p:nvSpPr>
        <p:spPr>
          <a:xfrm>
            <a:off x="8870211" y="1631454"/>
            <a:ext cx="783379" cy="65523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33" name="TextBox 32"/>
          <p:cNvSpPr txBox="1"/>
          <p:nvPr/>
        </p:nvSpPr>
        <p:spPr>
          <a:xfrm>
            <a:off x="8711227" y="1165804"/>
            <a:ext cx="1101346"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Processor</a:t>
            </a:r>
          </a:p>
        </p:txBody>
      </p:sp>
      <p:sp>
        <p:nvSpPr>
          <p:cNvPr id="34" name="Rectangle 33"/>
          <p:cNvSpPr/>
          <p:nvPr/>
        </p:nvSpPr>
        <p:spPr>
          <a:xfrm>
            <a:off x="7193065" y="4898862"/>
            <a:ext cx="3634631"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5" name="TextBox 34"/>
          <p:cNvSpPr txBox="1"/>
          <p:nvPr/>
        </p:nvSpPr>
        <p:spPr>
          <a:xfrm>
            <a:off x="8558639" y="5231860"/>
            <a:ext cx="9879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Memory</a:t>
            </a:r>
          </a:p>
        </p:txBody>
      </p:sp>
      <p:sp>
        <p:nvSpPr>
          <p:cNvPr id="36" name="Rectangle 35"/>
          <p:cNvSpPr/>
          <p:nvPr/>
        </p:nvSpPr>
        <p:spPr>
          <a:xfrm>
            <a:off x="8400888" y="2739199"/>
            <a:ext cx="2002559"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7" name="Rectangle 36"/>
          <p:cNvSpPr/>
          <p:nvPr/>
        </p:nvSpPr>
        <p:spPr>
          <a:xfrm>
            <a:off x="9010381" y="2739199"/>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8" name="Rectangle 37"/>
          <p:cNvSpPr/>
          <p:nvPr/>
        </p:nvSpPr>
        <p:spPr>
          <a:xfrm>
            <a:off x="9010381" y="2739199"/>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9" name="TextBox 38"/>
          <p:cNvSpPr txBox="1"/>
          <p:nvPr/>
        </p:nvSpPr>
        <p:spPr>
          <a:xfrm>
            <a:off x="9684809" y="3022909"/>
            <a:ext cx="75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Cache</a:t>
            </a:r>
          </a:p>
        </p:txBody>
      </p:sp>
      <p:sp>
        <p:nvSpPr>
          <p:cNvPr id="40" name="Rectangle 39"/>
          <p:cNvSpPr/>
          <p:nvPr/>
        </p:nvSpPr>
        <p:spPr>
          <a:xfrm>
            <a:off x="8167366" y="48988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41" name="Rectangle 40"/>
          <p:cNvSpPr/>
          <p:nvPr/>
        </p:nvSpPr>
        <p:spPr>
          <a:xfrm>
            <a:off x="8167366" y="48988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42" name="Rectangle 41"/>
          <p:cNvSpPr/>
          <p:nvPr/>
        </p:nvSpPr>
        <p:spPr>
          <a:xfrm>
            <a:off x="8167366" y="48988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43" name="Rectangle 42"/>
          <p:cNvSpPr/>
          <p:nvPr/>
        </p:nvSpPr>
        <p:spPr>
          <a:xfrm>
            <a:off x="8167366" y="48988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 name="Footer Placeholder 2">
            <a:extLst>
              <a:ext uri="{FF2B5EF4-FFF2-40B4-BE49-F238E27FC236}">
                <a16:creationId xmlns:a16="http://schemas.microsoft.com/office/drawing/2014/main" id="{5DFA7BE7-F532-8874-8F2A-3B44AAB33ABF}"/>
              </a:ext>
            </a:extLst>
          </p:cNvPr>
          <p:cNvSpPr>
            <a:spLocks noGrp="1"/>
          </p:cNvSpPr>
          <p:nvPr>
            <p:ph type="ftr" sz="quarter" idx="11"/>
          </p:nvPr>
        </p:nvSpPr>
        <p:spPr/>
        <p:txBody>
          <a:bodyPr/>
          <a:lstStyle/>
          <a:p>
            <a:r>
              <a:rPr lang="en-AU"/>
              <a:t>MAD - 03 - PP</a:t>
            </a:r>
          </a:p>
        </p:txBody>
      </p:sp>
      <p:sp>
        <p:nvSpPr>
          <p:cNvPr id="4" name="Slide Number Placeholder 3">
            <a:extLst>
              <a:ext uri="{FF2B5EF4-FFF2-40B4-BE49-F238E27FC236}">
                <a16:creationId xmlns:a16="http://schemas.microsoft.com/office/drawing/2014/main" id="{7CE0842C-B199-F9B0-188E-7B120A3F5041}"/>
              </a:ext>
            </a:extLst>
          </p:cNvPr>
          <p:cNvSpPr>
            <a:spLocks noGrp="1"/>
          </p:cNvSpPr>
          <p:nvPr>
            <p:ph type="sldNum" sz="quarter" idx="12"/>
          </p:nvPr>
        </p:nvSpPr>
        <p:spPr/>
        <p:txBody>
          <a:bodyPr/>
          <a:lstStyle/>
          <a:p>
            <a:fld id="{C714EB55-CF6F-4C0C-B992-04610649AA02}" type="slidenum">
              <a:rPr lang="en-AU" smtClean="0"/>
              <a:t>4</a:t>
            </a:fld>
            <a:endParaRPr lang="en-AU"/>
          </a:p>
        </p:txBody>
      </p:sp>
    </p:spTree>
    <p:extLst>
      <p:ext uri="{BB962C8B-B14F-4D97-AF65-F5344CB8AC3E}">
        <p14:creationId xmlns:p14="http://schemas.microsoft.com/office/powerpoint/2010/main" val="150033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9167E-6 -3.7037E-6 L 0.08203 -0.44236 " pathEditMode="relative" rAng="0" ptsTypes="AA">
                                      <p:cBhvr>
                                        <p:cTn id="6" dur="3000" fill="hold"/>
                                        <p:tgtEl>
                                          <p:spTgt spid="41"/>
                                        </p:tgtEl>
                                        <p:attrNameLst>
                                          <p:attrName>ppt_x</p:attrName>
                                          <p:attrName>ppt_y</p:attrName>
                                        </p:attrNameLst>
                                      </p:cBhvr>
                                      <p:rCtr x="4102" y="-22130"/>
                                    </p:animMotion>
                                  </p:childTnLst>
                                </p:cTn>
                              </p:par>
                            </p:childTnLst>
                          </p:cTn>
                        </p:par>
                        <p:par>
                          <p:cTn id="7" fill="hold">
                            <p:stCondLst>
                              <p:cond delay="3000"/>
                            </p:stCondLst>
                            <p:childTnLst>
                              <p:par>
                                <p:cTn id="8" presetID="1" presetClass="exit" presetSubtype="0" fill="hold" grpId="1" nodeType="afterEffect">
                                  <p:stCondLst>
                                    <p:cond delay="0"/>
                                  </p:stCondLst>
                                  <p:childTnLst>
                                    <p:set>
                                      <p:cBhvr>
                                        <p:cTn id="9" dur="1" fill="hold">
                                          <p:stCondLst>
                                            <p:cond delay="0"/>
                                          </p:stCondLst>
                                        </p:cTn>
                                        <p:tgtEl>
                                          <p:spTgt spid="4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0.00039 -0.00139 L 0.08203 -0.44722 " pathEditMode="relative" rAng="0" ptsTypes="AA">
                                      <p:cBhvr>
                                        <p:cTn id="13" dur="3000" fill="hold"/>
                                        <p:tgtEl>
                                          <p:spTgt spid="40"/>
                                        </p:tgtEl>
                                        <p:attrNameLst>
                                          <p:attrName>ppt_x</p:attrName>
                                          <p:attrName>ppt_y</p:attrName>
                                        </p:attrNameLst>
                                      </p:cBhvr>
                                      <p:rCtr x="4115" y="-22292"/>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4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par>
                          <p:cTn id="33" fill="hold">
                            <p:stCondLst>
                              <p:cond delay="0"/>
                            </p:stCondLst>
                            <p:childTnLst>
                              <p:par>
                                <p:cTn id="34" presetID="0" presetClass="path" presetSubtype="0" accel="50000" decel="50000" fill="hold" grpId="0" nodeType="afterEffect">
                                  <p:stCondLst>
                                    <p:cond delay="0"/>
                                  </p:stCondLst>
                                  <p:childTnLst>
                                    <p:animMotion origin="layout" path="M 2.29167E-6 -3.7037E-6 L 0.06654 -0.3169 " pathEditMode="relative" rAng="0" ptsTypes="AA">
                                      <p:cBhvr>
                                        <p:cTn id="35" dur="3000" fill="hold"/>
                                        <p:tgtEl>
                                          <p:spTgt spid="43"/>
                                        </p:tgtEl>
                                        <p:attrNameLst>
                                          <p:attrName>ppt_x</p:attrName>
                                          <p:attrName>ppt_y</p:attrName>
                                        </p:attrNameLst>
                                      </p:cBhvr>
                                      <p:rCtr x="3503" y="-15787"/>
                                    </p:animMotion>
                                  </p:childTnLst>
                                </p:cTn>
                              </p:par>
                            </p:childTnLst>
                          </p:cTn>
                        </p:par>
                        <p:par>
                          <p:cTn id="36" fill="hold">
                            <p:stCondLst>
                              <p:cond delay="3000"/>
                            </p:stCondLst>
                            <p:childTnLst>
                              <p:par>
                                <p:cTn id="37" presetID="1" presetClass="entr" presetSubtype="0" fill="hold" grpId="2" nodeType="after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par>
                          <p:cTn id="39" fill="hold">
                            <p:stCondLst>
                              <p:cond delay="3000"/>
                            </p:stCondLst>
                            <p:childTnLst>
                              <p:par>
                                <p:cTn id="40" presetID="0" presetClass="path" presetSubtype="0" accel="50000" decel="50000" fill="hold" grpId="0" nodeType="afterEffect">
                                  <p:stCondLst>
                                    <p:cond delay="0"/>
                                  </p:stCondLst>
                                  <p:childTnLst>
                                    <p:animMotion origin="layout" path="M -0.00261 -0.00185 L 0.01285 -0.13443 " pathEditMode="relative" rAng="0" ptsTypes="AA">
                                      <p:cBhvr>
                                        <p:cTn id="41" dur="500" fill="hold"/>
                                        <p:tgtEl>
                                          <p:spTgt spid="37"/>
                                        </p:tgtEl>
                                        <p:attrNameLst>
                                          <p:attrName>ppt_x</p:attrName>
                                          <p:attrName>ppt_y</p:attrName>
                                        </p:attrNameLst>
                                      </p:cBhvr>
                                      <p:rCtr x="764" y="-6640"/>
                                    </p:animMotion>
                                  </p:childTnLst>
                                </p:cTn>
                              </p:par>
                            </p:childTnLst>
                          </p:cTn>
                        </p:par>
                        <p:par>
                          <p:cTn id="42" fill="hold">
                            <p:stCondLst>
                              <p:cond delay="3500"/>
                            </p:stCondLst>
                            <p:childTnLst>
                              <p:par>
                                <p:cTn id="43" presetID="1" presetClass="exit" presetSubtype="0" fill="hold" grpId="1" nodeType="afterEffect">
                                  <p:stCondLst>
                                    <p:cond delay="0"/>
                                  </p:stCondLst>
                                  <p:childTnLst>
                                    <p:set>
                                      <p:cBhvr>
                                        <p:cTn id="44" dur="1" fill="hold">
                                          <p:stCondLst>
                                            <p:cond delay="0"/>
                                          </p:stCondLst>
                                        </p:cTn>
                                        <p:tgtEl>
                                          <p:spTgt spid="3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childTnLst>
                          </p:cTn>
                        </p:par>
                        <p:par>
                          <p:cTn id="53" fill="hold">
                            <p:stCondLst>
                              <p:cond delay="0"/>
                            </p:stCondLst>
                            <p:childTnLst>
                              <p:par>
                                <p:cTn id="54" presetID="0" presetClass="path" presetSubtype="0" accel="50000" decel="50000" fill="hold" grpId="0" nodeType="afterEffect">
                                  <p:stCondLst>
                                    <p:cond delay="0"/>
                                  </p:stCondLst>
                                  <p:childTnLst>
                                    <p:animMotion origin="layout" path="M -0.00261 -0.00185 L 0.01285 -0.13443 " pathEditMode="relative" rAng="0" ptsTypes="AA">
                                      <p:cBhvr>
                                        <p:cTn id="55" dur="500" fill="hold"/>
                                        <p:tgtEl>
                                          <p:spTgt spid="38"/>
                                        </p:tgtEl>
                                        <p:attrNameLst>
                                          <p:attrName>ppt_x</p:attrName>
                                          <p:attrName>ppt_y</p:attrName>
                                        </p:attrNameLst>
                                      </p:cBhvr>
                                      <p:rCtr x="764" y="-6640"/>
                                    </p:animMotion>
                                  </p:childTnLst>
                                </p:cTn>
                              </p:par>
                            </p:childTnLst>
                          </p:cTn>
                        </p:par>
                        <p:par>
                          <p:cTn id="56" fill="hold">
                            <p:stCondLst>
                              <p:cond delay="500"/>
                            </p:stCondLst>
                            <p:childTnLst>
                              <p:par>
                                <p:cTn id="57" presetID="1" presetClass="exit" presetSubtype="0" fill="hold" grpId="1" nodeType="after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36" grpId="0" animBg="1"/>
      <p:bldP spid="37" grpId="0" animBg="1"/>
      <p:bldP spid="37" grpId="1" animBg="1"/>
      <p:bldP spid="37" grpId="2" animBg="1"/>
      <p:bldP spid="38" grpId="0" animBg="1"/>
      <p:bldP spid="38" grpId="1" animBg="1"/>
      <p:bldP spid="38" grpId="2" animBg="1"/>
      <p:bldP spid="39" grpId="0"/>
      <p:bldP spid="40" grpId="0" animBg="1"/>
      <p:bldP spid="40" grpId="1" animBg="1"/>
      <p:bldP spid="41" grpId="0" animBg="1"/>
      <p:bldP spid="41" grpId="1" animBg="1"/>
      <p:bldP spid="43" grpId="0" animBg="1"/>
      <p:bldP spid="4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Associative Caches</a:t>
            </a:r>
          </a:p>
        </p:txBody>
      </p:sp>
      <p:sp>
        <p:nvSpPr>
          <p:cNvPr id="13" name="Content Placeholder 12"/>
          <p:cNvSpPr>
            <a:spLocks noGrp="1"/>
          </p:cNvSpPr>
          <p:nvPr>
            <p:ph idx="1"/>
          </p:nvPr>
        </p:nvSpPr>
        <p:spPr/>
        <p:txBody>
          <a:bodyPr>
            <a:normAutofit/>
          </a:bodyPr>
          <a:lstStyle/>
          <a:p>
            <a:r>
              <a:rPr lang="en-US" sz="3200" dirty="0"/>
              <a:t>Memory lines map to </a:t>
            </a:r>
            <a:r>
              <a:rPr lang="en-US" sz="3200" i="1" dirty="0"/>
              <a:t>cache sets</a:t>
            </a:r>
            <a:r>
              <a:rPr lang="en-US" sz="3200" dirty="0"/>
              <a:t>. Multiple lines map to the same set.</a:t>
            </a:r>
          </a:p>
          <a:p>
            <a:r>
              <a:rPr lang="en-US" sz="3200" dirty="0"/>
              <a:t>Sets consist of </a:t>
            </a:r>
            <a:r>
              <a:rPr lang="en-US" sz="3200" i="1" dirty="0"/>
              <a:t>ways</a:t>
            </a:r>
            <a:r>
              <a:rPr lang="en-US" sz="3200" dirty="0"/>
              <a:t>. A memory line can be stored in </a:t>
            </a:r>
            <a:r>
              <a:rPr lang="en-US" sz="3200" b="1" dirty="0"/>
              <a:t>any</a:t>
            </a:r>
            <a:r>
              <a:rPr lang="en-US" sz="3200" dirty="0"/>
              <a:t> of the ways of the set it maps to.</a:t>
            </a:r>
          </a:p>
          <a:p>
            <a:r>
              <a:rPr lang="en-US" sz="3200" dirty="0"/>
              <a:t>When a cache miss occurs, one of the lines in the set is </a:t>
            </a:r>
            <a:r>
              <a:rPr lang="en-US" sz="3200" i="1" dirty="0"/>
              <a:t>evicted</a:t>
            </a:r>
            <a:r>
              <a:rPr lang="en-US" sz="3200" dirty="0"/>
              <a:t>.</a:t>
            </a:r>
          </a:p>
        </p:txBody>
      </p:sp>
      <p:sp>
        <p:nvSpPr>
          <p:cNvPr id="38" name="Rectangle 37"/>
          <p:cNvSpPr/>
          <p:nvPr/>
        </p:nvSpPr>
        <p:spPr>
          <a:xfrm>
            <a:off x="7064478" y="5170325"/>
            <a:ext cx="3634631"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46" name="TextBox 45"/>
          <p:cNvSpPr txBox="1"/>
          <p:nvPr/>
        </p:nvSpPr>
        <p:spPr>
          <a:xfrm>
            <a:off x="8430052" y="5503323"/>
            <a:ext cx="9879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Memory</a:t>
            </a:r>
          </a:p>
        </p:txBody>
      </p:sp>
      <p:sp>
        <p:nvSpPr>
          <p:cNvPr id="48" name="Rectangle 47"/>
          <p:cNvSpPr/>
          <p:nvPr/>
        </p:nvSpPr>
        <p:spPr>
          <a:xfrm>
            <a:off x="8186453" y="3019918"/>
            <a:ext cx="2019557"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49" name="Rectangle 48"/>
          <p:cNvSpPr/>
          <p:nvPr/>
        </p:nvSpPr>
        <p:spPr>
          <a:xfrm>
            <a:off x="8038779" y="5170325"/>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50" name="Rectangle 49"/>
          <p:cNvSpPr/>
          <p:nvPr/>
        </p:nvSpPr>
        <p:spPr>
          <a:xfrm>
            <a:off x="8777131" y="1845974"/>
            <a:ext cx="783379" cy="65523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51" name="Rectangle 50"/>
          <p:cNvSpPr/>
          <p:nvPr/>
        </p:nvSpPr>
        <p:spPr>
          <a:xfrm>
            <a:off x="9003398" y="5166527"/>
            <a:ext cx="243209" cy="283710"/>
          </a:xfrm>
          <a:prstGeom prst="rect">
            <a:avLst/>
          </a:prstGeom>
          <a:solidFill>
            <a:srgbClr val="9BBB59">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52" name="Rectangle 51"/>
          <p:cNvSpPr/>
          <p:nvPr/>
        </p:nvSpPr>
        <p:spPr>
          <a:xfrm>
            <a:off x="10065067" y="5158931"/>
            <a:ext cx="243209" cy="283710"/>
          </a:xfrm>
          <a:prstGeom prst="rect">
            <a:avLst/>
          </a:prstGeom>
          <a:solidFill>
            <a:srgbClr val="F79646">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53" name="Rectangle 52"/>
          <p:cNvSpPr/>
          <p:nvPr/>
        </p:nvSpPr>
        <p:spPr>
          <a:xfrm>
            <a:off x="8186454" y="3303628"/>
            <a:ext cx="2019560"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cxnSp>
        <p:nvCxnSpPr>
          <p:cNvPr id="54" name="Straight Connector 53"/>
          <p:cNvCxnSpPr/>
          <p:nvPr/>
        </p:nvCxnSpPr>
        <p:spPr>
          <a:xfrm flipV="1">
            <a:off x="8126472" y="3648961"/>
            <a:ext cx="876926" cy="1509970"/>
          </a:xfrm>
          <a:prstGeom prst="line">
            <a:avLst/>
          </a:prstGeom>
          <a:noFill/>
          <a:ln w="19050" cap="flat" cmpd="sng" algn="ctr">
            <a:solidFill>
              <a:srgbClr val="4F81BD"/>
            </a:solidFill>
            <a:prstDash val="sysDash"/>
            <a:tailEnd type="triangle" w="lg" len="lg"/>
          </a:ln>
          <a:effectLst/>
        </p:spPr>
      </p:cxnSp>
      <p:cxnSp>
        <p:nvCxnSpPr>
          <p:cNvPr id="55" name="Straight Connector 54"/>
          <p:cNvCxnSpPr/>
          <p:nvPr/>
        </p:nvCxnSpPr>
        <p:spPr>
          <a:xfrm flipH="1" flipV="1">
            <a:off x="9059346" y="3648961"/>
            <a:ext cx="65657" cy="1517566"/>
          </a:xfrm>
          <a:prstGeom prst="line">
            <a:avLst/>
          </a:prstGeom>
          <a:noFill/>
          <a:ln w="19050" cap="flat" cmpd="sng" algn="ctr">
            <a:solidFill>
              <a:srgbClr val="4F81BD"/>
            </a:solidFill>
            <a:prstDash val="sysDash"/>
            <a:tailEnd type="triangle" w="lg" len="lg"/>
          </a:ln>
          <a:effectLst/>
        </p:spPr>
      </p:cxnSp>
      <p:cxnSp>
        <p:nvCxnSpPr>
          <p:cNvPr id="56" name="Straight Connector 55"/>
          <p:cNvCxnSpPr>
            <a:cxnSpLocks/>
          </p:cNvCxnSpPr>
          <p:nvPr/>
        </p:nvCxnSpPr>
        <p:spPr>
          <a:xfrm flipH="1" flipV="1">
            <a:off x="9109594" y="3652759"/>
            <a:ext cx="1061669" cy="1509970"/>
          </a:xfrm>
          <a:prstGeom prst="line">
            <a:avLst/>
          </a:prstGeom>
          <a:noFill/>
          <a:ln w="19050" cap="flat" cmpd="sng" algn="ctr">
            <a:solidFill>
              <a:srgbClr val="4F81BD"/>
            </a:solidFill>
            <a:prstDash val="sysDash"/>
            <a:tailEnd type="triangle" w="lg" len="lg"/>
          </a:ln>
          <a:effectLst/>
        </p:spPr>
      </p:cxnSp>
      <p:grpSp>
        <p:nvGrpSpPr>
          <p:cNvPr id="57" name="Group 56"/>
          <p:cNvGrpSpPr/>
          <p:nvPr/>
        </p:nvGrpSpPr>
        <p:grpSpPr>
          <a:xfrm>
            <a:off x="7219274" y="2391518"/>
            <a:ext cx="2986736" cy="1180577"/>
            <a:chOff x="5490486" y="3048743"/>
            <a:chExt cx="2986736" cy="1180577"/>
          </a:xfrm>
        </p:grpSpPr>
        <p:sp>
          <p:nvSpPr>
            <p:cNvPr id="58" name="Left Brace 57"/>
            <p:cNvSpPr/>
            <p:nvPr/>
          </p:nvSpPr>
          <p:spPr>
            <a:xfrm rot="10800000" flipH="1" flipV="1">
              <a:off x="6182608" y="3661900"/>
              <a:ext cx="295297" cy="567420"/>
            </a:xfrm>
            <a:prstGeom prst="leftBrace">
              <a:avLst>
                <a:gd name="adj1" fmla="val 42739"/>
                <a:gd name="adj2" fmla="val 50000"/>
              </a:avLst>
            </a:prstGeom>
            <a:noFill/>
            <a:ln w="25400" cap="flat" cmpd="sng" algn="ctr">
              <a:solidFill>
                <a:srgbClr val="FF0000"/>
              </a:solidFill>
              <a:prstDash val="solid"/>
              <a:tailEnd type="none" w="med"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
                <a:cs typeface=""/>
              </a:endParaRPr>
            </a:p>
          </p:txBody>
        </p:sp>
        <p:sp>
          <p:nvSpPr>
            <p:cNvPr id="59" name="TextBox 58"/>
            <p:cNvSpPr txBox="1"/>
            <p:nvPr/>
          </p:nvSpPr>
          <p:spPr>
            <a:xfrm>
              <a:off x="5490486" y="3745555"/>
              <a:ext cx="752104"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0000"/>
                  </a:solidFill>
                  <a:effectLst/>
                  <a:uLnTx/>
                  <a:uFillTx/>
                </a:rPr>
                <a:t>Ways</a:t>
              </a:r>
            </a:p>
          </p:txBody>
        </p:sp>
        <p:sp>
          <p:nvSpPr>
            <p:cNvPr id="60" name="Left Brace 59"/>
            <p:cNvSpPr/>
            <p:nvPr/>
          </p:nvSpPr>
          <p:spPr>
            <a:xfrm rot="5400000" flipV="1">
              <a:off x="7329915" y="2520581"/>
              <a:ext cx="295297" cy="1999317"/>
            </a:xfrm>
            <a:prstGeom prst="leftBrace">
              <a:avLst>
                <a:gd name="adj1" fmla="val 42739"/>
                <a:gd name="adj2" fmla="val 50000"/>
              </a:avLst>
            </a:prstGeom>
            <a:noFill/>
            <a:ln w="25400" cap="flat" cmpd="sng" algn="ctr">
              <a:solidFill>
                <a:srgbClr val="FF0000"/>
              </a:solidFill>
              <a:prstDash val="solid"/>
              <a:tailEnd type="none" w="med"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
                <a:cs typeface=""/>
              </a:endParaRPr>
            </a:p>
          </p:txBody>
        </p:sp>
        <p:sp>
          <p:nvSpPr>
            <p:cNvPr id="61" name="TextBox 60"/>
            <p:cNvSpPr txBox="1"/>
            <p:nvPr/>
          </p:nvSpPr>
          <p:spPr>
            <a:xfrm>
              <a:off x="7128386" y="3048743"/>
              <a:ext cx="616350"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0000"/>
                  </a:solidFill>
                  <a:effectLst/>
                  <a:uLnTx/>
                  <a:uFillTx/>
                </a:rPr>
                <a:t>Sets</a:t>
              </a:r>
            </a:p>
          </p:txBody>
        </p:sp>
      </p:grpSp>
      <p:sp>
        <p:nvSpPr>
          <p:cNvPr id="68" name="Rectangle 67"/>
          <p:cNvSpPr/>
          <p:nvPr/>
        </p:nvSpPr>
        <p:spPr>
          <a:xfrm>
            <a:off x="8038779" y="5158931"/>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69" name="Rectangle 68"/>
          <p:cNvSpPr/>
          <p:nvPr/>
        </p:nvSpPr>
        <p:spPr>
          <a:xfrm>
            <a:off x="8919226" y="3010663"/>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70" name="Rectangle 69"/>
          <p:cNvSpPr/>
          <p:nvPr/>
        </p:nvSpPr>
        <p:spPr>
          <a:xfrm>
            <a:off x="9019243" y="5158931"/>
            <a:ext cx="243209" cy="283710"/>
          </a:xfrm>
          <a:prstGeom prst="rect">
            <a:avLst/>
          </a:prstGeom>
          <a:solidFill>
            <a:srgbClr val="9BBB59">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71" name="Rectangle 70"/>
          <p:cNvSpPr/>
          <p:nvPr/>
        </p:nvSpPr>
        <p:spPr>
          <a:xfrm>
            <a:off x="8937741" y="3294372"/>
            <a:ext cx="243209" cy="283710"/>
          </a:xfrm>
          <a:prstGeom prst="rect">
            <a:avLst/>
          </a:prstGeom>
          <a:solidFill>
            <a:srgbClr val="9BBB59">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72" name="Rectangle 71"/>
          <p:cNvSpPr/>
          <p:nvPr/>
        </p:nvSpPr>
        <p:spPr>
          <a:xfrm>
            <a:off x="8937741" y="3294372"/>
            <a:ext cx="243209" cy="283710"/>
          </a:xfrm>
          <a:prstGeom prst="rect">
            <a:avLst/>
          </a:prstGeom>
          <a:solidFill>
            <a:srgbClr val="9BBB59">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73" name="Rectangle 72"/>
          <p:cNvSpPr/>
          <p:nvPr/>
        </p:nvSpPr>
        <p:spPr>
          <a:xfrm>
            <a:off x="8919226" y="30106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74" name="Rectangle 73"/>
          <p:cNvSpPr/>
          <p:nvPr/>
        </p:nvSpPr>
        <p:spPr>
          <a:xfrm>
            <a:off x="10061718" y="5170325"/>
            <a:ext cx="243209" cy="283710"/>
          </a:xfrm>
          <a:prstGeom prst="rect">
            <a:avLst/>
          </a:prstGeom>
          <a:solidFill>
            <a:srgbClr val="F79646">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75" name="Rectangle 74"/>
          <p:cNvSpPr/>
          <p:nvPr/>
        </p:nvSpPr>
        <p:spPr>
          <a:xfrm>
            <a:off x="8919226" y="3010662"/>
            <a:ext cx="243209" cy="283710"/>
          </a:xfrm>
          <a:prstGeom prst="rect">
            <a:avLst/>
          </a:prstGeom>
          <a:solidFill>
            <a:srgbClr val="F79646">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grpSp>
        <p:nvGrpSpPr>
          <p:cNvPr id="5" name="Group 4">
            <a:extLst>
              <a:ext uri="{FF2B5EF4-FFF2-40B4-BE49-F238E27FC236}">
                <a16:creationId xmlns:a16="http://schemas.microsoft.com/office/drawing/2014/main" id="{364EB513-E2C2-A814-B0E1-82F3BADD7BC9}"/>
              </a:ext>
            </a:extLst>
          </p:cNvPr>
          <p:cNvGrpSpPr/>
          <p:nvPr/>
        </p:nvGrpSpPr>
        <p:grpSpPr>
          <a:xfrm>
            <a:off x="8436203" y="3019918"/>
            <a:ext cx="1506871" cy="567420"/>
            <a:chOff x="8679801" y="3010662"/>
            <a:chExt cx="1506871" cy="567420"/>
          </a:xfrm>
        </p:grpSpPr>
        <p:cxnSp>
          <p:nvCxnSpPr>
            <p:cNvPr id="63" name="Straight Connector 62"/>
            <p:cNvCxnSpPr/>
            <p:nvPr/>
          </p:nvCxnSpPr>
          <p:spPr>
            <a:xfrm>
              <a:off x="8679801" y="3010663"/>
              <a:ext cx="0" cy="567419"/>
            </a:xfrm>
            <a:prstGeom prst="line">
              <a:avLst/>
            </a:prstGeom>
            <a:noFill/>
            <a:ln w="12700" cap="flat" cmpd="sng" algn="ctr">
              <a:solidFill>
                <a:srgbClr val="1F497D">
                  <a:lumMod val="75000"/>
                </a:srgbClr>
              </a:solidFill>
              <a:prstDash val="solid"/>
            </a:ln>
            <a:effectLst/>
          </p:spPr>
        </p:cxnSp>
        <p:cxnSp>
          <p:nvCxnSpPr>
            <p:cNvPr id="64" name="Straight Connector 63"/>
            <p:cNvCxnSpPr/>
            <p:nvPr/>
          </p:nvCxnSpPr>
          <p:spPr>
            <a:xfrm>
              <a:off x="8921118" y="3010663"/>
              <a:ext cx="0" cy="567419"/>
            </a:xfrm>
            <a:prstGeom prst="line">
              <a:avLst/>
            </a:prstGeom>
            <a:noFill/>
            <a:ln w="12700" cap="flat" cmpd="sng" algn="ctr">
              <a:solidFill>
                <a:srgbClr val="1F497D">
                  <a:lumMod val="75000"/>
                </a:srgbClr>
              </a:solidFill>
              <a:prstDash val="solid"/>
            </a:ln>
            <a:effectLst/>
          </p:spPr>
        </p:cxnSp>
        <p:cxnSp>
          <p:nvCxnSpPr>
            <p:cNvPr id="65" name="Straight Connector 64"/>
            <p:cNvCxnSpPr/>
            <p:nvPr/>
          </p:nvCxnSpPr>
          <p:spPr>
            <a:xfrm>
              <a:off x="9162435" y="3010663"/>
              <a:ext cx="0" cy="567419"/>
            </a:xfrm>
            <a:prstGeom prst="line">
              <a:avLst/>
            </a:prstGeom>
            <a:noFill/>
            <a:ln w="12700" cap="flat" cmpd="sng" algn="ctr">
              <a:solidFill>
                <a:srgbClr val="1F497D">
                  <a:lumMod val="75000"/>
                </a:srgbClr>
              </a:solidFill>
              <a:prstDash val="solid"/>
            </a:ln>
            <a:effectLst/>
          </p:spPr>
        </p:cxnSp>
        <p:cxnSp>
          <p:nvCxnSpPr>
            <p:cNvPr id="66" name="Straight Connector 65"/>
            <p:cNvCxnSpPr/>
            <p:nvPr/>
          </p:nvCxnSpPr>
          <p:spPr>
            <a:xfrm>
              <a:off x="9403752" y="3010663"/>
              <a:ext cx="0" cy="567419"/>
            </a:xfrm>
            <a:prstGeom prst="line">
              <a:avLst/>
            </a:prstGeom>
            <a:noFill/>
            <a:ln w="12700" cap="flat" cmpd="sng" algn="ctr">
              <a:solidFill>
                <a:srgbClr val="1F497D">
                  <a:lumMod val="75000"/>
                </a:srgbClr>
              </a:solidFill>
              <a:prstDash val="solid"/>
            </a:ln>
            <a:effectLst/>
          </p:spPr>
        </p:cxnSp>
        <p:cxnSp>
          <p:nvCxnSpPr>
            <p:cNvPr id="67" name="Straight Connector 66"/>
            <p:cNvCxnSpPr/>
            <p:nvPr/>
          </p:nvCxnSpPr>
          <p:spPr>
            <a:xfrm>
              <a:off x="9645068" y="3010663"/>
              <a:ext cx="0" cy="567419"/>
            </a:xfrm>
            <a:prstGeom prst="line">
              <a:avLst/>
            </a:prstGeom>
            <a:noFill/>
            <a:ln w="12700" cap="flat" cmpd="sng" algn="ctr">
              <a:solidFill>
                <a:srgbClr val="1F497D">
                  <a:lumMod val="75000"/>
                </a:srgbClr>
              </a:solidFill>
              <a:prstDash val="solid"/>
            </a:ln>
            <a:effectLst/>
          </p:spPr>
        </p:cxnSp>
        <p:cxnSp>
          <p:nvCxnSpPr>
            <p:cNvPr id="3" name="Straight Connector 2">
              <a:extLst>
                <a:ext uri="{FF2B5EF4-FFF2-40B4-BE49-F238E27FC236}">
                  <a16:creationId xmlns:a16="http://schemas.microsoft.com/office/drawing/2014/main" id="{FDC1720F-531E-9A72-881E-691CDA30EA7E}"/>
                </a:ext>
              </a:extLst>
            </p:cNvPr>
            <p:cNvCxnSpPr/>
            <p:nvPr/>
          </p:nvCxnSpPr>
          <p:spPr>
            <a:xfrm>
              <a:off x="9910607" y="3010662"/>
              <a:ext cx="0" cy="567419"/>
            </a:xfrm>
            <a:prstGeom prst="line">
              <a:avLst/>
            </a:prstGeom>
            <a:noFill/>
            <a:ln w="12700" cap="flat" cmpd="sng" algn="ctr">
              <a:solidFill>
                <a:srgbClr val="1F497D">
                  <a:lumMod val="75000"/>
                </a:srgbClr>
              </a:solidFill>
              <a:prstDash val="solid"/>
            </a:ln>
            <a:effectLst/>
          </p:spPr>
        </p:cxnSp>
        <p:cxnSp>
          <p:nvCxnSpPr>
            <p:cNvPr id="4" name="Straight Connector 3">
              <a:extLst>
                <a:ext uri="{FF2B5EF4-FFF2-40B4-BE49-F238E27FC236}">
                  <a16:creationId xmlns:a16="http://schemas.microsoft.com/office/drawing/2014/main" id="{FBECDB51-B28A-701F-6DF0-9F01BDF149B4}"/>
                </a:ext>
              </a:extLst>
            </p:cNvPr>
            <p:cNvCxnSpPr/>
            <p:nvPr/>
          </p:nvCxnSpPr>
          <p:spPr>
            <a:xfrm>
              <a:off x="10186672" y="3010662"/>
              <a:ext cx="0" cy="567419"/>
            </a:xfrm>
            <a:prstGeom prst="line">
              <a:avLst/>
            </a:prstGeom>
            <a:noFill/>
            <a:ln w="12700" cap="flat" cmpd="sng" algn="ctr">
              <a:solidFill>
                <a:srgbClr val="1F497D">
                  <a:lumMod val="75000"/>
                </a:srgbClr>
              </a:solidFill>
              <a:prstDash val="solid"/>
            </a:ln>
            <a:effectLst/>
          </p:spPr>
        </p:cxnSp>
      </p:grpSp>
      <p:sp>
        <p:nvSpPr>
          <p:cNvPr id="6" name="Footer Placeholder 5">
            <a:extLst>
              <a:ext uri="{FF2B5EF4-FFF2-40B4-BE49-F238E27FC236}">
                <a16:creationId xmlns:a16="http://schemas.microsoft.com/office/drawing/2014/main" id="{B49E367B-6138-3A28-4E1B-6DCB0A875C47}"/>
              </a:ext>
            </a:extLst>
          </p:cNvPr>
          <p:cNvSpPr>
            <a:spLocks noGrp="1"/>
          </p:cNvSpPr>
          <p:nvPr>
            <p:ph type="ftr" sz="quarter" idx="11"/>
          </p:nvPr>
        </p:nvSpPr>
        <p:spPr/>
        <p:txBody>
          <a:bodyPr/>
          <a:lstStyle/>
          <a:p>
            <a:r>
              <a:rPr lang="en-AU"/>
              <a:t>MAD - 03 - PP</a:t>
            </a:r>
          </a:p>
        </p:txBody>
      </p:sp>
      <p:sp>
        <p:nvSpPr>
          <p:cNvPr id="7" name="Slide Number Placeholder 6">
            <a:extLst>
              <a:ext uri="{FF2B5EF4-FFF2-40B4-BE49-F238E27FC236}">
                <a16:creationId xmlns:a16="http://schemas.microsoft.com/office/drawing/2014/main" id="{A1783950-950C-8C2A-A8AB-0062D10A564B}"/>
              </a:ext>
            </a:extLst>
          </p:cNvPr>
          <p:cNvSpPr>
            <a:spLocks noGrp="1"/>
          </p:cNvSpPr>
          <p:nvPr>
            <p:ph type="sldNum" sz="quarter" idx="12"/>
          </p:nvPr>
        </p:nvSpPr>
        <p:spPr/>
        <p:txBody>
          <a:bodyPr/>
          <a:lstStyle/>
          <a:p>
            <a:fld id="{C714EB55-CF6F-4C0C-B992-04610649AA02}" type="slidenum">
              <a:rPr lang="en-AU" smtClean="0"/>
              <a:t>5</a:t>
            </a:fld>
            <a:endParaRPr lang="en-AU"/>
          </a:p>
        </p:txBody>
      </p:sp>
    </p:spTree>
    <p:extLst>
      <p:ext uri="{BB962C8B-B14F-4D97-AF65-F5344CB8AC3E}">
        <p14:creationId xmlns:p14="http://schemas.microsoft.com/office/powerpoint/2010/main" val="275187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8.33333E-7 3.33333E-6 L 0.07266 -0.31389 " pathEditMode="relative" rAng="0" ptsTypes="AA">
                                      <p:cBhvr>
                                        <p:cTn id="26" dur="3000" fill="hold"/>
                                        <p:tgtEl>
                                          <p:spTgt spid="68"/>
                                        </p:tgtEl>
                                        <p:attrNameLst>
                                          <p:attrName>ppt_x</p:attrName>
                                          <p:attrName>ppt_y</p:attrName>
                                        </p:attrNameLst>
                                      </p:cBhvr>
                                      <p:rCtr x="3607" y="-15579"/>
                                    </p:animMotion>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0.00035 -0.00046 L 0.02206 -0.13813 " pathEditMode="relative" rAng="0" ptsTypes="AA">
                                      <p:cBhvr>
                                        <p:cTn id="31" dur="500" fill="hold"/>
                                        <p:tgtEl>
                                          <p:spTgt spid="69"/>
                                        </p:tgtEl>
                                        <p:attrNameLst>
                                          <p:attrName>ppt_x</p:attrName>
                                          <p:attrName>ppt_y</p:attrName>
                                        </p:attrNameLst>
                                      </p:cBhvr>
                                      <p:rCtr x="1077" y="-6895"/>
                                    </p:animMotion>
                                  </p:childTnLst>
                                </p:cTn>
                              </p:par>
                            </p:childTnLst>
                          </p:cTn>
                        </p:par>
                        <p:par>
                          <p:cTn id="32" fill="hold">
                            <p:stCondLst>
                              <p:cond delay="3500"/>
                            </p:stCondLst>
                            <p:childTnLst>
                              <p:par>
                                <p:cTn id="33" presetID="1" presetClass="exit" presetSubtype="0" fill="hold" grpId="2" nodeType="afterEffect">
                                  <p:stCondLst>
                                    <p:cond delay="0"/>
                                  </p:stCondLst>
                                  <p:childTnLst>
                                    <p:set>
                                      <p:cBhvr>
                                        <p:cTn id="34" dur="1" fill="hold">
                                          <p:stCondLst>
                                            <p:cond delay="0"/>
                                          </p:stCondLst>
                                        </p:cTn>
                                        <p:tgtEl>
                                          <p:spTgt spid="6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0" presetClass="path" presetSubtype="0" accel="50000" decel="50000" fill="hold" grpId="1" nodeType="withEffect">
                                  <p:stCondLst>
                                    <p:cond delay="0"/>
                                  </p:stCondLst>
                                  <p:childTnLst>
                                    <p:animMotion origin="layout" path="M 0.00234 0.00648 L -0.00846 -0.26806 " pathEditMode="relative" rAng="0" ptsTypes="AA">
                                      <p:cBhvr>
                                        <p:cTn id="40" dur="3000" fill="hold"/>
                                        <p:tgtEl>
                                          <p:spTgt spid="70"/>
                                        </p:tgtEl>
                                        <p:attrNameLst>
                                          <p:attrName>ppt_x</p:attrName>
                                          <p:attrName>ppt_y</p:attrName>
                                        </p:attrNameLst>
                                      </p:cBhvr>
                                      <p:rCtr x="-547" y="-13727"/>
                                    </p:animMotion>
                                  </p:childTnLst>
                                </p:cTn>
                              </p:par>
                            </p:childTnLst>
                          </p:cTn>
                        </p:par>
                        <p:par>
                          <p:cTn id="41" fill="hold">
                            <p:stCondLst>
                              <p:cond delay="3000"/>
                            </p:stCondLst>
                            <p:childTnLst>
                              <p:par>
                                <p:cTn id="42" presetID="1" presetClass="entr" presetSubtype="0" fill="hold" grpId="0" nodeType="after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0" presetClass="path" presetSubtype="0" accel="50000" decel="50000" fill="hold" grpId="1" nodeType="withEffect">
                                  <p:stCondLst>
                                    <p:cond delay="0"/>
                                  </p:stCondLst>
                                  <p:childTnLst>
                                    <p:animMotion origin="layout" path="M -0.00174 0.00394 L 0.01094 -0.13766 " pathEditMode="relative" rAng="0" ptsTypes="AA">
                                      <p:cBhvr>
                                        <p:cTn id="45" dur="500" fill="hold"/>
                                        <p:tgtEl>
                                          <p:spTgt spid="71"/>
                                        </p:tgtEl>
                                        <p:attrNameLst>
                                          <p:attrName>ppt_x</p:attrName>
                                          <p:attrName>ppt_y</p:attrName>
                                        </p:attrNameLst>
                                      </p:cBhvr>
                                      <p:rCtr x="625" y="-7080"/>
                                    </p:animMotion>
                                  </p:childTnLst>
                                </p:cTn>
                              </p:par>
                            </p:childTnLst>
                          </p:cTn>
                        </p:par>
                        <p:par>
                          <p:cTn id="46" fill="hold">
                            <p:stCondLst>
                              <p:cond delay="3500"/>
                            </p:stCondLst>
                            <p:childTnLst>
                              <p:par>
                                <p:cTn id="47" presetID="1" presetClass="exit" presetSubtype="0" fill="hold" grpId="2" nodeType="afterEffect">
                                  <p:stCondLst>
                                    <p:cond delay="0"/>
                                  </p:stCondLst>
                                  <p:childTnLst>
                                    <p:set>
                                      <p:cBhvr>
                                        <p:cTn id="48" dur="1" fill="hold">
                                          <p:stCondLst>
                                            <p:cond delay="0"/>
                                          </p:stCondLst>
                                        </p:cTn>
                                        <p:tgtEl>
                                          <p:spTgt spid="7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0" presetClass="path" presetSubtype="0" accel="50000" decel="50000" fill="hold" grpId="1" nodeType="withEffect">
                                  <p:stCondLst>
                                    <p:cond delay="0"/>
                                  </p:stCondLst>
                                  <p:childTnLst>
                                    <p:animMotion origin="layout" path="M 3.61111E-6 -7.40741E-7 L 0.01267 -0.13171 " pathEditMode="relative" rAng="0" ptsTypes="AA">
                                      <p:cBhvr>
                                        <p:cTn id="54" dur="500" fill="hold"/>
                                        <p:tgtEl>
                                          <p:spTgt spid="72"/>
                                        </p:tgtEl>
                                        <p:attrNameLst>
                                          <p:attrName>ppt_x</p:attrName>
                                          <p:attrName>ppt_y</p:attrName>
                                        </p:attrNameLst>
                                      </p:cBhvr>
                                      <p:rCtr x="625" y="-6597"/>
                                    </p:animMotion>
                                  </p:childTnLst>
                                </p:cTn>
                              </p:par>
                            </p:childTnLst>
                          </p:cTn>
                        </p:par>
                        <p:par>
                          <p:cTn id="55" fill="hold">
                            <p:stCondLst>
                              <p:cond delay="500"/>
                            </p:stCondLst>
                            <p:childTnLst>
                              <p:par>
                                <p:cTn id="56" presetID="1" presetClass="exit" presetSubtype="0" fill="hold" grpId="2" nodeType="afterEffect">
                                  <p:stCondLst>
                                    <p:cond delay="0"/>
                                  </p:stCondLst>
                                  <p:childTnLst>
                                    <p:set>
                                      <p:cBhvr>
                                        <p:cTn id="57" dur="1" fill="hold">
                                          <p:stCondLst>
                                            <p:cond delay="0"/>
                                          </p:stCondLst>
                                        </p:cTn>
                                        <p:tgtEl>
                                          <p:spTgt spid="72"/>
                                        </p:tgtEl>
                                        <p:attrNameLst>
                                          <p:attrName>style.visibility</p:attrName>
                                        </p:attrNameLst>
                                      </p:cBhvr>
                                      <p:to>
                                        <p:strVal val="hidden"/>
                                      </p:to>
                                    </p:se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0" presetClass="path" presetSubtype="0" accel="50000" decel="50000" fill="hold" grpId="1" nodeType="withEffect">
                                  <p:stCondLst>
                                    <p:cond delay="0"/>
                                  </p:stCondLst>
                                  <p:childTnLst>
                                    <p:animMotion origin="layout" path="M 0.00035 -0.00046 L 0.02206 -0.13813 " pathEditMode="relative" rAng="0" ptsTypes="AA">
                                      <p:cBhvr>
                                        <p:cTn id="62" dur="500" fill="hold"/>
                                        <p:tgtEl>
                                          <p:spTgt spid="73"/>
                                        </p:tgtEl>
                                        <p:attrNameLst>
                                          <p:attrName>ppt_x</p:attrName>
                                          <p:attrName>ppt_y</p:attrName>
                                        </p:attrNameLst>
                                      </p:cBhvr>
                                      <p:rCtr x="1077" y="-6895"/>
                                    </p:animMotion>
                                  </p:childTnLst>
                                </p:cTn>
                              </p:par>
                            </p:childTnLst>
                          </p:cTn>
                        </p:par>
                        <p:par>
                          <p:cTn id="63" fill="hold">
                            <p:stCondLst>
                              <p:cond delay="1000"/>
                            </p:stCondLst>
                            <p:childTnLst>
                              <p:par>
                                <p:cTn id="64" presetID="1" presetClass="exit" presetSubtype="0" fill="hold" grpId="2" nodeType="afterEffect">
                                  <p:stCondLst>
                                    <p:cond delay="0"/>
                                  </p:stCondLst>
                                  <p:childTnLst>
                                    <p:set>
                                      <p:cBhvr>
                                        <p:cTn id="65" dur="1" fill="hold">
                                          <p:stCondLst>
                                            <p:cond delay="0"/>
                                          </p:stCondLst>
                                        </p:cTn>
                                        <p:tgtEl>
                                          <p:spTgt spid="7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74"/>
                                        </p:tgtEl>
                                        <p:attrNameLst>
                                          <p:attrName>style.visibility</p:attrName>
                                        </p:attrNameLst>
                                      </p:cBhvr>
                                      <p:to>
                                        <p:strVal val="visible"/>
                                      </p:to>
                                    </p:set>
                                  </p:childTnLst>
                                </p:cTn>
                              </p:par>
                              <p:par>
                                <p:cTn id="70" presetID="0" presetClass="path" presetSubtype="0" accel="50000" decel="50000" fill="hold" grpId="1" nodeType="withEffect">
                                  <p:stCondLst>
                                    <p:cond delay="0"/>
                                  </p:stCondLst>
                                  <p:childTnLst>
                                    <p:animMotion origin="layout" path="M -0.00013 2.96296E-6 L -0.09323 -0.31551 " pathEditMode="relative" rAng="0" ptsTypes="AA">
                                      <p:cBhvr>
                                        <p:cTn id="71" dur="3000" fill="hold"/>
                                        <p:tgtEl>
                                          <p:spTgt spid="74"/>
                                        </p:tgtEl>
                                        <p:attrNameLst>
                                          <p:attrName>ppt_x</p:attrName>
                                          <p:attrName>ppt_y</p:attrName>
                                        </p:attrNameLst>
                                      </p:cBhvr>
                                      <p:rCtr x="-4596" y="-15741"/>
                                    </p:animMotion>
                                  </p:childTnLst>
                                </p:cTn>
                              </p:par>
                            </p:childTnLst>
                          </p:cTn>
                        </p:par>
                        <p:par>
                          <p:cTn id="72" fill="hold">
                            <p:stCondLst>
                              <p:cond delay="3000"/>
                            </p:stCondLst>
                            <p:childTnLst>
                              <p:par>
                                <p:cTn id="73" presetID="1" presetClass="exit" presetSubtype="0" fill="hold" grpId="2" nodeType="afterEffect">
                                  <p:stCondLst>
                                    <p:cond delay="0"/>
                                  </p:stCondLst>
                                  <p:childTnLst>
                                    <p:set>
                                      <p:cBhvr>
                                        <p:cTn id="74" dur="1" fill="hold">
                                          <p:stCondLst>
                                            <p:cond delay="0"/>
                                          </p:stCondLst>
                                        </p:cTn>
                                        <p:tgtEl>
                                          <p:spTgt spid="68"/>
                                        </p:tgtEl>
                                        <p:attrNameLst>
                                          <p:attrName>style.visibility</p:attrName>
                                        </p:attrNameLst>
                                      </p:cBhvr>
                                      <p:to>
                                        <p:strVal val="hidden"/>
                                      </p:to>
                                    </p:set>
                                  </p:childTnLst>
                                </p:cTn>
                              </p:par>
                            </p:childTnLst>
                          </p:cTn>
                        </p:par>
                        <p:par>
                          <p:cTn id="75" fill="hold">
                            <p:stCondLst>
                              <p:cond delay="3000"/>
                            </p:stCondLst>
                            <p:childTnLst>
                              <p:par>
                                <p:cTn id="76" presetID="1" presetClass="entr" presetSubtype="0" fill="hold" grpId="0" nodeType="afterEffect">
                                  <p:stCondLst>
                                    <p:cond delay="0"/>
                                  </p:stCondLst>
                                  <p:childTnLst>
                                    <p:set>
                                      <p:cBhvr>
                                        <p:cTn id="77" dur="1" fill="hold">
                                          <p:stCondLst>
                                            <p:cond delay="0"/>
                                          </p:stCondLst>
                                        </p:cTn>
                                        <p:tgtEl>
                                          <p:spTgt spid="75"/>
                                        </p:tgtEl>
                                        <p:attrNameLst>
                                          <p:attrName>style.visibility</p:attrName>
                                        </p:attrNameLst>
                                      </p:cBhvr>
                                      <p:to>
                                        <p:strVal val="visible"/>
                                      </p:to>
                                    </p:set>
                                  </p:childTnLst>
                                </p:cTn>
                              </p:par>
                              <p:par>
                                <p:cTn id="78" presetID="0" presetClass="path" presetSubtype="0" accel="50000" decel="50000" fill="hold" grpId="1" nodeType="withEffect">
                                  <p:stCondLst>
                                    <p:cond delay="0"/>
                                  </p:stCondLst>
                                  <p:childTnLst>
                                    <p:animMotion origin="layout" path="M 0.00035 -0.00047 L 0.02275 -0.13866 " pathEditMode="relative" rAng="0" ptsTypes="AA">
                                      <p:cBhvr>
                                        <p:cTn id="79" dur="500" fill="hold"/>
                                        <p:tgtEl>
                                          <p:spTgt spid="75"/>
                                        </p:tgtEl>
                                        <p:attrNameLst>
                                          <p:attrName>ppt_x</p:attrName>
                                          <p:attrName>ppt_y</p:attrName>
                                        </p:attrNameLst>
                                      </p:cBhvr>
                                      <p:rCtr x="1111" y="-6921"/>
                                    </p:animMotion>
                                  </p:childTnLst>
                                </p:cTn>
                              </p:par>
                            </p:childTnLst>
                          </p:cTn>
                        </p:par>
                        <p:par>
                          <p:cTn id="80" fill="hold">
                            <p:stCondLst>
                              <p:cond delay="3500"/>
                            </p:stCondLst>
                            <p:childTnLst>
                              <p:par>
                                <p:cTn id="81" presetID="1" presetClass="exit" presetSubtype="0" fill="hold" grpId="2" nodeType="afterEffect">
                                  <p:stCondLst>
                                    <p:cond delay="0"/>
                                  </p:stCondLst>
                                  <p:childTnLst>
                                    <p:set>
                                      <p:cBhvr>
                                        <p:cTn id="82"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2" grpId="0" animBg="1"/>
      <p:bldP spid="68" grpId="0" animBg="1"/>
      <p:bldP spid="68" grpId="1" animBg="1"/>
      <p:bldP spid="68" grpId="2" animBg="1"/>
      <p:bldP spid="69" grpId="0" animBg="1"/>
      <p:bldP spid="69" grpId="1" animBg="1"/>
      <p:bldP spid="69" grpId="2" animBg="1"/>
      <p:bldP spid="70" grpId="0" animBg="1"/>
      <p:bldP spid="70" grpId="1"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5" grpId="0" animBg="1"/>
      <p:bldP spid="75" grpId="1" animBg="1"/>
      <p:bldP spid="75"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Prime+Probe Attack [OST06]</a:t>
            </a:r>
          </a:p>
        </p:txBody>
      </p:sp>
      <p:sp>
        <p:nvSpPr>
          <p:cNvPr id="13" name="Content Placeholder 12"/>
          <p:cNvSpPr>
            <a:spLocks noGrp="1"/>
          </p:cNvSpPr>
          <p:nvPr>
            <p:ph idx="1"/>
          </p:nvPr>
        </p:nvSpPr>
        <p:spPr/>
        <p:txBody>
          <a:bodyPr>
            <a:noAutofit/>
          </a:bodyPr>
          <a:lstStyle/>
          <a:p>
            <a:r>
              <a:rPr lang="en-US" sz="3200" dirty="0"/>
              <a:t>Allocate a cache-sized memory buffer</a:t>
            </a:r>
          </a:p>
          <a:p>
            <a:r>
              <a:rPr lang="en-US" sz="3200" i="1" dirty="0"/>
              <a:t>Prime:</a:t>
            </a:r>
            <a:r>
              <a:rPr lang="en-US" sz="3200" dirty="0"/>
              <a:t> fills the cache with the contents of the buffer</a:t>
            </a:r>
          </a:p>
          <a:p>
            <a:r>
              <a:rPr lang="en-US" sz="3200" i="1" dirty="0"/>
              <a:t>Probe:</a:t>
            </a:r>
            <a:r>
              <a:rPr lang="en-US" sz="3200" dirty="0"/>
              <a:t> measure the time to access each cache set</a:t>
            </a:r>
          </a:p>
          <a:p>
            <a:pPr lvl="1"/>
            <a:r>
              <a:rPr lang="en-US" sz="2800" dirty="0"/>
              <a:t>Slow access indicates victim access to the set</a:t>
            </a:r>
            <a:endParaRPr lang="he-IL" sz="2800" dirty="0"/>
          </a:p>
          <a:p>
            <a:r>
              <a:rPr lang="en-AU" sz="3200" dirty="0"/>
              <a:t>The probe phase primes the cache for the next round</a:t>
            </a:r>
            <a:endParaRPr lang="en-US" sz="3200" dirty="0"/>
          </a:p>
        </p:txBody>
      </p:sp>
      <p:sp>
        <p:nvSpPr>
          <p:cNvPr id="67" name="Rectangle 66"/>
          <p:cNvSpPr/>
          <p:nvPr/>
        </p:nvSpPr>
        <p:spPr>
          <a:xfrm>
            <a:off x="7326684" y="5056025"/>
            <a:ext cx="3634631"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68" name="TextBox 67"/>
          <p:cNvSpPr txBox="1"/>
          <p:nvPr/>
        </p:nvSpPr>
        <p:spPr>
          <a:xfrm>
            <a:off x="8692258" y="5389023"/>
            <a:ext cx="9879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Memory</a:t>
            </a:r>
          </a:p>
        </p:txBody>
      </p:sp>
      <p:sp>
        <p:nvSpPr>
          <p:cNvPr id="69" name="Rectangle 68"/>
          <p:cNvSpPr/>
          <p:nvPr/>
        </p:nvSpPr>
        <p:spPr>
          <a:xfrm>
            <a:off x="8692258" y="2896362"/>
            <a:ext cx="1477536"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70" name="Rectangle 69"/>
          <p:cNvSpPr/>
          <p:nvPr/>
        </p:nvSpPr>
        <p:spPr>
          <a:xfrm>
            <a:off x="8692258" y="3180072"/>
            <a:ext cx="1477536"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grpSp>
        <p:nvGrpSpPr>
          <p:cNvPr id="71" name="Group 70"/>
          <p:cNvGrpSpPr/>
          <p:nvPr/>
        </p:nvGrpSpPr>
        <p:grpSpPr>
          <a:xfrm>
            <a:off x="8942007" y="2896363"/>
            <a:ext cx="965267" cy="567419"/>
            <a:chOff x="6951013" y="3667888"/>
            <a:chExt cx="965267" cy="567419"/>
          </a:xfrm>
        </p:grpSpPr>
        <p:cxnSp>
          <p:nvCxnSpPr>
            <p:cNvPr id="72" name="Straight Connector 71"/>
            <p:cNvCxnSpPr/>
            <p:nvPr/>
          </p:nvCxnSpPr>
          <p:spPr>
            <a:xfrm>
              <a:off x="6951013" y="3667888"/>
              <a:ext cx="0" cy="567419"/>
            </a:xfrm>
            <a:prstGeom prst="line">
              <a:avLst/>
            </a:prstGeom>
            <a:noFill/>
            <a:ln w="12700" cap="flat" cmpd="sng" algn="ctr">
              <a:solidFill>
                <a:srgbClr val="1F497D">
                  <a:lumMod val="75000"/>
                </a:srgbClr>
              </a:solidFill>
              <a:prstDash val="solid"/>
            </a:ln>
            <a:effectLst/>
          </p:spPr>
        </p:cxnSp>
        <p:cxnSp>
          <p:nvCxnSpPr>
            <p:cNvPr id="73" name="Straight Connector 72"/>
            <p:cNvCxnSpPr/>
            <p:nvPr/>
          </p:nvCxnSpPr>
          <p:spPr>
            <a:xfrm>
              <a:off x="7192330" y="3667888"/>
              <a:ext cx="0" cy="567419"/>
            </a:xfrm>
            <a:prstGeom prst="line">
              <a:avLst/>
            </a:prstGeom>
            <a:noFill/>
            <a:ln w="12700" cap="flat" cmpd="sng" algn="ctr">
              <a:solidFill>
                <a:srgbClr val="1F497D">
                  <a:lumMod val="75000"/>
                </a:srgbClr>
              </a:solidFill>
              <a:prstDash val="solid"/>
            </a:ln>
            <a:effectLst/>
          </p:spPr>
        </p:cxnSp>
        <p:cxnSp>
          <p:nvCxnSpPr>
            <p:cNvPr id="74" name="Straight Connector 73"/>
            <p:cNvCxnSpPr/>
            <p:nvPr/>
          </p:nvCxnSpPr>
          <p:spPr>
            <a:xfrm>
              <a:off x="7433647" y="3667888"/>
              <a:ext cx="0" cy="567419"/>
            </a:xfrm>
            <a:prstGeom prst="line">
              <a:avLst/>
            </a:prstGeom>
            <a:noFill/>
            <a:ln w="12700" cap="flat" cmpd="sng" algn="ctr">
              <a:solidFill>
                <a:srgbClr val="1F497D">
                  <a:lumMod val="75000"/>
                </a:srgbClr>
              </a:solidFill>
              <a:prstDash val="solid"/>
            </a:ln>
            <a:effectLst/>
          </p:spPr>
        </p:cxnSp>
        <p:cxnSp>
          <p:nvCxnSpPr>
            <p:cNvPr id="85" name="Straight Connector 84"/>
            <p:cNvCxnSpPr/>
            <p:nvPr/>
          </p:nvCxnSpPr>
          <p:spPr>
            <a:xfrm>
              <a:off x="7674964" y="3667888"/>
              <a:ext cx="0" cy="567419"/>
            </a:xfrm>
            <a:prstGeom prst="line">
              <a:avLst/>
            </a:prstGeom>
            <a:noFill/>
            <a:ln w="12700" cap="flat" cmpd="sng" algn="ctr">
              <a:solidFill>
                <a:srgbClr val="1F497D">
                  <a:lumMod val="75000"/>
                </a:srgbClr>
              </a:solidFill>
              <a:prstDash val="solid"/>
            </a:ln>
            <a:effectLst/>
          </p:spPr>
        </p:cxnSp>
        <p:cxnSp>
          <p:nvCxnSpPr>
            <p:cNvPr id="88" name="Straight Connector 87"/>
            <p:cNvCxnSpPr/>
            <p:nvPr/>
          </p:nvCxnSpPr>
          <p:spPr>
            <a:xfrm>
              <a:off x="7916280" y="3667888"/>
              <a:ext cx="0" cy="567419"/>
            </a:xfrm>
            <a:prstGeom prst="line">
              <a:avLst/>
            </a:prstGeom>
            <a:noFill/>
            <a:ln w="12700" cap="flat" cmpd="sng" algn="ctr">
              <a:solidFill>
                <a:srgbClr val="1F497D">
                  <a:lumMod val="75000"/>
                </a:srgbClr>
              </a:solidFill>
              <a:prstDash val="solid"/>
            </a:ln>
            <a:effectLst/>
          </p:spPr>
        </p:cxnSp>
      </p:grpSp>
      <p:grpSp>
        <p:nvGrpSpPr>
          <p:cNvPr id="92" name="Group 91"/>
          <p:cNvGrpSpPr/>
          <p:nvPr/>
        </p:nvGrpSpPr>
        <p:grpSpPr>
          <a:xfrm>
            <a:off x="9499191" y="1594376"/>
            <a:ext cx="771987" cy="792532"/>
            <a:chOff x="7508197" y="2365901"/>
            <a:chExt cx="771987" cy="792532"/>
          </a:xfrm>
        </p:grpSpPr>
        <p:sp>
          <p:nvSpPr>
            <p:cNvPr id="93" name="Rectangle 92"/>
            <p:cNvSpPr/>
            <p:nvPr/>
          </p:nvSpPr>
          <p:spPr>
            <a:xfrm>
              <a:off x="7508197" y="2365901"/>
              <a:ext cx="771987" cy="79253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pic>
          <p:nvPicPr>
            <p:cNvPr id="94" name="Picture 93" descr="spy.png"/>
            <p:cNvPicPr>
              <a:picLocks noChangeAspect="1"/>
            </p:cNvPicPr>
            <p:nvPr/>
          </p:nvPicPr>
          <p:blipFill rotWithShape="1">
            <a:blip r:embed="rId3">
              <a:extLst>
                <a:ext uri="{28A0092B-C50C-407E-A947-70E740481C1C}">
                  <a14:useLocalDpi xmlns:a14="http://schemas.microsoft.com/office/drawing/2010/main" val="0"/>
                </a:ext>
              </a:extLst>
            </a:blip>
            <a:srcRect l="-1" r="23305" b="33748"/>
            <a:stretch/>
          </p:blipFill>
          <p:spPr>
            <a:xfrm>
              <a:off x="7612929" y="2365902"/>
              <a:ext cx="562523" cy="761310"/>
            </a:xfrm>
            <a:prstGeom prst="rect">
              <a:avLst/>
            </a:prstGeom>
          </p:spPr>
        </p:pic>
      </p:grpSp>
      <p:grpSp>
        <p:nvGrpSpPr>
          <p:cNvPr id="95" name="Group 94"/>
          <p:cNvGrpSpPr/>
          <p:nvPr/>
        </p:nvGrpSpPr>
        <p:grpSpPr>
          <a:xfrm>
            <a:off x="8544194" y="1594377"/>
            <a:ext cx="771987" cy="792532"/>
            <a:chOff x="6553200" y="2365902"/>
            <a:chExt cx="771987" cy="792532"/>
          </a:xfrm>
        </p:grpSpPr>
        <p:sp>
          <p:nvSpPr>
            <p:cNvPr id="96" name="Rectangle 95"/>
            <p:cNvSpPr/>
            <p:nvPr/>
          </p:nvSpPr>
          <p:spPr>
            <a:xfrm>
              <a:off x="6553200" y="2365902"/>
              <a:ext cx="771987" cy="79253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pic>
          <p:nvPicPr>
            <p:cNvPr id="97" name="Picture 96" descr="outli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077" y="2431321"/>
              <a:ext cx="728233" cy="661694"/>
            </a:xfrm>
            <a:prstGeom prst="rect">
              <a:avLst/>
            </a:prstGeom>
          </p:spPr>
        </p:pic>
      </p:grpSp>
      <p:sp>
        <p:nvSpPr>
          <p:cNvPr id="98" name="Rectangle 97"/>
          <p:cNvSpPr/>
          <p:nvPr/>
        </p:nvSpPr>
        <p:spPr>
          <a:xfrm>
            <a:off x="7531869" y="5056025"/>
            <a:ext cx="1762435"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99" name="Rectangle 98"/>
          <p:cNvSpPr/>
          <p:nvPr/>
        </p:nvSpPr>
        <p:spPr>
          <a:xfrm>
            <a:off x="7531869"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0" name="Rectangle 99"/>
          <p:cNvSpPr/>
          <p:nvPr/>
        </p:nvSpPr>
        <p:spPr>
          <a:xfrm>
            <a:off x="7664632"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1" name="Rectangle 100"/>
          <p:cNvSpPr/>
          <p:nvPr/>
        </p:nvSpPr>
        <p:spPr>
          <a:xfrm>
            <a:off x="7797395"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2" name="Rectangle 101"/>
          <p:cNvSpPr/>
          <p:nvPr/>
        </p:nvSpPr>
        <p:spPr>
          <a:xfrm>
            <a:off x="7930158"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3" name="Rectangle 102"/>
          <p:cNvSpPr/>
          <p:nvPr/>
        </p:nvSpPr>
        <p:spPr>
          <a:xfrm>
            <a:off x="8062921"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4" name="Rectangle 103"/>
          <p:cNvSpPr/>
          <p:nvPr/>
        </p:nvSpPr>
        <p:spPr>
          <a:xfrm>
            <a:off x="8195686"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5" name="Rectangle 104"/>
          <p:cNvSpPr/>
          <p:nvPr/>
        </p:nvSpPr>
        <p:spPr>
          <a:xfrm>
            <a:off x="8373965"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6" name="Rectangle 105"/>
          <p:cNvSpPr/>
          <p:nvPr/>
        </p:nvSpPr>
        <p:spPr>
          <a:xfrm>
            <a:off x="8506728"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7" name="Rectangle 106"/>
          <p:cNvSpPr/>
          <p:nvPr/>
        </p:nvSpPr>
        <p:spPr>
          <a:xfrm>
            <a:off x="8639491"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8" name="Rectangle 107"/>
          <p:cNvSpPr/>
          <p:nvPr/>
        </p:nvSpPr>
        <p:spPr>
          <a:xfrm>
            <a:off x="8772254"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09" name="Rectangle 108"/>
          <p:cNvSpPr/>
          <p:nvPr/>
        </p:nvSpPr>
        <p:spPr>
          <a:xfrm>
            <a:off x="8905017"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0" name="Rectangle 109"/>
          <p:cNvSpPr/>
          <p:nvPr/>
        </p:nvSpPr>
        <p:spPr>
          <a:xfrm>
            <a:off x="9037782" y="5056025"/>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1" name="Rectangle 110"/>
          <p:cNvSpPr/>
          <p:nvPr/>
        </p:nvSpPr>
        <p:spPr>
          <a:xfrm>
            <a:off x="8692258" y="289636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2" name="Rectangle 111"/>
          <p:cNvSpPr/>
          <p:nvPr/>
        </p:nvSpPr>
        <p:spPr>
          <a:xfrm>
            <a:off x="8937815" y="289636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3" name="Rectangle 112"/>
          <p:cNvSpPr/>
          <p:nvPr/>
        </p:nvSpPr>
        <p:spPr>
          <a:xfrm>
            <a:off x="9183372" y="289636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4" name="Rectangle 113"/>
          <p:cNvSpPr/>
          <p:nvPr/>
        </p:nvSpPr>
        <p:spPr>
          <a:xfrm>
            <a:off x="9428929" y="289636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5" name="Rectangle 114"/>
          <p:cNvSpPr/>
          <p:nvPr/>
        </p:nvSpPr>
        <p:spPr>
          <a:xfrm>
            <a:off x="9674486" y="289636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6" name="Rectangle 115"/>
          <p:cNvSpPr/>
          <p:nvPr/>
        </p:nvSpPr>
        <p:spPr>
          <a:xfrm>
            <a:off x="9920045" y="289636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7" name="Rectangle 116"/>
          <p:cNvSpPr/>
          <p:nvPr/>
        </p:nvSpPr>
        <p:spPr>
          <a:xfrm>
            <a:off x="8688066" y="318007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8" name="Rectangle 117"/>
          <p:cNvSpPr/>
          <p:nvPr/>
        </p:nvSpPr>
        <p:spPr>
          <a:xfrm>
            <a:off x="8942005" y="318007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19" name="Rectangle 118"/>
          <p:cNvSpPr/>
          <p:nvPr/>
        </p:nvSpPr>
        <p:spPr>
          <a:xfrm>
            <a:off x="9187562" y="318007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20" name="Rectangle 119"/>
          <p:cNvSpPr/>
          <p:nvPr/>
        </p:nvSpPr>
        <p:spPr>
          <a:xfrm>
            <a:off x="9433119" y="318007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21" name="Rectangle 120"/>
          <p:cNvSpPr/>
          <p:nvPr/>
        </p:nvSpPr>
        <p:spPr>
          <a:xfrm>
            <a:off x="9678676" y="318007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22" name="Rectangle 121"/>
          <p:cNvSpPr/>
          <p:nvPr/>
        </p:nvSpPr>
        <p:spPr>
          <a:xfrm>
            <a:off x="9924235" y="318007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23" name="Rectangle 122"/>
          <p:cNvSpPr/>
          <p:nvPr/>
        </p:nvSpPr>
        <p:spPr>
          <a:xfrm>
            <a:off x="9914076" y="5056025"/>
            <a:ext cx="249749" cy="283710"/>
          </a:xfrm>
          <a:prstGeom prst="rect">
            <a:avLst/>
          </a:prstGeom>
          <a:solidFill>
            <a:srgbClr val="F79646">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24" name="Rectangle 123"/>
          <p:cNvSpPr/>
          <p:nvPr/>
        </p:nvSpPr>
        <p:spPr>
          <a:xfrm>
            <a:off x="9922656" y="5056025"/>
            <a:ext cx="249749" cy="283710"/>
          </a:xfrm>
          <a:prstGeom prst="rect">
            <a:avLst/>
          </a:prstGeom>
          <a:solidFill>
            <a:srgbClr val="F79646">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pic>
        <p:nvPicPr>
          <p:cNvPr id="125" name="Picture 124" descr="thumb4.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4378" y="1968070"/>
            <a:ext cx="799606" cy="799606"/>
          </a:xfrm>
          <a:prstGeom prst="rect">
            <a:avLst/>
          </a:prstGeom>
        </p:spPr>
      </p:pic>
      <p:sp>
        <p:nvSpPr>
          <p:cNvPr id="126" name="Rectangle 125"/>
          <p:cNvSpPr/>
          <p:nvPr/>
        </p:nvSpPr>
        <p:spPr>
          <a:xfrm>
            <a:off x="8695364" y="2906907"/>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27" name="Rectangle 126"/>
          <p:cNvSpPr/>
          <p:nvPr/>
        </p:nvSpPr>
        <p:spPr>
          <a:xfrm>
            <a:off x="8692258" y="318007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28" name="Rectangle 127"/>
          <p:cNvSpPr/>
          <p:nvPr/>
        </p:nvSpPr>
        <p:spPr>
          <a:xfrm>
            <a:off x="7672520" y="5066570"/>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29" name="Rectangle 128"/>
          <p:cNvSpPr/>
          <p:nvPr/>
        </p:nvSpPr>
        <p:spPr>
          <a:xfrm>
            <a:off x="8937813" y="2906907"/>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30" name="Rectangle 129"/>
          <p:cNvSpPr/>
          <p:nvPr/>
        </p:nvSpPr>
        <p:spPr>
          <a:xfrm>
            <a:off x="8942005" y="3180072"/>
            <a:ext cx="24974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131" name="Rectangle 130"/>
          <p:cNvSpPr/>
          <p:nvPr/>
        </p:nvSpPr>
        <p:spPr>
          <a:xfrm>
            <a:off x="8945113" y="2896362"/>
            <a:ext cx="249749" cy="283710"/>
          </a:xfrm>
          <a:prstGeom prst="rect">
            <a:avLst/>
          </a:prstGeom>
          <a:solidFill>
            <a:srgbClr val="F79646">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 name="Footer Placeholder 2">
            <a:extLst>
              <a:ext uri="{FF2B5EF4-FFF2-40B4-BE49-F238E27FC236}">
                <a16:creationId xmlns:a16="http://schemas.microsoft.com/office/drawing/2014/main" id="{1A2ADBB8-C27A-54EF-D993-791566D4454B}"/>
              </a:ext>
            </a:extLst>
          </p:cNvPr>
          <p:cNvSpPr>
            <a:spLocks noGrp="1"/>
          </p:cNvSpPr>
          <p:nvPr>
            <p:ph type="ftr" sz="quarter" idx="11"/>
          </p:nvPr>
        </p:nvSpPr>
        <p:spPr/>
        <p:txBody>
          <a:bodyPr/>
          <a:lstStyle/>
          <a:p>
            <a:r>
              <a:rPr lang="en-AU"/>
              <a:t>MAD - 03 - PP</a:t>
            </a:r>
          </a:p>
        </p:txBody>
      </p:sp>
      <p:sp>
        <p:nvSpPr>
          <p:cNvPr id="4" name="Slide Number Placeholder 3">
            <a:extLst>
              <a:ext uri="{FF2B5EF4-FFF2-40B4-BE49-F238E27FC236}">
                <a16:creationId xmlns:a16="http://schemas.microsoft.com/office/drawing/2014/main" id="{10711D5F-ECAE-711A-056D-2C4E5CCD8140}"/>
              </a:ext>
            </a:extLst>
          </p:cNvPr>
          <p:cNvSpPr>
            <a:spLocks noGrp="1"/>
          </p:cNvSpPr>
          <p:nvPr>
            <p:ph type="sldNum" sz="quarter" idx="12"/>
          </p:nvPr>
        </p:nvSpPr>
        <p:spPr/>
        <p:txBody>
          <a:bodyPr/>
          <a:lstStyle/>
          <a:p>
            <a:fld id="{C714EB55-CF6F-4C0C-B992-04610649AA02}" type="slidenum">
              <a:rPr lang="en-AU" smtClean="0"/>
              <a:t>6</a:t>
            </a:fld>
            <a:endParaRPr lang="en-AU"/>
          </a:p>
        </p:txBody>
      </p:sp>
    </p:spTree>
    <p:extLst>
      <p:ext uri="{BB962C8B-B14F-4D97-AF65-F5344CB8AC3E}">
        <p14:creationId xmlns:p14="http://schemas.microsoft.com/office/powerpoint/2010/main" val="127276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4.79167E-6 -3.7037E-7 L 0.09519 -0.31366 " pathEditMode="relative" rAng="0" ptsTypes="AA">
                                      <p:cBhvr>
                                        <p:cTn id="16" dur="2000" fill="hold"/>
                                        <p:tgtEl>
                                          <p:spTgt spid="99"/>
                                        </p:tgtEl>
                                        <p:attrNameLst>
                                          <p:attrName>ppt_x</p:attrName>
                                          <p:attrName>ppt_y</p:attrName>
                                        </p:attrNameLst>
                                      </p:cBhvr>
                                      <p:rCtr x="4753" y="-15694"/>
                                    </p:animMotion>
                                  </p:childTnLst>
                                </p:cTn>
                              </p:par>
                              <p:par>
                                <p:cTn id="17" presetID="1"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par>
                                <p:cTn id="19" presetID="0" presetClass="path" presetSubtype="0" accel="50000" decel="50000" fill="hold" grpId="1" nodeType="withEffect">
                                  <p:stCondLst>
                                    <p:cond delay="200"/>
                                  </p:stCondLst>
                                  <p:childTnLst>
                                    <p:animMotion origin="layout" path="M -2.08333E-6 -3.7037E-7 L 0.10443 -0.31505 " pathEditMode="relative" rAng="0" ptsTypes="AA">
                                      <p:cBhvr>
                                        <p:cTn id="20" dur="2000" fill="hold"/>
                                        <p:tgtEl>
                                          <p:spTgt spid="100"/>
                                        </p:tgtEl>
                                        <p:attrNameLst>
                                          <p:attrName>ppt_x</p:attrName>
                                          <p:attrName>ppt_y</p:attrName>
                                        </p:attrNameLst>
                                      </p:cBhvr>
                                      <p:rCtr x="5221" y="-15764"/>
                                    </p:animMotion>
                                  </p:childTnLst>
                                </p:cTn>
                              </p:par>
                              <p:par>
                                <p:cTn id="21" presetID="1" presetClass="entr" presetSubtype="0" fill="hold" grpId="0" nodeType="withEffect">
                                  <p:stCondLst>
                                    <p:cond delay="400"/>
                                  </p:stCondLst>
                                  <p:childTnLst>
                                    <p:set>
                                      <p:cBhvr>
                                        <p:cTn id="22" dur="1" fill="hold">
                                          <p:stCondLst>
                                            <p:cond delay="0"/>
                                          </p:stCondLst>
                                        </p:cTn>
                                        <p:tgtEl>
                                          <p:spTgt spid="101"/>
                                        </p:tgtEl>
                                        <p:attrNameLst>
                                          <p:attrName>style.visibility</p:attrName>
                                        </p:attrNameLst>
                                      </p:cBhvr>
                                      <p:to>
                                        <p:strVal val="visible"/>
                                      </p:to>
                                    </p:set>
                                  </p:childTnLst>
                                </p:cTn>
                              </p:par>
                              <p:par>
                                <p:cTn id="23" presetID="0" presetClass="path" presetSubtype="0" accel="50000" decel="50000" fill="hold" grpId="1" nodeType="withEffect">
                                  <p:stCondLst>
                                    <p:cond delay="400"/>
                                  </p:stCondLst>
                                  <p:childTnLst>
                                    <p:animMotion origin="layout" path="M 4.16667E-7 -3.7037E-7 L 0.11367 -0.31505 " pathEditMode="relative" rAng="0" ptsTypes="AA">
                                      <p:cBhvr>
                                        <p:cTn id="24" dur="2000" fill="hold"/>
                                        <p:tgtEl>
                                          <p:spTgt spid="101"/>
                                        </p:tgtEl>
                                        <p:attrNameLst>
                                          <p:attrName>ppt_x</p:attrName>
                                          <p:attrName>ppt_y</p:attrName>
                                        </p:attrNameLst>
                                      </p:cBhvr>
                                      <p:rCtr x="5677" y="-15764"/>
                                    </p:animMotion>
                                  </p:childTnLst>
                                </p:cTn>
                              </p:par>
                              <p:par>
                                <p:cTn id="25" presetID="1" presetClass="entr" presetSubtype="0" fill="hold" grpId="0" nodeType="withEffect">
                                  <p:stCondLst>
                                    <p:cond delay="600"/>
                                  </p:stCondLst>
                                  <p:childTnLst>
                                    <p:set>
                                      <p:cBhvr>
                                        <p:cTn id="26" dur="1" fill="hold">
                                          <p:stCondLst>
                                            <p:cond delay="0"/>
                                          </p:stCondLst>
                                        </p:cTn>
                                        <p:tgtEl>
                                          <p:spTgt spid="102"/>
                                        </p:tgtEl>
                                        <p:attrNameLst>
                                          <p:attrName>style.visibility</p:attrName>
                                        </p:attrNameLst>
                                      </p:cBhvr>
                                      <p:to>
                                        <p:strVal val="visible"/>
                                      </p:to>
                                    </p:set>
                                  </p:childTnLst>
                                </p:cTn>
                              </p:par>
                              <p:par>
                                <p:cTn id="27" presetID="0" presetClass="path" presetSubtype="0" accel="50000" decel="50000" fill="hold" grpId="1" nodeType="withEffect">
                                  <p:stCondLst>
                                    <p:cond delay="600"/>
                                  </p:stCondLst>
                                  <p:childTnLst>
                                    <p:animMotion origin="layout" path="M 2.91667E-6 -3.7037E-7 L 0.12291 -0.31505 " pathEditMode="relative" rAng="0" ptsTypes="AA">
                                      <p:cBhvr>
                                        <p:cTn id="28" dur="2000" fill="hold"/>
                                        <p:tgtEl>
                                          <p:spTgt spid="102"/>
                                        </p:tgtEl>
                                        <p:attrNameLst>
                                          <p:attrName>ppt_x</p:attrName>
                                          <p:attrName>ppt_y</p:attrName>
                                        </p:attrNameLst>
                                      </p:cBhvr>
                                      <p:rCtr x="6146" y="-15764"/>
                                    </p:animMotion>
                                  </p:childTnLst>
                                </p:cTn>
                              </p:par>
                              <p:par>
                                <p:cTn id="29" presetID="1" presetClass="entr" presetSubtype="0" fill="hold" grpId="0" nodeType="withEffect">
                                  <p:stCondLst>
                                    <p:cond delay="800"/>
                                  </p:stCondLst>
                                  <p:childTnLst>
                                    <p:set>
                                      <p:cBhvr>
                                        <p:cTn id="30" dur="1" fill="hold">
                                          <p:stCondLst>
                                            <p:cond delay="0"/>
                                          </p:stCondLst>
                                        </p:cTn>
                                        <p:tgtEl>
                                          <p:spTgt spid="103"/>
                                        </p:tgtEl>
                                        <p:attrNameLst>
                                          <p:attrName>style.visibility</p:attrName>
                                        </p:attrNameLst>
                                      </p:cBhvr>
                                      <p:to>
                                        <p:strVal val="visible"/>
                                      </p:to>
                                    </p:set>
                                  </p:childTnLst>
                                </p:cTn>
                              </p:par>
                              <p:par>
                                <p:cTn id="31" presetID="0" presetClass="path" presetSubtype="0" accel="50000" decel="50000" fill="hold" grpId="1" nodeType="withEffect">
                                  <p:stCondLst>
                                    <p:cond delay="800"/>
                                  </p:stCondLst>
                                  <p:childTnLst>
                                    <p:animMotion origin="layout" path="M -4.375E-6 -3.7037E-7 L 0.13217 -0.31505 " pathEditMode="relative" rAng="0" ptsTypes="AA">
                                      <p:cBhvr>
                                        <p:cTn id="32" dur="2000" fill="hold"/>
                                        <p:tgtEl>
                                          <p:spTgt spid="103"/>
                                        </p:tgtEl>
                                        <p:attrNameLst>
                                          <p:attrName>ppt_x</p:attrName>
                                          <p:attrName>ppt_y</p:attrName>
                                        </p:attrNameLst>
                                      </p:cBhvr>
                                      <p:rCtr x="6602" y="-15764"/>
                                    </p:animMotion>
                                  </p:childTnLst>
                                </p:cTn>
                              </p:par>
                              <p:par>
                                <p:cTn id="33" presetID="1" presetClass="entr" presetSubtype="0" fill="hold" grpId="0" nodeType="withEffect">
                                  <p:stCondLst>
                                    <p:cond delay="1000"/>
                                  </p:stCondLst>
                                  <p:childTnLst>
                                    <p:set>
                                      <p:cBhvr>
                                        <p:cTn id="34" dur="1" fill="hold">
                                          <p:stCondLst>
                                            <p:cond delay="0"/>
                                          </p:stCondLst>
                                        </p:cTn>
                                        <p:tgtEl>
                                          <p:spTgt spid="104"/>
                                        </p:tgtEl>
                                        <p:attrNameLst>
                                          <p:attrName>style.visibility</p:attrName>
                                        </p:attrNameLst>
                                      </p:cBhvr>
                                      <p:to>
                                        <p:strVal val="visible"/>
                                      </p:to>
                                    </p:set>
                                  </p:childTnLst>
                                </p:cTn>
                              </p:par>
                              <p:par>
                                <p:cTn id="35" presetID="0" presetClass="path" presetSubtype="0" accel="50000" decel="50000" fill="hold" grpId="1" nodeType="withEffect">
                                  <p:stCondLst>
                                    <p:cond delay="1000"/>
                                  </p:stCondLst>
                                  <p:childTnLst>
                                    <p:animMotion origin="layout" path="M -1.875E-6 -3.7037E-7 L 0.14141 -0.31505 " pathEditMode="relative" rAng="0" ptsTypes="AA">
                                      <p:cBhvr>
                                        <p:cTn id="36" dur="2000" fill="hold"/>
                                        <p:tgtEl>
                                          <p:spTgt spid="104"/>
                                        </p:tgtEl>
                                        <p:attrNameLst>
                                          <p:attrName>ppt_x</p:attrName>
                                          <p:attrName>ppt_y</p:attrName>
                                        </p:attrNameLst>
                                      </p:cBhvr>
                                      <p:rCtr x="7070" y="-15764"/>
                                    </p:animMotion>
                                  </p:childTnLst>
                                </p:cTn>
                              </p:par>
                              <p:par>
                                <p:cTn id="37" presetID="1" presetClass="entr" presetSubtype="0" fill="hold" grpId="0" nodeType="withEffect">
                                  <p:stCondLst>
                                    <p:cond delay="1200"/>
                                  </p:stCondLst>
                                  <p:childTnLst>
                                    <p:set>
                                      <p:cBhvr>
                                        <p:cTn id="38" dur="1" fill="hold">
                                          <p:stCondLst>
                                            <p:cond delay="0"/>
                                          </p:stCondLst>
                                        </p:cTn>
                                        <p:tgtEl>
                                          <p:spTgt spid="105"/>
                                        </p:tgtEl>
                                        <p:attrNameLst>
                                          <p:attrName>style.visibility</p:attrName>
                                        </p:attrNameLst>
                                      </p:cBhvr>
                                      <p:to>
                                        <p:strVal val="visible"/>
                                      </p:to>
                                    </p:set>
                                  </p:childTnLst>
                                </p:cTn>
                              </p:par>
                              <p:par>
                                <p:cTn id="39" presetID="0" presetClass="path" presetSubtype="0" accel="50000" decel="50000" fill="hold" grpId="1" nodeType="withEffect">
                                  <p:stCondLst>
                                    <p:cond delay="1200"/>
                                  </p:stCondLst>
                                  <p:childTnLst>
                                    <p:animMotion origin="layout" path="M 4.79167E-6 -3.7037E-7 L 0.02578 -0.27361 " pathEditMode="relative" rAng="0" ptsTypes="AA">
                                      <p:cBhvr>
                                        <p:cTn id="40" dur="2000" fill="hold"/>
                                        <p:tgtEl>
                                          <p:spTgt spid="105"/>
                                        </p:tgtEl>
                                        <p:attrNameLst>
                                          <p:attrName>ppt_x</p:attrName>
                                          <p:attrName>ppt_y</p:attrName>
                                        </p:attrNameLst>
                                      </p:cBhvr>
                                      <p:rCtr x="1289" y="-13681"/>
                                    </p:animMotion>
                                  </p:childTnLst>
                                </p:cTn>
                              </p:par>
                              <p:par>
                                <p:cTn id="41" presetID="1" presetClass="entr" presetSubtype="0" fill="hold" grpId="0" nodeType="withEffect">
                                  <p:stCondLst>
                                    <p:cond delay="1400"/>
                                  </p:stCondLst>
                                  <p:childTnLst>
                                    <p:set>
                                      <p:cBhvr>
                                        <p:cTn id="42" dur="1" fill="hold">
                                          <p:stCondLst>
                                            <p:cond delay="0"/>
                                          </p:stCondLst>
                                        </p:cTn>
                                        <p:tgtEl>
                                          <p:spTgt spid="106"/>
                                        </p:tgtEl>
                                        <p:attrNameLst>
                                          <p:attrName>style.visibility</p:attrName>
                                        </p:attrNameLst>
                                      </p:cBhvr>
                                      <p:to>
                                        <p:strVal val="visible"/>
                                      </p:to>
                                    </p:set>
                                  </p:childTnLst>
                                </p:cTn>
                              </p:par>
                              <p:par>
                                <p:cTn id="43" presetID="0" presetClass="path" presetSubtype="0" accel="50000" decel="50000" fill="hold" grpId="1" nodeType="withEffect">
                                  <p:stCondLst>
                                    <p:cond delay="1400"/>
                                  </p:stCondLst>
                                  <p:childTnLst>
                                    <p:animMotion origin="layout" path="M -2.70833E-6 -3.7037E-7 L 0.03412 -0.27153 " pathEditMode="relative" rAng="0" ptsTypes="AA">
                                      <p:cBhvr>
                                        <p:cTn id="44" dur="2000" fill="hold"/>
                                        <p:tgtEl>
                                          <p:spTgt spid="106"/>
                                        </p:tgtEl>
                                        <p:attrNameLst>
                                          <p:attrName>ppt_x</p:attrName>
                                          <p:attrName>ppt_y</p:attrName>
                                        </p:attrNameLst>
                                      </p:cBhvr>
                                      <p:rCtr x="1706" y="-13588"/>
                                    </p:animMotion>
                                  </p:childTnLst>
                                </p:cTn>
                              </p:par>
                              <p:par>
                                <p:cTn id="45" presetID="1" presetClass="entr" presetSubtype="0" fill="hold" grpId="0" nodeType="withEffect">
                                  <p:stCondLst>
                                    <p:cond delay="1600"/>
                                  </p:stCondLst>
                                  <p:childTnLst>
                                    <p:set>
                                      <p:cBhvr>
                                        <p:cTn id="46" dur="1" fill="hold">
                                          <p:stCondLst>
                                            <p:cond delay="0"/>
                                          </p:stCondLst>
                                        </p:cTn>
                                        <p:tgtEl>
                                          <p:spTgt spid="107"/>
                                        </p:tgtEl>
                                        <p:attrNameLst>
                                          <p:attrName>style.visibility</p:attrName>
                                        </p:attrNameLst>
                                      </p:cBhvr>
                                      <p:to>
                                        <p:strVal val="visible"/>
                                      </p:to>
                                    </p:set>
                                  </p:childTnLst>
                                </p:cTn>
                              </p:par>
                              <p:par>
                                <p:cTn id="47" presetID="0" presetClass="path" presetSubtype="0" accel="50000" decel="50000" fill="hold" grpId="1" nodeType="withEffect">
                                  <p:stCondLst>
                                    <p:cond delay="1600"/>
                                  </p:stCondLst>
                                  <p:childTnLst>
                                    <p:animMotion origin="layout" path="M -2.08333E-7 -3.7037E-7 L 0.04505 -0.27153 " pathEditMode="relative" rAng="0" ptsTypes="AA">
                                      <p:cBhvr>
                                        <p:cTn id="48" dur="2000" fill="hold"/>
                                        <p:tgtEl>
                                          <p:spTgt spid="107"/>
                                        </p:tgtEl>
                                        <p:attrNameLst>
                                          <p:attrName>ppt_x</p:attrName>
                                          <p:attrName>ppt_y</p:attrName>
                                        </p:attrNameLst>
                                      </p:cBhvr>
                                      <p:rCtr x="2253" y="-13588"/>
                                    </p:animMotion>
                                  </p:childTnLst>
                                </p:cTn>
                              </p:par>
                              <p:par>
                                <p:cTn id="49" presetID="1" presetClass="entr" presetSubtype="0" fill="hold" grpId="0" nodeType="withEffect">
                                  <p:stCondLst>
                                    <p:cond delay="1800"/>
                                  </p:stCondLst>
                                  <p:childTnLst>
                                    <p:set>
                                      <p:cBhvr>
                                        <p:cTn id="50" dur="1" fill="hold">
                                          <p:stCondLst>
                                            <p:cond delay="0"/>
                                          </p:stCondLst>
                                        </p:cTn>
                                        <p:tgtEl>
                                          <p:spTgt spid="108"/>
                                        </p:tgtEl>
                                        <p:attrNameLst>
                                          <p:attrName>style.visibility</p:attrName>
                                        </p:attrNameLst>
                                      </p:cBhvr>
                                      <p:to>
                                        <p:strVal val="visible"/>
                                      </p:to>
                                    </p:set>
                                  </p:childTnLst>
                                </p:cTn>
                              </p:par>
                              <p:par>
                                <p:cTn id="51" presetID="0" presetClass="path" presetSubtype="0" accel="50000" decel="50000" fill="hold" grpId="1" nodeType="withEffect">
                                  <p:stCondLst>
                                    <p:cond delay="1800"/>
                                  </p:stCondLst>
                                  <p:childTnLst>
                                    <p:animMotion origin="layout" path="M 2.5E-6 -3.7037E-7 L 0.05221 -0.27153 " pathEditMode="relative" rAng="0" ptsTypes="AA">
                                      <p:cBhvr>
                                        <p:cTn id="52" dur="2000" fill="hold"/>
                                        <p:tgtEl>
                                          <p:spTgt spid="108"/>
                                        </p:tgtEl>
                                        <p:attrNameLst>
                                          <p:attrName>ppt_x</p:attrName>
                                          <p:attrName>ppt_y</p:attrName>
                                        </p:attrNameLst>
                                      </p:cBhvr>
                                      <p:rCtr x="2604" y="-13588"/>
                                    </p:animMotion>
                                  </p:childTnLst>
                                </p:cTn>
                              </p:par>
                              <p:par>
                                <p:cTn id="53" presetID="1" presetClass="entr" presetSubtype="0" fill="hold" grpId="0" nodeType="withEffect">
                                  <p:stCondLst>
                                    <p:cond delay="2000"/>
                                  </p:stCondLst>
                                  <p:childTnLst>
                                    <p:set>
                                      <p:cBhvr>
                                        <p:cTn id="54" dur="1" fill="hold">
                                          <p:stCondLst>
                                            <p:cond delay="0"/>
                                          </p:stCondLst>
                                        </p:cTn>
                                        <p:tgtEl>
                                          <p:spTgt spid="109"/>
                                        </p:tgtEl>
                                        <p:attrNameLst>
                                          <p:attrName>style.visibility</p:attrName>
                                        </p:attrNameLst>
                                      </p:cBhvr>
                                      <p:to>
                                        <p:strVal val="visible"/>
                                      </p:to>
                                    </p:set>
                                  </p:childTnLst>
                                </p:cTn>
                              </p:par>
                              <p:par>
                                <p:cTn id="55" presetID="0" presetClass="path" presetSubtype="0" accel="50000" decel="50000" fill="hold" grpId="1" nodeType="withEffect">
                                  <p:stCondLst>
                                    <p:cond delay="2000"/>
                                  </p:stCondLst>
                                  <p:childTnLst>
                                    <p:animMotion origin="layout" path="M 5E-6 -3.7037E-7 L 0.06251 -0.27153 " pathEditMode="relative" rAng="0" ptsTypes="AA">
                                      <p:cBhvr>
                                        <p:cTn id="56" dur="2000" fill="hold"/>
                                        <p:tgtEl>
                                          <p:spTgt spid="109"/>
                                        </p:tgtEl>
                                        <p:attrNameLst>
                                          <p:attrName>ppt_x</p:attrName>
                                          <p:attrName>ppt_y</p:attrName>
                                        </p:attrNameLst>
                                      </p:cBhvr>
                                      <p:rCtr x="3125" y="-13588"/>
                                    </p:animMotion>
                                  </p:childTnLst>
                                </p:cTn>
                              </p:par>
                              <p:par>
                                <p:cTn id="57" presetID="1" presetClass="entr" presetSubtype="0" fill="hold" grpId="0" nodeType="withEffect">
                                  <p:stCondLst>
                                    <p:cond delay="2200"/>
                                  </p:stCondLst>
                                  <p:childTnLst>
                                    <p:set>
                                      <p:cBhvr>
                                        <p:cTn id="58" dur="1" fill="hold">
                                          <p:stCondLst>
                                            <p:cond delay="0"/>
                                          </p:stCondLst>
                                        </p:cTn>
                                        <p:tgtEl>
                                          <p:spTgt spid="110"/>
                                        </p:tgtEl>
                                        <p:attrNameLst>
                                          <p:attrName>style.visibility</p:attrName>
                                        </p:attrNameLst>
                                      </p:cBhvr>
                                      <p:to>
                                        <p:strVal val="visible"/>
                                      </p:to>
                                    </p:set>
                                  </p:childTnLst>
                                </p:cTn>
                              </p:par>
                              <p:par>
                                <p:cTn id="59" presetID="0" presetClass="path" presetSubtype="0" accel="50000" decel="50000" fill="hold" grpId="1" nodeType="withEffect">
                                  <p:stCondLst>
                                    <p:cond delay="2200"/>
                                  </p:stCondLst>
                                  <p:childTnLst>
                                    <p:animMotion origin="layout" path="M -2.29167E-6 -3.7037E-7 L 0.07162 -0.27153 " pathEditMode="relative" rAng="0" ptsTypes="AA">
                                      <p:cBhvr>
                                        <p:cTn id="60" dur="2000" fill="hold"/>
                                        <p:tgtEl>
                                          <p:spTgt spid="110"/>
                                        </p:tgtEl>
                                        <p:attrNameLst>
                                          <p:attrName>ppt_x</p:attrName>
                                          <p:attrName>ppt_y</p:attrName>
                                        </p:attrNameLst>
                                      </p:cBhvr>
                                      <p:rCtr x="3581" y="-13588"/>
                                    </p:animMotion>
                                  </p:childTnLst>
                                </p:cTn>
                              </p:par>
                              <p:par>
                                <p:cTn id="61" presetID="1" presetClass="entr" presetSubtype="0" fill="hold" grpId="0" nodeType="withEffect">
                                  <p:stCondLst>
                                    <p:cond delay="2000"/>
                                  </p:stCondLst>
                                  <p:childTnLst>
                                    <p:set>
                                      <p:cBhvr>
                                        <p:cTn id="62" dur="1" fill="hold">
                                          <p:stCondLst>
                                            <p:cond delay="0"/>
                                          </p:stCondLst>
                                        </p:cTn>
                                        <p:tgtEl>
                                          <p:spTgt spid="111"/>
                                        </p:tgtEl>
                                        <p:attrNameLst>
                                          <p:attrName>style.visibility</p:attrName>
                                        </p:attrNameLst>
                                      </p:cBhvr>
                                      <p:to>
                                        <p:strVal val="visible"/>
                                      </p:to>
                                    </p:set>
                                  </p:childTnLst>
                                </p:cTn>
                              </p:par>
                              <p:par>
                                <p:cTn id="63" presetID="0" presetClass="path" presetSubtype="0" accel="50000" decel="50000" fill="hold" grpId="1" nodeType="withEffect">
                                  <p:stCondLst>
                                    <p:cond delay="2000"/>
                                  </p:stCondLst>
                                  <p:childTnLst>
                                    <p:animMotion origin="layout" path="M 2.91667E-6 0.00139 L 0.10716 -0.13194 " pathEditMode="relative" rAng="0" ptsTypes="AA">
                                      <p:cBhvr>
                                        <p:cTn id="64" dur="500" fill="hold"/>
                                        <p:tgtEl>
                                          <p:spTgt spid="111"/>
                                        </p:tgtEl>
                                        <p:attrNameLst>
                                          <p:attrName>ppt_x</p:attrName>
                                          <p:attrName>ppt_y</p:attrName>
                                        </p:attrNameLst>
                                      </p:cBhvr>
                                      <p:rCtr x="5352" y="-6667"/>
                                    </p:animMotion>
                                  </p:childTnLst>
                                </p:cTn>
                              </p:par>
                              <p:par>
                                <p:cTn id="65" presetID="1" presetClass="exit" presetSubtype="0" fill="hold" grpId="2" nodeType="withEffect">
                                  <p:stCondLst>
                                    <p:cond delay="2500"/>
                                  </p:stCondLst>
                                  <p:childTnLst>
                                    <p:set>
                                      <p:cBhvr>
                                        <p:cTn id="66" dur="1" fill="hold">
                                          <p:stCondLst>
                                            <p:cond delay="0"/>
                                          </p:stCondLst>
                                        </p:cTn>
                                        <p:tgtEl>
                                          <p:spTgt spid="111"/>
                                        </p:tgtEl>
                                        <p:attrNameLst>
                                          <p:attrName>style.visibility</p:attrName>
                                        </p:attrNameLst>
                                      </p:cBhvr>
                                      <p:to>
                                        <p:strVal val="hidden"/>
                                      </p:to>
                                    </p:set>
                                  </p:childTnLst>
                                </p:cTn>
                              </p:par>
                              <p:par>
                                <p:cTn id="67" presetID="1" presetClass="entr" presetSubtype="0" fill="hold" grpId="0" nodeType="withEffect">
                                  <p:stCondLst>
                                    <p:cond delay="2200"/>
                                  </p:stCondLst>
                                  <p:childTnLst>
                                    <p:set>
                                      <p:cBhvr>
                                        <p:cTn id="68" dur="1" fill="hold">
                                          <p:stCondLst>
                                            <p:cond delay="0"/>
                                          </p:stCondLst>
                                        </p:cTn>
                                        <p:tgtEl>
                                          <p:spTgt spid="112"/>
                                        </p:tgtEl>
                                        <p:attrNameLst>
                                          <p:attrName>style.visibility</p:attrName>
                                        </p:attrNameLst>
                                      </p:cBhvr>
                                      <p:to>
                                        <p:strVal val="visible"/>
                                      </p:to>
                                    </p:set>
                                  </p:childTnLst>
                                </p:cTn>
                              </p:par>
                              <p:par>
                                <p:cTn id="69" presetID="0" presetClass="path" presetSubtype="0" accel="50000" decel="50000" fill="hold" grpId="1" nodeType="withEffect">
                                  <p:stCondLst>
                                    <p:cond delay="2200"/>
                                  </p:stCondLst>
                                  <p:childTnLst>
                                    <p:animMotion origin="layout" path="M 8.33333E-7 -4.07407E-6 L 0.08919 -0.13333 " pathEditMode="relative" rAng="0" ptsTypes="AA">
                                      <p:cBhvr>
                                        <p:cTn id="70" dur="500" fill="hold"/>
                                        <p:tgtEl>
                                          <p:spTgt spid="112"/>
                                        </p:tgtEl>
                                        <p:attrNameLst>
                                          <p:attrName>ppt_x</p:attrName>
                                          <p:attrName>ppt_y</p:attrName>
                                        </p:attrNameLst>
                                      </p:cBhvr>
                                      <p:rCtr x="4453" y="-6667"/>
                                    </p:animMotion>
                                  </p:childTnLst>
                                </p:cTn>
                              </p:par>
                              <p:par>
                                <p:cTn id="71" presetID="1" presetClass="exit" presetSubtype="0" fill="hold" grpId="2" nodeType="withEffect">
                                  <p:stCondLst>
                                    <p:cond delay="2700"/>
                                  </p:stCondLst>
                                  <p:childTnLst>
                                    <p:set>
                                      <p:cBhvr>
                                        <p:cTn id="72" dur="1" fill="hold">
                                          <p:stCondLst>
                                            <p:cond delay="0"/>
                                          </p:stCondLst>
                                        </p:cTn>
                                        <p:tgtEl>
                                          <p:spTgt spid="112"/>
                                        </p:tgtEl>
                                        <p:attrNameLst>
                                          <p:attrName>style.visibility</p:attrName>
                                        </p:attrNameLst>
                                      </p:cBhvr>
                                      <p:to>
                                        <p:strVal val="hidden"/>
                                      </p:to>
                                    </p:set>
                                  </p:childTnLst>
                                </p:cTn>
                              </p:par>
                              <p:par>
                                <p:cTn id="73" presetID="1" presetClass="entr" presetSubtype="0" fill="hold" grpId="0" nodeType="withEffect">
                                  <p:stCondLst>
                                    <p:cond delay="2400"/>
                                  </p:stCondLst>
                                  <p:childTnLst>
                                    <p:set>
                                      <p:cBhvr>
                                        <p:cTn id="74" dur="1" fill="hold">
                                          <p:stCondLst>
                                            <p:cond delay="0"/>
                                          </p:stCondLst>
                                        </p:cTn>
                                        <p:tgtEl>
                                          <p:spTgt spid="113"/>
                                        </p:tgtEl>
                                        <p:attrNameLst>
                                          <p:attrName>style.visibility</p:attrName>
                                        </p:attrNameLst>
                                      </p:cBhvr>
                                      <p:to>
                                        <p:strVal val="visible"/>
                                      </p:to>
                                    </p:set>
                                  </p:childTnLst>
                                </p:cTn>
                              </p:par>
                              <p:par>
                                <p:cTn id="75" presetID="0" presetClass="path" presetSubtype="0" accel="50000" decel="50000" fill="hold" grpId="1" nodeType="withEffect">
                                  <p:stCondLst>
                                    <p:cond delay="2400"/>
                                  </p:stCondLst>
                                  <p:childTnLst>
                                    <p:animMotion origin="layout" path="M -1.45833E-6 -4.07407E-6 L 0.0625 -0.13333 " pathEditMode="relative" rAng="0" ptsTypes="AA">
                                      <p:cBhvr>
                                        <p:cTn id="76" dur="500" fill="hold"/>
                                        <p:tgtEl>
                                          <p:spTgt spid="113"/>
                                        </p:tgtEl>
                                        <p:attrNameLst>
                                          <p:attrName>ppt_x</p:attrName>
                                          <p:attrName>ppt_y</p:attrName>
                                        </p:attrNameLst>
                                      </p:cBhvr>
                                      <p:rCtr x="3125" y="-6667"/>
                                    </p:animMotion>
                                  </p:childTnLst>
                                </p:cTn>
                              </p:par>
                              <p:par>
                                <p:cTn id="77" presetID="1" presetClass="exit" presetSubtype="0" fill="hold" grpId="2" nodeType="withEffect">
                                  <p:stCondLst>
                                    <p:cond delay="2900"/>
                                  </p:stCondLst>
                                  <p:childTnLst>
                                    <p:set>
                                      <p:cBhvr>
                                        <p:cTn id="78" dur="1" fill="hold">
                                          <p:stCondLst>
                                            <p:cond delay="0"/>
                                          </p:stCondLst>
                                        </p:cTn>
                                        <p:tgtEl>
                                          <p:spTgt spid="113"/>
                                        </p:tgtEl>
                                        <p:attrNameLst>
                                          <p:attrName>style.visibility</p:attrName>
                                        </p:attrNameLst>
                                      </p:cBhvr>
                                      <p:to>
                                        <p:strVal val="hidden"/>
                                      </p:to>
                                    </p:set>
                                  </p:childTnLst>
                                </p:cTn>
                              </p:par>
                              <p:par>
                                <p:cTn id="79" presetID="1" presetClass="entr" presetSubtype="0" fill="hold" grpId="0" nodeType="withEffect">
                                  <p:stCondLst>
                                    <p:cond delay="2600"/>
                                  </p:stCondLst>
                                  <p:childTnLst>
                                    <p:set>
                                      <p:cBhvr>
                                        <p:cTn id="80" dur="1" fill="hold">
                                          <p:stCondLst>
                                            <p:cond delay="0"/>
                                          </p:stCondLst>
                                        </p:cTn>
                                        <p:tgtEl>
                                          <p:spTgt spid="114"/>
                                        </p:tgtEl>
                                        <p:attrNameLst>
                                          <p:attrName>style.visibility</p:attrName>
                                        </p:attrNameLst>
                                      </p:cBhvr>
                                      <p:to>
                                        <p:strVal val="visible"/>
                                      </p:to>
                                    </p:set>
                                  </p:childTnLst>
                                </p:cTn>
                              </p:par>
                              <p:par>
                                <p:cTn id="81" presetID="0" presetClass="path" presetSubtype="0" accel="50000" decel="50000" fill="hold" grpId="1" nodeType="withEffect">
                                  <p:stCondLst>
                                    <p:cond delay="2600"/>
                                  </p:stCondLst>
                                  <p:childTnLst>
                                    <p:animMotion origin="layout" path="M -3.75E-6 -4.07407E-6 L 0.03581 -0.13472 " pathEditMode="relative" rAng="0" ptsTypes="AA">
                                      <p:cBhvr>
                                        <p:cTn id="82" dur="500" fill="hold"/>
                                        <p:tgtEl>
                                          <p:spTgt spid="114"/>
                                        </p:tgtEl>
                                        <p:attrNameLst>
                                          <p:attrName>ppt_x</p:attrName>
                                          <p:attrName>ppt_y</p:attrName>
                                        </p:attrNameLst>
                                      </p:cBhvr>
                                      <p:rCtr x="1784" y="-6736"/>
                                    </p:animMotion>
                                  </p:childTnLst>
                                </p:cTn>
                              </p:par>
                              <p:par>
                                <p:cTn id="83" presetID="1" presetClass="exit" presetSubtype="0" fill="hold" grpId="2" nodeType="withEffect">
                                  <p:stCondLst>
                                    <p:cond delay="3100"/>
                                  </p:stCondLst>
                                  <p:childTnLst>
                                    <p:set>
                                      <p:cBhvr>
                                        <p:cTn id="84" dur="1" fill="hold">
                                          <p:stCondLst>
                                            <p:cond delay="0"/>
                                          </p:stCondLst>
                                        </p:cTn>
                                        <p:tgtEl>
                                          <p:spTgt spid="114"/>
                                        </p:tgtEl>
                                        <p:attrNameLst>
                                          <p:attrName>style.visibility</p:attrName>
                                        </p:attrNameLst>
                                      </p:cBhvr>
                                      <p:to>
                                        <p:strVal val="hidden"/>
                                      </p:to>
                                    </p:set>
                                  </p:childTnLst>
                                </p:cTn>
                              </p:par>
                              <p:par>
                                <p:cTn id="85" presetID="1" presetClass="entr" presetSubtype="0" fill="hold" grpId="0" nodeType="withEffect">
                                  <p:stCondLst>
                                    <p:cond delay="2800"/>
                                  </p:stCondLst>
                                  <p:childTnLst>
                                    <p:set>
                                      <p:cBhvr>
                                        <p:cTn id="86" dur="1" fill="hold">
                                          <p:stCondLst>
                                            <p:cond delay="0"/>
                                          </p:stCondLst>
                                        </p:cTn>
                                        <p:tgtEl>
                                          <p:spTgt spid="115"/>
                                        </p:tgtEl>
                                        <p:attrNameLst>
                                          <p:attrName>style.visibility</p:attrName>
                                        </p:attrNameLst>
                                      </p:cBhvr>
                                      <p:to>
                                        <p:strVal val="visible"/>
                                      </p:to>
                                    </p:set>
                                  </p:childTnLst>
                                </p:cTn>
                              </p:par>
                              <p:par>
                                <p:cTn id="87" presetID="0" presetClass="path" presetSubtype="0" accel="50000" decel="50000" fill="hold" grpId="1" nodeType="withEffect">
                                  <p:stCondLst>
                                    <p:cond delay="2800"/>
                                  </p:stCondLst>
                                  <p:childTnLst>
                                    <p:animMotion origin="layout" path="M 4.16667E-6 -4.07407E-6 L 0.00924 -0.13333 " pathEditMode="relative" rAng="0" ptsTypes="AA">
                                      <p:cBhvr>
                                        <p:cTn id="88" dur="500" fill="hold"/>
                                        <p:tgtEl>
                                          <p:spTgt spid="115"/>
                                        </p:tgtEl>
                                        <p:attrNameLst>
                                          <p:attrName>ppt_x</p:attrName>
                                          <p:attrName>ppt_y</p:attrName>
                                        </p:attrNameLst>
                                      </p:cBhvr>
                                      <p:rCtr x="456" y="-6667"/>
                                    </p:animMotion>
                                  </p:childTnLst>
                                </p:cTn>
                              </p:par>
                              <p:par>
                                <p:cTn id="89" presetID="1" presetClass="exit" presetSubtype="0" fill="hold" grpId="2" nodeType="withEffect">
                                  <p:stCondLst>
                                    <p:cond delay="3300"/>
                                  </p:stCondLst>
                                  <p:childTnLst>
                                    <p:set>
                                      <p:cBhvr>
                                        <p:cTn id="90" dur="1" fill="hold">
                                          <p:stCondLst>
                                            <p:cond delay="0"/>
                                          </p:stCondLst>
                                        </p:cTn>
                                        <p:tgtEl>
                                          <p:spTgt spid="115"/>
                                        </p:tgtEl>
                                        <p:attrNameLst>
                                          <p:attrName>style.visibility</p:attrName>
                                        </p:attrNameLst>
                                      </p:cBhvr>
                                      <p:to>
                                        <p:strVal val="hidden"/>
                                      </p:to>
                                    </p:set>
                                  </p:childTnLst>
                                </p:cTn>
                              </p:par>
                              <p:par>
                                <p:cTn id="91" presetID="1" presetClass="entr" presetSubtype="0" fill="hold" grpId="0" nodeType="withEffect">
                                  <p:stCondLst>
                                    <p:cond delay="3000"/>
                                  </p:stCondLst>
                                  <p:childTnLst>
                                    <p:set>
                                      <p:cBhvr>
                                        <p:cTn id="92" dur="1" fill="hold">
                                          <p:stCondLst>
                                            <p:cond delay="0"/>
                                          </p:stCondLst>
                                        </p:cTn>
                                        <p:tgtEl>
                                          <p:spTgt spid="116"/>
                                        </p:tgtEl>
                                        <p:attrNameLst>
                                          <p:attrName>style.visibility</p:attrName>
                                        </p:attrNameLst>
                                      </p:cBhvr>
                                      <p:to>
                                        <p:strVal val="visible"/>
                                      </p:to>
                                    </p:set>
                                  </p:childTnLst>
                                </p:cTn>
                              </p:par>
                              <p:par>
                                <p:cTn id="93" presetID="0" presetClass="path" presetSubtype="0" accel="50000" decel="50000" fill="hold" grpId="1" nodeType="withEffect">
                                  <p:stCondLst>
                                    <p:cond delay="3000"/>
                                  </p:stCondLst>
                                  <p:childTnLst>
                                    <p:animMotion origin="layout" path="M 1.875E-6 -4.07407E-6 L -0.01771 -0.13333 " pathEditMode="relative" rAng="0" ptsTypes="AA">
                                      <p:cBhvr>
                                        <p:cTn id="94" dur="500" fill="hold"/>
                                        <p:tgtEl>
                                          <p:spTgt spid="116"/>
                                        </p:tgtEl>
                                        <p:attrNameLst>
                                          <p:attrName>ppt_x</p:attrName>
                                          <p:attrName>ppt_y</p:attrName>
                                        </p:attrNameLst>
                                      </p:cBhvr>
                                      <p:rCtr x="-885" y="-6667"/>
                                    </p:animMotion>
                                  </p:childTnLst>
                                </p:cTn>
                              </p:par>
                              <p:par>
                                <p:cTn id="95" presetID="1" presetClass="exit" presetSubtype="0" fill="hold" grpId="2" nodeType="withEffect">
                                  <p:stCondLst>
                                    <p:cond delay="3500"/>
                                  </p:stCondLst>
                                  <p:childTnLst>
                                    <p:set>
                                      <p:cBhvr>
                                        <p:cTn id="96" dur="1" fill="hold">
                                          <p:stCondLst>
                                            <p:cond delay="0"/>
                                          </p:stCondLst>
                                        </p:cTn>
                                        <p:tgtEl>
                                          <p:spTgt spid="116"/>
                                        </p:tgtEl>
                                        <p:attrNameLst>
                                          <p:attrName>style.visibility</p:attrName>
                                        </p:attrNameLst>
                                      </p:cBhvr>
                                      <p:to>
                                        <p:strVal val="hidden"/>
                                      </p:to>
                                    </p:set>
                                  </p:childTnLst>
                                </p:cTn>
                              </p:par>
                              <p:par>
                                <p:cTn id="97" presetID="1" presetClass="entr" presetSubtype="0" fill="hold" grpId="0" nodeType="withEffect">
                                  <p:stCondLst>
                                    <p:cond delay="3200"/>
                                  </p:stCondLst>
                                  <p:childTnLst>
                                    <p:set>
                                      <p:cBhvr>
                                        <p:cTn id="98" dur="1" fill="hold">
                                          <p:stCondLst>
                                            <p:cond delay="0"/>
                                          </p:stCondLst>
                                        </p:cTn>
                                        <p:tgtEl>
                                          <p:spTgt spid="117"/>
                                        </p:tgtEl>
                                        <p:attrNameLst>
                                          <p:attrName>style.visibility</p:attrName>
                                        </p:attrNameLst>
                                      </p:cBhvr>
                                      <p:to>
                                        <p:strVal val="visible"/>
                                      </p:to>
                                    </p:set>
                                  </p:childTnLst>
                                </p:cTn>
                              </p:par>
                              <p:par>
                                <p:cTn id="99" presetID="0" presetClass="path" presetSubtype="0" accel="50000" decel="50000" fill="hold" grpId="1" nodeType="withEffect">
                                  <p:stCondLst>
                                    <p:cond delay="3200"/>
                                  </p:stCondLst>
                                  <p:childTnLst>
                                    <p:animMotion origin="layout" path="M 3.54167E-6 7.40741E-7 L 0.09856 -0.16551 " pathEditMode="relative" rAng="0" ptsTypes="AA">
                                      <p:cBhvr>
                                        <p:cTn id="100" dur="500" fill="hold"/>
                                        <p:tgtEl>
                                          <p:spTgt spid="117"/>
                                        </p:tgtEl>
                                        <p:attrNameLst>
                                          <p:attrName>ppt_x</p:attrName>
                                          <p:attrName>ppt_y</p:attrName>
                                        </p:attrNameLst>
                                      </p:cBhvr>
                                      <p:rCtr x="4922" y="-8287"/>
                                    </p:animMotion>
                                  </p:childTnLst>
                                </p:cTn>
                              </p:par>
                              <p:par>
                                <p:cTn id="101" presetID="1" presetClass="exit" presetSubtype="0" fill="hold" grpId="2" nodeType="withEffect">
                                  <p:stCondLst>
                                    <p:cond delay="3700"/>
                                  </p:stCondLst>
                                  <p:childTnLst>
                                    <p:set>
                                      <p:cBhvr>
                                        <p:cTn id="102" dur="1" fill="hold">
                                          <p:stCondLst>
                                            <p:cond delay="0"/>
                                          </p:stCondLst>
                                        </p:cTn>
                                        <p:tgtEl>
                                          <p:spTgt spid="117"/>
                                        </p:tgtEl>
                                        <p:attrNameLst>
                                          <p:attrName>style.visibility</p:attrName>
                                        </p:attrNameLst>
                                      </p:cBhvr>
                                      <p:to>
                                        <p:strVal val="hidden"/>
                                      </p:to>
                                    </p:set>
                                  </p:childTnLst>
                                </p:cTn>
                              </p:par>
                              <p:par>
                                <p:cTn id="103" presetID="1" presetClass="entr" presetSubtype="0" fill="hold" grpId="0" nodeType="withEffect">
                                  <p:stCondLst>
                                    <p:cond delay="3400"/>
                                  </p:stCondLst>
                                  <p:childTnLst>
                                    <p:set>
                                      <p:cBhvr>
                                        <p:cTn id="104" dur="1" fill="hold">
                                          <p:stCondLst>
                                            <p:cond delay="0"/>
                                          </p:stCondLst>
                                        </p:cTn>
                                        <p:tgtEl>
                                          <p:spTgt spid="118"/>
                                        </p:tgtEl>
                                        <p:attrNameLst>
                                          <p:attrName>style.visibility</p:attrName>
                                        </p:attrNameLst>
                                      </p:cBhvr>
                                      <p:to>
                                        <p:strVal val="visible"/>
                                      </p:to>
                                    </p:set>
                                  </p:childTnLst>
                                </p:cTn>
                              </p:par>
                              <p:par>
                                <p:cTn id="105" presetID="0" presetClass="path" presetSubtype="0" accel="50000" decel="50000" fill="hold" grpId="1" nodeType="withEffect">
                                  <p:stCondLst>
                                    <p:cond delay="3400"/>
                                  </p:stCondLst>
                                  <p:childTnLst>
                                    <p:animMotion origin="layout" path="M -0.00156 0.00208 L 0.07904 -0.16343 " pathEditMode="relative" rAng="0" ptsTypes="AA">
                                      <p:cBhvr>
                                        <p:cTn id="106" dur="500" fill="hold"/>
                                        <p:tgtEl>
                                          <p:spTgt spid="118"/>
                                        </p:tgtEl>
                                        <p:attrNameLst>
                                          <p:attrName>ppt_x</p:attrName>
                                          <p:attrName>ppt_y</p:attrName>
                                        </p:attrNameLst>
                                      </p:cBhvr>
                                      <p:rCtr x="4023" y="-8287"/>
                                    </p:animMotion>
                                  </p:childTnLst>
                                </p:cTn>
                              </p:par>
                              <p:par>
                                <p:cTn id="107" presetID="1" presetClass="exit" presetSubtype="0" fill="hold" grpId="2" nodeType="withEffect">
                                  <p:stCondLst>
                                    <p:cond delay="3900"/>
                                  </p:stCondLst>
                                  <p:childTnLst>
                                    <p:set>
                                      <p:cBhvr>
                                        <p:cTn id="108" dur="1" fill="hold">
                                          <p:stCondLst>
                                            <p:cond delay="0"/>
                                          </p:stCondLst>
                                        </p:cTn>
                                        <p:tgtEl>
                                          <p:spTgt spid="118"/>
                                        </p:tgtEl>
                                        <p:attrNameLst>
                                          <p:attrName>style.visibility</p:attrName>
                                        </p:attrNameLst>
                                      </p:cBhvr>
                                      <p:to>
                                        <p:strVal val="hidden"/>
                                      </p:to>
                                    </p:set>
                                  </p:childTnLst>
                                </p:cTn>
                              </p:par>
                              <p:par>
                                <p:cTn id="109" presetID="1" presetClass="entr" presetSubtype="0" fill="hold" grpId="0" nodeType="withEffect">
                                  <p:stCondLst>
                                    <p:cond delay="3600"/>
                                  </p:stCondLst>
                                  <p:childTnLst>
                                    <p:set>
                                      <p:cBhvr>
                                        <p:cTn id="110" dur="1" fill="hold">
                                          <p:stCondLst>
                                            <p:cond delay="0"/>
                                          </p:stCondLst>
                                        </p:cTn>
                                        <p:tgtEl>
                                          <p:spTgt spid="119"/>
                                        </p:tgtEl>
                                        <p:attrNameLst>
                                          <p:attrName>style.visibility</p:attrName>
                                        </p:attrNameLst>
                                      </p:cBhvr>
                                      <p:to>
                                        <p:strVal val="visible"/>
                                      </p:to>
                                    </p:set>
                                  </p:childTnLst>
                                </p:cTn>
                              </p:par>
                              <p:par>
                                <p:cTn id="111" presetID="0" presetClass="path" presetSubtype="0" accel="50000" decel="50000" fill="hold" grpId="1" nodeType="withEffect">
                                  <p:stCondLst>
                                    <p:cond delay="3600"/>
                                  </p:stCondLst>
                                  <p:childTnLst>
                                    <p:animMotion origin="layout" path="M 0.00013 0.00208 L 0.05248 -0.16343 " pathEditMode="relative" rAng="0" ptsTypes="AA">
                                      <p:cBhvr>
                                        <p:cTn id="112" dur="500" fill="hold"/>
                                        <p:tgtEl>
                                          <p:spTgt spid="119"/>
                                        </p:tgtEl>
                                        <p:attrNameLst>
                                          <p:attrName>ppt_x</p:attrName>
                                          <p:attrName>ppt_y</p:attrName>
                                        </p:attrNameLst>
                                      </p:cBhvr>
                                      <p:rCtr x="2617" y="-8287"/>
                                    </p:animMotion>
                                  </p:childTnLst>
                                </p:cTn>
                              </p:par>
                              <p:par>
                                <p:cTn id="113" presetID="1" presetClass="exit" presetSubtype="0" fill="hold" grpId="2" nodeType="withEffect">
                                  <p:stCondLst>
                                    <p:cond delay="4100"/>
                                  </p:stCondLst>
                                  <p:childTnLst>
                                    <p:set>
                                      <p:cBhvr>
                                        <p:cTn id="114" dur="1" fill="hold">
                                          <p:stCondLst>
                                            <p:cond delay="0"/>
                                          </p:stCondLst>
                                        </p:cTn>
                                        <p:tgtEl>
                                          <p:spTgt spid="119"/>
                                        </p:tgtEl>
                                        <p:attrNameLst>
                                          <p:attrName>style.visibility</p:attrName>
                                        </p:attrNameLst>
                                      </p:cBhvr>
                                      <p:to>
                                        <p:strVal val="hidden"/>
                                      </p:to>
                                    </p:set>
                                  </p:childTnLst>
                                </p:cTn>
                              </p:par>
                              <p:par>
                                <p:cTn id="115" presetID="1" presetClass="entr" presetSubtype="0" fill="hold" grpId="0" nodeType="withEffect">
                                  <p:stCondLst>
                                    <p:cond delay="3800"/>
                                  </p:stCondLst>
                                  <p:childTnLst>
                                    <p:set>
                                      <p:cBhvr>
                                        <p:cTn id="116" dur="1" fill="hold">
                                          <p:stCondLst>
                                            <p:cond delay="0"/>
                                          </p:stCondLst>
                                        </p:cTn>
                                        <p:tgtEl>
                                          <p:spTgt spid="120"/>
                                        </p:tgtEl>
                                        <p:attrNameLst>
                                          <p:attrName>style.visibility</p:attrName>
                                        </p:attrNameLst>
                                      </p:cBhvr>
                                      <p:to>
                                        <p:strVal val="visible"/>
                                      </p:to>
                                    </p:set>
                                  </p:childTnLst>
                                </p:cTn>
                              </p:par>
                              <p:par>
                                <p:cTn id="117" presetID="0" presetClass="path" presetSubtype="0" accel="50000" decel="50000" fill="hold" grpId="1" nodeType="withEffect">
                                  <p:stCondLst>
                                    <p:cond delay="3800"/>
                                  </p:stCondLst>
                                  <p:childTnLst>
                                    <p:animMotion origin="layout" path="M -0.00195 0.00208 L 0.03334 -0.16343 " pathEditMode="relative" rAng="0" ptsTypes="AA">
                                      <p:cBhvr>
                                        <p:cTn id="118" dur="500" fill="hold"/>
                                        <p:tgtEl>
                                          <p:spTgt spid="120"/>
                                        </p:tgtEl>
                                        <p:attrNameLst>
                                          <p:attrName>ppt_x</p:attrName>
                                          <p:attrName>ppt_y</p:attrName>
                                        </p:attrNameLst>
                                      </p:cBhvr>
                                      <p:rCtr x="1758" y="-8287"/>
                                    </p:animMotion>
                                  </p:childTnLst>
                                </p:cTn>
                              </p:par>
                              <p:par>
                                <p:cTn id="119" presetID="1" presetClass="exit" presetSubtype="0" fill="hold" grpId="2" nodeType="withEffect">
                                  <p:stCondLst>
                                    <p:cond delay="4300"/>
                                  </p:stCondLst>
                                  <p:childTnLst>
                                    <p:set>
                                      <p:cBhvr>
                                        <p:cTn id="120" dur="1" fill="hold">
                                          <p:stCondLst>
                                            <p:cond delay="0"/>
                                          </p:stCondLst>
                                        </p:cTn>
                                        <p:tgtEl>
                                          <p:spTgt spid="120"/>
                                        </p:tgtEl>
                                        <p:attrNameLst>
                                          <p:attrName>style.visibility</p:attrName>
                                        </p:attrNameLst>
                                      </p:cBhvr>
                                      <p:to>
                                        <p:strVal val="hidden"/>
                                      </p:to>
                                    </p:set>
                                  </p:childTnLst>
                                </p:cTn>
                              </p:par>
                              <p:par>
                                <p:cTn id="121" presetID="1" presetClass="entr" presetSubtype="0" fill="hold" grpId="0" nodeType="withEffect">
                                  <p:stCondLst>
                                    <p:cond delay="4000"/>
                                  </p:stCondLst>
                                  <p:childTnLst>
                                    <p:set>
                                      <p:cBhvr>
                                        <p:cTn id="122" dur="1" fill="hold">
                                          <p:stCondLst>
                                            <p:cond delay="0"/>
                                          </p:stCondLst>
                                        </p:cTn>
                                        <p:tgtEl>
                                          <p:spTgt spid="121"/>
                                        </p:tgtEl>
                                        <p:attrNameLst>
                                          <p:attrName>style.visibility</p:attrName>
                                        </p:attrNameLst>
                                      </p:cBhvr>
                                      <p:to>
                                        <p:strVal val="visible"/>
                                      </p:to>
                                    </p:set>
                                  </p:childTnLst>
                                </p:cTn>
                              </p:par>
                              <p:par>
                                <p:cTn id="123" presetID="0" presetClass="path" presetSubtype="0" accel="50000" decel="50000" fill="hold" grpId="1" nodeType="withEffect">
                                  <p:stCondLst>
                                    <p:cond delay="4000"/>
                                  </p:stCondLst>
                                  <p:childTnLst>
                                    <p:animMotion origin="layout" path="M -0.00091 0.00208 L 0.00325 -0.16343 " pathEditMode="relative" rAng="0" ptsTypes="AA">
                                      <p:cBhvr>
                                        <p:cTn id="124" dur="500" fill="hold"/>
                                        <p:tgtEl>
                                          <p:spTgt spid="121"/>
                                        </p:tgtEl>
                                        <p:attrNameLst>
                                          <p:attrName>ppt_x</p:attrName>
                                          <p:attrName>ppt_y</p:attrName>
                                        </p:attrNameLst>
                                      </p:cBhvr>
                                      <p:rCtr x="208" y="-8287"/>
                                    </p:animMotion>
                                  </p:childTnLst>
                                </p:cTn>
                              </p:par>
                              <p:par>
                                <p:cTn id="125" presetID="1" presetClass="exit" presetSubtype="0" fill="hold" grpId="2" nodeType="withEffect">
                                  <p:stCondLst>
                                    <p:cond delay="4500"/>
                                  </p:stCondLst>
                                  <p:childTnLst>
                                    <p:set>
                                      <p:cBhvr>
                                        <p:cTn id="126" dur="1" fill="hold">
                                          <p:stCondLst>
                                            <p:cond delay="0"/>
                                          </p:stCondLst>
                                        </p:cTn>
                                        <p:tgtEl>
                                          <p:spTgt spid="121"/>
                                        </p:tgtEl>
                                        <p:attrNameLst>
                                          <p:attrName>style.visibility</p:attrName>
                                        </p:attrNameLst>
                                      </p:cBhvr>
                                      <p:to>
                                        <p:strVal val="hidden"/>
                                      </p:to>
                                    </p:set>
                                  </p:childTnLst>
                                </p:cTn>
                              </p:par>
                              <p:par>
                                <p:cTn id="127" presetID="1" presetClass="entr" presetSubtype="0" fill="hold" grpId="0" nodeType="withEffect">
                                  <p:stCondLst>
                                    <p:cond delay="4200"/>
                                  </p:stCondLst>
                                  <p:childTnLst>
                                    <p:set>
                                      <p:cBhvr>
                                        <p:cTn id="128" dur="1" fill="hold">
                                          <p:stCondLst>
                                            <p:cond delay="0"/>
                                          </p:stCondLst>
                                        </p:cTn>
                                        <p:tgtEl>
                                          <p:spTgt spid="122"/>
                                        </p:tgtEl>
                                        <p:attrNameLst>
                                          <p:attrName>style.visibility</p:attrName>
                                        </p:attrNameLst>
                                      </p:cBhvr>
                                      <p:to>
                                        <p:strVal val="visible"/>
                                      </p:to>
                                    </p:set>
                                  </p:childTnLst>
                                </p:cTn>
                              </p:par>
                              <p:par>
                                <p:cTn id="129" presetID="0" presetClass="path" presetSubtype="0" accel="50000" decel="50000" fill="hold" grpId="1" nodeType="withEffect">
                                  <p:stCondLst>
                                    <p:cond delay="4200"/>
                                  </p:stCondLst>
                                  <p:childTnLst>
                                    <p:animMotion origin="layout" path="M -0.00117 0.00208 L -0.02461 -0.17407 " pathEditMode="relative" rAng="0" ptsTypes="AA">
                                      <p:cBhvr>
                                        <p:cTn id="130" dur="500" fill="hold"/>
                                        <p:tgtEl>
                                          <p:spTgt spid="122"/>
                                        </p:tgtEl>
                                        <p:attrNameLst>
                                          <p:attrName>ppt_x</p:attrName>
                                          <p:attrName>ppt_y</p:attrName>
                                        </p:attrNameLst>
                                      </p:cBhvr>
                                      <p:rCtr x="-1172" y="-8819"/>
                                    </p:animMotion>
                                  </p:childTnLst>
                                </p:cTn>
                              </p:par>
                              <p:par>
                                <p:cTn id="131" presetID="1" presetClass="exit" presetSubtype="0" fill="hold" grpId="2" nodeType="withEffect">
                                  <p:stCondLst>
                                    <p:cond delay="4700"/>
                                  </p:stCondLst>
                                  <p:childTnLst>
                                    <p:set>
                                      <p:cBhvr>
                                        <p:cTn id="132" dur="1" fill="hold">
                                          <p:stCondLst>
                                            <p:cond delay="0"/>
                                          </p:stCondLst>
                                        </p:cTn>
                                        <p:tgtEl>
                                          <p:spTgt spid="1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2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2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24"/>
                                        </p:tgtEl>
                                        <p:attrNameLst>
                                          <p:attrName>style.visibility</p:attrName>
                                        </p:attrNameLst>
                                      </p:cBhvr>
                                      <p:to>
                                        <p:strVal val="visible"/>
                                      </p:to>
                                    </p:set>
                                  </p:childTnLst>
                                </p:cTn>
                              </p:par>
                            </p:childTnLst>
                          </p:cTn>
                        </p:par>
                        <p:par>
                          <p:cTn id="143" fill="hold">
                            <p:stCondLst>
                              <p:cond delay="0"/>
                            </p:stCondLst>
                            <p:childTnLst>
                              <p:par>
                                <p:cTn id="144" presetID="0" presetClass="path" presetSubtype="0" accel="50000" decel="50000" fill="hold" grpId="1" nodeType="afterEffect">
                                  <p:stCondLst>
                                    <p:cond delay="0"/>
                                  </p:stCondLst>
                                  <p:childTnLst>
                                    <p:animMotion origin="layout" path="M 0.00104 -0.00162 L -0.08008 -0.31505 " pathEditMode="relative" rAng="0" ptsTypes="AA">
                                      <p:cBhvr>
                                        <p:cTn id="145" dur="2000" fill="hold"/>
                                        <p:tgtEl>
                                          <p:spTgt spid="123"/>
                                        </p:tgtEl>
                                        <p:attrNameLst>
                                          <p:attrName>ppt_x</p:attrName>
                                          <p:attrName>ppt_y</p:attrName>
                                        </p:attrNameLst>
                                      </p:cBhvr>
                                      <p:rCtr x="-4062" y="-15671"/>
                                    </p:animMotion>
                                  </p:childTnLst>
                                </p:cTn>
                              </p:par>
                            </p:childTnLst>
                          </p:cTn>
                        </p:par>
                        <p:par>
                          <p:cTn id="146" fill="hold">
                            <p:stCondLst>
                              <p:cond delay="2000"/>
                            </p:stCondLst>
                            <p:childTnLst>
                              <p:par>
                                <p:cTn id="147" presetID="1" presetClass="entr" presetSubtype="0" fill="hold" grpId="0" nodeType="afterEffect">
                                  <p:stCondLst>
                                    <p:cond delay="0"/>
                                  </p:stCondLst>
                                  <p:childTnLst>
                                    <p:set>
                                      <p:cBhvr>
                                        <p:cTn id="148" dur="1" fill="hold">
                                          <p:stCondLst>
                                            <p:cond delay="0"/>
                                          </p:stCondLst>
                                        </p:cTn>
                                        <p:tgtEl>
                                          <p:spTgt spid="131"/>
                                        </p:tgtEl>
                                        <p:attrNameLst>
                                          <p:attrName>style.visibility</p:attrName>
                                        </p:attrNameLst>
                                      </p:cBhvr>
                                      <p:to>
                                        <p:strVal val="visible"/>
                                      </p:to>
                                    </p:set>
                                  </p:childTnLst>
                                </p:cTn>
                              </p:par>
                            </p:childTnLst>
                          </p:cTn>
                        </p:par>
                        <p:par>
                          <p:cTn id="149" fill="hold">
                            <p:stCondLst>
                              <p:cond delay="2000"/>
                            </p:stCondLst>
                            <p:childTnLst>
                              <p:par>
                                <p:cTn id="150" presetID="0" presetClass="path" presetSubtype="0" accel="50000" decel="50000" fill="hold" grpId="1" nodeType="afterEffect">
                                  <p:stCondLst>
                                    <p:cond delay="0"/>
                                  </p:stCondLst>
                                  <p:childTnLst>
                                    <p:animMotion origin="layout" path="M -0.00091 0.00139 L -0.01862 -0.15115 " pathEditMode="relative" rAng="0" ptsTypes="AA">
                                      <p:cBhvr>
                                        <p:cTn id="151" dur="500" fill="hold"/>
                                        <p:tgtEl>
                                          <p:spTgt spid="131"/>
                                        </p:tgtEl>
                                        <p:attrNameLst>
                                          <p:attrName>ppt_x</p:attrName>
                                          <p:attrName>ppt_y</p:attrName>
                                        </p:attrNameLst>
                                      </p:cBhvr>
                                      <p:rCtr x="-885" y="-7639"/>
                                    </p:animMotion>
                                  </p:childTnLst>
                                </p:cTn>
                              </p:par>
                            </p:childTnLst>
                          </p:cTn>
                        </p:par>
                        <p:par>
                          <p:cTn id="152" fill="hold">
                            <p:stCondLst>
                              <p:cond delay="2500"/>
                            </p:stCondLst>
                            <p:childTnLst>
                              <p:par>
                                <p:cTn id="153" presetID="1" presetClass="exit" presetSubtype="0" fill="hold" grpId="2" nodeType="afterEffect">
                                  <p:stCondLst>
                                    <p:cond delay="0"/>
                                  </p:stCondLst>
                                  <p:childTnLst>
                                    <p:set>
                                      <p:cBhvr>
                                        <p:cTn id="154" dur="1" fill="hold">
                                          <p:stCondLst>
                                            <p:cond delay="0"/>
                                          </p:stCondLst>
                                        </p:cTn>
                                        <p:tgtEl>
                                          <p:spTgt spid="1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125"/>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3">
                                            <p:txEl>
                                              <p:pRg st="2" end="2"/>
                                            </p:txEl>
                                          </p:spTgt>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3">
                                            <p:txEl>
                                              <p:pRg st="3" end="3"/>
                                            </p:txEl>
                                          </p:spTgt>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26"/>
                                        </p:tgtEl>
                                        <p:attrNameLst>
                                          <p:attrName>style.visibility</p:attrName>
                                        </p:attrNameLst>
                                      </p:cBhvr>
                                      <p:to>
                                        <p:strVal val="visible"/>
                                      </p:to>
                                    </p:set>
                                  </p:childTnLst>
                                </p:cTn>
                              </p:par>
                              <p:par>
                                <p:cTn id="167" presetID="0" presetClass="path" presetSubtype="0" accel="50000" decel="50000" fill="hold" grpId="1" nodeType="withEffect">
                                  <p:stCondLst>
                                    <p:cond delay="0"/>
                                  </p:stCondLst>
                                  <p:childTnLst>
                                    <p:animMotion origin="layout" path="M 2.5E-6 0.00139 L 0.10716 -0.13194 " pathEditMode="relative" rAng="0" ptsTypes="AA">
                                      <p:cBhvr>
                                        <p:cTn id="168" dur="500" fill="hold"/>
                                        <p:tgtEl>
                                          <p:spTgt spid="126"/>
                                        </p:tgtEl>
                                        <p:attrNameLst>
                                          <p:attrName>ppt_x</p:attrName>
                                          <p:attrName>ppt_y</p:attrName>
                                        </p:attrNameLst>
                                      </p:cBhvr>
                                      <p:rCtr x="5352" y="-6667"/>
                                    </p:animMotion>
                                  </p:childTnLst>
                                </p:cTn>
                              </p:par>
                              <p:par>
                                <p:cTn id="169" presetID="1" presetClass="exit" presetSubtype="0" fill="hold" grpId="2" nodeType="withEffect">
                                  <p:stCondLst>
                                    <p:cond delay="500"/>
                                  </p:stCondLst>
                                  <p:childTnLst>
                                    <p:set>
                                      <p:cBhvr>
                                        <p:cTn id="170" dur="1" fill="hold">
                                          <p:stCondLst>
                                            <p:cond delay="0"/>
                                          </p:stCondLst>
                                        </p:cTn>
                                        <p:tgtEl>
                                          <p:spTgt spid="126"/>
                                        </p:tgtEl>
                                        <p:attrNameLst>
                                          <p:attrName>style.visibility</p:attrName>
                                        </p:attrNameLst>
                                      </p:cBhvr>
                                      <p:to>
                                        <p:strVal val="hidden"/>
                                      </p:to>
                                    </p:set>
                                  </p:childTnLst>
                                </p:cTn>
                              </p:par>
                              <p:par>
                                <p:cTn id="171" presetID="1" presetClass="entr" presetSubtype="0" fill="hold" grpId="0" nodeType="withEffect">
                                  <p:stCondLst>
                                    <p:cond delay="500"/>
                                  </p:stCondLst>
                                  <p:childTnLst>
                                    <p:set>
                                      <p:cBhvr>
                                        <p:cTn id="172" dur="1" fill="hold">
                                          <p:stCondLst>
                                            <p:cond delay="0"/>
                                          </p:stCondLst>
                                        </p:cTn>
                                        <p:tgtEl>
                                          <p:spTgt spid="127"/>
                                        </p:tgtEl>
                                        <p:attrNameLst>
                                          <p:attrName>style.visibility</p:attrName>
                                        </p:attrNameLst>
                                      </p:cBhvr>
                                      <p:to>
                                        <p:strVal val="visible"/>
                                      </p:to>
                                    </p:set>
                                  </p:childTnLst>
                                </p:cTn>
                              </p:par>
                              <p:par>
                                <p:cTn id="173" presetID="0" presetClass="path" presetSubtype="0" accel="50000" decel="50000" fill="hold" grpId="1" nodeType="withEffect">
                                  <p:stCondLst>
                                    <p:cond delay="500"/>
                                  </p:stCondLst>
                                  <p:childTnLst>
                                    <p:animMotion origin="layout" path="M 2.91667E-6 7.40741E-7 L 0.09856 -0.16551 " pathEditMode="relative" rAng="0" ptsTypes="AA">
                                      <p:cBhvr>
                                        <p:cTn id="174" dur="500" fill="hold"/>
                                        <p:tgtEl>
                                          <p:spTgt spid="127"/>
                                        </p:tgtEl>
                                        <p:attrNameLst>
                                          <p:attrName>ppt_x</p:attrName>
                                          <p:attrName>ppt_y</p:attrName>
                                        </p:attrNameLst>
                                      </p:cBhvr>
                                      <p:rCtr x="4922" y="-8287"/>
                                    </p:animMotion>
                                  </p:childTnLst>
                                </p:cTn>
                              </p:par>
                              <p:par>
                                <p:cTn id="175" presetID="1" presetClass="exit" presetSubtype="0" fill="hold" grpId="2" nodeType="withEffect">
                                  <p:stCondLst>
                                    <p:cond delay="1000"/>
                                  </p:stCondLst>
                                  <p:childTnLst>
                                    <p:set>
                                      <p:cBhvr>
                                        <p:cTn id="176" dur="1" fill="hold">
                                          <p:stCondLst>
                                            <p:cond delay="0"/>
                                          </p:stCondLst>
                                        </p:cTn>
                                        <p:tgtEl>
                                          <p:spTgt spid="12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28"/>
                                        </p:tgtEl>
                                        <p:attrNameLst>
                                          <p:attrName>style.visibility</p:attrName>
                                        </p:attrNameLst>
                                      </p:cBhvr>
                                      <p:to>
                                        <p:strVal val="visible"/>
                                      </p:to>
                                    </p:set>
                                  </p:childTnLst>
                                </p:cTn>
                              </p:par>
                              <p:par>
                                <p:cTn id="181" presetID="0" presetClass="path" presetSubtype="0" accel="50000" decel="50000" fill="hold" grpId="1" nodeType="withEffect">
                                  <p:stCondLst>
                                    <p:cond delay="0"/>
                                  </p:stCondLst>
                                  <p:childTnLst>
                                    <p:animMotion origin="layout" path="M -3.125E-6 -7.40741E-7 L 0.10378 -0.31667 " pathEditMode="relative" rAng="0" ptsTypes="AA">
                                      <p:cBhvr>
                                        <p:cTn id="182" dur="2000" fill="hold"/>
                                        <p:tgtEl>
                                          <p:spTgt spid="128"/>
                                        </p:tgtEl>
                                        <p:attrNameLst>
                                          <p:attrName>ppt_x</p:attrName>
                                          <p:attrName>ppt_y</p:attrName>
                                        </p:attrNameLst>
                                      </p:cBhvr>
                                      <p:rCtr x="5182" y="-15833"/>
                                    </p:animMotion>
                                  </p:childTnLst>
                                </p:cTn>
                              </p:par>
                            </p:childTnLst>
                          </p:cTn>
                        </p:par>
                        <p:par>
                          <p:cTn id="183" fill="hold">
                            <p:stCondLst>
                              <p:cond delay="2000"/>
                            </p:stCondLst>
                            <p:childTnLst>
                              <p:par>
                                <p:cTn id="184" presetID="1" presetClass="entr" presetSubtype="0" fill="hold" grpId="0" nodeType="afterEffect">
                                  <p:stCondLst>
                                    <p:cond delay="0"/>
                                  </p:stCondLst>
                                  <p:childTnLst>
                                    <p:set>
                                      <p:cBhvr>
                                        <p:cTn id="185" dur="1" fill="hold">
                                          <p:stCondLst>
                                            <p:cond delay="0"/>
                                          </p:stCondLst>
                                        </p:cTn>
                                        <p:tgtEl>
                                          <p:spTgt spid="129"/>
                                        </p:tgtEl>
                                        <p:attrNameLst>
                                          <p:attrName>style.visibility</p:attrName>
                                        </p:attrNameLst>
                                      </p:cBhvr>
                                      <p:to>
                                        <p:strVal val="visible"/>
                                      </p:to>
                                    </p:set>
                                  </p:childTnLst>
                                </p:cTn>
                              </p:par>
                              <p:par>
                                <p:cTn id="186" presetID="0" presetClass="path" presetSubtype="0" accel="50000" decel="50000" fill="hold" grpId="1" nodeType="withEffect">
                                  <p:stCondLst>
                                    <p:cond delay="0"/>
                                  </p:stCondLst>
                                  <p:childTnLst>
                                    <p:animMotion origin="layout" path="M 8.33333E-7 -4.44444E-6 L 0.08919 -0.13333 " pathEditMode="relative" rAng="0" ptsTypes="AA">
                                      <p:cBhvr>
                                        <p:cTn id="187" dur="500" fill="hold"/>
                                        <p:tgtEl>
                                          <p:spTgt spid="129"/>
                                        </p:tgtEl>
                                        <p:attrNameLst>
                                          <p:attrName>ppt_x</p:attrName>
                                          <p:attrName>ppt_y</p:attrName>
                                        </p:attrNameLst>
                                      </p:cBhvr>
                                      <p:rCtr x="4453" y="-6667"/>
                                    </p:animMotion>
                                  </p:childTnLst>
                                </p:cTn>
                              </p:par>
                            </p:childTnLst>
                          </p:cTn>
                        </p:par>
                        <p:par>
                          <p:cTn id="188" fill="hold">
                            <p:stCondLst>
                              <p:cond delay="2500"/>
                            </p:stCondLst>
                            <p:childTnLst>
                              <p:par>
                                <p:cTn id="189" presetID="1" presetClass="exit" presetSubtype="0" fill="hold" grpId="2" nodeType="afterEffect">
                                  <p:stCondLst>
                                    <p:cond delay="0"/>
                                  </p:stCondLst>
                                  <p:childTnLst>
                                    <p:set>
                                      <p:cBhvr>
                                        <p:cTn id="190" dur="1" fill="hold">
                                          <p:stCondLst>
                                            <p:cond delay="0"/>
                                          </p:stCondLst>
                                        </p:cTn>
                                        <p:tgtEl>
                                          <p:spTgt spid="129"/>
                                        </p:tgtEl>
                                        <p:attrNameLst>
                                          <p:attrName>style.visibility</p:attrName>
                                        </p:attrNameLst>
                                      </p:cBhvr>
                                      <p:to>
                                        <p:strVal val="hidden"/>
                                      </p:to>
                                    </p:set>
                                  </p:childTnLst>
                                </p:cTn>
                              </p:par>
                            </p:childTnLst>
                          </p:cTn>
                        </p:par>
                        <p:par>
                          <p:cTn id="191" fill="hold">
                            <p:stCondLst>
                              <p:cond delay="2500"/>
                            </p:stCondLst>
                            <p:childTnLst>
                              <p:par>
                                <p:cTn id="192" presetID="1" presetClass="entr" presetSubtype="0" fill="hold" grpId="0" nodeType="afterEffect">
                                  <p:stCondLst>
                                    <p:cond delay="0"/>
                                  </p:stCondLst>
                                  <p:childTnLst>
                                    <p:set>
                                      <p:cBhvr>
                                        <p:cTn id="193" dur="1" fill="hold">
                                          <p:stCondLst>
                                            <p:cond delay="0"/>
                                          </p:stCondLst>
                                        </p:cTn>
                                        <p:tgtEl>
                                          <p:spTgt spid="130"/>
                                        </p:tgtEl>
                                        <p:attrNameLst>
                                          <p:attrName>style.visibility</p:attrName>
                                        </p:attrNameLst>
                                      </p:cBhvr>
                                      <p:to>
                                        <p:strVal val="visible"/>
                                      </p:to>
                                    </p:set>
                                  </p:childTnLst>
                                </p:cTn>
                              </p:par>
                            </p:childTnLst>
                          </p:cTn>
                        </p:par>
                        <p:par>
                          <p:cTn id="194" fill="hold">
                            <p:stCondLst>
                              <p:cond delay="2500"/>
                            </p:stCondLst>
                            <p:childTnLst>
                              <p:par>
                                <p:cTn id="195" presetID="0" presetClass="path" presetSubtype="0" accel="50000" decel="50000" fill="hold" grpId="1" nodeType="afterEffect">
                                  <p:stCondLst>
                                    <p:cond delay="0"/>
                                  </p:stCondLst>
                                  <p:childTnLst>
                                    <p:animMotion origin="layout" path="M -0.00156 0.00208 L 0.07904 -0.16343 " pathEditMode="relative" rAng="0" ptsTypes="AA">
                                      <p:cBhvr>
                                        <p:cTn id="196" dur="500" fill="hold"/>
                                        <p:tgtEl>
                                          <p:spTgt spid="130"/>
                                        </p:tgtEl>
                                        <p:attrNameLst>
                                          <p:attrName>ppt_x</p:attrName>
                                          <p:attrName>ppt_y</p:attrName>
                                        </p:attrNameLst>
                                      </p:cBhvr>
                                      <p:rCtr x="4023" y="-8287"/>
                                    </p:animMotion>
                                  </p:childTnLst>
                                </p:cTn>
                              </p:par>
                            </p:childTnLst>
                          </p:cTn>
                        </p:par>
                        <p:par>
                          <p:cTn id="197" fill="hold">
                            <p:stCondLst>
                              <p:cond delay="3000"/>
                            </p:stCondLst>
                            <p:childTnLst>
                              <p:par>
                                <p:cTn id="198" presetID="1" presetClass="exit" presetSubtype="0" fill="hold" grpId="2" nodeType="afterEffect">
                                  <p:stCondLst>
                                    <p:cond delay="0"/>
                                  </p:stCondLst>
                                  <p:childTnLst>
                                    <p:set>
                                      <p:cBhvr>
                                        <p:cTn id="199" dur="1" fill="hold">
                                          <p:stCondLst>
                                            <p:cond delay="0"/>
                                          </p:stCondLst>
                                        </p:cTn>
                                        <p:tgtEl>
                                          <p:spTgt spid="130"/>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0" nodeType="clickEffect">
                                  <p:stCondLst>
                                    <p:cond delay="0"/>
                                  </p:stCondLst>
                                  <p:childTnLst>
                                    <p:set>
                                      <p:cBhvr>
                                        <p:cTn id="203"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98" grpId="0"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5" grpId="2" animBg="1"/>
      <p:bldP spid="116" grpId="0" animBg="1"/>
      <p:bldP spid="116" grpId="1" animBg="1"/>
      <p:bldP spid="116" grpId="2"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2" grpId="2" animBg="1"/>
      <p:bldP spid="123" grpId="0" animBg="1"/>
      <p:bldP spid="123" grpId="1" animBg="1"/>
      <p:bldP spid="124" grpId="0" animBg="1"/>
      <p:bldP spid="126" grpId="0" animBg="1"/>
      <p:bldP spid="126" grpId="1" animBg="1"/>
      <p:bldP spid="126" grpId="2" animBg="1"/>
      <p:bldP spid="127" grpId="0" animBg="1"/>
      <p:bldP spid="127" grpId="1" animBg="1"/>
      <p:bldP spid="127" grpId="2" animBg="1"/>
      <p:bldP spid="128" grpId="0" animBg="1"/>
      <p:bldP spid="128" grpId="1" animBg="1"/>
      <p:bldP spid="129" grpId="0" animBg="1"/>
      <p:bldP spid="129" grpId="1" animBg="1"/>
      <p:bldP spid="129" grpId="2" animBg="1"/>
      <p:bldP spid="130" grpId="0" animBg="1"/>
      <p:bldP spid="130" grpId="1" animBg="1"/>
      <p:bldP spid="130" grpId="2" animBg="1"/>
      <p:bldP spid="131" grpId="0" animBg="1"/>
      <p:bldP spid="131" grpId="1" animBg="1"/>
      <p:bldP spid="13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B142-8E54-B59A-CD3F-FCFE78CB0601}"/>
              </a:ext>
            </a:extLst>
          </p:cNvPr>
          <p:cNvSpPr>
            <a:spLocks noGrp="1"/>
          </p:cNvSpPr>
          <p:nvPr>
            <p:ph type="ctrTitle"/>
          </p:nvPr>
        </p:nvSpPr>
        <p:spPr/>
        <p:txBody>
          <a:bodyPr/>
          <a:lstStyle/>
          <a:p>
            <a:r>
              <a:rPr lang="en-AU" dirty="0"/>
              <a:t>Demo</a:t>
            </a:r>
          </a:p>
        </p:txBody>
      </p:sp>
      <p:sp>
        <p:nvSpPr>
          <p:cNvPr id="4" name="Subtitle 3">
            <a:extLst>
              <a:ext uri="{FF2B5EF4-FFF2-40B4-BE49-F238E27FC236}">
                <a16:creationId xmlns:a16="http://schemas.microsoft.com/office/drawing/2014/main" id="{72FC8CBA-40E7-4E38-E082-843F5D88E37C}"/>
              </a:ext>
            </a:extLst>
          </p:cNvPr>
          <p:cNvSpPr>
            <a:spLocks noGrp="1"/>
          </p:cNvSpPr>
          <p:nvPr>
            <p:ph type="subTitle" idx="1"/>
          </p:nvPr>
        </p:nvSpPr>
        <p:spPr/>
        <p:txBody>
          <a:bodyPr/>
          <a:lstStyle/>
          <a:p>
            <a:endParaRPr lang="en-AU"/>
          </a:p>
        </p:txBody>
      </p:sp>
      <p:sp>
        <p:nvSpPr>
          <p:cNvPr id="3" name="Footer Placeholder 2">
            <a:extLst>
              <a:ext uri="{FF2B5EF4-FFF2-40B4-BE49-F238E27FC236}">
                <a16:creationId xmlns:a16="http://schemas.microsoft.com/office/drawing/2014/main" id="{68E3DA77-6279-5ADD-ADE8-FD6627EEA3DC}"/>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344B22BB-A571-F5E9-D2FD-3749DC572A7A}"/>
              </a:ext>
            </a:extLst>
          </p:cNvPr>
          <p:cNvSpPr>
            <a:spLocks noGrp="1"/>
          </p:cNvSpPr>
          <p:nvPr>
            <p:ph type="sldNum" sz="quarter" idx="12"/>
          </p:nvPr>
        </p:nvSpPr>
        <p:spPr/>
        <p:txBody>
          <a:bodyPr/>
          <a:lstStyle/>
          <a:p>
            <a:fld id="{C714EB55-CF6F-4C0C-B992-04610649AA02}" type="slidenum">
              <a:rPr lang="en-AU" smtClean="0"/>
              <a:t>7</a:t>
            </a:fld>
            <a:endParaRPr lang="en-AU"/>
          </a:p>
        </p:txBody>
      </p:sp>
    </p:spTree>
    <p:extLst>
      <p:ext uri="{BB962C8B-B14F-4D97-AF65-F5344CB8AC3E}">
        <p14:creationId xmlns:p14="http://schemas.microsoft.com/office/powerpoint/2010/main" val="60935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D21FBCAD-F840-5BFB-B1AE-FE56FF92C341}"/>
              </a:ext>
            </a:extLst>
          </p:cNvPr>
          <p:cNvSpPr/>
          <p:nvPr/>
        </p:nvSpPr>
        <p:spPr>
          <a:xfrm>
            <a:off x="1844703" y="3808675"/>
            <a:ext cx="7569641" cy="612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US" dirty="0"/>
              <a:t>Sample Victim: Data Rattle</a:t>
            </a:r>
          </a:p>
        </p:txBody>
      </p:sp>
      <p:pic>
        <p:nvPicPr>
          <p:cNvPr id="5" name="Content Placeholder 4"/>
          <p:cNvPicPr>
            <a:picLocks noGrp="1" noChangeAspect="1"/>
          </p:cNvPicPr>
          <p:nvPr>
            <p:ph sz="quarter" idx="10"/>
          </p:nvPr>
        </p:nvPicPr>
        <p:blipFill rotWithShape="1">
          <a:blip r:embed="rId2">
            <a:clrChange>
              <a:clrFrom>
                <a:srgbClr val="FFFFFF"/>
              </a:clrFrom>
              <a:clrTo>
                <a:srgbClr val="FFFFFF">
                  <a:alpha val="0"/>
                </a:srgbClr>
              </a:clrTo>
            </a:clrChange>
          </a:blip>
          <a:srcRect l="-4371" r="-4371" b="42592"/>
          <a:stretch/>
        </p:blipFill>
        <p:spPr>
          <a:xfrm>
            <a:off x="1509712" y="1434421"/>
            <a:ext cx="8229600" cy="2598271"/>
          </a:xfrm>
        </p:spPr>
      </p:pic>
      <p:pic>
        <p:nvPicPr>
          <p:cNvPr id="6" name="Content Placeholder 4"/>
          <p:cNvPicPr>
            <a:picLocks noChangeAspect="1"/>
          </p:cNvPicPr>
          <p:nvPr/>
        </p:nvPicPr>
        <p:blipFill rotWithShape="1">
          <a:blip r:embed="rId2">
            <a:clrChange>
              <a:clrFrom>
                <a:srgbClr val="FFFFFF"/>
              </a:clrFrom>
              <a:clrTo>
                <a:srgbClr val="FFFFFF">
                  <a:alpha val="0"/>
                </a:srgbClr>
              </a:clrTo>
            </a:clrChange>
          </a:blip>
          <a:srcRect l="-4371" t="56799" r="-4371"/>
          <a:stretch/>
        </p:blipFill>
        <p:spPr>
          <a:xfrm>
            <a:off x="1509712" y="4216901"/>
            <a:ext cx="8229600" cy="1955240"/>
          </a:xfrm>
          <a:prstGeom prst="rect">
            <a:avLst/>
          </a:prstGeom>
        </p:spPr>
      </p:pic>
      <p:sp>
        <p:nvSpPr>
          <p:cNvPr id="4" name="Footer Placeholder 3">
            <a:extLst>
              <a:ext uri="{FF2B5EF4-FFF2-40B4-BE49-F238E27FC236}">
                <a16:creationId xmlns:a16="http://schemas.microsoft.com/office/drawing/2014/main" id="{B9BC3032-AD20-1352-A109-E51727AE8C7A}"/>
              </a:ext>
            </a:extLst>
          </p:cNvPr>
          <p:cNvSpPr>
            <a:spLocks noGrp="1"/>
          </p:cNvSpPr>
          <p:nvPr>
            <p:ph type="ftr" sz="quarter" idx="11"/>
          </p:nvPr>
        </p:nvSpPr>
        <p:spPr/>
        <p:txBody>
          <a:bodyPr/>
          <a:lstStyle/>
          <a:p>
            <a:r>
              <a:rPr lang="en-AU"/>
              <a:t>MAD - 03 - PP</a:t>
            </a:r>
          </a:p>
        </p:txBody>
      </p:sp>
      <p:sp>
        <p:nvSpPr>
          <p:cNvPr id="7" name="Slide Number Placeholder 6">
            <a:extLst>
              <a:ext uri="{FF2B5EF4-FFF2-40B4-BE49-F238E27FC236}">
                <a16:creationId xmlns:a16="http://schemas.microsoft.com/office/drawing/2014/main" id="{B7F92749-D6D4-2B54-D486-0152041702E4}"/>
              </a:ext>
            </a:extLst>
          </p:cNvPr>
          <p:cNvSpPr>
            <a:spLocks noGrp="1"/>
          </p:cNvSpPr>
          <p:nvPr>
            <p:ph type="sldNum" sz="quarter" idx="12"/>
          </p:nvPr>
        </p:nvSpPr>
        <p:spPr/>
        <p:txBody>
          <a:bodyPr/>
          <a:lstStyle/>
          <a:p>
            <a:fld id="{C714EB55-CF6F-4C0C-B992-04610649AA02}" type="slidenum">
              <a:rPr lang="en-AU" smtClean="0"/>
              <a:t>8</a:t>
            </a:fld>
            <a:endParaRPr lang="en-AU"/>
          </a:p>
        </p:txBody>
      </p:sp>
    </p:spTree>
    <p:extLst>
      <p:ext uri="{BB962C8B-B14F-4D97-AF65-F5344CB8AC3E}">
        <p14:creationId xmlns:p14="http://schemas.microsoft.com/office/powerpoint/2010/main" val="260344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29932" cy="755374"/>
          </a:xfrm>
        </p:spPr>
        <p:txBody>
          <a:bodyPr>
            <a:normAutofit/>
          </a:bodyPr>
          <a:lstStyle/>
          <a:p>
            <a:pPr algn="l"/>
            <a:r>
              <a:rPr lang="en-US" dirty="0"/>
              <a:t>Cache Fingerprint of the Rattle Program</a:t>
            </a:r>
          </a:p>
        </p:txBody>
      </p:sp>
      <p:graphicFrame>
        <p:nvGraphicFramePr>
          <p:cNvPr id="3" name="Object 2">
            <a:extLst>
              <a:ext uri="{FF2B5EF4-FFF2-40B4-BE49-F238E27FC236}">
                <a16:creationId xmlns:a16="http://schemas.microsoft.com/office/drawing/2014/main" id="{72BF5A9F-A15E-0426-2E3F-213657F04911}"/>
              </a:ext>
            </a:extLst>
          </p:cNvPr>
          <p:cNvGraphicFramePr>
            <a:graphicFrameLocks noChangeAspect="1"/>
          </p:cNvGraphicFramePr>
          <p:nvPr>
            <p:extLst>
              <p:ext uri="{D42A27DB-BD31-4B8C-83A1-F6EECF244321}">
                <p14:modId xmlns:p14="http://schemas.microsoft.com/office/powerpoint/2010/main" val="3523958051"/>
              </p:ext>
            </p:extLst>
          </p:nvPr>
        </p:nvGraphicFramePr>
        <p:xfrm>
          <a:off x="314319" y="1309931"/>
          <a:ext cx="11563362" cy="5058971"/>
        </p:xfrm>
        <a:graphic>
          <a:graphicData uri="http://schemas.openxmlformats.org/presentationml/2006/ole">
            <mc:AlternateContent xmlns:mc="http://schemas.openxmlformats.org/markup-compatibility/2006">
              <mc:Choice xmlns:v="urn:schemas-microsoft-com:vml" Requires="v">
                <p:oleObj name="Acrobat Document" r:id="rId2" imgW="3657600" imgH="1599788" progId="Acrobat.Document.DC">
                  <p:embed/>
                </p:oleObj>
              </mc:Choice>
              <mc:Fallback>
                <p:oleObj name="Acrobat Document" r:id="rId2" imgW="3657600" imgH="1599788" progId="Acrobat.Document.DC">
                  <p:embed/>
                  <p:pic>
                    <p:nvPicPr>
                      <p:cNvPr id="0" name=""/>
                      <p:cNvPicPr/>
                      <p:nvPr/>
                    </p:nvPicPr>
                    <p:blipFill>
                      <a:blip r:embed="rId3"/>
                      <a:stretch>
                        <a:fillRect/>
                      </a:stretch>
                    </p:blipFill>
                    <p:spPr>
                      <a:xfrm>
                        <a:off x="314319" y="1309931"/>
                        <a:ext cx="11563362" cy="5058971"/>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1826357D-A89D-9D47-6929-848DBBA6888F}"/>
              </a:ext>
            </a:extLst>
          </p:cNvPr>
          <p:cNvSpPr>
            <a:spLocks noGrp="1"/>
          </p:cNvSpPr>
          <p:nvPr>
            <p:ph type="ftr" sz="quarter" idx="11"/>
          </p:nvPr>
        </p:nvSpPr>
        <p:spPr/>
        <p:txBody>
          <a:bodyPr/>
          <a:lstStyle/>
          <a:p>
            <a:r>
              <a:rPr lang="en-AU"/>
              <a:t>MAD - 03 - PP</a:t>
            </a:r>
          </a:p>
        </p:txBody>
      </p:sp>
      <p:sp>
        <p:nvSpPr>
          <p:cNvPr id="5" name="Slide Number Placeholder 4">
            <a:extLst>
              <a:ext uri="{FF2B5EF4-FFF2-40B4-BE49-F238E27FC236}">
                <a16:creationId xmlns:a16="http://schemas.microsoft.com/office/drawing/2014/main" id="{0A20EAB4-5A88-B0F9-679F-9100C4FDF6DD}"/>
              </a:ext>
            </a:extLst>
          </p:cNvPr>
          <p:cNvSpPr>
            <a:spLocks noGrp="1"/>
          </p:cNvSpPr>
          <p:nvPr>
            <p:ph type="sldNum" sz="quarter" idx="12"/>
          </p:nvPr>
        </p:nvSpPr>
        <p:spPr/>
        <p:txBody>
          <a:bodyPr/>
          <a:lstStyle/>
          <a:p>
            <a:fld id="{C714EB55-CF6F-4C0C-B992-04610649AA02}" type="slidenum">
              <a:rPr lang="en-AU" smtClean="0"/>
              <a:t>9</a:t>
            </a:fld>
            <a:endParaRPr lang="en-AU"/>
          </a:p>
        </p:txBody>
      </p:sp>
    </p:spTree>
    <p:extLst>
      <p:ext uri="{BB962C8B-B14F-4D97-AF65-F5344CB8AC3E}">
        <p14:creationId xmlns:p14="http://schemas.microsoft.com/office/powerpoint/2010/main" val="4181999471"/>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Attacks" id="{5DB3281B-74A3-4753-98BF-DD895FD81980}" vid="{1BE621DA-CEE6-4018-8323-69B4981F6C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MicroAttacks</Template>
  <TotalTime>5849</TotalTime>
  <Words>1372</Words>
  <Application>Microsoft Office PowerPoint</Application>
  <PresentationFormat>Widescreen</PresentationFormat>
  <Paragraphs>368</Paragraphs>
  <Slides>29</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Courier New</vt:lpstr>
      <vt:lpstr>Office Theme</vt:lpstr>
      <vt:lpstr>Acrobat Document</vt:lpstr>
      <vt:lpstr>Prime+Probe</vt:lpstr>
      <vt:lpstr>Cache Attacks</vt:lpstr>
      <vt:lpstr>Cache Attacks</vt:lpstr>
      <vt:lpstr>Bridging the gap</vt:lpstr>
      <vt:lpstr>Set Associative Caches</vt:lpstr>
      <vt:lpstr>The Prime+Probe Attack [OST06]</vt:lpstr>
      <vt:lpstr>Demo</vt:lpstr>
      <vt:lpstr>Sample Victim: Data Rattle</vt:lpstr>
      <vt:lpstr>Cache Fingerprint of the Rattle Program</vt:lpstr>
      <vt:lpstr>Finding Eviction Sets</vt:lpstr>
      <vt:lpstr>Out-of-Order Execution</vt:lpstr>
      <vt:lpstr>Controlling Execution Order</vt:lpstr>
      <vt:lpstr>Creating Dependencies</vt:lpstr>
      <vt:lpstr>Fighting the Prefetcher</vt:lpstr>
      <vt:lpstr>Attacking AES</vt:lpstr>
      <vt:lpstr>Attacking AES</vt:lpstr>
      <vt:lpstr>AES T-table access</vt:lpstr>
      <vt:lpstr>Spatial Resolution</vt:lpstr>
      <vt:lpstr>Temporal Resolution</vt:lpstr>
      <vt:lpstr>Synchronous Attack</vt:lpstr>
      <vt:lpstr>Handling Noise</vt:lpstr>
      <vt:lpstr>PP Attack on AES - Results</vt:lpstr>
      <vt:lpstr>PP Attack on AES – More Results</vt:lpstr>
      <vt:lpstr>Another look at the data</vt:lpstr>
      <vt:lpstr>Correlation Attack</vt:lpstr>
      <vt:lpstr>Final round attack</vt:lpstr>
      <vt:lpstr>L1-Instruction Cache</vt:lpstr>
      <vt:lpstr>AssemblyLine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Prime+Probe</dc:title>
  <dc:creator>Yuval Yarom</dc:creator>
  <cp:lastModifiedBy>Yuval Yarom</cp:lastModifiedBy>
  <cp:revision>10</cp:revision>
  <dcterms:created xsi:type="dcterms:W3CDTF">2023-05-07T15:11:54Z</dcterms:created>
  <dcterms:modified xsi:type="dcterms:W3CDTF">2023-10-24T07:44:53Z</dcterms:modified>
</cp:coreProperties>
</file>