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C7A80-2164-495E-9A20-EC2A2CDD9F1E}" type="datetimeFigureOut">
              <a:rPr lang="es-ES" smtClean="0"/>
              <a:t>19/06/2018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1C9FE-DCD5-41D8-8F66-7A0D04D3E673}" type="slidenum">
              <a:rPr lang="es-ES" smtClean="0"/>
              <a:t>‹Nº›</a:t>
            </a:fld>
            <a:endParaRPr lang="es-ES"/>
          </a:p>
        </p:txBody>
      </p:sp>
    </p:spTree>
    <p:extLst>
      <p:ext uri="{BB962C8B-B14F-4D97-AF65-F5344CB8AC3E}">
        <p14:creationId xmlns:p14="http://schemas.microsoft.com/office/powerpoint/2010/main" val="4031253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dirty="0" smtClean="0"/>
              <a:t>QlikView  have developed a series of QlikStart templates, whilst we don’t profess to know the intricacies of your business by saying the templates will answer all of your business questions it gives a good head start both for IT by delivering the background database information of how tables within SAP interact and enables the business to quickly realize their own data in ways they may not have envisioned before.</a:t>
            </a:r>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EE7C5E-4C08-4376-972F-37D5C3392194}" type="slidenum">
              <a:rPr lang="en-US" smtClean="0">
                <a:solidFill>
                  <a:prstClr val="black"/>
                </a:solidFill>
                <a:latin typeface="Times New Roman" pitchFamily="18" charset="0"/>
              </a:rPr>
              <a:pPr fontAlgn="base">
                <a:spcBef>
                  <a:spcPct val="0"/>
                </a:spcBef>
                <a:spcAft>
                  <a:spcPct val="0"/>
                </a:spcAft>
                <a:defRPr/>
              </a:pPr>
              <a:t>1</a:t>
            </a:fld>
            <a:endParaRPr lang="en-US" smtClean="0">
              <a:solidFill>
                <a:prstClr val="black"/>
              </a:solidFill>
              <a:latin typeface="Times New Roman" pitchFamily="18" charset="0"/>
            </a:endParaRPr>
          </a:p>
        </p:txBody>
      </p:sp>
    </p:spTree>
    <p:extLst>
      <p:ext uri="{BB962C8B-B14F-4D97-AF65-F5344CB8AC3E}">
        <p14:creationId xmlns:p14="http://schemas.microsoft.com/office/powerpoint/2010/main" val="420502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Qlik, we have</a:t>
            </a:r>
            <a:r>
              <a:rPr lang="en-GB" baseline="0" dirty="0" smtClean="0"/>
              <a:t> a simple belief…  The more people that use analytics, the more value organizations get from analytics.</a:t>
            </a:r>
          </a:p>
          <a:p>
            <a:endParaRPr lang="en-GB" baseline="0" dirty="0" smtClean="0"/>
          </a:p>
          <a:p>
            <a:pPr defTabSz="448650">
              <a:defRPr/>
            </a:pPr>
            <a:r>
              <a:rPr lang="en-US" dirty="0">
                <a:solidFill>
                  <a:schemeClr val="tx2">
                    <a:lumMod val="60000"/>
                    <a:lumOff val="40000"/>
                  </a:schemeClr>
                </a:solidFill>
              </a:rPr>
              <a:t>Business Intelligence is optimized by harnessing  the collective human intelligence across an organization.</a:t>
            </a:r>
          </a:p>
          <a:p>
            <a:pPr marL="168244" indent="-168244" defTabSz="448650">
              <a:buFont typeface="Arial" panose="020B0604020202020204" pitchFamily="34" charset="0"/>
              <a:buChar char="•"/>
              <a:defRPr/>
            </a:pPr>
            <a:r>
              <a:rPr lang="en-US" dirty="0">
                <a:solidFill>
                  <a:schemeClr val="tx2">
                    <a:lumMod val="60000"/>
                    <a:lumOff val="40000"/>
                  </a:schemeClr>
                </a:solidFill>
              </a:rPr>
              <a:t>Data is nothing more than a source</a:t>
            </a:r>
          </a:p>
          <a:p>
            <a:pPr marL="168244" indent="-168244" defTabSz="448650">
              <a:buFont typeface="Arial" panose="020B0604020202020204" pitchFamily="34" charset="0"/>
              <a:buChar char="•"/>
              <a:defRPr/>
            </a:pPr>
            <a:r>
              <a:rPr lang="en-US" dirty="0">
                <a:solidFill>
                  <a:schemeClr val="tx2">
                    <a:lumMod val="60000"/>
                    <a:lumOff val="40000"/>
                  </a:schemeClr>
                </a:solidFill>
              </a:rPr>
              <a:t>Technology is nothing more than an enabler</a:t>
            </a:r>
          </a:p>
          <a:p>
            <a:pPr marL="168244" indent="-168244" defTabSz="448650">
              <a:buFont typeface="Arial" panose="020B0604020202020204" pitchFamily="34" charset="0"/>
              <a:buChar char="•"/>
              <a:defRPr/>
            </a:pPr>
            <a:r>
              <a:rPr lang="en-US" dirty="0">
                <a:solidFill>
                  <a:schemeClr val="tx2">
                    <a:lumMod val="60000"/>
                    <a:lumOff val="40000"/>
                  </a:schemeClr>
                </a:solidFill>
              </a:rPr>
              <a:t>It’s people that harness information and make decisions</a:t>
            </a:r>
          </a:p>
        </p:txBody>
      </p:sp>
      <p:sp>
        <p:nvSpPr>
          <p:cNvPr id="4" name="Slide Number Placeholder 3"/>
          <p:cNvSpPr>
            <a:spLocks noGrp="1"/>
          </p:cNvSpPr>
          <p:nvPr>
            <p:ph type="sldNum" sz="quarter" idx="10"/>
          </p:nvPr>
        </p:nvSpPr>
        <p:spPr/>
        <p:txBody>
          <a:bodyPr/>
          <a:lstStyle/>
          <a:p>
            <a:fld id="{F0CE7181-BDFD-6141-843B-5B3253213905}"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002479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5A845C77-1B46-4243-8989-7B4878FFADA2}" type="datetimeFigureOut">
              <a:rPr lang="es-ES" smtClean="0"/>
              <a:t>19/06/2018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26193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A845C77-1B46-4243-8989-7B4878FFADA2}" type="datetimeFigureOut">
              <a:rPr lang="es-ES" smtClean="0"/>
              <a:t>19/06/2018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372391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A845C77-1B46-4243-8989-7B4878FFADA2}" type="datetimeFigureOut">
              <a:rPr lang="es-ES" smtClean="0"/>
              <a:t>19/06/2018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404039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387335"/>
            <a:ext cx="10558272" cy="633995"/>
          </a:xfrm>
          <a:prstGeom prst="rect">
            <a:avLst/>
          </a:prstGeom>
        </p:spPr>
        <p:txBody>
          <a:bodyPr/>
          <a:lstStyle/>
          <a:p>
            <a:r>
              <a:rPr lang="en-US" smtClean="0"/>
              <a:t>Click to edit Master title style</a:t>
            </a:r>
            <a:endParaRPr lang="en-US"/>
          </a:p>
        </p:txBody>
      </p:sp>
      <p:sp>
        <p:nvSpPr>
          <p:cNvPr id="8"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438B5-5B0C-4FB3-91FF-D064EC06A559}" type="slidenum">
              <a:rPr lang="en-US" smtClean="0">
                <a:solidFill>
                  <a:srgbClr val="565656">
                    <a:tint val="75000"/>
                  </a:srgbClr>
                </a:solidFill>
              </a:rPr>
              <a:pPr/>
              <a:t>‹Nº›</a:t>
            </a:fld>
            <a:endParaRPr lang="en-US" dirty="0">
              <a:solidFill>
                <a:srgbClr val="565656">
                  <a:tint val="75000"/>
                </a:srgbClr>
              </a:solidFill>
            </a:endParaRPr>
          </a:p>
        </p:txBody>
      </p:sp>
      <p:sp>
        <p:nvSpPr>
          <p:cNvPr id="6" name="Text Placeholder 5"/>
          <p:cNvSpPr>
            <a:spLocks noGrp="1"/>
          </p:cNvSpPr>
          <p:nvPr>
            <p:ph type="body" sz="quarter" idx="10"/>
          </p:nvPr>
        </p:nvSpPr>
        <p:spPr>
          <a:xfrm>
            <a:off x="475488" y="911352"/>
            <a:ext cx="11253216" cy="914400"/>
          </a:xfrm>
          <a:prstGeom prst="rect">
            <a:avLst/>
          </a:prstGeo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marL="342900" marR="0" lvl="0" indent="-342900" algn="l" defTabSz="914400" rtl="0" eaLnBrk="1" fontAlgn="base" latinLnBrk="0" hangingPunct="1">
              <a:lnSpc>
                <a:spcPct val="100000"/>
              </a:lnSpc>
              <a:spcBef>
                <a:spcPct val="20000"/>
              </a:spcBef>
              <a:spcAft>
                <a:spcPct val="0"/>
              </a:spcAft>
              <a:buClr>
                <a:srgbClr val="4E84C4"/>
              </a:buClr>
              <a:buSzTx/>
              <a:buFont typeface="Wingdings" pitchFamily="2" charset="2"/>
              <a:buChar char="§"/>
              <a:tabLst/>
              <a:defRPr/>
            </a:pPr>
            <a:r>
              <a:rPr lang="en-US" smtClean="0"/>
              <a:t>Click to edit Master text styles</a:t>
            </a:r>
          </a:p>
          <a:p>
            <a:pPr marL="342900" marR="0" lvl="1" indent="-342900" algn="l" defTabSz="914400" rtl="0" eaLnBrk="1" fontAlgn="base" latinLnBrk="0" hangingPunct="1">
              <a:lnSpc>
                <a:spcPct val="100000"/>
              </a:lnSpc>
              <a:spcBef>
                <a:spcPct val="20000"/>
              </a:spcBef>
              <a:spcAft>
                <a:spcPct val="0"/>
              </a:spcAft>
              <a:buClr>
                <a:srgbClr val="4E84C4"/>
              </a:buClr>
              <a:buSzTx/>
              <a:buFont typeface="Wingdings" pitchFamily="2" charset="2"/>
              <a:buChar char="§"/>
              <a:tabLst/>
              <a:defRPr/>
            </a:pPr>
            <a:r>
              <a:rPr lang="en-US" smtClean="0"/>
              <a:t>Second level</a:t>
            </a:r>
          </a:p>
        </p:txBody>
      </p:sp>
    </p:spTree>
    <p:extLst>
      <p:ext uri="{BB962C8B-B14F-4D97-AF65-F5344CB8AC3E}">
        <p14:creationId xmlns:p14="http://schemas.microsoft.com/office/powerpoint/2010/main" val="241955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pic>
        <p:nvPicPr>
          <p:cNvPr id="4" name="Picture 3" descr="Circles_LeftandRight.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2"/>
            <a:ext cx="2590068" cy="1541435"/>
          </a:xfrm>
          <a:prstGeom prst="rect">
            <a:avLst/>
          </a:prstGeom>
        </p:spPr>
      </p:pic>
      <p:sp>
        <p:nvSpPr>
          <p:cNvPr id="3" name="Content Placeholder 2"/>
          <p:cNvSpPr>
            <a:spLocks noGrp="1"/>
          </p:cNvSpPr>
          <p:nvPr>
            <p:ph idx="1"/>
          </p:nvPr>
        </p:nvSpPr>
        <p:spPr>
          <a:xfrm>
            <a:off x="816864" y="1438075"/>
            <a:ext cx="10558272" cy="4525963"/>
          </a:xfrm>
          <a:prstGeom prst="rect">
            <a:avLst/>
          </a:prstGeom>
        </p:spPr>
        <p:txBody>
          <a:bodyPr>
            <a:normAutofit/>
          </a:bodyPr>
          <a:lstStyle>
            <a:lvl1pPr>
              <a:spcAft>
                <a:spcPts val="600"/>
              </a:spcAft>
              <a:defRPr sz="1800">
                <a:solidFill>
                  <a:schemeClr val="tx1"/>
                </a:solidFill>
              </a:defRPr>
            </a:lvl1pPr>
            <a:lvl2pPr>
              <a:spcBef>
                <a:spcPts val="0"/>
              </a:spcBef>
              <a:spcAft>
                <a:spcPts val="600"/>
              </a:spcAft>
              <a:defRPr sz="1600">
                <a:solidFill>
                  <a:schemeClr val="tx1"/>
                </a:solidFill>
              </a:defRPr>
            </a:lvl2pPr>
            <a:lvl3pPr>
              <a:spcBef>
                <a:spcPts val="0"/>
              </a:spcBef>
              <a:spcAft>
                <a:spcPts val="600"/>
              </a:spcAft>
              <a:defRPr sz="1400">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11350316" y="6537683"/>
            <a:ext cx="581480" cy="223138"/>
          </a:xfrm>
          <a:prstGeom prst="rect">
            <a:avLst/>
          </a:prstGeom>
          <a:noFill/>
        </p:spPr>
        <p:txBody>
          <a:bodyPr wrap="square" rtlCol="0">
            <a:spAutoFit/>
          </a:bodyPr>
          <a:lstStyle/>
          <a:p>
            <a:pPr algn="r"/>
            <a:fld id="{E8FE2E68-F185-5D47-B25F-652B0924F704}" type="slidenum">
              <a:rPr lang="en-US" sz="850" smtClean="0">
                <a:solidFill>
                  <a:srgbClr val="797979">
                    <a:lumMod val="60000"/>
                    <a:lumOff val="40000"/>
                  </a:srgbClr>
                </a:solidFill>
              </a:rPr>
              <a:pPr algn="r"/>
              <a:t>‹Nº›</a:t>
            </a:fld>
            <a:endParaRPr lang="en-US" sz="850" dirty="0">
              <a:solidFill>
                <a:srgbClr val="797979">
                  <a:lumMod val="60000"/>
                  <a:lumOff val="40000"/>
                </a:srgbClr>
              </a:solidFill>
            </a:endParaRPr>
          </a:p>
        </p:txBody>
      </p:sp>
      <p:pic>
        <p:nvPicPr>
          <p:cNvPr id="10" name="Picture 9" descr="QlikLogo-RGB-PP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42223" y="6528140"/>
            <a:ext cx="816376" cy="198425"/>
          </a:xfrm>
          <a:prstGeom prst="rect">
            <a:avLst/>
          </a:prstGeom>
        </p:spPr>
      </p:pic>
      <p:sp>
        <p:nvSpPr>
          <p:cNvPr id="7" name="Title 1"/>
          <p:cNvSpPr>
            <a:spLocks noGrp="1"/>
          </p:cNvSpPr>
          <p:nvPr>
            <p:ph type="title"/>
          </p:nvPr>
        </p:nvSpPr>
        <p:spPr>
          <a:xfrm>
            <a:off x="0" y="462344"/>
            <a:ext cx="12192000" cy="369332"/>
          </a:xfrm>
          <a:prstGeom prst="rect">
            <a:avLst/>
          </a:prstGeom>
        </p:spPr>
        <p:txBody>
          <a:bodyPr anchor="ctr" anchorCtr="0"/>
          <a:lstStyle>
            <a:lvl1pPr>
              <a:defRPr sz="2400"/>
            </a:lvl1pPr>
          </a:lstStyle>
          <a:p>
            <a:endParaRPr lang="en-US" dirty="0"/>
          </a:p>
        </p:txBody>
      </p:sp>
    </p:spTree>
    <p:extLst>
      <p:ext uri="{BB962C8B-B14F-4D97-AF65-F5344CB8AC3E}">
        <p14:creationId xmlns:p14="http://schemas.microsoft.com/office/powerpoint/2010/main" val="21107374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A845C77-1B46-4243-8989-7B4878FFADA2}" type="datetimeFigureOut">
              <a:rPr lang="es-ES" smtClean="0"/>
              <a:t>19/06/2018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321045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A845C77-1B46-4243-8989-7B4878FFADA2}" type="datetimeFigureOut">
              <a:rPr lang="es-ES" smtClean="0"/>
              <a:t>19/06/2018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120497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5A845C77-1B46-4243-8989-7B4878FFADA2}" type="datetimeFigureOut">
              <a:rPr lang="es-ES" smtClean="0"/>
              <a:t>19/06/2018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419760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5A845C77-1B46-4243-8989-7B4878FFADA2}" type="datetimeFigureOut">
              <a:rPr lang="es-ES" smtClean="0"/>
              <a:t>19/06/2018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319140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5A845C77-1B46-4243-8989-7B4878FFADA2}" type="datetimeFigureOut">
              <a:rPr lang="es-ES" smtClean="0"/>
              <a:t>19/06/2018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473938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A845C77-1B46-4243-8989-7B4878FFADA2}" type="datetimeFigureOut">
              <a:rPr lang="es-ES" smtClean="0"/>
              <a:t>19/06/2018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269057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A845C77-1B46-4243-8989-7B4878FFADA2}" type="datetimeFigureOut">
              <a:rPr lang="es-ES" smtClean="0"/>
              <a:t>19/06/2018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151992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A845C77-1B46-4243-8989-7B4878FFADA2}" type="datetimeFigureOut">
              <a:rPr lang="es-ES" smtClean="0"/>
              <a:t>19/06/2018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CCC61C-63A3-4233-90F1-AFA74939ADF8}" type="slidenum">
              <a:rPr lang="es-ES" smtClean="0"/>
              <a:t>‹Nº›</a:t>
            </a:fld>
            <a:endParaRPr lang="es-ES"/>
          </a:p>
        </p:txBody>
      </p:sp>
    </p:spTree>
    <p:extLst>
      <p:ext uri="{BB962C8B-B14F-4D97-AF65-F5344CB8AC3E}">
        <p14:creationId xmlns:p14="http://schemas.microsoft.com/office/powerpoint/2010/main" val="158521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45C77-1B46-4243-8989-7B4878FFADA2}" type="datetimeFigureOut">
              <a:rPr lang="es-ES" smtClean="0"/>
              <a:t>19/06/2018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CC61C-63A3-4233-90F1-AFA74939ADF8}" type="slidenum">
              <a:rPr lang="es-ES" smtClean="0"/>
              <a:t>‹Nº›</a:t>
            </a:fld>
            <a:endParaRPr lang="es-ES"/>
          </a:p>
        </p:txBody>
      </p:sp>
    </p:spTree>
    <p:extLst>
      <p:ext uri="{BB962C8B-B14F-4D97-AF65-F5344CB8AC3E}">
        <p14:creationId xmlns:p14="http://schemas.microsoft.com/office/powerpoint/2010/main" val="3334112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3.xml"/><Relationship Id="rId7" Type="http://schemas.openxmlformats.org/officeDocument/2006/relationships/image" Target="../media/image10.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a:xfrm>
            <a:off x="1524001" y="213608"/>
            <a:ext cx="9143999" cy="480131"/>
          </a:xfrm>
          <a:noFill/>
        </p:spPr>
        <p:txBody>
          <a:bodyPr wrap="square" rtlCol="0" anchor="b">
            <a:spAutoFit/>
          </a:bodyPr>
          <a:lstStyle/>
          <a:p>
            <a:r>
              <a:rPr lang="es-PE" sz="2800" b="1" dirty="0" err="1">
                <a:solidFill>
                  <a:srgbClr val="868686"/>
                </a:solidFill>
                <a:latin typeface="Arial"/>
                <a:ea typeface="+mn-ea"/>
                <a:cs typeface="Arial"/>
              </a:rPr>
              <a:t>Qlik</a:t>
            </a:r>
            <a:r>
              <a:rPr lang="es-PE" sz="2800" b="1" dirty="0">
                <a:solidFill>
                  <a:srgbClr val="868686"/>
                </a:solidFill>
                <a:latin typeface="Arial"/>
                <a:ea typeface="+mn-ea"/>
                <a:cs typeface="Arial"/>
              </a:rPr>
              <a:t> puede extraer datos de diversas maneras</a:t>
            </a:r>
            <a:endParaRPr lang="es-PE" sz="2800" b="1" dirty="0">
              <a:solidFill>
                <a:srgbClr val="868686"/>
              </a:solidFill>
              <a:latin typeface="Arial"/>
              <a:ea typeface="+mn-ea"/>
              <a:cs typeface="Arial"/>
            </a:endParaRPr>
          </a:p>
        </p:txBody>
      </p:sp>
      <p:sp>
        <p:nvSpPr>
          <p:cNvPr id="50" name="Text Placeholder 3"/>
          <p:cNvSpPr>
            <a:spLocks noGrp="1"/>
          </p:cNvSpPr>
          <p:nvPr>
            <p:ph type="body" sz="quarter" idx="4294967295"/>
          </p:nvPr>
        </p:nvSpPr>
        <p:spPr>
          <a:xfrm>
            <a:off x="1518992" y="1954430"/>
            <a:ext cx="4147199" cy="2552836"/>
          </a:xfrm>
          <a:prstGeom prst="rect">
            <a:avLst/>
          </a:prstGeom>
        </p:spPr>
        <p:txBody>
          <a:bodyPr/>
          <a:lstStyle/>
          <a:p>
            <a:r>
              <a:rPr lang="en-US" sz="1800" dirty="0">
                <a:solidFill>
                  <a:srgbClr val="696969"/>
                </a:solidFill>
              </a:rPr>
              <a:t>Different methods ensure an optimized experience for the user for every situation</a:t>
            </a:r>
          </a:p>
          <a:p>
            <a:r>
              <a:rPr lang="en-US" sz="1800" dirty="0"/>
              <a:t>Methods can be combined to </a:t>
            </a:r>
            <a:r>
              <a:rPr lang="en-US" sz="1800" dirty="0">
                <a:solidFill>
                  <a:srgbClr val="696969"/>
                </a:solidFill>
              </a:rPr>
              <a:t>meet different use cases</a:t>
            </a:r>
          </a:p>
          <a:p>
            <a:r>
              <a:rPr lang="en-US" sz="1800" dirty="0">
                <a:solidFill>
                  <a:srgbClr val="696969"/>
                </a:solidFill>
              </a:rPr>
              <a:t>Methods vary in deployment complexity</a:t>
            </a:r>
          </a:p>
          <a:p>
            <a:pPr marL="0" indent="0">
              <a:buNone/>
            </a:pPr>
            <a:endParaRPr lang="en-US" dirty="0">
              <a:solidFill>
                <a:srgbClr val="696969"/>
              </a:solidFill>
            </a:endParaRPr>
          </a:p>
          <a:p>
            <a:pPr marL="0" indent="0">
              <a:buNone/>
            </a:pPr>
            <a:endParaRPr lang="en-US" dirty="0">
              <a:solidFill>
                <a:srgbClr val="696969"/>
              </a:solidFill>
            </a:endParaRPr>
          </a:p>
          <a:p>
            <a:endParaRPr lang="en-US" dirty="0"/>
          </a:p>
        </p:txBody>
      </p:sp>
      <p:sp>
        <p:nvSpPr>
          <p:cNvPr id="51" name="Content Placeholder 4"/>
          <p:cNvSpPr txBox="1">
            <a:spLocks/>
          </p:cNvSpPr>
          <p:nvPr/>
        </p:nvSpPr>
        <p:spPr>
          <a:xfrm>
            <a:off x="1842136" y="769435"/>
            <a:ext cx="8778421" cy="429411"/>
          </a:xfrm>
          <a:prstGeom prst="rect">
            <a:avLst/>
          </a:prstGeom>
        </p:spPr>
        <p:txBody>
          <a:bodyPr lIns="91440" tIns="45720" rIns="91440" bIns="4572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rgbClr val="696969"/>
                </a:solidFill>
              </a:rPr>
              <a:t>Different data volumes and complexities are best met using different methods</a:t>
            </a:r>
          </a:p>
        </p:txBody>
      </p:sp>
      <p:sp>
        <p:nvSpPr>
          <p:cNvPr id="52" name="TextBox 26"/>
          <p:cNvSpPr txBox="1"/>
          <p:nvPr/>
        </p:nvSpPr>
        <p:spPr>
          <a:xfrm>
            <a:off x="2768745" y="4375448"/>
            <a:ext cx="1535016" cy="1415772"/>
          </a:xfrm>
          <a:prstGeom prst="rect">
            <a:avLst/>
          </a:prstGeom>
          <a:noFill/>
        </p:spPr>
        <p:txBody>
          <a:bodyPr wrap="square" lIns="91440" tIns="45720" rIns="91440" bIns="45720" rtlCol="0">
            <a:spAutoFit/>
          </a:bodyPr>
          <a:lstStyle/>
          <a:p>
            <a:r>
              <a:rPr lang="en-US" sz="1600" b="1" u="sng" dirty="0">
                <a:solidFill>
                  <a:srgbClr val="52A017"/>
                </a:solidFill>
              </a:rPr>
              <a:t>Data Volume</a:t>
            </a:r>
          </a:p>
          <a:p>
            <a:pPr marL="117472" indent="-117472">
              <a:buFont typeface="Arial" panose="020B0604020202020204" pitchFamily="34" charset="0"/>
              <a:buChar char="•"/>
            </a:pPr>
            <a:r>
              <a:rPr lang="en-US" sz="1400" dirty="0">
                <a:solidFill>
                  <a:srgbClr val="696969"/>
                </a:solidFill>
              </a:rPr>
              <a:t>Size (rows)</a:t>
            </a:r>
          </a:p>
          <a:p>
            <a:pPr marL="117472" indent="-117472">
              <a:buFont typeface="Arial" panose="020B0604020202020204" pitchFamily="34" charset="0"/>
              <a:buChar char="•"/>
            </a:pPr>
            <a:r>
              <a:rPr lang="en-US" sz="1400" dirty="0">
                <a:solidFill>
                  <a:srgbClr val="696969"/>
                </a:solidFill>
              </a:rPr>
              <a:t>Dimensions (columns)</a:t>
            </a:r>
          </a:p>
          <a:p>
            <a:pPr marL="117472" indent="-117472">
              <a:buFont typeface="Arial" panose="020B0604020202020204" pitchFamily="34" charset="0"/>
              <a:buChar char="•"/>
            </a:pPr>
            <a:r>
              <a:rPr lang="en-US" sz="1400" dirty="0">
                <a:solidFill>
                  <a:srgbClr val="696969"/>
                </a:solidFill>
              </a:rPr>
              <a:t>Cardinality (uniqueness)</a:t>
            </a:r>
          </a:p>
        </p:txBody>
      </p:sp>
      <p:sp>
        <p:nvSpPr>
          <p:cNvPr id="53" name="TextBox 27"/>
          <p:cNvSpPr txBox="1"/>
          <p:nvPr/>
        </p:nvSpPr>
        <p:spPr>
          <a:xfrm>
            <a:off x="4303760" y="4367257"/>
            <a:ext cx="1918924" cy="1200329"/>
          </a:xfrm>
          <a:prstGeom prst="rect">
            <a:avLst/>
          </a:prstGeom>
          <a:noFill/>
        </p:spPr>
        <p:txBody>
          <a:bodyPr wrap="square" lIns="91440" tIns="45720" rIns="91440" bIns="45720" rtlCol="0">
            <a:spAutoFit/>
          </a:bodyPr>
          <a:lstStyle/>
          <a:p>
            <a:r>
              <a:rPr lang="en-US" sz="1600" b="1" u="sng" dirty="0">
                <a:solidFill>
                  <a:srgbClr val="52A017"/>
                </a:solidFill>
              </a:rPr>
              <a:t>App Complexity</a:t>
            </a:r>
          </a:p>
          <a:p>
            <a:pPr marL="117472" indent="-117472">
              <a:buFont typeface="Arial" panose="020B0604020202020204" pitchFamily="34" charset="0"/>
              <a:buChar char="•"/>
            </a:pPr>
            <a:r>
              <a:rPr lang="en-US" sz="1400" dirty="0">
                <a:solidFill>
                  <a:srgbClr val="696969"/>
                </a:solidFill>
              </a:rPr>
              <a:t>Computational complexity such </a:t>
            </a:r>
            <a:br>
              <a:rPr lang="en-US" sz="1400" dirty="0">
                <a:solidFill>
                  <a:srgbClr val="696969"/>
                </a:solidFill>
              </a:rPr>
            </a:br>
            <a:r>
              <a:rPr lang="en-US" sz="1400" dirty="0">
                <a:solidFill>
                  <a:srgbClr val="696969"/>
                </a:solidFill>
              </a:rPr>
              <a:t>as set analysis</a:t>
            </a:r>
          </a:p>
          <a:p>
            <a:pPr marL="117472" indent="-117472">
              <a:buFont typeface="Arial" panose="020B0604020202020204" pitchFamily="34" charset="0"/>
              <a:buChar char="•"/>
            </a:pPr>
            <a:r>
              <a:rPr lang="en-US" sz="1400" dirty="0">
                <a:solidFill>
                  <a:srgbClr val="696969"/>
                </a:solidFill>
              </a:rPr>
              <a:t>Object density</a:t>
            </a:r>
          </a:p>
        </p:txBody>
      </p:sp>
      <p:sp>
        <p:nvSpPr>
          <p:cNvPr id="54" name="Oval 29"/>
          <p:cNvSpPr>
            <a:spLocks noChangeAspect="1"/>
          </p:cNvSpPr>
          <p:nvPr/>
        </p:nvSpPr>
        <p:spPr>
          <a:xfrm>
            <a:off x="6726376" y="3868654"/>
            <a:ext cx="2072643" cy="2072640"/>
          </a:xfrm>
          <a:prstGeom prst="ellipse">
            <a:avLst/>
          </a:prstGeom>
          <a:solidFill>
            <a:schemeClr val="bg1">
              <a:lumMod val="85000"/>
              <a:alpha val="50000"/>
            </a:schemeClr>
          </a:solidFill>
          <a:ln w="12700" cmpd="sng">
            <a:solidFill>
              <a:srgbClr val="989898"/>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5" name="Oval 31"/>
          <p:cNvSpPr>
            <a:spLocks noChangeAspect="1"/>
          </p:cNvSpPr>
          <p:nvPr/>
        </p:nvSpPr>
        <p:spPr>
          <a:xfrm>
            <a:off x="6414567" y="2855792"/>
            <a:ext cx="2072643" cy="2072640"/>
          </a:xfrm>
          <a:prstGeom prst="ellipse">
            <a:avLst/>
          </a:prstGeom>
          <a:solidFill>
            <a:schemeClr val="bg1">
              <a:lumMod val="85000"/>
              <a:alpha val="50000"/>
            </a:schemeClr>
          </a:solidFill>
          <a:ln w="12700" cmpd="sng">
            <a:solidFill>
              <a:srgbClr val="989898"/>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6" name="Freeform 32"/>
          <p:cNvSpPr/>
          <p:nvPr/>
        </p:nvSpPr>
        <p:spPr>
          <a:xfrm>
            <a:off x="7208013" y="2161396"/>
            <a:ext cx="1531177" cy="886272"/>
          </a:xfrm>
          <a:custGeom>
            <a:avLst/>
            <a:gdLst>
              <a:gd name="connsiteX0" fmla="*/ 0 w 1531177"/>
              <a:gd name="connsiteY0" fmla="*/ 0 h 886272"/>
              <a:gd name="connsiteX1" fmla="*/ 1531177 w 1531177"/>
              <a:gd name="connsiteY1" fmla="*/ 0 h 886272"/>
              <a:gd name="connsiteX2" fmla="*/ 1531177 w 1531177"/>
              <a:gd name="connsiteY2" fmla="*/ 886272 h 886272"/>
              <a:gd name="connsiteX3" fmla="*/ 0 w 1531177"/>
              <a:gd name="connsiteY3" fmla="*/ 886272 h 886272"/>
              <a:gd name="connsiteX4" fmla="*/ 0 w 1531177"/>
              <a:gd name="connsiteY4" fmla="*/ 0 h 886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77" h="886272">
                <a:moveTo>
                  <a:pt x="0" y="0"/>
                </a:moveTo>
                <a:lnTo>
                  <a:pt x="1531177" y="0"/>
                </a:lnTo>
                <a:lnTo>
                  <a:pt x="1531177" y="886272"/>
                </a:lnTo>
                <a:lnTo>
                  <a:pt x="0" y="886272"/>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1" anchor="ctr" anchorCtr="0">
            <a:noAutofit/>
          </a:bodyPr>
          <a:lstStyle/>
          <a:p>
            <a:pPr algn="ctr" defTabSz="622268">
              <a:lnSpc>
                <a:spcPct val="90000"/>
              </a:lnSpc>
              <a:spcBef>
                <a:spcPct val="0"/>
              </a:spcBef>
              <a:spcAft>
                <a:spcPct val="35000"/>
              </a:spcAft>
            </a:pPr>
            <a:endParaRPr lang="en-US" sz="1500" dirty="0">
              <a:solidFill>
                <a:srgbClr val="565656">
                  <a:hueOff val="0"/>
                  <a:satOff val="0"/>
                  <a:lumOff val="0"/>
                  <a:alphaOff val="0"/>
                </a:srgbClr>
              </a:solidFill>
            </a:endParaRPr>
          </a:p>
        </p:txBody>
      </p:sp>
      <p:sp>
        <p:nvSpPr>
          <p:cNvPr id="57" name="Rectangle 33"/>
          <p:cNvSpPr/>
          <p:nvPr/>
        </p:nvSpPr>
        <p:spPr>
          <a:xfrm>
            <a:off x="9208353" y="5901846"/>
            <a:ext cx="981357" cy="261608"/>
          </a:xfrm>
          <a:prstGeom prst="rect">
            <a:avLst/>
          </a:prstGeom>
        </p:spPr>
        <p:txBody>
          <a:bodyPr wrap="none" lIns="91439" tIns="45719" rIns="91439" bIns="45719">
            <a:spAutoFit/>
          </a:bodyPr>
          <a:lstStyle/>
          <a:p>
            <a:r>
              <a:rPr lang="en-US" sz="1100" dirty="0">
                <a:solidFill>
                  <a:srgbClr val="696969"/>
                </a:solidFill>
              </a:rPr>
              <a:t>Segmentation</a:t>
            </a:r>
          </a:p>
        </p:txBody>
      </p:sp>
      <p:sp>
        <p:nvSpPr>
          <p:cNvPr id="58" name="Rectangle 36"/>
          <p:cNvSpPr/>
          <p:nvPr/>
        </p:nvSpPr>
        <p:spPr>
          <a:xfrm>
            <a:off x="9874826" y="2833562"/>
            <a:ext cx="678389" cy="261608"/>
          </a:xfrm>
          <a:prstGeom prst="rect">
            <a:avLst/>
          </a:prstGeom>
        </p:spPr>
        <p:txBody>
          <a:bodyPr wrap="none" lIns="91439" tIns="45719" rIns="91439" bIns="45719">
            <a:spAutoFit/>
          </a:bodyPr>
          <a:lstStyle/>
          <a:p>
            <a:r>
              <a:rPr lang="en-US" sz="1100" dirty="0">
                <a:solidFill>
                  <a:srgbClr val="696969"/>
                </a:solidFill>
              </a:rPr>
              <a:t>Chaining</a:t>
            </a:r>
          </a:p>
        </p:txBody>
      </p:sp>
      <p:sp>
        <p:nvSpPr>
          <p:cNvPr id="59" name="Rectangle 37"/>
          <p:cNvSpPr/>
          <p:nvPr/>
        </p:nvSpPr>
        <p:spPr>
          <a:xfrm>
            <a:off x="5696404" y="2843318"/>
            <a:ext cx="1116009" cy="261608"/>
          </a:xfrm>
          <a:prstGeom prst="rect">
            <a:avLst/>
          </a:prstGeom>
        </p:spPr>
        <p:txBody>
          <a:bodyPr wrap="none" lIns="91439" tIns="45719" rIns="91439" bIns="45719">
            <a:spAutoFit/>
          </a:bodyPr>
          <a:lstStyle/>
          <a:p>
            <a:r>
              <a:rPr lang="en-US" sz="1100" dirty="0">
                <a:solidFill>
                  <a:srgbClr val="696969"/>
                </a:solidFill>
              </a:rPr>
              <a:t>Direct Discovery</a:t>
            </a:r>
          </a:p>
        </p:txBody>
      </p:sp>
      <p:sp>
        <p:nvSpPr>
          <p:cNvPr id="60" name="Rectangle 38"/>
          <p:cNvSpPr/>
          <p:nvPr/>
        </p:nvSpPr>
        <p:spPr>
          <a:xfrm>
            <a:off x="6847852" y="5887582"/>
            <a:ext cx="856323" cy="261608"/>
          </a:xfrm>
          <a:prstGeom prst="rect">
            <a:avLst/>
          </a:prstGeom>
        </p:spPr>
        <p:txBody>
          <a:bodyPr wrap="none" lIns="91439" tIns="45719" rIns="91439" bIns="45719">
            <a:spAutoFit/>
          </a:bodyPr>
          <a:lstStyle/>
          <a:p>
            <a:r>
              <a:rPr lang="en-US" sz="1100" dirty="0">
                <a:solidFill>
                  <a:srgbClr val="696969"/>
                </a:solidFill>
              </a:rPr>
              <a:t>In-Memory</a:t>
            </a:r>
          </a:p>
        </p:txBody>
      </p:sp>
      <p:pic>
        <p:nvPicPr>
          <p:cNvPr id="61" name="Picture 39" descr="Discovery_color.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26864" y="3278459"/>
            <a:ext cx="704471" cy="794403"/>
          </a:xfrm>
          <a:prstGeom prst="rect">
            <a:avLst/>
          </a:prstGeom>
        </p:spPr>
      </p:pic>
      <p:pic>
        <p:nvPicPr>
          <p:cNvPr id="62" name="Picture 40" descr="In-MemoryIndexing_colo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43395" y="5057967"/>
            <a:ext cx="686755" cy="662227"/>
          </a:xfrm>
          <a:prstGeom prst="rect">
            <a:avLst/>
          </a:prstGeom>
        </p:spPr>
      </p:pic>
      <p:sp>
        <p:nvSpPr>
          <p:cNvPr id="63" name="Oval 41"/>
          <p:cNvSpPr>
            <a:spLocks noChangeAspect="1"/>
          </p:cNvSpPr>
          <p:nvPr/>
        </p:nvSpPr>
        <p:spPr>
          <a:xfrm>
            <a:off x="7861908" y="3894222"/>
            <a:ext cx="2072643" cy="2072640"/>
          </a:xfrm>
          <a:prstGeom prst="ellipse">
            <a:avLst/>
          </a:prstGeom>
          <a:solidFill>
            <a:schemeClr val="bg1">
              <a:lumMod val="85000"/>
              <a:alpha val="50000"/>
            </a:schemeClr>
          </a:solidFill>
          <a:ln w="12700" cmpd="sng">
            <a:solidFill>
              <a:srgbClr val="989898"/>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pic>
        <p:nvPicPr>
          <p:cNvPr id="64" name="Picture 42" descr="Icon_Data_Segment_colo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2606" y="4827525"/>
            <a:ext cx="1019663" cy="938360"/>
          </a:xfrm>
          <a:prstGeom prst="rect">
            <a:avLst/>
          </a:prstGeom>
        </p:spPr>
      </p:pic>
      <p:sp>
        <p:nvSpPr>
          <p:cNvPr id="65" name="Oval 43"/>
          <p:cNvSpPr>
            <a:spLocks noChangeAspect="1"/>
          </p:cNvSpPr>
          <p:nvPr/>
        </p:nvSpPr>
        <p:spPr>
          <a:xfrm>
            <a:off x="7255500" y="2209381"/>
            <a:ext cx="2072643" cy="2072640"/>
          </a:xfrm>
          <a:prstGeom prst="ellipse">
            <a:avLst/>
          </a:prstGeom>
          <a:solidFill>
            <a:schemeClr val="bg1">
              <a:lumMod val="85000"/>
              <a:alpha val="50000"/>
            </a:schemeClr>
          </a:solidFill>
          <a:ln w="12700" cmpd="sng">
            <a:solidFill>
              <a:srgbClr val="989898"/>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66" name="Rectangle 44"/>
          <p:cNvSpPr/>
          <p:nvPr/>
        </p:nvSpPr>
        <p:spPr>
          <a:xfrm>
            <a:off x="7680806" y="1746705"/>
            <a:ext cx="1093567" cy="430885"/>
          </a:xfrm>
          <a:prstGeom prst="rect">
            <a:avLst/>
          </a:prstGeom>
        </p:spPr>
        <p:txBody>
          <a:bodyPr wrap="none" lIns="91439" tIns="45719" rIns="91439" bIns="45719">
            <a:spAutoFit/>
          </a:bodyPr>
          <a:lstStyle/>
          <a:p>
            <a:pPr algn="ctr"/>
            <a:r>
              <a:rPr lang="en-US" sz="1100" dirty="0">
                <a:solidFill>
                  <a:srgbClr val="696969"/>
                </a:solidFill>
              </a:rPr>
              <a:t>On Demand </a:t>
            </a:r>
            <a:br>
              <a:rPr lang="en-US" sz="1100" dirty="0">
                <a:solidFill>
                  <a:srgbClr val="696969"/>
                </a:solidFill>
              </a:rPr>
            </a:br>
            <a:r>
              <a:rPr lang="en-US" sz="1100" dirty="0">
                <a:solidFill>
                  <a:srgbClr val="696969"/>
                </a:solidFill>
              </a:rPr>
              <a:t>App Generation</a:t>
            </a:r>
          </a:p>
        </p:txBody>
      </p:sp>
      <p:pic>
        <p:nvPicPr>
          <p:cNvPr id="67" name="Picture 49" descr="OnDemand_color.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45510" y="2405749"/>
            <a:ext cx="470392" cy="470392"/>
          </a:xfrm>
          <a:prstGeom prst="rect">
            <a:avLst/>
          </a:prstGeom>
        </p:spPr>
      </p:pic>
      <p:pic>
        <p:nvPicPr>
          <p:cNvPr id="68" name="Picture 50" descr="VisualApp_color.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327437" y="2405750"/>
            <a:ext cx="479200" cy="473915"/>
          </a:xfrm>
          <a:prstGeom prst="rect">
            <a:avLst/>
          </a:prstGeom>
        </p:spPr>
      </p:pic>
      <p:sp>
        <p:nvSpPr>
          <p:cNvPr id="69" name="Oval 51"/>
          <p:cNvSpPr>
            <a:spLocks noChangeAspect="1"/>
          </p:cNvSpPr>
          <p:nvPr/>
        </p:nvSpPr>
        <p:spPr>
          <a:xfrm>
            <a:off x="8172031" y="2873176"/>
            <a:ext cx="2072643" cy="2072640"/>
          </a:xfrm>
          <a:prstGeom prst="ellipse">
            <a:avLst/>
          </a:prstGeom>
          <a:solidFill>
            <a:schemeClr val="bg1">
              <a:lumMod val="85000"/>
              <a:alpha val="50000"/>
            </a:schemeClr>
          </a:solidFill>
          <a:ln w="12700" cmpd="sng">
            <a:solidFill>
              <a:srgbClr val="989898"/>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pic>
        <p:nvPicPr>
          <p:cNvPr id="70" name="Picture 60" descr="Icon_Data Chaining_colo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9258" y="3335475"/>
            <a:ext cx="1012423" cy="931697"/>
          </a:xfrm>
          <a:prstGeom prst="rect">
            <a:avLst/>
          </a:prstGeom>
        </p:spPr>
      </p:pic>
    </p:spTree>
    <p:extLst>
      <p:ext uri="{BB962C8B-B14F-4D97-AF65-F5344CB8AC3E}">
        <p14:creationId xmlns:p14="http://schemas.microsoft.com/office/powerpoint/2010/main" val="2496117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1026" name="Diapositiva de think-cell" r:id="rId5" imgW="216" imgH="216" progId="TCLayout.ActiveDocument.1">
                  <p:embed/>
                </p:oleObj>
              </mc:Choice>
              <mc:Fallback>
                <p:oleObj name="Diapositiva de think-cell" r:id="rId5" imgW="216" imgH="216" progId="TCLayout.ActiveDocument.1">
                  <p:embed/>
                  <p:pic>
                    <p:nvPicPr>
                      <p:cNvPr id="0" name=""/>
                      <p:cNvPicPr/>
                      <p:nvPr/>
                    </p:nvPicPr>
                    <p:blipFill>
                      <a:blip r:embed="rId6"/>
                      <a:stretch>
                        <a:fillRect/>
                      </a:stretch>
                    </p:blipFill>
                    <p:spPr>
                      <a:xfrm>
                        <a:off x="1525589" y="1589"/>
                        <a:ext cx="1587" cy="1587"/>
                      </a:xfrm>
                      <a:prstGeom prst="rect">
                        <a:avLst/>
                      </a:prstGeom>
                    </p:spPr>
                  </p:pic>
                </p:oleObj>
              </mc:Fallback>
            </mc:AlternateContent>
          </a:graphicData>
        </a:graphic>
      </p:graphicFrame>
      <p:sp>
        <p:nvSpPr>
          <p:cNvPr id="8" name="Title 1"/>
          <p:cNvSpPr>
            <a:spLocks noGrp="1"/>
          </p:cNvSpPr>
          <p:nvPr>
            <p:ph type="title"/>
          </p:nvPr>
        </p:nvSpPr>
        <p:spPr>
          <a:xfrm>
            <a:off x="1524000" y="843639"/>
            <a:ext cx="9144000" cy="387798"/>
          </a:xfrm>
          <a:prstGeom prst="rect">
            <a:avLst/>
          </a:prstGeom>
        </p:spPr>
        <p:txBody>
          <a:bodyPr vert="horz" lIns="0" tIns="0" rIns="0" bIns="0" rtlCol="0" anchor="t" anchorCtr="0">
            <a:spAutoFit/>
          </a:bodyPr>
          <a:lstStyle/>
          <a:p>
            <a:r>
              <a:rPr lang="es-PE" sz="2800" b="1" dirty="0" err="1">
                <a:solidFill>
                  <a:srgbClr val="8C8C8C"/>
                </a:solidFill>
              </a:rPr>
              <a:t>On</a:t>
            </a:r>
            <a:r>
              <a:rPr lang="es-PE" sz="2800" b="1" dirty="0">
                <a:solidFill>
                  <a:srgbClr val="8C8C8C"/>
                </a:solidFill>
              </a:rPr>
              <a:t> </a:t>
            </a:r>
            <a:r>
              <a:rPr lang="es-PE" sz="2800" b="1" dirty="0" err="1">
                <a:solidFill>
                  <a:srgbClr val="8C8C8C"/>
                </a:solidFill>
              </a:rPr>
              <a:t>Demand</a:t>
            </a:r>
            <a:r>
              <a:rPr lang="es-PE" sz="2800" b="1" dirty="0">
                <a:solidFill>
                  <a:srgbClr val="8C8C8C"/>
                </a:solidFill>
              </a:rPr>
              <a:t> App </a:t>
            </a:r>
            <a:r>
              <a:rPr lang="es-PE" sz="2800" b="1" dirty="0" err="1">
                <a:solidFill>
                  <a:srgbClr val="8C8C8C"/>
                </a:solidFill>
              </a:rPr>
              <a:t>Generation</a:t>
            </a:r>
            <a:r>
              <a:rPr lang="es-PE" sz="2800" b="1" dirty="0">
                <a:solidFill>
                  <a:srgbClr val="8C8C8C"/>
                </a:solidFill>
              </a:rPr>
              <a:t> (ODAG)</a:t>
            </a:r>
            <a:endParaRPr lang="en-GB" sz="2800" b="1" dirty="0">
              <a:solidFill>
                <a:srgbClr val="8C8C8C"/>
              </a:solidFill>
            </a:endParaRPr>
          </a:p>
        </p:txBody>
      </p:sp>
      <p:cxnSp>
        <p:nvCxnSpPr>
          <p:cNvPr id="17" name="Straight Arrow Connector 16"/>
          <p:cNvCxnSpPr/>
          <p:nvPr/>
        </p:nvCxnSpPr>
        <p:spPr>
          <a:xfrm>
            <a:off x="6829463" y="3470352"/>
            <a:ext cx="1454411" cy="128442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8" name="Picture 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439744" y="2221253"/>
            <a:ext cx="2103120" cy="972871"/>
          </a:xfrm>
          <a:prstGeom prst="rect">
            <a:avLst/>
          </a:prstGeom>
          <a:ln>
            <a:solidFill>
              <a:schemeClr val="accent1"/>
            </a:solidFill>
          </a:ln>
        </p:spPr>
      </p:pic>
      <p:sp>
        <p:nvSpPr>
          <p:cNvPr id="19" name="Oval 6"/>
          <p:cNvSpPr>
            <a:spLocks noChangeAspect="1"/>
          </p:cNvSpPr>
          <p:nvPr/>
        </p:nvSpPr>
        <p:spPr>
          <a:xfrm>
            <a:off x="5070756" y="1790760"/>
            <a:ext cx="1828089" cy="1828089"/>
          </a:xfrm>
          <a:prstGeom prst="ellipse">
            <a:avLst/>
          </a:prstGeom>
          <a:solidFill>
            <a:srgbClr val="52A017"/>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s-PE" sz="1500" dirty="0">
                <a:solidFill>
                  <a:srgbClr val="FFFFFF"/>
                </a:solidFill>
              </a:rPr>
              <a:t>Repositorio de Big data</a:t>
            </a:r>
            <a:endParaRPr lang="es-PE" sz="1500" dirty="0">
              <a:solidFill>
                <a:srgbClr val="FFFFFF"/>
              </a:solidFill>
            </a:endParaRPr>
          </a:p>
        </p:txBody>
      </p:sp>
      <p:sp>
        <p:nvSpPr>
          <p:cNvPr id="20" name="TextBox 7"/>
          <p:cNvSpPr txBox="1"/>
          <p:nvPr/>
        </p:nvSpPr>
        <p:spPr>
          <a:xfrm>
            <a:off x="8921186" y="1591514"/>
            <a:ext cx="1190947" cy="584775"/>
          </a:xfrm>
          <a:prstGeom prst="rect">
            <a:avLst/>
          </a:prstGeom>
          <a:noFill/>
        </p:spPr>
        <p:txBody>
          <a:bodyPr wrap="square" lIns="91440" tIns="45720" rIns="91440" bIns="45720" rtlCol="0">
            <a:spAutoFit/>
          </a:bodyPr>
          <a:lstStyle/>
          <a:p>
            <a:pPr algn="ctr"/>
            <a:r>
              <a:rPr lang="es-PE" sz="1600" b="1" dirty="0">
                <a:solidFill>
                  <a:srgbClr val="797979"/>
                </a:solidFill>
              </a:rPr>
              <a:t>App de Selección</a:t>
            </a:r>
            <a:endParaRPr lang="es-PE" sz="1600" b="1" dirty="0">
              <a:solidFill>
                <a:srgbClr val="797979"/>
              </a:solidFill>
            </a:endParaRPr>
          </a:p>
        </p:txBody>
      </p:sp>
      <p:sp>
        <p:nvSpPr>
          <p:cNvPr id="21" name="Right Arrow 8"/>
          <p:cNvSpPr/>
          <p:nvPr/>
        </p:nvSpPr>
        <p:spPr>
          <a:xfrm>
            <a:off x="7129327" y="2365184"/>
            <a:ext cx="1154547" cy="434109"/>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sz="1400" dirty="0">
              <a:solidFill>
                <a:srgbClr val="FFFFFF"/>
              </a:solidFill>
            </a:endParaRPr>
          </a:p>
        </p:txBody>
      </p:sp>
      <p:sp>
        <p:nvSpPr>
          <p:cNvPr id="22" name="Rectangle 9"/>
          <p:cNvSpPr/>
          <p:nvPr/>
        </p:nvSpPr>
        <p:spPr>
          <a:xfrm>
            <a:off x="7169178" y="2032747"/>
            <a:ext cx="857223" cy="430887"/>
          </a:xfrm>
          <a:prstGeom prst="rect">
            <a:avLst/>
          </a:prstGeom>
        </p:spPr>
        <p:txBody>
          <a:bodyPr wrap="square">
            <a:spAutoFit/>
          </a:bodyPr>
          <a:lstStyle/>
          <a:p>
            <a:pPr algn="ctr"/>
            <a:r>
              <a:rPr lang="es-PE" sz="1100" b="1" dirty="0">
                <a:solidFill>
                  <a:srgbClr val="565656"/>
                </a:solidFill>
              </a:rPr>
              <a:t>Data Resumen</a:t>
            </a:r>
            <a:endParaRPr lang="es-PE" sz="1100" b="1" dirty="0">
              <a:solidFill>
                <a:srgbClr val="565656"/>
              </a:solidFill>
            </a:endParaRPr>
          </a:p>
        </p:txBody>
      </p:sp>
      <p:sp>
        <p:nvSpPr>
          <p:cNvPr id="23" name="Pie 10"/>
          <p:cNvSpPr>
            <a:spLocks noChangeAspect="1"/>
          </p:cNvSpPr>
          <p:nvPr/>
        </p:nvSpPr>
        <p:spPr>
          <a:xfrm>
            <a:off x="6386103" y="3250200"/>
            <a:ext cx="1371600" cy="1371600"/>
          </a:xfrm>
          <a:prstGeom prst="pie">
            <a:avLst>
              <a:gd name="adj1" fmla="val 0"/>
              <a:gd name="adj2" fmla="val 3151140"/>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dirty="0">
              <a:solidFill>
                <a:srgbClr val="565656"/>
              </a:solidFill>
            </a:endParaRPr>
          </a:p>
        </p:txBody>
      </p:sp>
      <p:sp>
        <p:nvSpPr>
          <p:cNvPr id="24" name="Rectangle 11"/>
          <p:cNvSpPr/>
          <p:nvPr/>
        </p:nvSpPr>
        <p:spPr>
          <a:xfrm>
            <a:off x="1562639" y="2751647"/>
            <a:ext cx="3565985" cy="3293209"/>
          </a:xfrm>
          <a:prstGeom prst="rect">
            <a:avLst/>
          </a:prstGeom>
        </p:spPr>
        <p:txBody>
          <a:bodyPr wrap="square">
            <a:spAutoFit/>
          </a:bodyPr>
          <a:lstStyle/>
          <a:p>
            <a:pPr marL="176213" indent="-176213">
              <a:buClr>
                <a:srgbClr val="3D7C20"/>
              </a:buClr>
              <a:buFont typeface="+mj-lt"/>
              <a:buAutoNum type="arabicPeriod"/>
            </a:pPr>
            <a:r>
              <a:rPr lang="es-PE" sz="1600" dirty="0">
                <a:solidFill>
                  <a:srgbClr val="797979"/>
                </a:solidFill>
              </a:rPr>
              <a:t>El App de Selección es usado para visualizar data resumen y seleccionar una porción de la información</a:t>
            </a:r>
          </a:p>
          <a:p>
            <a:pPr marL="176213" indent="-176213">
              <a:buClr>
                <a:srgbClr val="3D7C20"/>
              </a:buClr>
              <a:buFont typeface="+mj-lt"/>
              <a:buAutoNum type="arabicPeriod"/>
            </a:pPr>
            <a:endParaRPr lang="es-PE" sz="1600" dirty="0">
              <a:solidFill>
                <a:srgbClr val="797979"/>
              </a:solidFill>
            </a:endParaRPr>
          </a:p>
          <a:p>
            <a:pPr marL="176213" indent="-176213">
              <a:buClr>
                <a:srgbClr val="3D7C20"/>
              </a:buClr>
              <a:buFont typeface="+mj-lt"/>
              <a:buAutoNum type="arabicPeriod"/>
            </a:pPr>
            <a:r>
              <a:rPr lang="es-PE" sz="1600" dirty="0">
                <a:solidFill>
                  <a:srgbClr val="797979"/>
                </a:solidFill>
              </a:rPr>
              <a:t>El usuario solicita que se cree un App de Análisis</a:t>
            </a:r>
          </a:p>
          <a:p>
            <a:pPr marL="176213" indent="-176213">
              <a:buClr>
                <a:srgbClr val="3D7C20"/>
              </a:buClr>
              <a:buFont typeface="+mj-lt"/>
              <a:buAutoNum type="arabicPeriod"/>
            </a:pPr>
            <a:endParaRPr lang="es-PE" sz="1600" dirty="0">
              <a:solidFill>
                <a:srgbClr val="797979"/>
              </a:solidFill>
            </a:endParaRPr>
          </a:p>
          <a:p>
            <a:pPr marL="176213" indent="-176213">
              <a:buClr>
                <a:srgbClr val="3D7C20"/>
              </a:buClr>
              <a:buFont typeface="+mj-lt"/>
              <a:buAutoNum type="arabicPeriod"/>
            </a:pPr>
            <a:r>
              <a:rPr lang="es-PE" sz="1600" dirty="0">
                <a:solidFill>
                  <a:srgbClr val="797979"/>
                </a:solidFill>
              </a:rPr>
              <a:t>El App de Análisis es usado para analizar en detalle el resultado de la selección</a:t>
            </a:r>
          </a:p>
          <a:p>
            <a:pPr marL="176213" indent="-176213">
              <a:buClr>
                <a:srgbClr val="3D7C20"/>
              </a:buClr>
              <a:buFont typeface="+mj-lt"/>
              <a:buAutoNum type="arabicPeriod"/>
            </a:pPr>
            <a:endParaRPr lang="es-PE" sz="1600" dirty="0">
              <a:solidFill>
                <a:srgbClr val="797979"/>
              </a:solidFill>
            </a:endParaRPr>
          </a:p>
          <a:p>
            <a:pPr marL="176213" indent="-176213">
              <a:buClr>
                <a:srgbClr val="3D7C20"/>
              </a:buClr>
              <a:buFont typeface="+mj-lt"/>
              <a:buAutoNum type="arabicPeriod"/>
            </a:pPr>
            <a:r>
              <a:rPr lang="es-PE" sz="1600" dirty="0">
                <a:solidFill>
                  <a:srgbClr val="797979"/>
                </a:solidFill>
              </a:rPr>
              <a:t>El usuario puede repetir los pasos 1-3 cuantas veces sea necesario</a:t>
            </a:r>
            <a:endParaRPr lang="es-PE" sz="1600" dirty="0">
              <a:solidFill>
                <a:srgbClr val="797979"/>
              </a:solidFill>
            </a:endParaRPr>
          </a:p>
        </p:txBody>
      </p:sp>
      <p:pic>
        <p:nvPicPr>
          <p:cNvPr id="25" name="Picture 1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439746" y="4479703"/>
            <a:ext cx="2153828" cy="1058337"/>
          </a:xfrm>
          <a:prstGeom prst="rect">
            <a:avLst/>
          </a:prstGeom>
          <a:ln>
            <a:solidFill>
              <a:schemeClr val="accent1"/>
            </a:solidFill>
          </a:ln>
        </p:spPr>
      </p:pic>
      <p:cxnSp>
        <p:nvCxnSpPr>
          <p:cNvPr id="26" name="Straight Arrow Connector 19"/>
          <p:cNvCxnSpPr/>
          <p:nvPr/>
        </p:nvCxnSpPr>
        <p:spPr>
          <a:xfrm flipH="1">
            <a:off x="7014299" y="3009101"/>
            <a:ext cx="1196831" cy="9983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3"/>
          <p:cNvCxnSpPr/>
          <p:nvPr/>
        </p:nvCxnSpPr>
        <p:spPr>
          <a:xfrm>
            <a:off x="9516659" y="3311143"/>
            <a:ext cx="0" cy="103447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Oval 28"/>
          <p:cNvSpPr/>
          <p:nvPr/>
        </p:nvSpPr>
        <p:spPr>
          <a:xfrm>
            <a:off x="8170334" y="1583584"/>
            <a:ext cx="329184" cy="329095"/>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PE" sz="2000" b="1" dirty="0">
                <a:solidFill>
                  <a:srgbClr val="FFFFFF"/>
                </a:solidFill>
              </a:rPr>
              <a:t>1</a:t>
            </a:r>
            <a:endParaRPr lang="es-PE" sz="2000" b="1" dirty="0">
              <a:solidFill>
                <a:srgbClr val="FFFFFF"/>
              </a:solidFill>
            </a:endParaRPr>
          </a:p>
        </p:txBody>
      </p:sp>
      <p:sp>
        <p:nvSpPr>
          <p:cNvPr id="29" name="TextBox 29"/>
          <p:cNvSpPr txBox="1"/>
          <p:nvPr/>
        </p:nvSpPr>
        <p:spPr>
          <a:xfrm>
            <a:off x="8921186" y="5545021"/>
            <a:ext cx="1198399" cy="584775"/>
          </a:xfrm>
          <a:prstGeom prst="rect">
            <a:avLst/>
          </a:prstGeom>
          <a:noFill/>
        </p:spPr>
        <p:txBody>
          <a:bodyPr wrap="square" lIns="91440" tIns="45720" rIns="91440" bIns="45720" rtlCol="0">
            <a:spAutoFit/>
          </a:bodyPr>
          <a:lstStyle/>
          <a:p>
            <a:pPr algn="ctr"/>
            <a:r>
              <a:rPr lang="es-PE" sz="1600" b="1" dirty="0">
                <a:solidFill>
                  <a:srgbClr val="797979"/>
                </a:solidFill>
              </a:rPr>
              <a:t>App de Análisis</a:t>
            </a:r>
            <a:endParaRPr lang="es-PE" sz="1600" b="1" dirty="0">
              <a:solidFill>
                <a:srgbClr val="797979"/>
              </a:solidFill>
            </a:endParaRPr>
          </a:p>
        </p:txBody>
      </p:sp>
      <p:sp>
        <p:nvSpPr>
          <p:cNvPr id="30" name="Rectangle 30"/>
          <p:cNvSpPr/>
          <p:nvPr/>
        </p:nvSpPr>
        <p:spPr>
          <a:xfrm>
            <a:off x="7329554" y="3080799"/>
            <a:ext cx="692817" cy="261610"/>
          </a:xfrm>
          <a:prstGeom prst="rect">
            <a:avLst/>
          </a:prstGeom>
        </p:spPr>
        <p:txBody>
          <a:bodyPr wrap="none">
            <a:spAutoFit/>
          </a:bodyPr>
          <a:lstStyle/>
          <a:p>
            <a:pPr algn="ctr"/>
            <a:r>
              <a:rPr lang="es-PE" sz="1100" b="1" dirty="0">
                <a:solidFill>
                  <a:srgbClr val="565656"/>
                </a:solidFill>
              </a:rPr>
              <a:t>Solicitud</a:t>
            </a:r>
            <a:endParaRPr lang="es-PE" sz="1100" b="1" dirty="0">
              <a:solidFill>
                <a:srgbClr val="565656"/>
              </a:solidFill>
            </a:endParaRPr>
          </a:p>
        </p:txBody>
      </p:sp>
      <p:sp>
        <p:nvSpPr>
          <p:cNvPr id="31" name="Rectangle 31"/>
          <p:cNvSpPr/>
          <p:nvPr/>
        </p:nvSpPr>
        <p:spPr>
          <a:xfrm>
            <a:off x="9643571" y="3688923"/>
            <a:ext cx="692817" cy="261610"/>
          </a:xfrm>
          <a:prstGeom prst="rect">
            <a:avLst/>
          </a:prstGeom>
        </p:spPr>
        <p:txBody>
          <a:bodyPr wrap="none">
            <a:spAutoFit/>
          </a:bodyPr>
          <a:lstStyle/>
          <a:p>
            <a:pPr algn="ctr"/>
            <a:r>
              <a:rPr lang="es-PE" sz="1100" b="1" dirty="0">
                <a:solidFill>
                  <a:srgbClr val="565656"/>
                </a:solidFill>
              </a:rPr>
              <a:t>Solicitud</a:t>
            </a:r>
            <a:endParaRPr lang="es-PE" sz="1100" b="1" dirty="0">
              <a:solidFill>
                <a:srgbClr val="565656"/>
              </a:solidFill>
            </a:endParaRPr>
          </a:p>
        </p:txBody>
      </p:sp>
      <p:sp>
        <p:nvSpPr>
          <p:cNvPr id="32" name="Oval 32"/>
          <p:cNvSpPr/>
          <p:nvPr/>
        </p:nvSpPr>
        <p:spPr>
          <a:xfrm>
            <a:off x="8982110" y="3516662"/>
            <a:ext cx="329184" cy="329184"/>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PE" sz="2400" b="1" dirty="0">
                <a:solidFill>
                  <a:srgbClr val="FFFFFF"/>
                </a:solidFill>
              </a:rPr>
              <a:t>2</a:t>
            </a:r>
            <a:endParaRPr lang="es-PE" sz="2400" b="1" dirty="0">
              <a:solidFill>
                <a:srgbClr val="FFFFFF"/>
              </a:solidFill>
            </a:endParaRPr>
          </a:p>
        </p:txBody>
      </p:sp>
      <p:sp>
        <p:nvSpPr>
          <p:cNvPr id="33" name="Oval 33"/>
          <p:cNvSpPr/>
          <p:nvPr/>
        </p:nvSpPr>
        <p:spPr>
          <a:xfrm>
            <a:off x="8100886" y="3243465"/>
            <a:ext cx="329184" cy="329184"/>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PE" sz="2400" b="1" dirty="0">
                <a:solidFill>
                  <a:srgbClr val="FFFFFF"/>
                </a:solidFill>
              </a:rPr>
              <a:t>2</a:t>
            </a:r>
            <a:endParaRPr lang="es-PE" sz="2400" b="1" dirty="0">
              <a:solidFill>
                <a:srgbClr val="FFFFFF"/>
              </a:solidFill>
            </a:endParaRPr>
          </a:p>
        </p:txBody>
      </p:sp>
      <p:sp>
        <p:nvSpPr>
          <p:cNvPr id="34" name="Oval 34"/>
          <p:cNvSpPr/>
          <p:nvPr/>
        </p:nvSpPr>
        <p:spPr>
          <a:xfrm>
            <a:off x="7830490" y="4652480"/>
            <a:ext cx="329184" cy="329184"/>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PE" sz="2400" b="1" dirty="0">
                <a:solidFill>
                  <a:srgbClr val="FFFFFF"/>
                </a:solidFill>
              </a:rPr>
              <a:t>3</a:t>
            </a:r>
            <a:endParaRPr lang="es-PE" sz="2400" b="1" dirty="0">
              <a:solidFill>
                <a:srgbClr val="FFFFFF"/>
              </a:solidFill>
            </a:endParaRPr>
          </a:p>
        </p:txBody>
      </p:sp>
      <p:sp>
        <p:nvSpPr>
          <p:cNvPr id="35" name="Pie 37"/>
          <p:cNvSpPr>
            <a:spLocks noChangeAspect="1"/>
          </p:cNvSpPr>
          <p:nvPr/>
        </p:nvSpPr>
        <p:spPr>
          <a:xfrm>
            <a:off x="5522966" y="2253164"/>
            <a:ext cx="1371600" cy="1371600"/>
          </a:xfrm>
          <a:prstGeom prst="pie">
            <a:avLst>
              <a:gd name="adj1" fmla="val 0"/>
              <a:gd name="adj2" fmla="val 3219734"/>
            </a:avLst>
          </a:prstGeom>
          <a:solidFill>
            <a:schemeClr val="bg1"/>
          </a:solidFill>
          <a:ln w="1905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dirty="0">
              <a:solidFill>
                <a:srgbClr val="565656"/>
              </a:solidFill>
            </a:endParaRPr>
          </a:p>
        </p:txBody>
      </p:sp>
    </p:spTree>
    <p:extLst>
      <p:ext uri="{BB962C8B-B14F-4D97-AF65-F5344CB8AC3E}">
        <p14:creationId xmlns:p14="http://schemas.microsoft.com/office/powerpoint/2010/main" val="344612207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build="p"/>
      <p:bldP spid="29" grpId="0"/>
      <p:bldP spid="30" grpId="0"/>
      <p:bldP spid="31" grpId="0"/>
      <p:bldP spid="32" grpId="0" animBg="1"/>
      <p:bldP spid="33" grpId="0" animBg="1"/>
      <p:bldP spid="34" grpId="0" animBg="1"/>
      <p:bldP spid="3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Words>
  <Application>Microsoft Office PowerPoint</Application>
  <PresentationFormat>Panorámica</PresentationFormat>
  <Paragraphs>45</Paragraphs>
  <Slides>2</Slides>
  <Notes>2</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vt:i4>
      </vt:variant>
    </vt:vector>
  </HeadingPairs>
  <TitlesOfParts>
    <vt:vector size="10" baseType="lpstr">
      <vt:lpstr>Arial</vt:lpstr>
      <vt:lpstr>Calibri</vt:lpstr>
      <vt:lpstr>Calibri Light</vt:lpstr>
      <vt:lpstr>Myriad Pro</vt:lpstr>
      <vt:lpstr>Times New Roman</vt:lpstr>
      <vt:lpstr>Wingdings</vt:lpstr>
      <vt:lpstr>Tema de Office</vt:lpstr>
      <vt:lpstr>Diapositiva de think-cell</vt:lpstr>
      <vt:lpstr>Qlik puede extraer datos de diversas maneras</vt:lpstr>
      <vt:lpstr>On Demand App Generation (ODAG)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Qlik puede extraer datos de diversas maneras</dc:title>
  <dc:creator>AB</dc:creator>
  <cp:lastModifiedBy>AB</cp:lastModifiedBy>
  <cp:revision>1</cp:revision>
  <dcterms:created xsi:type="dcterms:W3CDTF">2018-06-19T19:11:06Z</dcterms:created>
  <dcterms:modified xsi:type="dcterms:W3CDTF">2018-06-19T19:11:44Z</dcterms:modified>
</cp:coreProperties>
</file>