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71" r:id="rId8"/>
    <p:sldId id="268" r:id="rId9"/>
    <p:sldId id="269" r:id="rId10"/>
    <p:sldId id="270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59" r:id="rId21"/>
    <p:sldId id="263" r:id="rId22"/>
    <p:sldId id="281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0918-7CEF-46F4-93C0-026027031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C416E-57B9-4C70-8C6D-40636A778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1190A-BEEC-4A9D-8675-FD205B04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66241-4862-47C0-8CB8-112C2582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E400F-D780-40C2-97E2-94E8BB44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1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C9EC4-DD37-4F30-9957-85850191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CF336-0781-45F7-AF1B-B114F1C1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93CE5-330D-40A0-817C-010BEF49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2056A-8780-4839-B595-02F5F348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E9CF1-DADF-4CA3-BA3C-5C8F9F5B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10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762E0-AA05-4BD3-BCB5-869F95980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4962CA-E4AD-44F0-B1E5-C2D1F201E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EACAB-37F6-4B37-A4A0-57B011CF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E3480-8DAF-4DA6-9165-F0F990DC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B6F11-B800-4253-BF70-8C6B514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97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85D59-8B22-4607-9499-E4FE9BCE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C0766-35B0-4AFA-B8D6-DC89009C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4025E-0C0B-4376-AB97-0035454B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2945A-C562-4CD2-A9B0-C78EE401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2E758-01B2-4F09-AEA8-AC4C662A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4B3E7-E3FF-4A60-8521-56B487EE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54DF5-AF3D-43A9-BBD5-B0E5C4D3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61098-3F69-43D9-B3CE-F5B9373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75544-1C79-4749-8067-A73E4D35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D3758-D316-4AE3-9724-AE8A51FB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7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10282-F0B6-4014-8A1E-4160E11F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14A0C-9BE8-460B-B8F2-203C9C17F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258719-26F8-4B84-81F4-7AEB9EBA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9D0F2-EA20-4F13-B6BF-A64120ED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10D8B-02D1-4287-8AB9-559F90EF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AC5A1-4BBC-4AE3-85B1-9CAE9E23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8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0DE2E-EBC2-4A0A-A38A-1481DFD4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BB9CC-0ECB-4581-BCE0-185961381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F4A82-60DC-4BDD-8A69-7810C8136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2C666F-2D6C-4FC0-93B9-A28A667C4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76AE8F-8500-4E65-9323-4B9FAD1D8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0E3E94-6A0E-4458-8F70-D1C5F000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299081-E8BE-4A49-81AA-C3F0F5AE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52AD3A-E7C9-46A9-BC36-7BCD5A4A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3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BBAFA-FC48-41E7-B53F-F2BEE9BE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E83EF8-7B3D-47BD-9FDB-9F8FD623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A3C7A-1AE2-4BC7-A575-F906A219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8892FA-BE74-44D8-AAC0-152BAF4D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2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00E8BD-FD9A-4D0B-BD08-61022EA3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7C7253-9D8F-4045-857A-7206613B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AC73F-21D3-4E24-9F3B-418B9E48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1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DD4AC-CF55-4366-97F4-D78C8BAF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24BFC-9A01-4AFA-A424-CCB7D8EC6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79D17-AD19-4DD2-86CA-72230CC3F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D5C4C-AF9E-4011-9DFD-46593F7E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2022-9498-46A9-973D-D3102C08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1FEF0-5526-40BB-A316-2A27F672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A0647-A5C9-4A83-AEC1-CDEA99D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881B5-86C4-4100-853A-E4AC91CF5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10E57-6964-4C04-BBF2-9017CA9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BEAFE-043A-47E2-A844-96CB0ED6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C4323-BFBF-40F5-9AE0-9AF4C3F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0E574-275F-46DB-A492-87804ECB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1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A9DD2E-E058-4921-901D-086D2BDF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E9D12-F018-44B4-A0EE-B0F4924C1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886AB-09EA-4603-9C84-187538FD9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D385-4411-4BBF-ACEB-A051086B9B7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4F90E-2D26-46AC-8331-7867BBA73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5184-1F07-406E-A797-2C95BC6E9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C4077-D160-49B7-B500-69081915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2F622-07E7-4FE2-B50D-EE846AA38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8095"/>
            <a:ext cx="9144000" cy="3689072"/>
          </a:xfrm>
        </p:spPr>
        <p:txBody>
          <a:bodyPr>
            <a:normAutofit/>
          </a:bodyPr>
          <a:lstStyle/>
          <a:p>
            <a:r>
              <a:rPr lang="en-US" altLang="zh-CN" dirty="0"/>
              <a:t>A Reconfigurable Multiple-Precision Floating-Point Dot Product Unit for High-Performance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818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5E24E-0CC2-4450-8300-0ED6283D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B94E7-DAC7-4C2C-B40D-EBD1E0045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665696-10D9-4DBA-BF49-769E0FB0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74" y="77751"/>
            <a:ext cx="8372933" cy="670249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8B8B4CCC-796E-4E53-89C3-49BED13F2B9F}"/>
              </a:ext>
            </a:extLst>
          </p:cNvPr>
          <p:cNvSpPr/>
          <p:nvPr/>
        </p:nvSpPr>
        <p:spPr>
          <a:xfrm>
            <a:off x="203068" y="2505778"/>
            <a:ext cx="1408916" cy="12272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Leading-Zero Anticipator</a:t>
            </a:r>
            <a:r>
              <a:rPr lang="zh-CN" altLang="en-US" dirty="0"/>
              <a:t>，</a:t>
            </a:r>
            <a:r>
              <a:rPr lang="en-US" altLang="zh-CN" dirty="0"/>
              <a:t>LZA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6A9BD4D-C512-471B-ACD7-0A3311ED02B3}"/>
              </a:ext>
            </a:extLst>
          </p:cNvPr>
          <p:cNvCxnSpPr/>
          <p:nvPr/>
        </p:nvCxnSpPr>
        <p:spPr>
          <a:xfrm flipV="1">
            <a:off x="1640264" y="2564091"/>
            <a:ext cx="1894788" cy="5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6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24C01-FAEB-4884-8B0F-6876326B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Mixed-precision Fused Multiplier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E1E6C-1EBC-439F-9B52-91F7452F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5775" cy="4351338"/>
          </a:xfrm>
        </p:spPr>
        <p:txBody>
          <a:bodyPr/>
          <a:lstStyle/>
          <a:p>
            <a:r>
              <a:rPr lang="en-US" altLang="zh-CN" dirty="0"/>
              <a:t>Radix-4 booth</a:t>
            </a:r>
          </a:p>
          <a:p>
            <a:endParaRPr lang="en-US" altLang="zh-CN" dirty="0"/>
          </a:p>
          <a:p>
            <a:r>
              <a:rPr lang="en-US" altLang="zh-CN" dirty="0"/>
              <a:t>12b×12b operations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5B1F3C-5C3B-46C2-B7CE-705895AC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19" y="1825625"/>
            <a:ext cx="7089300" cy="4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0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9F4F1-5968-4427-ACBF-94805E6B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Mixed-precision Fused Multiplier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1F012-BD3C-4183-9F5A-E15F0442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12b×5b operations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757DC1-211C-4C14-B103-8C6295BE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35" y="1468094"/>
            <a:ext cx="6395713" cy="51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9F4F1-5968-4427-ACBF-94805E6B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Mixed-precision Fused Multiplier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1F012-BD3C-4183-9F5A-E15F0442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3994" cy="4351338"/>
          </a:xfrm>
        </p:spPr>
        <p:txBody>
          <a:bodyPr/>
          <a:lstStyle/>
          <a:p>
            <a:r>
              <a:rPr lang="en-US" altLang="zh-CN" dirty="0"/>
              <a:t>12b×5b and 17b×5b operations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11D33-ECB6-46DE-9027-D4D67201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88" y="1459180"/>
            <a:ext cx="6357250" cy="508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4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52B93-2E83-470F-94E0-284F1C4B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Reconfigurable Adder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04CB4-774B-4FB0-8DB4-B3D4580F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E1DD07-DB4B-4051-B39A-4CE80DB6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82" y="1690688"/>
            <a:ext cx="8343850" cy="47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6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74628-D998-4B2A-9B15-DB24D95A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Reconfigurable Adder Tree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DE219-29E7-437F-B101-9A83C0DB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FP64: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2B0B30-23D1-4A69-AD74-BE0A9925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78" y="365125"/>
            <a:ext cx="5558450" cy="60000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C577A6-625B-44FD-B16B-D9FFE8DE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38" y="5625224"/>
            <a:ext cx="5389240" cy="11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1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F3A5-772F-46F9-9A71-210E8B9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Normalization and Rounding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A4A45-15CC-4FDD-97CD-2A23921F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LZA is used</a:t>
            </a:r>
          </a:p>
          <a:p>
            <a:r>
              <a:rPr lang="en-US" altLang="zh-CN" dirty="0" err="1"/>
              <a:t>lza_cnt</a:t>
            </a:r>
            <a:r>
              <a:rPr lang="en-US" altLang="zh-CN" dirty="0"/>
              <a:t> is added to </a:t>
            </a:r>
            <a:r>
              <a:rPr lang="en-US" altLang="zh-CN" dirty="0" err="1"/>
              <a:t>exp_max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95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9CF6-B2A8-4FFE-BB70-03ADC381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28A08-A685-4968-A5B9-6530E096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0475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11.2% area and 7.3% power overheads</a:t>
            </a:r>
          </a:p>
          <a:p>
            <a:r>
              <a:rPr lang="en-US" altLang="zh-CN" dirty="0"/>
              <a:t>(compare with the proposed multiplier array with traditional multiplier array of 10 conventional unit multipliers)</a:t>
            </a:r>
          </a:p>
          <a:p>
            <a:r>
              <a:rPr lang="en-US" altLang="zh-CN" dirty="0"/>
              <a:t>The critical path is 3.52ns.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833E76-3E46-4CEE-B65D-FEDBA441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959" y="1690688"/>
            <a:ext cx="6284929" cy="3644611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6F0705-B8F4-4019-9E6A-A3841B7A878A}"/>
              </a:ext>
            </a:extLst>
          </p:cNvPr>
          <p:cNvCxnSpPr/>
          <p:nvPr/>
        </p:nvCxnSpPr>
        <p:spPr>
          <a:xfrm>
            <a:off x="8663233" y="4986779"/>
            <a:ext cx="6693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57BA046-FEEC-4C1F-BBA6-17A379C07F34}"/>
              </a:ext>
            </a:extLst>
          </p:cNvPr>
          <p:cNvCxnSpPr/>
          <p:nvPr/>
        </p:nvCxnSpPr>
        <p:spPr>
          <a:xfrm>
            <a:off x="10684497" y="4986779"/>
            <a:ext cx="6693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8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E34A5-DF39-47F0-8686-C416E1B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7BEC2-EFBB-4333-9878-7452E695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Smallest unit area for FP16 and FP32</a:t>
            </a:r>
          </a:p>
          <a:p>
            <a:r>
              <a:rPr lang="en-US" altLang="zh-CN" dirty="0"/>
              <a:t>Saves at least 88.9% and 35.8% when comparing with [6-7] and [10]</a:t>
            </a:r>
          </a:p>
          <a:p>
            <a:r>
              <a:rPr lang="en-US" altLang="zh-CN"/>
              <a:t>Also </a:t>
            </a:r>
            <a:r>
              <a:rPr lang="en-US" altLang="zh-CN" dirty="0"/>
              <a:t>saves 44.6% area for FP64 when comparing with [</a:t>
            </a:r>
            <a:r>
              <a:rPr lang="en-US" altLang="zh-CN"/>
              <a:t>10]</a:t>
            </a:r>
          </a:p>
          <a:p>
            <a:r>
              <a:rPr lang="en-US" altLang="zh-CN"/>
              <a:t>In </a:t>
            </a:r>
            <a:r>
              <a:rPr lang="en-US" altLang="zh-CN" dirty="0"/>
              <a:t>addition, the utilization rates of the proposed work are 100% without gated idle hardware for all 3 precisions.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C0C75-D445-4EE4-8ADD-10FE67B2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4275350"/>
            <a:ext cx="79343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5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EA3A7-B557-414F-BC35-8C20F582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E27F1-96E7-4FAD-BB20-3345D5E4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38101C-59DC-43BA-99DD-83AAEB5C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98" y="1825625"/>
            <a:ext cx="7445604" cy="44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C12FA-A327-4D22-B339-330E2580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Floating-point (FP) numbers: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12386-E566-4075-A98F-C61BBD29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floating-point (FP) numbers: </a:t>
            </a:r>
          </a:p>
          <a:p>
            <a:pPr lvl="1"/>
            <a:r>
              <a:rPr lang="en-US" altLang="zh-CN" dirty="0"/>
              <a:t>16-bit half precision (FP16)</a:t>
            </a:r>
          </a:p>
          <a:p>
            <a:pPr lvl="1"/>
            <a:r>
              <a:rPr lang="en-US" altLang="zh-CN" dirty="0"/>
              <a:t>32-bit single precision (FP32) </a:t>
            </a:r>
          </a:p>
          <a:p>
            <a:pPr lvl="1"/>
            <a:r>
              <a:rPr lang="en-US" altLang="zh-CN" dirty="0"/>
              <a:t>64-bit double precision (FP64)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87A7B-1982-483D-BECC-50A9780B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22" y="3539380"/>
            <a:ext cx="8010525" cy="20859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DA0B74-DEA1-4E76-A0CF-438945AE1C26}"/>
              </a:ext>
            </a:extLst>
          </p:cNvPr>
          <p:cNvSpPr txBox="1"/>
          <p:nvPr/>
        </p:nvSpPr>
        <p:spPr>
          <a:xfrm>
            <a:off x="706224" y="5992297"/>
            <a:ext cx="10803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Goal: a reconfigurable dot product unit (DPU) for multiple-precision operations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467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685B3-944F-429A-B47A-23AF94E0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73892-8182-4F06-80DD-E5EDB2CD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reconfigurable FP DPU unit based on a novel bit-partitioning method with minimized redundant bits is proposed to support FP16, FP32 and FP64 precisions.  </a:t>
            </a:r>
          </a:p>
          <a:p>
            <a:r>
              <a:rPr lang="en-US" altLang="zh-CN" dirty="0"/>
              <a:t>For each precision, the unit multipliers of the reconfigurable system are all employed for operations without standby multipliers being gated.</a:t>
            </a:r>
          </a:p>
          <a:p>
            <a:r>
              <a:rPr lang="en-US" altLang="zh-CN" dirty="0"/>
              <a:t>The fused multiplier can support three mixed-precision multiplication operations. In addition, the operations can be executed in parallel.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93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330A1-45A9-4FE1-97F7-52B30039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91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05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6FA79-4AEB-47ED-905E-7356CB77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DADE-141D-4550-BBC8-19BF514A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radix-4 booth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28AB48-14A0-4914-B78A-EB4D01A5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868" y="0"/>
            <a:ext cx="8044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7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06095-7922-4F3A-817A-E635A592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LZA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30A90-6AC3-42FB-8CCF-4AE3B8FF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266AD4-5335-43FA-A98B-1CAE0B6FD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88" y="195443"/>
            <a:ext cx="726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C2385-FE64-40F5-AB63-6C1BF398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Floating-point (FP) numbers: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FD2AA-D566-42B0-835C-2337864A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FP numbers: sign (S), exponent (E) and mantissa (M)</a:t>
            </a:r>
          </a:p>
          <a:p>
            <a:r>
              <a:rPr lang="en-US" altLang="zh-CN" dirty="0"/>
              <a:t>The significant digit number: 11(FP16), 24(FP32) and 53(FP64)</a:t>
            </a:r>
          </a:p>
          <a:p>
            <a:r>
              <a:rPr lang="en-US" altLang="zh-CN" dirty="0"/>
              <a:t>The bias: 15 (FP16), 127 (FP32) and 1023(FP64)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9A461C-3C59-4F04-904A-1C2D9EA3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1" y="3307025"/>
            <a:ext cx="5019675" cy="962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1F9CF6-483C-41F7-B5BC-B71C276D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67" y="4089077"/>
            <a:ext cx="8017865" cy="20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784B3-0FA4-493F-8A22-4D22498E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Bit-partitioning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85CB2-F938-4922-86D1-44A8E8C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high-precision significant bits -&gt; several subparts -&gt;low-precision operation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177BBC-BF83-4264-97A1-F1E1C83D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7203"/>
            <a:ext cx="12192000" cy="36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9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1A45F-9C94-4F03-877E-2749B0D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Bit-partitioning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040DF-DFCE-48FD-B091-72347E0C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43FE3-F052-4D40-969E-3AA88A30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8" y="1762797"/>
            <a:ext cx="9522251" cy="44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6E8DD-6E1E-4947-9B5D-A9EA73CD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Bit-partitioning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6186E-BAC6-41ED-BBCA-A4617FEC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FP32:</a:t>
            </a:r>
          </a:p>
          <a:p>
            <a:r>
              <a:rPr lang="en-US" altLang="zh-CN" dirty="0"/>
              <a:t>FP64: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84F956-75CD-4246-B03D-3857B9CA1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151063"/>
            <a:ext cx="8020050" cy="228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EEB7FC-1E7D-46F5-B6D7-27EC4DA2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82" y="4572000"/>
            <a:ext cx="4953000" cy="876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306C5A-76B8-4548-9A61-3A0DF4F1A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107" y="5283995"/>
            <a:ext cx="49434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8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B7D9E-A931-41D7-90CB-141CD8A2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Mixed-precision Fused Multiplier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4DB3E-F270-4AED-9B1A-3F89D0A8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 12b×12b</a:t>
            </a:r>
          </a:p>
          <a:p>
            <a:r>
              <a:rPr lang="en-US" altLang="zh-CN" dirty="0"/>
              <a:t>8 12b×5b</a:t>
            </a:r>
          </a:p>
          <a:p>
            <a:r>
              <a:rPr lang="en-US" altLang="zh-CN" dirty="0"/>
              <a:t>1 5b×5b</a:t>
            </a:r>
          </a:p>
          <a:p>
            <a:endParaRPr lang="en-US" altLang="zh-CN" dirty="0"/>
          </a:p>
          <a:p>
            <a:r>
              <a:rPr lang="en-US" altLang="zh-CN" dirty="0"/>
              <a:t>The fused multiplier :12b×12b operation, two 12b×5b parallel operation, 12b×5b and 17b×5b parallel operation. </a:t>
            </a:r>
          </a:p>
          <a:p>
            <a:r>
              <a:rPr lang="en-US" altLang="zh-CN" dirty="0"/>
              <a:t>16 unit multipliers for 12b×12b operation, 4 fused multipliers for parallel 8 12b×5b operation and 1 5b×5b operation.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87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93494-17D4-472C-B325-367A4BAA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31DA-C866-4674-A3A8-620C7670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13A614-3CED-4FA4-ADB6-6CB911E3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46" y="0"/>
            <a:ext cx="5489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E0538-CF2A-4C73-983D-521DE96F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B3A0E-FD6C-49E0-8E75-6916C441A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75CBFF-675E-448B-A789-3F618D52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95287"/>
            <a:ext cx="11753850" cy="606742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80BBC7-6F7B-4715-802D-FBEB4EC604FC}"/>
              </a:ext>
            </a:extLst>
          </p:cNvPr>
          <p:cNvSpPr/>
          <p:nvPr/>
        </p:nvSpPr>
        <p:spPr>
          <a:xfrm>
            <a:off x="4883084" y="4251489"/>
            <a:ext cx="1885361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conventional</a:t>
            </a:r>
          </a:p>
          <a:p>
            <a:pPr algn="ctr"/>
            <a:r>
              <a:rPr lang="en-US" altLang="zh-CN" dirty="0"/>
              <a:t>multipliers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F73B631-204F-448D-BC19-1D142E5138E4}"/>
              </a:ext>
            </a:extLst>
          </p:cNvPr>
          <p:cNvSpPr/>
          <p:nvPr/>
        </p:nvSpPr>
        <p:spPr>
          <a:xfrm>
            <a:off x="8353719" y="4251489"/>
            <a:ext cx="1885361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mixed-precision fused multipliers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84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427</Words>
  <Application>Microsoft Office PowerPoint</Application>
  <PresentationFormat>宽屏</PresentationFormat>
  <Paragraphs>65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A Reconfigurable Multiple-Precision Floating-Point Dot Product Unit for High-Performance Computing</vt:lpstr>
      <vt:lpstr>Floating-point (FP) numbers: </vt:lpstr>
      <vt:lpstr>Floating-point (FP) numbers: </vt:lpstr>
      <vt:lpstr>Bit-partitioning</vt:lpstr>
      <vt:lpstr>Bit-partitioning</vt:lpstr>
      <vt:lpstr>Bit-partitioning</vt:lpstr>
      <vt:lpstr>Mixed-precision Fused Multiplier</vt:lpstr>
      <vt:lpstr>PowerPoint 演示文稿</vt:lpstr>
      <vt:lpstr>PowerPoint 演示文稿</vt:lpstr>
      <vt:lpstr>PowerPoint 演示文稿</vt:lpstr>
      <vt:lpstr>Mixed-precision Fused Multiplier</vt:lpstr>
      <vt:lpstr>Mixed-precision Fused Multiplier</vt:lpstr>
      <vt:lpstr>Mixed-precision Fused Multiplier</vt:lpstr>
      <vt:lpstr>Reconfigurable Adder Tree</vt:lpstr>
      <vt:lpstr>Reconfigurable Adder Tree</vt:lpstr>
      <vt:lpstr>Normalization and Rounding</vt:lpstr>
      <vt:lpstr>Experimental results</vt:lpstr>
      <vt:lpstr>Experimental results</vt:lpstr>
      <vt:lpstr>Experimental results</vt:lpstr>
      <vt:lpstr>Main contributions</vt:lpstr>
      <vt:lpstr>THANKS!</vt:lpstr>
      <vt:lpstr>PowerPoint 演示文稿</vt:lpstr>
      <vt:lpstr>LZA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Reconfigurable Multiple-Precision Floating-Point Dot Product Unit for High-Performance Computing</dc:title>
  <dc:creator>宁 杨</dc:creator>
  <cp:lastModifiedBy>宁 杨</cp:lastModifiedBy>
  <cp:revision>51</cp:revision>
  <dcterms:created xsi:type="dcterms:W3CDTF">2021-07-27T18:18:46Z</dcterms:created>
  <dcterms:modified xsi:type="dcterms:W3CDTF">2021-07-28T02:00:05Z</dcterms:modified>
</cp:coreProperties>
</file>