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howSpecialPlsOnTitleSld="0" strictFirstAndLastChars="0" saveSubsetFonts="1">
  <p:sldMasterIdLst>
    <p:sldMasterId id="2147483649" r:id="rId1"/>
    <p:sldMasterId id="2147484090" r:id="rId2"/>
  </p:sldMasterIdLst>
  <p:notesMasterIdLst>
    <p:notesMasterId r:id="rId18"/>
  </p:notesMasterIdLst>
  <p:handoutMasterIdLst>
    <p:handoutMasterId r:id="rId19"/>
  </p:handoutMasterIdLst>
  <p:sldIdLst>
    <p:sldId id="264" r:id="rId3"/>
    <p:sldId id="280" r:id="rId4"/>
    <p:sldId id="282" r:id="rId5"/>
    <p:sldId id="296" r:id="rId6"/>
    <p:sldId id="284" r:id="rId7"/>
    <p:sldId id="283" r:id="rId8"/>
    <p:sldId id="298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9" r:id="rId17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5pPr>
    <a:lvl6pPr marL="2286000" algn="l" defTabSz="914400" rtl="0" eaLnBrk="1" latinLnBrk="0" hangingPunct="1">
      <a:defRPr sz="14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6pPr>
    <a:lvl7pPr marL="2743200" algn="l" defTabSz="914400" rtl="0" eaLnBrk="1" latinLnBrk="0" hangingPunct="1">
      <a:defRPr sz="14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7pPr>
    <a:lvl8pPr marL="3200400" algn="l" defTabSz="914400" rtl="0" eaLnBrk="1" latinLnBrk="0" hangingPunct="1">
      <a:defRPr sz="14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8pPr>
    <a:lvl9pPr marL="3657600" algn="l" defTabSz="914400" rtl="0" eaLnBrk="1" latinLnBrk="0" hangingPunct="1">
      <a:defRPr sz="14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18F"/>
    <a:srgbClr val="000000"/>
    <a:srgbClr val="004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24" autoAdjust="0"/>
    <p:restoredTop sz="96327" autoAdjust="0"/>
  </p:normalViewPr>
  <p:slideViewPr>
    <p:cSldViewPr>
      <p:cViewPr varScale="1">
        <p:scale>
          <a:sx n="119" d="100"/>
          <a:sy n="119" d="100"/>
        </p:scale>
        <p:origin x="159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12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>
              <a:defRPr sz="1200"/>
            </a:lvl1pPr>
          </a:lstStyle>
          <a:p>
            <a:pPr>
              <a:defRPr/>
            </a:pPr>
            <a:fld id="{351AF12C-EC4E-47E0-A570-F51532330E5A}" type="datetimeFigureOut">
              <a:rPr lang="de-DE"/>
              <a:pPr>
                <a:defRPr/>
              </a:pPr>
              <a:t>12.04.23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>
              <a:defRPr sz="1200"/>
            </a:lvl1pPr>
          </a:lstStyle>
          <a:p>
            <a:pPr>
              <a:defRPr/>
            </a:pPr>
            <a:r>
              <a:rPr lang="de-DE"/>
              <a:t>hblhgvfkgcgkh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>
              <a:defRPr sz="1200"/>
            </a:lvl1pPr>
          </a:lstStyle>
          <a:p>
            <a:pPr>
              <a:defRPr/>
            </a:pPr>
            <a:fld id="{FFBC01B7-C672-49D8-BA54-734A434E3F4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541510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" name="Rectangle 2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bevel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>
                <a:sym typeface="Avenir Roman" charset="0"/>
              </a:rPr>
              <a:t>Click to edit Master text styles</a:t>
            </a:r>
          </a:p>
          <a:p>
            <a:pPr lvl="1"/>
            <a:r>
              <a:rPr lang="de-DE" altLang="de-DE" noProof="0">
                <a:sym typeface="Avenir Roman" charset="0"/>
              </a:rPr>
              <a:t>Second level</a:t>
            </a:r>
          </a:p>
          <a:p>
            <a:pPr lvl="2"/>
            <a:r>
              <a:rPr lang="de-DE" altLang="de-DE" noProof="0">
                <a:sym typeface="Avenir Roman" charset="0"/>
              </a:rPr>
              <a:t>Third level</a:t>
            </a:r>
          </a:p>
          <a:p>
            <a:pPr lvl="3"/>
            <a:r>
              <a:rPr lang="de-DE" altLang="de-DE" noProof="0">
                <a:sym typeface="Avenir Roman" charset="0"/>
              </a:rPr>
              <a:t>Fourth level</a:t>
            </a:r>
          </a:p>
          <a:p>
            <a:pPr lvl="4"/>
            <a:r>
              <a:rPr lang="de-DE" altLang="de-DE" noProof="0">
                <a:sym typeface="Avenir Roman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414071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" charset="0"/>
        <a:ea typeface="Avenir" charset="0"/>
        <a:cs typeface="Avenir" charset="0"/>
        <a:sym typeface="Avenir Roman" charset="0"/>
      </a:defRPr>
    </a:lvl1pPr>
    <a:lvl2pPr indent="2286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" charset="0"/>
        <a:ea typeface="Avenir" charset="0"/>
        <a:cs typeface="Avenir" charset="0"/>
        <a:sym typeface="Avenir Roman" charset="0"/>
      </a:defRPr>
    </a:lvl2pPr>
    <a:lvl3pPr indent="4572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" charset="0"/>
        <a:ea typeface="Avenir" charset="0"/>
        <a:cs typeface="Avenir" charset="0"/>
        <a:sym typeface="Avenir Roman" charset="0"/>
      </a:defRPr>
    </a:lvl3pPr>
    <a:lvl4pPr indent="6858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" charset="0"/>
        <a:ea typeface="Avenir" charset="0"/>
        <a:cs typeface="Avenir" charset="0"/>
        <a:sym typeface="Avenir Roman" charset="0"/>
      </a:defRPr>
    </a:lvl4pPr>
    <a:lvl5pPr indent="9144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" charset="0"/>
        <a:ea typeface="Avenir" charset="0"/>
        <a:cs typeface="Avenir" charset="0"/>
        <a:sym typeface="Avenir Roman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8050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630000" y="1611432"/>
            <a:ext cx="8280920" cy="2897687"/>
          </a:xfrm>
          <a:prstGeom prst="rect">
            <a:avLst/>
          </a:prstGeom>
        </p:spPr>
        <p:txBody>
          <a:bodyPr anchor="t" anchorCtr="0"/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629999" y="4725144"/>
            <a:ext cx="8280000" cy="172819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  <a:p>
            <a:r>
              <a:rPr lang="de-DE" dirty="0"/>
              <a:t>Kurs</a:t>
            </a:r>
          </a:p>
          <a:p>
            <a:r>
              <a:rPr lang="de-DE" dirty="0"/>
              <a:t>Semester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629079" y="735979"/>
            <a:ext cx="8280920" cy="774721"/>
          </a:xfrm>
          <a:prstGeom prst="rect">
            <a:avLst/>
          </a:prstGeom>
        </p:spPr>
        <p:txBody>
          <a:bodyPr anchor="b" anchorCtr="0"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2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16013" y="6654799"/>
            <a:ext cx="7056437" cy="168275"/>
          </a:xfrm>
          <a:prstGeom prst="rect">
            <a:avLst/>
          </a:prstGeom>
        </p:spPr>
        <p:txBody>
          <a:bodyPr tIns="0"/>
          <a:lstStyle>
            <a:lvl1pPr algn="l">
              <a:defRPr sz="100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388194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2997" y="188640"/>
            <a:ext cx="5481171" cy="864096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2997" y="1196752"/>
            <a:ext cx="8145467" cy="4923248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 Narrow" panose="020B0606020202030204" pitchFamily="34" charset="0"/>
              </a:defRPr>
            </a:lvl1pPr>
            <a:lvl2pPr marL="417513" indent="-236538">
              <a:buClrTx/>
              <a:buSzPct val="100000"/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2pPr>
            <a:lvl3pPr marL="687388" indent="-24130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3pPr>
            <a:lvl4pPr marL="955675" indent="-24130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4pPr>
            <a:lvl5pPr marL="1227138" indent="-238125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Rectangle 3"/>
          <p:cNvSpPr>
            <a:spLocks noGrp="1"/>
          </p:cNvSpPr>
          <p:nvPr>
            <p:ph type="sldNum" sz="quarter" idx="4"/>
          </p:nvPr>
        </p:nvSpPr>
        <p:spPr bwMode="auto">
          <a:xfrm>
            <a:off x="8640000" y="6660000"/>
            <a:ext cx="345877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000">
                <a:latin typeface="+mj-lt"/>
                <a:cs typeface="+mn-cs"/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E42BEB3F-08D9-49EF-B61F-64B0AC4A9AB9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16013" y="6654799"/>
            <a:ext cx="7056437" cy="168275"/>
          </a:xfrm>
          <a:prstGeom prst="rect">
            <a:avLst/>
          </a:prstGeom>
        </p:spPr>
        <p:txBody>
          <a:bodyPr tIns="0"/>
          <a:lstStyle>
            <a:lvl1pPr algn="l">
              <a:defRPr sz="100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394089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188640"/>
            <a:ext cx="6598854" cy="1008112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340768"/>
            <a:ext cx="3727326" cy="4779232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 Narrow" panose="020B0606020202030204" pitchFamily="34" charset="0"/>
              </a:defRPr>
            </a:lvl1pPr>
            <a:lvl2pPr marL="417513" indent="-236538">
              <a:buClrTx/>
              <a:buSzPct val="100000"/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2pPr>
            <a:lvl3pPr marL="687388" indent="-24130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3pPr>
            <a:lvl4pPr marL="955675" indent="-24130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4pPr>
            <a:lvl5pPr marL="1227138" indent="-238125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2"/>
          </p:nvPr>
        </p:nvSpPr>
        <p:spPr>
          <a:xfrm>
            <a:off x="4716463" y="1340767"/>
            <a:ext cx="4032250" cy="4779231"/>
          </a:xfrm>
          <a:prstGeom prst="rect">
            <a:avLst/>
          </a:prstGeom>
        </p:spPr>
        <p:txBody>
          <a:bodyPr/>
          <a:lstStyle/>
          <a:p>
            <a:pPr lvl="0"/>
            <a:endParaRPr lang="de-DE" noProof="0">
              <a:sym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Grp="1"/>
          </p:cNvSpPr>
          <p:nvPr>
            <p:ph type="sldNum" sz="quarter" idx="4"/>
          </p:nvPr>
        </p:nvSpPr>
        <p:spPr bwMode="auto">
          <a:xfrm>
            <a:off x="8640000" y="6660000"/>
            <a:ext cx="345877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000">
                <a:latin typeface="+mj-lt"/>
                <a:cs typeface="+mn-cs"/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E42BEB3F-08D9-49EF-B61F-64B0AC4A9AB9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16013" y="6654799"/>
            <a:ext cx="7056437" cy="168275"/>
          </a:xfrm>
          <a:prstGeom prst="rect">
            <a:avLst/>
          </a:prstGeom>
        </p:spPr>
        <p:txBody>
          <a:bodyPr tIns="0"/>
          <a:lstStyle>
            <a:lvl1pPr algn="l">
              <a:defRPr sz="100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2741942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628650" y="188640"/>
            <a:ext cx="6598854" cy="1008112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4716016" y="1340768"/>
            <a:ext cx="3727326" cy="4779232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 Narrow" panose="020B0606020202030204" pitchFamily="34" charset="0"/>
              </a:defRPr>
            </a:lvl1pPr>
            <a:lvl2pPr marL="466725" indent="-285750">
              <a:buClrTx/>
              <a:buSzPct val="100000"/>
              <a:buFont typeface="Arial" panose="020B0604020202020204" pitchFamily="34" charset="0"/>
              <a:buChar char="•"/>
              <a:defRPr lang="de-DE" sz="18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2pPr>
            <a:lvl3pPr marL="731838" indent="-28575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3pPr>
            <a:lvl4pPr marL="1000125" indent="-28575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4pPr>
            <a:lvl5pPr marL="1274763" indent="-28575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1"/>
          </p:nvPr>
        </p:nvSpPr>
        <p:spPr>
          <a:xfrm>
            <a:off x="628650" y="1340768"/>
            <a:ext cx="3727326" cy="4779232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 Narrow" panose="020B0606020202030204" pitchFamily="34" charset="0"/>
              </a:defRPr>
            </a:lvl1pPr>
            <a:lvl2pPr marL="417513" indent="-236538">
              <a:buClrTx/>
              <a:buSzPct val="100000"/>
              <a:buFont typeface="Arial" panose="020B0604020202020204" pitchFamily="34" charset="0"/>
              <a:buChar char="•"/>
              <a:defRPr lang="de-DE" sz="18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2pPr>
            <a:lvl3pPr marL="687388" indent="-24130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3pPr>
            <a:lvl4pPr marL="955675" indent="-24130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4pPr>
            <a:lvl5pPr marL="1227138" indent="-238125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Rectangle 3"/>
          <p:cNvSpPr>
            <a:spLocks noGrp="1"/>
          </p:cNvSpPr>
          <p:nvPr>
            <p:ph type="sldNum" sz="quarter" idx="4"/>
          </p:nvPr>
        </p:nvSpPr>
        <p:spPr bwMode="auto">
          <a:xfrm>
            <a:off x="8640000" y="6660000"/>
            <a:ext cx="345877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000">
                <a:latin typeface="+mj-lt"/>
                <a:cs typeface="+mn-cs"/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E42BEB3F-08D9-49EF-B61F-64B0AC4A9AB9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16013" y="6654799"/>
            <a:ext cx="7056437" cy="168275"/>
          </a:xfrm>
          <a:prstGeom prst="rect">
            <a:avLst/>
          </a:prstGeom>
        </p:spPr>
        <p:txBody>
          <a:bodyPr tIns="0"/>
          <a:lstStyle>
            <a:lvl1pPr algn="l">
              <a:defRPr sz="100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1996577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630000" y="1611432"/>
            <a:ext cx="8280920" cy="2897687"/>
          </a:xfrm>
          <a:prstGeom prst="rect">
            <a:avLst/>
          </a:prstGeom>
        </p:spPr>
        <p:txBody>
          <a:bodyPr anchor="t" anchorCtr="0"/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629999" y="4725144"/>
            <a:ext cx="8280000" cy="172819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  <a:p>
            <a:r>
              <a:rPr lang="de-DE" dirty="0"/>
              <a:t>Kurs</a:t>
            </a:r>
          </a:p>
          <a:p>
            <a:r>
              <a:rPr lang="de-DE" dirty="0"/>
              <a:t>Semester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630000" y="404665"/>
            <a:ext cx="8280920" cy="1206768"/>
          </a:xfrm>
          <a:prstGeom prst="rect">
            <a:avLst/>
          </a:prstGeom>
        </p:spPr>
        <p:txBody>
          <a:bodyPr anchor="b" anchorCtr="0"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2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16013" y="6654799"/>
            <a:ext cx="7056437" cy="168275"/>
          </a:xfrm>
          <a:prstGeom prst="rect">
            <a:avLst/>
          </a:prstGeom>
        </p:spPr>
        <p:txBody>
          <a:bodyPr tIns="0"/>
          <a:lstStyle>
            <a:lvl1pPr algn="l">
              <a:defRPr sz="100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1742866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7442" y="116632"/>
            <a:ext cx="6598854" cy="792088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080000"/>
            <a:ext cx="8119814" cy="50400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 Narrow" panose="020B0606020202030204" pitchFamily="34" charset="0"/>
              </a:defRPr>
            </a:lvl1pPr>
            <a:lvl2pPr marL="417513" indent="-236538">
              <a:buClrTx/>
              <a:buSzPct val="100000"/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2pPr>
            <a:lvl3pPr marL="687388" indent="-24130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3pPr>
            <a:lvl4pPr marL="955675" indent="-24130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4pPr>
            <a:lvl5pPr marL="1227138" indent="-238125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Rectangle 3"/>
          <p:cNvSpPr>
            <a:spLocks noGrp="1"/>
          </p:cNvSpPr>
          <p:nvPr>
            <p:ph type="sldNum" sz="quarter" idx="4"/>
          </p:nvPr>
        </p:nvSpPr>
        <p:spPr bwMode="auto">
          <a:xfrm>
            <a:off x="8640000" y="6660000"/>
            <a:ext cx="345877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000">
                <a:latin typeface="+mj-lt"/>
                <a:cs typeface="+mn-cs"/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E42BEB3F-08D9-49EF-B61F-64B0AC4A9AB9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16013" y="6654799"/>
            <a:ext cx="7056437" cy="168275"/>
          </a:xfrm>
          <a:prstGeom prst="rect">
            <a:avLst/>
          </a:prstGeom>
        </p:spPr>
        <p:txBody>
          <a:bodyPr tIns="0"/>
          <a:lstStyle>
            <a:lvl1pPr algn="l">
              <a:defRPr sz="100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3251255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7442" y="116632"/>
            <a:ext cx="6598854" cy="792088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080000"/>
            <a:ext cx="3727326" cy="50400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 Narrow" panose="020B0606020202030204" pitchFamily="34" charset="0"/>
              </a:defRPr>
            </a:lvl1pPr>
            <a:lvl2pPr marL="417513" indent="-236538">
              <a:buClrTx/>
              <a:buSzPct val="100000"/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2pPr>
            <a:lvl3pPr marL="687388" indent="-24130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3pPr>
            <a:lvl4pPr marL="955675" indent="-24130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4pPr>
            <a:lvl5pPr marL="1227138" indent="-238125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2"/>
          </p:nvPr>
        </p:nvSpPr>
        <p:spPr>
          <a:xfrm>
            <a:off x="4716463" y="1079999"/>
            <a:ext cx="4032250" cy="5040000"/>
          </a:xfrm>
          <a:prstGeom prst="rect">
            <a:avLst/>
          </a:prstGeom>
        </p:spPr>
        <p:txBody>
          <a:bodyPr/>
          <a:lstStyle/>
          <a:p>
            <a:pPr lvl="0"/>
            <a:endParaRPr lang="de-DE" noProof="0">
              <a:sym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Grp="1"/>
          </p:cNvSpPr>
          <p:nvPr>
            <p:ph type="sldNum" sz="quarter" idx="4"/>
          </p:nvPr>
        </p:nvSpPr>
        <p:spPr bwMode="auto">
          <a:xfrm>
            <a:off x="8640000" y="6660000"/>
            <a:ext cx="345877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000">
                <a:latin typeface="+mj-lt"/>
                <a:cs typeface="+mn-cs"/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E42BEB3F-08D9-49EF-B61F-64B0AC4A9AB9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16013" y="6654799"/>
            <a:ext cx="7056437" cy="168275"/>
          </a:xfrm>
          <a:prstGeom prst="rect">
            <a:avLst/>
          </a:prstGeom>
        </p:spPr>
        <p:txBody>
          <a:bodyPr tIns="0"/>
          <a:lstStyle>
            <a:lvl1pPr algn="l">
              <a:defRPr sz="100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280477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637442" y="116632"/>
            <a:ext cx="6598854" cy="792088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4716016" y="1080000"/>
            <a:ext cx="3727326" cy="50400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 Narrow" panose="020B0606020202030204" pitchFamily="34" charset="0"/>
              </a:defRPr>
            </a:lvl1pPr>
            <a:lvl2pPr marL="466725" indent="-285750">
              <a:buClrTx/>
              <a:buSzPct val="100000"/>
              <a:buFont typeface="Arial" panose="020B0604020202020204" pitchFamily="34" charset="0"/>
              <a:buChar char="•"/>
              <a:defRPr lang="de-DE" sz="18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2pPr>
            <a:lvl3pPr marL="731838" indent="-285750">
              <a:buClrTx/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3pPr>
            <a:lvl4pPr marL="1000125" indent="-285750">
              <a:buClrTx/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4pPr>
            <a:lvl5pPr marL="1274763" indent="-285750">
              <a:buClrTx/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1"/>
          </p:nvPr>
        </p:nvSpPr>
        <p:spPr>
          <a:xfrm>
            <a:off x="628650" y="1080000"/>
            <a:ext cx="3727326" cy="50400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 Narrow" panose="020B0606020202030204" pitchFamily="34" charset="0"/>
              </a:defRPr>
            </a:lvl1pPr>
            <a:lvl2pPr marL="417513" indent="-236538">
              <a:buClrTx/>
              <a:buSzPct val="100000"/>
              <a:buFont typeface="Arial" panose="020B0604020202020204" pitchFamily="34" charset="0"/>
              <a:buChar char="•"/>
              <a:defRPr lang="de-DE" sz="18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2pPr>
            <a:lvl3pPr marL="687388" indent="-24130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3pPr>
            <a:lvl4pPr marL="955675" indent="-24130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4pPr>
            <a:lvl5pPr marL="1227138" indent="-238125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Rectangle 3"/>
          <p:cNvSpPr>
            <a:spLocks noGrp="1"/>
          </p:cNvSpPr>
          <p:nvPr>
            <p:ph type="sldNum" sz="quarter" idx="4"/>
          </p:nvPr>
        </p:nvSpPr>
        <p:spPr bwMode="auto">
          <a:xfrm>
            <a:off x="8640000" y="6660000"/>
            <a:ext cx="345877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000">
                <a:latin typeface="+mj-lt"/>
                <a:cs typeface="+mn-cs"/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E42BEB3F-08D9-49EF-B61F-64B0AC4A9AB9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16013" y="6654799"/>
            <a:ext cx="7056437" cy="168275"/>
          </a:xfrm>
          <a:prstGeom prst="rect">
            <a:avLst/>
          </a:prstGeom>
        </p:spPr>
        <p:txBody>
          <a:bodyPr tIns="0"/>
          <a:lstStyle>
            <a:lvl1pPr algn="l">
              <a:defRPr sz="100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349097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/>
          </p:cNvSpPr>
          <p:nvPr>
            <p:ph type="sldNum" sz="quarter" idx="4"/>
          </p:nvPr>
        </p:nvSpPr>
        <p:spPr bwMode="auto">
          <a:xfrm>
            <a:off x="8640000" y="6660000"/>
            <a:ext cx="345600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000">
                <a:solidFill>
                  <a:schemeClr val="tx1"/>
                </a:solidFill>
                <a:latin typeface="+mj-lt"/>
                <a:cs typeface="+mn-cs"/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4" name="Rectangle 1"/>
          <p:cNvSpPr>
            <a:spLocks/>
          </p:cNvSpPr>
          <p:nvPr userDrawn="1"/>
        </p:nvSpPr>
        <p:spPr bwMode="auto">
          <a:xfrm>
            <a:off x="152400" y="6654800"/>
            <a:ext cx="591509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1pPr>
            <a:lvl2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2pPr>
            <a:lvl3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3pPr>
            <a:lvl4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4pPr>
            <a:lvl5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5pPr>
            <a:lvl6pPr marL="4572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6pPr>
            <a:lvl7pPr marL="9144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7pPr>
            <a:lvl8pPr marL="13716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8pPr>
            <a:lvl9pPr marL="18288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9pPr>
          </a:lstStyle>
          <a:p>
            <a:pPr eaLnBrk="1">
              <a:defRPr/>
            </a:pPr>
            <a:fld id="{B1653117-B3F9-4AC9-9C1A-504184EEB33D}" type="datetime4">
              <a:rPr lang="de-DE" altLang="de-DE" sz="1000" smtClean="0">
                <a:solidFill>
                  <a:schemeClr val="tx1"/>
                </a:solidFill>
                <a:latin typeface="+mj-lt"/>
              </a:rPr>
              <a:pPr eaLnBrk="1">
                <a:defRPr/>
              </a:pPr>
              <a:t>12. April 2023</a:t>
            </a:fld>
            <a:endParaRPr lang="de-DE" altLang="de-DE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16013" y="6654799"/>
            <a:ext cx="7056437" cy="168275"/>
          </a:xfrm>
          <a:prstGeom prst="rect">
            <a:avLst/>
          </a:prstGeom>
        </p:spPr>
        <p:txBody>
          <a:bodyPr tIns="0"/>
          <a:lstStyle>
            <a:lvl1pPr algn="l">
              <a:defRPr sz="100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de-DE"/>
              <a:t>Titel der Veranstaltung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88640"/>
            <a:ext cx="1187591" cy="5760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181" y="5805264"/>
            <a:ext cx="1508819" cy="68400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907511"/>
            <a:ext cx="2160290" cy="5052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86" r:id="rId3"/>
    <p:sldLayoutId id="2147484088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ern="1200">
          <a:solidFill>
            <a:srgbClr val="004F8F"/>
          </a:solidFill>
          <a:latin typeface="+mj-lt"/>
          <a:ea typeface="+mj-ea"/>
          <a:cs typeface="+mj-cs"/>
          <a:sym typeface="Arial Narrow" panose="020B0606020202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5pPr>
      <a:lvl6pPr marL="457200" algn="l" rtl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6pPr>
      <a:lvl7pPr marL="914400" algn="l" rtl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7pPr>
      <a:lvl8pPr marL="1371600" algn="l" rtl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8pPr>
      <a:lvl9pPr marL="1828800" algn="l" rtl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9pPr>
    </p:titleStyle>
    <p:bodyStyle>
      <a:lvl1pPr marL="342900" indent="-342900" algn="l" rtl="0" eaLnBrk="0" fontAlgn="base" hangingPunct="0">
        <a:spcBef>
          <a:spcPts val="300"/>
        </a:spcBef>
        <a:spcAft>
          <a:spcPct val="0"/>
        </a:spcAft>
        <a:defRPr sz="1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417513" indent="-236538" algn="l" rtl="0" eaLnBrk="0" fontAlgn="base" hangingPunct="0">
        <a:spcBef>
          <a:spcPts val="300"/>
        </a:spcBef>
        <a:spcAft>
          <a:spcPct val="0"/>
        </a:spcAft>
        <a:buSzPct val="100000"/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687388" indent="-241300" algn="l" rtl="0" eaLnBrk="0" fontAlgn="base" hangingPunct="0">
        <a:spcBef>
          <a:spcPts val="300"/>
        </a:spcBef>
        <a:spcAft>
          <a:spcPct val="0"/>
        </a:spcAft>
        <a:buSzPct val="100000"/>
        <a:buChar char="–"/>
        <a:defRPr sz="1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955675" indent="-241300" algn="l" rtl="0" eaLnBrk="0" fontAlgn="base" hangingPunct="0">
        <a:spcBef>
          <a:spcPts val="300"/>
        </a:spcBef>
        <a:spcAft>
          <a:spcPct val="0"/>
        </a:spcAft>
        <a:buSzPct val="100000"/>
        <a:buChar char="–"/>
        <a:defRPr sz="1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1227138" indent="-238125" algn="l" rtl="0" eaLnBrk="0" fontAlgn="base" hangingPunct="0">
        <a:spcBef>
          <a:spcPts val="300"/>
        </a:spcBef>
        <a:spcAft>
          <a:spcPct val="0"/>
        </a:spcAft>
        <a:buSzPct val="100000"/>
        <a:buChar char="–"/>
        <a:defRPr sz="1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/>
          </p:cNvSpPr>
          <p:nvPr>
            <p:ph type="sldNum" sz="quarter" idx="4"/>
          </p:nvPr>
        </p:nvSpPr>
        <p:spPr bwMode="auto">
          <a:xfrm>
            <a:off x="8640000" y="6660000"/>
            <a:ext cx="345600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000">
                <a:solidFill>
                  <a:schemeClr val="tx1"/>
                </a:solidFill>
                <a:latin typeface="+mj-lt"/>
                <a:cs typeface="+mn-cs"/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4" name="Rectangle 1"/>
          <p:cNvSpPr>
            <a:spLocks/>
          </p:cNvSpPr>
          <p:nvPr userDrawn="1"/>
        </p:nvSpPr>
        <p:spPr bwMode="auto">
          <a:xfrm>
            <a:off x="152400" y="6654800"/>
            <a:ext cx="591509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1pPr>
            <a:lvl2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2pPr>
            <a:lvl3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3pPr>
            <a:lvl4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4pPr>
            <a:lvl5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5pPr>
            <a:lvl6pPr marL="4572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6pPr>
            <a:lvl7pPr marL="9144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7pPr>
            <a:lvl8pPr marL="13716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8pPr>
            <a:lvl9pPr marL="18288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9pPr>
          </a:lstStyle>
          <a:p>
            <a:pPr eaLnBrk="1">
              <a:defRPr/>
            </a:pPr>
            <a:fld id="{B1653117-B3F9-4AC9-9C1A-504184EEB33D}" type="datetime4">
              <a:rPr lang="de-DE" altLang="de-DE" sz="1000" smtClean="0">
                <a:solidFill>
                  <a:schemeClr val="tx1"/>
                </a:solidFill>
                <a:latin typeface="+mj-lt"/>
              </a:rPr>
              <a:pPr eaLnBrk="1">
                <a:defRPr/>
              </a:pPr>
              <a:t>12. April 2023</a:t>
            </a:fld>
            <a:endParaRPr lang="de-DE" altLang="de-DE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16013" y="6654799"/>
            <a:ext cx="7056437" cy="168275"/>
          </a:xfrm>
          <a:prstGeom prst="rect">
            <a:avLst/>
          </a:prstGeom>
        </p:spPr>
        <p:txBody>
          <a:bodyPr tIns="0"/>
          <a:lstStyle>
            <a:lvl1pPr algn="l">
              <a:defRPr sz="100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de-DE"/>
              <a:t>Titel der Veranstaltung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181" y="5805264"/>
            <a:ext cx="1508819" cy="684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88640"/>
            <a:ext cx="1187591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7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92" r:id="rId2"/>
    <p:sldLayoutId id="2147484093" r:id="rId3"/>
    <p:sldLayoutId id="2147484095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ern="1200">
          <a:solidFill>
            <a:srgbClr val="004F8F"/>
          </a:solidFill>
          <a:latin typeface="+mj-lt"/>
          <a:ea typeface="+mj-ea"/>
          <a:cs typeface="+mj-cs"/>
          <a:sym typeface="Arial Narrow" panose="020B0606020202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5pPr>
      <a:lvl6pPr marL="457200" algn="l" rtl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6pPr>
      <a:lvl7pPr marL="914400" algn="l" rtl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7pPr>
      <a:lvl8pPr marL="1371600" algn="l" rtl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8pPr>
      <a:lvl9pPr marL="1828800" algn="l" rtl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9pPr>
    </p:titleStyle>
    <p:bodyStyle>
      <a:lvl1pPr marL="342900" indent="-342900" algn="l" rtl="0" eaLnBrk="0" fontAlgn="base" hangingPunct="0">
        <a:spcBef>
          <a:spcPts val="300"/>
        </a:spcBef>
        <a:spcAft>
          <a:spcPct val="0"/>
        </a:spcAft>
        <a:defRPr sz="1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417513" indent="-236538" algn="l" rtl="0" eaLnBrk="0" fontAlgn="base" hangingPunct="0">
        <a:spcBef>
          <a:spcPts val="300"/>
        </a:spcBef>
        <a:spcAft>
          <a:spcPct val="0"/>
        </a:spcAft>
        <a:buSzPct val="100000"/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687388" indent="-241300" algn="l" rtl="0" eaLnBrk="0" fontAlgn="base" hangingPunct="0">
        <a:spcBef>
          <a:spcPts val="300"/>
        </a:spcBef>
        <a:spcAft>
          <a:spcPct val="0"/>
        </a:spcAft>
        <a:buSzPct val="100000"/>
        <a:buChar char="–"/>
        <a:defRPr sz="1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955675" indent="-241300" algn="l" rtl="0" eaLnBrk="0" fontAlgn="base" hangingPunct="0">
        <a:spcBef>
          <a:spcPts val="300"/>
        </a:spcBef>
        <a:spcAft>
          <a:spcPct val="0"/>
        </a:spcAft>
        <a:buSzPct val="100000"/>
        <a:buChar char="–"/>
        <a:defRPr sz="1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1227138" indent="-238125" algn="l" rtl="0" eaLnBrk="0" fontAlgn="base" hangingPunct="0">
        <a:spcBef>
          <a:spcPts val="300"/>
        </a:spcBef>
        <a:spcAft>
          <a:spcPct val="0"/>
        </a:spcAft>
        <a:buSzPct val="100000"/>
        <a:buChar char="–"/>
        <a:defRPr sz="1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farugie@psych.uni-frankfurt.d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30000" y="2132856"/>
            <a:ext cx="8280920" cy="2376263"/>
          </a:xfrm>
        </p:spPr>
        <p:txBody>
          <a:bodyPr/>
          <a:lstStyle/>
          <a:p>
            <a:r>
              <a:rPr lang="de-DE" dirty="0" err="1"/>
              <a:t>WoMepS</a:t>
            </a:r>
            <a:r>
              <a:rPr lang="de-DE" dirty="0"/>
              <a:t> 2023</a:t>
            </a:r>
            <a:br>
              <a:rPr lang="de-DE" dirty="0"/>
            </a:br>
            <a:r>
              <a:rPr lang="de-DE" dirty="0"/>
              <a:t>Datenvisualisierung mit R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29999" y="5085184"/>
            <a:ext cx="3942001" cy="1224136"/>
          </a:xfrm>
        </p:spPr>
        <p:txBody>
          <a:bodyPr numCol="1"/>
          <a:lstStyle/>
          <a:p>
            <a:r>
              <a:rPr lang="de-DE" dirty="0"/>
              <a:t>M.Sc. Arieja Farugie</a:t>
            </a:r>
          </a:p>
          <a:p>
            <a:r>
              <a:rPr lang="de-DE" dirty="0">
                <a:hlinkClick r:id="rId3"/>
              </a:rPr>
              <a:t>farugie@psych.uni-frankfurt.de</a:t>
            </a:r>
            <a:r>
              <a:rPr lang="de-DE" dirty="0"/>
              <a:t>	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3792C1E3-EFDC-4610-83A9-8DB5494BD57B}"/>
              </a:ext>
            </a:extLst>
          </p:cNvPr>
          <p:cNvSpPr txBox="1">
            <a:spLocks/>
          </p:cNvSpPr>
          <p:nvPr/>
        </p:nvSpPr>
        <p:spPr>
          <a:xfrm>
            <a:off x="4572000" y="5085184"/>
            <a:ext cx="3942001" cy="1224136"/>
          </a:xfrm>
          <a:prstGeom prst="rect">
            <a:avLst/>
          </a:prstGeom>
        </p:spPr>
        <p:txBody>
          <a:bodyPr numCol="1"/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457200" indent="0" algn="ctr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None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914400" indent="0" algn="ctr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None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3pPr>
            <a:lvl4pPr marL="1371600" indent="0" algn="ctr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4pPr>
            <a:lvl5pPr marL="1828800" indent="0" algn="ctr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Jan Luca Schnatz</a:t>
            </a:r>
          </a:p>
          <a:p>
            <a:r>
              <a:rPr lang="de-DE" dirty="0">
                <a:hlinkClick r:id="rId3"/>
              </a:rPr>
              <a:t>schnatz@psych.uni-frankfurt.de</a:t>
            </a:r>
            <a:r>
              <a:rPr lang="de-DE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2153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Warum Datenvisualisierung?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71939-8E46-4A19-9C15-9EA58E87A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Kommunikation</a:t>
            </a:r>
          </a:p>
          <a:p>
            <a:pPr marL="0" indent="0">
              <a:lnSpc>
                <a:spcPct val="150000"/>
              </a:lnSpc>
            </a:pPr>
            <a:endParaRPr lang="de-DE" sz="2400" dirty="0"/>
          </a:p>
          <a:p>
            <a:pPr marL="0" indent="0">
              <a:lnSpc>
                <a:spcPct val="150000"/>
              </a:lnSpc>
            </a:pPr>
            <a:endParaRPr lang="de-DE" sz="2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10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707B1BD-03A1-478E-84EA-4B63238A7E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9" t="4112"/>
          <a:stretch/>
        </p:blipFill>
        <p:spPr>
          <a:xfrm>
            <a:off x="1043608" y="2190353"/>
            <a:ext cx="6480720" cy="412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849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Warum Datenvisualisierung?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71939-8E46-4A19-9C15-9EA58E87A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Entscheidungsfindung</a:t>
            </a:r>
          </a:p>
          <a:p>
            <a:pPr marL="0" indent="0">
              <a:lnSpc>
                <a:spcPct val="150000"/>
              </a:lnSpc>
            </a:pPr>
            <a:endParaRPr lang="de-DE" sz="2400" dirty="0"/>
          </a:p>
          <a:p>
            <a:pPr marL="0" indent="0">
              <a:lnSpc>
                <a:spcPct val="150000"/>
              </a:lnSpc>
            </a:pPr>
            <a:endParaRPr lang="de-DE" sz="2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11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FDAE17E-AF64-41B0-8BE3-AEDA1AD01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151757"/>
            <a:ext cx="4752528" cy="4356484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6CCB9471-B92B-4B86-AB1B-C332BFBE100D}"/>
              </a:ext>
            </a:extLst>
          </p:cNvPr>
          <p:cNvSpPr/>
          <p:nvPr/>
        </p:nvSpPr>
        <p:spPr>
          <a:xfrm>
            <a:off x="6077921" y="4842457"/>
            <a:ext cx="1800200" cy="981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/>
              <a:t>Farugie, A., Heller, A., Beutel, M., </a:t>
            </a:r>
            <a:r>
              <a:rPr lang="de-DE" sz="800" dirty="0" err="1"/>
              <a:t>Tibubos</a:t>
            </a:r>
            <a:r>
              <a:rPr lang="de-DE" sz="800" dirty="0"/>
              <a:t>, A., &amp; Brähler, E. (2022). Psychische Belastungen in den alten und neuen Bundesländer 30 Jahre nach Mauerfall. </a:t>
            </a:r>
            <a:r>
              <a:rPr lang="de-DE" sz="800" i="1" dirty="0"/>
              <a:t>Psychiatrische Praxis</a:t>
            </a:r>
            <a:r>
              <a:rPr lang="de-DE" sz="800" dirty="0"/>
              <a:t>, </a:t>
            </a:r>
            <a:r>
              <a:rPr lang="de-DE" sz="800" i="1" dirty="0"/>
              <a:t>49</a:t>
            </a:r>
            <a:r>
              <a:rPr lang="de-DE" sz="800" dirty="0"/>
              <a:t>(06), 296-303.</a:t>
            </a:r>
          </a:p>
        </p:txBody>
      </p:sp>
    </p:spTree>
    <p:extLst>
      <p:ext uri="{BB962C8B-B14F-4D97-AF65-F5344CB8AC3E}">
        <p14:creationId xmlns:p14="http://schemas.microsoft.com/office/powerpoint/2010/main" val="2435459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Warum Datenvisualisierung?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71939-8E46-4A19-9C15-9EA58E87A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Fehlererkennung</a:t>
            </a:r>
          </a:p>
          <a:p>
            <a:pPr marL="0" indent="0">
              <a:lnSpc>
                <a:spcPct val="150000"/>
              </a:lnSpc>
            </a:pPr>
            <a:endParaRPr lang="de-DE" sz="2400" dirty="0"/>
          </a:p>
          <a:p>
            <a:pPr marL="0" indent="0">
              <a:lnSpc>
                <a:spcPct val="150000"/>
              </a:lnSpc>
            </a:pPr>
            <a:endParaRPr lang="de-DE" sz="2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12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5A44BA3-E1CA-430D-80D7-4EB8A7E55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132856"/>
            <a:ext cx="5016227" cy="434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40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Ziel des Workshops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71939-8E46-4A19-9C15-9EA58E87A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Grundlegende Kenntnisse und Fähigkeiten mit </a:t>
            </a:r>
            <a:r>
              <a:rPr lang="de-DE" sz="2400" dirty="0" err="1"/>
              <a:t>ggplot</a:t>
            </a:r>
            <a:endParaRPr lang="de-DE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Umwandlung von Daten in Grafiken</a:t>
            </a:r>
          </a:p>
          <a:p>
            <a:pPr lvl="2"/>
            <a:r>
              <a:rPr lang="de-DE" sz="2400" dirty="0"/>
              <a:t>Muster und Trends erkennen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/>
              <a:t>ggplot2 </a:t>
            </a:r>
            <a:r>
              <a:rPr lang="de-DE" sz="2400" dirty="0"/>
              <a:t>effektiv bei Abschlussarbeiten einsetzen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Aufzeigen welche Möglichkeiten </a:t>
            </a:r>
            <a:r>
              <a:rPr lang="de-DE" sz="2400" dirty="0" err="1"/>
              <a:t>ggplot</a:t>
            </a:r>
            <a:r>
              <a:rPr lang="de-DE" sz="2400" dirty="0"/>
              <a:t> mit sich bringt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sz="2400" b="1" dirty="0"/>
              <a:t>Visualisierungen selbst erstellen und nach eigenen spezifischen Bedürfnissen und Anforderungen anzupassen!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13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1581491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Grundlagen der Datenvisualisierung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71939-8E46-4A19-9C15-9EA58E87A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14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A45B0D4-5DDD-47FB-AAF8-D98B2E0623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68333"/>
            <a:ext cx="6194698" cy="4614583"/>
          </a:xfrm>
          <a:prstGeom prst="rect">
            <a:avLst/>
          </a:prstGeom>
        </p:spPr>
      </p:pic>
      <p:sp>
        <p:nvSpPr>
          <p:cNvPr id="9" name="Pfeil: nach unten 8">
            <a:extLst>
              <a:ext uri="{FF2B5EF4-FFF2-40B4-BE49-F238E27FC236}">
                <a16:creationId xmlns:a16="http://schemas.microsoft.com/office/drawing/2014/main" id="{1C340B15-8F58-41F6-A170-6E97D008604F}"/>
              </a:ext>
            </a:extLst>
          </p:cNvPr>
          <p:cNvSpPr/>
          <p:nvPr/>
        </p:nvSpPr>
        <p:spPr bwMode="auto">
          <a:xfrm flipV="1">
            <a:off x="5711462" y="1721154"/>
            <a:ext cx="1224186" cy="4308939"/>
          </a:xfrm>
          <a:prstGeom prst="downArrow">
            <a:avLst/>
          </a:prstGeom>
          <a:solidFill>
            <a:srgbClr val="FFFFFF"/>
          </a:solidFill>
          <a:ln w="25400" cap="flat" cmpd="sng" algn="ctr">
            <a:solidFill>
              <a:srgbClr val="004F8F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rgbClr val="004F8F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32CE4B2-2042-4DEF-8439-B80367E7AA31}"/>
              </a:ext>
            </a:extLst>
          </p:cNvPr>
          <p:cNvSpPr/>
          <p:nvPr/>
        </p:nvSpPr>
        <p:spPr>
          <a:xfrm>
            <a:off x="112350" y="6243774"/>
            <a:ext cx="63318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https://r.qcbs.ca/workshop03/book-en/grammar-of-graphics-gg-basics.html</a:t>
            </a:r>
          </a:p>
        </p:txBody>
      </p:sp>
    </p:spTree>
    <p:extLst>
      <p:ext uri="{BB962C8B-B14F-4D97-AF65-F5344CB8AC3E}">
        <p14:creationId xmlns:p14="http://schemas.microsoft.com/office/powerpoint/2010/main" val="2412901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Aufgabe Day 1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71939-8E46-4A19-9C15-9EA58E87A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+mj-lt"/>
              <a:buAutoNum type="arabicPeriod"/>
            </a:pPr>
            <a:r>
              <a:rPr lang="de-DE" sz="2400" b="1" dirty="0"/>
              <a:t>Erstellen Sie einen Basic </a:t>
            </a:r>
            <a:r>
              <a:rPr lang="de-DE" sz="2400" b="1" dirty="0" err="1"/>
              <a:t>Scatter</a:t>
            </a:r>
            <a:r>
              <a:rPr lang="de-DE" sz="2400" b="1" dirty="0"/>
              <a:t> Plot für die Variablen Psychologischer </a:t>
            </a:r>
            <a:r>
              <a:rPr lang="de-DE" sz="2400" b="1" dirty="0" err="1"/>
              <a:t>Distress</a:t>
            </a:r>
            <a:r>
              <a:rPr lang="de-DE" sz="2400" b="1" dirty="0"/>
              <a:t> und dem BMI</a:t>
            </a:r>
          </a:p>
          <a:p>
            <a:pPr marL="457200" indent="-457200">
              <a:buFont typeface="+mj-lt"/>
              <a:buAutoNum type="arabicPeriod"/>
            </a:pPr>
            <a:endParaRPr lang="de-DE" sz="2400" b="1" dirty="0"/>
          </a:p>
          <a:p>
            <a:pPr marL="457200" indent="-457200">
              <a:buFont typeface="+mj-lt"/>
              <a:buAutoNum type="arabicPeriod"/>
            </a:pPr>
            <a:endParaRPr lang="de-DE" sz="2400" b="1" dirty="0"/>
          </a:p>
          <a:p>
            <a:pPr marL="457200" indent="-457200">
              <a:buFont typeface="+mj-lt"/>
              <a:buAutoNum type="arabicPeriod"/>
            </a:pPr>
            <a:r>
              <a:rPr lang="de-DE" sz="2400" b="1" dirty="0"/>
              <a:t>Erstellen Sie ein Basic Häufigkeitsdiagramm (Bar Plot) für Geschlecht und subjektive Schichteinstufung nach Bundesländer</a:t>
            </a:r>
          </a:p>
          <a:p>
            <a:pPr marL="457200" indent="-457200">
              <a:buFont typeface="+mj-lt"/>
              <a:buAutoNum type="arabicPeriod"/>
            </a:pPr>
            <a:endParaRPr lang="de-DE" sz="2400" dirty="0"/>
          </a:p>
          <a:p>
            <a:pPr marL="457200" indent="-457200">
              <a:buFont typeface="+mj-lt"/>
              <a:buAutoNum type="arabicPeriod"/>
            </a:pPr>
            <a:endParaRPr lang="de-DE" sz="2400" dirty="0"/>
          </a:p>
          <a:p>
            <a:pPr marL="457200" indent="-457200">
              <a:buFont typeface="+mj-lt"/>
              <a:buAutoNum type="arabicPeriod"/>
            </a:pPr>
            <a:r>
              <a:rPr lang="de-DE" sz="2400" b="1" dirty="0"/>
              <a:t>Erstellen Sie ein Histogramm für BMI und Psychologischen </a:t>
            </a:r>
            <a:r>
              <a:rPr lang="de-DE" sz="2400" b="1" dirty="0" err="1"/>
              <a:t>Distress</a:t>
            </a:r>
            <a:endParaRPr lang="de-DE" sz="2400" b="1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15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326593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Inhalt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71939-8E46-4A19-9C15-9EA58E87A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400" dirty="0"/>
              <a:t>Organisatorisches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400" dirty="0"/>
              <a:t>Einleitung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400" dirty="0"/>
              <a:t>Was ist Datenvisualisierung?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400" dirty="0"/>
              <a:t>Warum Datenvisualisierung?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400" dirty="0"/>
              <a:t>Ziel des Workshops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400" dirty="0"/>
              <a:t>Grundlagen der Datenvisualisierung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400" dirty="0"/>
              <a:t>Überblick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400" dirty="0"/>
              <a:t>Einführung in die Daten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400" dirty="0"/>
              <a:t>Aufgaben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400" dirty="0" err="1"/>
              <a:t>Recap</a:t>
            </a:r>
            <a:endParaRPr lang="de-DE" sz="2400" dirty="0"/>
          </a:p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2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3275209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M. Sc. Arieja Farugie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71939-8E46-4A19-9C15-9EA58E87A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484784"/>
            <a:ext cx="3969003" cy="2232248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</a:pPr>
            <a:r>
              <a:rPr lang="de-DE" sz="1600" b="1" u="sng" dirty="0"/>
              <a:t>Wissenschaftlicher Mitarbeiter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Differentiellen Psychologie und Psychologische Diagnostik (GU)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Methodenzentrum der Sozialwissenschaften (GU)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Diagnostik in der Gesundheitsversorgung &amp; E-Health (Uni Trier)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3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A549F2E9-AA33-4ED5-AB7D-4967F5A01B52}"/>
              </a:ext>
            </a:extLst>
          </p:cNvPr>
          <p:cNvSpPr txBox="1">
            <a:spLocks/>
          </p:cNvSpPr>
          <p:nvPr/>
        </p:nvSpPr>
        <p:spPr>
          <a:xfrm>
            <a:off x="4707453" y="1484784"/>
            <a:ext cx="3969003" cy="223224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>
            <a:normAutofit lnSpcReduction="10000"/>
          </a:bodyPr>
          <a:lstStyle>
            <a:lvl1pPr marL="342900" indent="-342900" algn="l" rtl="0" eaLnBrk="0" fontAlgn="base" hangingPunct="0">
              <a:spcBef>
                <a:spcPts val="300"/>
              </a:spcBef>
              <a:spcAft>
                <a:spcPct val="0"/>
              </a:spcAft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1pPr>
            <a:lvl2pPr marL="417513" indent="-236538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2pPr>
            <a:lvl3pPr marL="687388" indent="-2413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3pPr>
            <a:lvl4pPr marL="955675" indent="-2413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4pPr>
            <a:lvl5pPr marL="1227138" indent="-238125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de-DE" sz="1600" b="1" u="sng" dirty="0"/>
              <a:t>Forschungsinteressen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Umweltpsychologie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 err="1"/>
              <a:t>Spatial</a:t>
            </a:r>
            <a:r>
              <a:rPr lang="de-DE" sz="1600" dirty="0"/>
              <a:t> Analysis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Epidemiologie psychischer Erkrankungen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Migration und Akkulturation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Testkonstruktion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B424BE03-E897-4711-B1F7-352C117318E4}"/>
              </a:ext>
            </a:extLst>
          </p:cNvPr>
          <p:cNvSpPr txBox="1">
            <a:spLocks/>
          </p:cNvSpPr>
          <p:nvPr/>
        </p:nvSpPr>
        <p:spPr>
          <a:xfrm>
            <a:off x="467544" y="3861048"/>
            <a:ext cx="3969003" cy="223224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ts val="300"/>
              </a:spcBef>
              <a:spcAft>
                <a:spcPct val="0"/>
              </a:spcAft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1pPr>
            <a:lvl2pPr marL="417513" indent="-236538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2pPr>
            <a:lvl3pPr marL="687388" indent="-2413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3pPr>
            <a:lvl4pPr marL="955675" indent="-2413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4pPr>
            <a:lvl5pPr marL="1227138" indent="-238125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de-DE" sz="1600" b="1" u="sng" dirty="0"/>
              <a:t>Aktuelle Forschungsprojekte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 err="1"/>
              <a:t>Spatial</a:t>
            </a:r>
            <a:r>
              <a:rPr lang="de-DE" sz="1600" dirty="0"/>
              <a:t> Analysis </a:t>
            </a:r>
            <a:r>
              <a:rPr lang="de-DE" sz="1600" dirty="0" err="1"/>
              <a:t>of</a:t>
            </a:r>
            <a:r>
              <a:rPr lang="de-DE" sz="1600" dirty="0"/>
              <a:t> Environmental Mental Health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Dynamics </a:t>
            </a:r>
            <a:r>
              <a:rPr lang="de-DE" sz="1600" dirty="0" err="1"/>
              <a:t>of</a:t>
            </a:r>
            <a:r>
              <a:rPr lang="de-DE" sz="1600" dirty="0"/>
              <a:t> Mental Health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Migrants</a:t>
            </a:r>
            <a:endParaRPr lang="de-DE" sz="1600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075BA86D-B185-40A7-983C-66E644AEBDCA}"/>
              </a:ext>
            </a:extLst>
          </p:cNvPr>
          <p:cNvSpPr txBox="1">
            <a:spLocks/>
          </p:cNvSpPr>
          <p:nvPr/>
        </p:nvSpPr>
        <p:spPr>
          <a:xfrm>
            <a:off x="4701476" y="3861048"/>
            <a:ext cx="3969003" cy="223224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ts val="300"/>
              </a:spcBef>
              <a:spcAft>
                <a:spcPct val="0"/>
              </a:spcAft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1pPr>
            <a:lvl2pPr marL="417513" indent="-236538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2pPr>
            <a:lvl3pPr marL="687388" indent="-2413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3pPr>
            <a:lvl4pPr marL="955675" indent="-2413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4pPr>
            <a:lvl5pPr marL="1227138" indent="-238125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de-DE" sz="1600" b="1" u="sng" dirty="0"/>
              <a:t>Lehre und Beratung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Vertiefungsseminare im FB 05 (Psychologie Bachelor)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Quantitative Methodenberatung FB 02 bis FB 06</a:t>
            </a:r>
          </a:p>
        </p:txBody>
      </p:sp>
    </p:spTree>
    <p:extLst>
      <p:ext uri="{BB962C8B-B14F-4D97-AF65-F5344CB8AC3E}">
        <p14:creationId xmlns:p14="http://schemas.microsoft.com/office/powerpoint/2010/main" val="946495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Jan Luca Schnatz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4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F90E4B0-8FBD-2556-1CF4-B75C145EBDE7}"/>
              </a:ext>
            </a:extLst>
          </p:cNvPr>
          <p:cNvSpPr txBox="1"/>
          <p:nvPr/>
        </p:nvSpPr>
        <p:spPr>
          <a:xfrm>
            <a:off x="473521" y="1484784"/>
            <a:ext cx="8166479" cy="511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b="1" dirty="0">
                <a:solidFill>
                  <a:srgbClr val="000000"/>
                </a:solidFill>
                <a:latin typeface="+mn-lt"/>
              </a:rPr>
              <a:t>Studentischer</a:t>
            </a:r>
            <a:r>
              <a:rPr lang="de-DE" sz="1800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de-DE" sz="2000" b="1" dirty="0">
                <a:solidFill>
                  <a:srgbClr val="000000"/>
                </a:solidFill>
                <a:latin typeface="+mn-lt"/>
              </a:rPr>
              <a:t>Mitarbeiter</a:t>
            </a:r>
            <a:endParaRPr lang="de-DE" sz="1800" b="1" dirty="0">
              <a:solidFill>
                <a:srgbClr val="000000"/>
              </a:solidFill>
              <a:latin typeface="+mn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+mn-lt"/>
              </a:rPr>
              <a:t>Methodenzentrum der Sozialwissenschaften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+mn-lt"/>
              </a:rPr>
              <a:t>Institut für psychologische Methoden mit interdiszplinärer Ausrichtung (Projekt </a:t>
            </a:r>
            <a:r>
              <a:rPr lang="de-DE" sz="2000" dirty="0" err="1">
                <a:solidFill>
                  <a:srgbClr val="000000"/>
                </a:solidFill>
                <a:latin typeface="+mn-lt"/>
              </a:rPr>
              <a:t>tigeR</a:t>
            </a:r>
            <a:r>
              <a:rPr lang="de-DE" sz="2000" dirty="0">
                <a:solidFill>
                  <a:srgbClr val="000000"/>
                </a:solidFill>
                <a:latin typeface="+mn-lt"/>
              </a:rPr>
              <a:t>)</a:t>
            </a:r>
            <a:endParaRPr lang="de-DE" sz="2000" b="1" dirty="0">
              <a:solidFill>
                <a:srgbClr val="000000"/>
              </a:solidFill>
              <a:latin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b="1" dirty="0">
                <a:solidFill>
                  <a:srgbClr val="000000"/>
                </a:solidFill>
                <a:latin typeface="+mn-lt"/>
              </a:rPr>
              <a:t>Forschungsinteressen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+mn-lt"/>
              </a:rPr>
              <a:t>Transdiagnostische Psychopathologie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+mn-lt"/>
              </a:rPr>
              <a:t>Open Science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+mn-lt"/>
              </a:rPr>
              <a:t>So ziemlich alles mit Methoden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b="1" dirty="0">
                <a:solidFill>
                  <a:srgbClr val="000000"/>
                </a:solidFill>
                <a:latin typeface="+mn-lt"/>
              </a:rPr>
              <a:t>Lehre</a:t>
            </a:r>
            <a:endParaRPr lang="de-DE" sz="1800" b="1" dirty="0">
              <a:solidFill>
                <a:srgbClr val="000000"/>
              </a:solidFill>
              <a:latin typeface="+mn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+mn-lt"/>
              </a:rPr>
              <a:t>Vertiefungsseminar zu Testtheorie und Testkonstruktion (B.Sc.-Psychologie)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+mn-lt"/>
              </a:rPr>
              <a:t>Jetzt das erste mal einen Workshop </a:t>
            </a:r>
            <a:r>
              <a:rPr lang="de-DE" sz="2000" dirty="0">
                <a:solidFill>
                  <a:srgbClr val="000000"/>
                </a:solidFill>
                <a:latin typeface="+mn-lt"/>
                <a:sym typeface="Wingdings" pitchFamily="2" charset="2"/>
              </a:rPr>
              <a:t>:)</a:t>
            </a:r>
            <a:endParaRPr lang="de-DE" sz="2000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0217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Zeitplan Tag 1</a:t>
            </a:r>
            <a:endParaRPr lang="de-DE" dirty="0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1D6AEE65-AA76-4030-860C-65C98C5EBE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1128740"/>
              </p:ext>
            </p:extLst>
          </p:nvPr>
        </p:nvGraphicFramePr>
        <p:xfrm>
          <a:off x="494536" y="1772816"/>
          <a:ext cx="814546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9192">
                  <a:extLst>
                    <a:ext uri="{9D8B030D-6E8A-4147-A177-3AD203B41FA5}">
                      <a16:colId xmlns:a16="http://schemas.microsoft.com/office/drawing/2014/main" val="2323542797"/>
                    </a:ext>
                  </a:extLst>
                </a:gridCol>
                <a:gridCol w="6516272">
                  <a:extLst>
                    <a:ext uri="{9D8B030D-6E8A-4147-A177-3AD203B41FA5}">
                      <a16:colId xmlns:a16="http://schemas.microsoft.com/office/drawing/2014/main" val="3273003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Uhr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Schwerpunkt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55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10:00 – 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Organisatorisches und theoretischer Einstieg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609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11:30 – 12:00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Überblick und erste Beispiele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294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12:00 – 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Pause/Mittagspause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106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12:30 – 13:00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Einführung in die Daten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637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13:00 – 13:30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Aufgaben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95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13:30 – 14:00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Ergebnisse und </a:t>
                      </a:r>
                      <a:r>
                        <a:rPr lang="de-DE" dirty="0" err="1"/>
                        <a:t>Recap</a:t>
                      </a:r>
                      <a:r>
                        <a:rPr lang="de-DE" dirty="0"/>
                        <a:t> des ersten 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722088"/>
                  </a:ext>
                </a:extLst>
              </a:tr>
            </a:tbl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5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2248436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Was ist Datenvisualisierung?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71939-8E46-4A19-9C15-9EA58E87A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6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1811039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Was ist Datenvisualisierung?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71939-8E46-4A19-9C15-9EA58E87A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Grafische Darstellung von Daten und Informationen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Ziele der Datenvisualisierung</a:t>
            </a:r>
          </a:p>
          <a:p>
            <a:pPr lvl="2">
              <a:lnSpc>
                <a:spcPct val="150000"/>
              </a:lnSpc>
            </a:pPr>
            <a:r>
              <a:rPr lang="de-DE" sz="2400" b="1" dirty="0"/>
              <a:t>Verständliche Repräsentation von Daten</a:t>
            </a:r>
          </a:p>
          <a:p>
            <a:pPr lvl="2">
              <a:lnSpc>
                <a:spcPct val="150000"/>
              </a:lnSpc>
            </a:pPr>
            <a:r>
              <a:rPr lang="de-DE" sz="2400" b="1" dirty="0"/>
              <a:t>Übersichtliche Repräsentation von Daten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Visualisierung ist ein wichtiger Bestandteil der Analyse und der Kommunikation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7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3738651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Warum Datenvisualisierung?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71939-8E46-4A19-9C15-9EA58E87A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Verständnis der Daten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Kommunikation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Entscheidungsfindung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Fehlererkennung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de-DE" sz="2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8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3610890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Warum Datenvisualisierung?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71939-8E46-4A19-9C15-9EA58E87A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Verständnis der Daten</a:t>
            </a:r>
          </a:p>
          <a:p>
            <a:pPr marL="0" indent="0">
              <a:lnSpc>
                <a:spcPct val="150000"/>
              </a:lnSpc>
            </a:pPr>
            <a:endParaRPr lang="de-DE" sz="2400" dirty="0"/>
          </a:p>
          <a:p>
            <a:pPr marL="0" indent="0">
              <a:lnSpc>
                <a:spcPct val="150000"/>
              </a:lnSpc>
            </a:pPr>
            <a:endParaRPr lang="de-DE" sz="2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9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6F6C9AD-2BE8-491E-B14F-6EC66D8055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743538"/>
            <a:ext cx="3256643" cy="582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241409"/>
      </p:ext>
    </p:extLst>
  </p:cSld>
  <p:clrMapOvr>
    <a:masterClrMapping/>
  </p:clrMapOvr>
</p:sld>
</file>

<file path=ppt/theme/theme1.xml><?xml version="1.0" encoding="utf-8"?>
<a:theme xmlns:a="http://schemas.openxmlformats.org/drawingml/2006/main" name="GU Design">
  <a:themeElements>
    <a:clrScheme name="GU Farben">
      <a:dk1>
        <a:srgbClr val="00618F"/>
      </a:dk1>
      <a:lt1>
        <a:srgbClr val="FFFFFF"/>
      </a:lt1>
      <a:dk2>
        <a:srgbClr val="4D4B46"/>
      </a:dk2>
      <a:lt2>
        <a:srgbClr val="F8F6F5"/>
      </a:lt2>
      <a:accent1>
        <a:srgbClr val="00618F"/>
      </a:accent1>
      <a:accent2>
        <a:srgbClr val="E4E3DD"/>
      </a:accent2>
      <a:accent3>
        <a:srgbClr val="A5AB52"/>
      </a:accent3>
      <a:accent4>
        <a:srgbClr val="4D4B46"/>
      </a:accent4>
      <a:accent5>
        <a:srgbClr val="B3062C"/>
      </a:accent5>
      <a:accent6>
        <a:srgbClr val="C96215"/>
      </a:accent6>
      <a:hlink>
        <a:srgbClr val="48A9DA"/>
      </a:hlink>
      <a:folHlink>
        <a:srgbClr val="00618F"/>
      </a:folHlink>
    </a:clrScheme>
    <a:fontScheme name="Benutzerdefiniert 1">
      <a:majorFont>
        <a:latin typeface="Arial Narrow"/>
        <a:ea typeface="Arial Narrow"/>
        <a:cs typeface="Arial Narrow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004F8F"/>
          </a:solidFill>
          <a:prstDash val="solid"/>
          <a:bevel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" tIns="45720" rIns="4572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400" b="0" i="0" u="none" strike="noStrike" cap="none" normalizeH="0" baseline="0" smtClean="0">
            <a:ln>
              <a:noFill/>
            </a:ln>
            <a:solidFill>
              <a:srgbClr val="004F8F"/>
            </a:solidFill>
            <a:effectLst/>
            <a:latin typeface="Georgia" panose="02040502050405020303" pitchFamily="18" charset="0"/>
            <a:ea typeface="Georgia" panose="02040502050405020303" pitchFamily="18" charset="0"/>
            <a:cs typeface="Georgia" panose="02040502050405020303" pitchFamily="18" charset="0"/>
            <a:sym typeface="Georgia" panose="02040502050405020303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004F8F"/>
          </a:solidFill>
          <a:prstDash val="solid"/>
          <a:bevel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" tIns="45720" rIns="4572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400" b="0" i="0" u="none" strike="noStrike" cap="none" normalizeH="0" baseline="0" smtClean="0">
            <a:ln>
              <a:noFill/>
            </a:ln>
            <a:solidFill>
              <a:srgbClr val="004F8F"/>
            </a:solidFill>
            <a:effectLst/>
            <a:latin typeface="Georgia" panose="02040502050405020303" pitchFamily="18" charset="0"/>
            <a:ea typeface="Georgia" panose="02040502050405020303" pitchFamily="18" charset="0"/>
            <a:cs typeface="Georgia" panose="02040502050405020303" pitchFamily="18" charset="0"/>
            <a:sym typeface="Georgia" panose="02040502050405020303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 smtClean="0">
            <a:solidFill>
              <a:srgbClr val="000000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U Design ohne Goethekopf">
  <a:themeElements>
    <a:clrScheme name="GU Farben 2">
      <a:dk1>
        <a:srgbClr val="00618F"/>
      </a:dk1>
      <a:lt1>
        <a:srgbClr val="FFFFFF"/>
      </a:lt1>
      <a:dk2>
        <a:srgbClr val="4D4B46"/>
      </a:dk2>
      <a:lt2>
        <a:srgbClr val="F8F6F5"/>
      </a:lt2>
      <a:accent1>
        <a:srgbClr val="48A9DA"/>
      </a:accent1>
      <a:accent2>
        <a:srgbClr val="E4E3DD"/>
      </a:accent2>
      <a:accent3>
        <a:srgbClr val="737C45"/>
      </a:accent3>
      <a:accent4>
        <a:srgbClr val="4D4B46"/>
      </a:accent4>
      <a:accent5>
        <a:srgbClr val="E3BA0F"/>
      </a:accent5>
      <a:accent6>
        <a:srgbClr val="F7D926"/>
      </a:accent6>
      <a:hlink>
        <a:srgbClr val="860047"/>
      </a:hlink>
      <a:folHlink>
        <a:srgbClr val="AD3B76"/>
      </a:folHlink>
    </a:clrScheme>
    <a:fontScheme name="Benutzerdefiniert 1">
      <a:majorFont>
        <a:latin typeface="Arial Narrow"/>
        <a:ea typeface="Arial Narrow"/>
        <a:cs typeface="Arial Narrow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004F8F"/>
          </a:solidFill>
          <a:prstDash val="solid"/>
          <a:bevel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" tIns="45720" rIns="4572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400" b="0" i="0" u="none" strike="noStrike" cap="none" normalizeH="0" baseline="0" smtClean="0">
            <a:ln>
              <a:noFill/>
            </a:ln>
            <a:solidFill>
              <a:srgbClr val="004F8F"/>
            </a:solidFill>
            <a:effectLst/>
            <a:latin typeface="Georgia" panose="02040502050405020303" pitchFamily="18" charset="0"/>
            <a:ea typeface="Georgia" panose="02040502050405020303" pitchFamily="18" charset="0"/>
            <a:cs typeface="Georgia" panose="02040502050405020303" pitchFamily="18" charset="0"/>
            <a:sym typeface="Georgia" panose="02040502050405020303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004F8F"/>
          </a:solidFill>
          <a:prstDash val="solid"/>
          <a:bevel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" tIns="45720" rIns="4572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400" b="0" i="0" u="none" strike="noStrike" cap="none" normalizeH="0" baseline="0" smtClean="0">
            <a:ln>
              <a:noFill/>
            </a:ln>
            <a:solidFill>
              <a:srgbClr val="004F8F"/>
            </a:solidFill>
            <a:effectLst/>
            <a:latin typeface="Georgia" panose="02040502050405020303" pitchFamily="18" charset="0"/>
            <a:ea typeface="Georgia" panose="02040502050405020303" pitchFamily="18" charset="0"/>
            <a:cs typeface="Georgia" panose="02040502050405020303" pitchFamily="18" charset="0"/>
            <a:sym typeface="Georgia" panose="02040502050405020303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 smtClean="0">
            <a:solidFill>
              <a:srgbClr val="000000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4F8F"/>
      </a:accent1>
      <a:accent2>
        <a:srgbClr val="E4E3DD"/>
      </a:accent2>
      <a:accent3>
        <a:srgbClr val="FFFFFF"/>
      </a:accent3>
      <a:accent4>
        <a:srgbClr val="000000"/>
      </a:accent4>
      <a:accent5>
        <a:srgbClr val="AAB2C6"/>
      </a:accent5>
      <a:accent6>
        <a:srgbClr val="CFCEC8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487</Words>
  <Application>Microsoft Macintosh PowerPoint</Application>
  <PresentationFormat>Bildschirmpräsentation (4:3)</PresentationFormat>
  <Paragraphs>134</Paragraphs>
  <Slides>15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15</vt:i4>
      </vt:variant>
    </vt:vector>
  </HeadingPairs>
  <TitlesOfParts>
    <vt:vector size="22" baseType="lpstr">
      <vt:lpstr>Arial</vt:lpstr>
      <vt:lpstr>Arial Narrow</vt:lpstr>
      <vt:lpstr>Avenir</vt:lpstr>
      <vt:lpstr>Georgia</vt:lpstr>
      <vt:lpstr>Wingdings</vt:lpstr>
      <vt:lpstr>GU Design</vt:lpstr>
      <vt:lpstr>GU Design ohne Goethekopf</vt:lpstr>
      <vt:lpstr>WoMepS 2023 Datenvisualisierung mit R</vt:lpstr>
      <vt:lpstr>Inhalt</vt:lpstr>
      <vt:lpstr>M. Sc. Arieja Farugie</vt:lpstr>
      <vt:lpstr>Jan Luca Schnatz</vt:lpstr>
      <vt:lpstr>Zeitplan Tag 1</vt:lpstr>
      <vt:lpstr>Was ist Datenvisualisierung?</vt:lpstr>
      <vt:lpstr>Was ist Datenvisualisierung?</vt:lpstr>
      <vt:lpstr>Warum Datenvisualisierung?</vt:lpstr>
      <vt:lpstr>Warum Datenvisualisierung?</vt:lpstr>
      <vt:lpstr>Warum Datenvisualisierung?</vt:lpstr>
      <vt:lpstr>Warum Datenvisualisierung?</vt:lpstr>
      <vt:lpstr>Warum Datenvisualisierung?</vt:lpstr>
      <vt:lpstr>Ziel des Workshops</vt:lpstr>
      <vt:lpstr>Grundlagen der Datenvisualisierung</vt:lpstr>
      <vt:lpstr>Aufgabe Day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Goethe-Universität</dc:creator>
  <cp:lastModifiedBy>Jan Luca Schnatz</cp:lastModifiedBy>
  <cp:revision>83</cp:revision>
  <dcterms:modified xsi:type="dcterms:W3CDTF">2023-04-12T12:42:46Z</dcterms:modified>
</cp:coreProperties>
</file>