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9" r:id="rId1"/>
    <p:sldMasterId id="2147484090" r:id="rId2"/>
  </p:sldMasterIdLst>
  <p:notesMasterIdLst>
    <p:notesMasterId r:id="rId18"/>
  </p:notesMasterIdLst>
  <p:handoutMasterIdLst>
    <p:handoutMasterId r:id="rId19"/>
  </p:handoutMasterIdLst>
  <p:sldIdLst>
    <p:sldId id="264" r:id="rId3"/>
    <p:sldId id="280" r:id="rId4"/>
    <p:sldId id="282" r:id="rId5"/>
    <p:sldId id="296" r:id="rId6"/>
    <p:sldId id="284" r:id="rId7"/>
    <p:sldId id="283" r:id="rId8"/>
    <p:sldId id="298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9" r:id="rId1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8F"/>
    <a:srgbClr val="000000"/>
    <a:srgbClr val="004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6296" autoAdjust="0"/>
  </p:normalViewPr>
  <p:slideViewPr>
    <p:cSldViewPr>
      <p:cViewPr varScale="1">
        <p:scale>
          <a:sx n="110" d="100"/>
          <a:sy n="110" d="100"/>
        </p:scale>
        <p:origin x="18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/>
            </a:lvl1pPr>
          </a:lstStyle>
          <a:p>
            <a:pPr>
              <a:defRPr/>
            </a:pPr>
            <a:fld id="{351AF12C-EC4E-47E0-A570-F51532330E5A}" type="datetimeFigureOut">
              <a:rPr lang="de-DE"/>
              <a:pPr>
                <a:defRPr/>
              </a:pPr>
              <a:t>11.04.2023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pPr>
              <a:defRPr/>
            </a:pPr>
            <a:r>
              <a:rPr lang="de-DE"/>
              <a:t>hblhgvfkgcgkh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defRPr sz="1200"/>
            </a:lvl1pPr>
          </a:lstStyle>
          <a:p>
            <a:pPr>
              <a:defRPr/>
            </a:pPr>
            <a:fld id="{FFBC01B7-C672-49D8-BA54-734A434E3F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151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1407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05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29079" y="735979"/>
            <a:ext cx="8280920" cy="774721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8819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997" y="188640"/>
            <a:ext cx="5481171" cy="86409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2997" y="1196752"/>
            <a:ext cx="8145467" cy="492324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9408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340767"/>
            <a:ext cx="4032250" cy="4779231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19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9965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30000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7428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8119814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512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079999"/>
            <a:ext cx="4032250" cy="50400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8047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4909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11.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07511"/>
            <a:ext cx="2160290" cy="505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11.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rugie@psych.uni-frankfurt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0000" y="2132856"/>
            <a:ext cx="8280920" cy="2376263"/>
          </a:xfrm>
        </p:spPr>
        <p:txBody>
          <a:bodyPr/>
          <a:lstStyle/>
          <a:p>
            <a:r>
              <a:rPr lang="de-DE" dirty="0" err="1"/>
              <a:t>WoMepS</a:t>
            </a:r>
            <a:r>
              <a:rPr lang="de-DE" dirty="0"/>
              <a:t> 2023</a:t>
            </a:r>
            <a:br>
              <a:rPr lang="de-DE" dirty="0"/>
            </a:br>
            <a:r>
              <a:rPr lang="de-DE" dirty="0"/>
              <a:t>Datenvisualisierung mit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9999" y="5085184"/>
            <a:ext cx="3942001" cy="1224136"/>
          </a:xfrm>
        </p:spPr>
        <p:txBody>
          <a:bodyPr numCol="1"/>
          <a:lstStyle/>
          <a:p>
            <a:r>
              <a:rPr lang="de-DE" dirty="0"/>
              <a:t>M.Sc. Arieja Farugie</a:t>
            </a:r>
          </a:p>
          <a:p>
            <a:r>
              <a:rPr lang="de-DE" dirty="0">
                <a:hlinkClick r:id="rId3"/>
              </a:rPr>
              <a:t>farugie@psych.uni-frankfurt.de</a:t>
            </a:r>
            <a:r>
              <a:rPr lang="de-DE" dirty="0"/>
              <a:t>	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792C1E3-EFDC-4610-83A9-8DB5494BD57B}"/>
              </a:ext>
            </a:extLst>
          </p:cNvPr>
          <p:cNvSpPr txBox="1">
            <a:spLocks/>
          </p:cNvSpPr>
          <p:nvPr/>
        </p:nvSpPr>
        <p:spPr>
          <a:xfrm>
            <a:off x="4572000" y="5085184"/>
            <a:ext cx="3942001" cy="1224136"/>
          </a:xfrm>
          <a:prstGeom prst="rect">
            <a:avLst/>
          </a:prstGeom>
        </p:spPr>
        <p:txBody>
          <a:bodyPr numCol="1"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Jan Luca Schnatz</a:t>
            </a:r>
          </a:p>
          <a:p>
            <a:r>
              <a:rPr lang="de-DE" dirty="0">
                <a:hlinkClick r:id="rId3"/>
              </a:rPr>
              <a:t>schnatz@psych.uni-frankfurt.de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15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07B1BD-03A1-478E-84EA-4B63238A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9" t="4112"/>
          <a:stretch/>
        </p:blipFill>
        <p:spPr>
          <a:xfrm>
            <a:off x="1043608" y="2190353"/>
            <a:ext cx="6480720" cy="41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DAE17E-AF64-41B0-8BE3-AEDA1AD0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51757"/>
            <a:ext cx="4752528" cy="435648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CCB9471-B92B-4B86-AB1B-C332BFBE100D}"/>
              </a:ext>
            </a:extLst>
          </p:cNvPr>
          <p:cNvSpPr/>
          <p:nvPr/>
        </p:nvSpPr>
        <p:spPr>
          <a:xfrm>
            <a:off x="6077921" y="4842457"/>
            <a:ext cx="1800200" cy="981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Farugie, A., Heller, A., Beutel, M., </a:t>
            </a:r>
            <a:r>
              <a:rPr lang="de-DE" sz="800" dirty="0" err="1"/>
              <a:t>Tibubos</a:t>
            </a:r>
            <a:r>
              <a:rPr lang="de-DE" sz="800" dirty="0"/>
              <a:t>, A., &amp; Brähler, E. (2022). Psychische Belastungen in den alten und neuen Bundesländer 30 Jahre nach Mauerfall. </a:t>
            </a:r>
            <a:r>
              <a:rPr lang="de-DE" sz="800" i="1" dirty="0"/>
              <a:t>Psychiatrische Praxis</a:t>
            </a:r>
            <a:r>
              <a:rPr lang="de-DE" sz="800" dirty="0"/>
              <a:t>, </a:t>
            </a:r>
            <a:r>
              <a:rPr lang="de-DE" sz="800" i="1" dirty="0"/>
              <a:t>49</a:t>
            </a:r>
            <a:r>
              <a:rPr lang="de-DE" sz="800" dirty="0"/>
              <a:t>(06), 296-303.</a:t>
            </a:r>
          </a:p>
        </p:txBody>
      </p:sp>
    </p:spTree>
    <p:extLst>
      <p:ext uri="{BB962C8B-B14F-4D97-AF65-F5344CB8AC3E}">
        <p14:creationId xmlns:p14="http://schemas.microsoft.com/office/powerpoint/2010/main" val="243545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A44BA3-E1CA-430D-80D7-4EB8A7E5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5016227" cy="43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Ziel des Workshops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Grundlegende Kenntnisse und Fähigkeiten mit </a:t>
            </a:r>
            <a:r>
              <a:rPr lang="de-DE" sz="2400" dirty="0" err="1"/>
              <a:t>ggplot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Umwandlung von Daten in Grafiken</a:t>
            </a:r>
          </a:p>
          <a:p>
            <a:pPr lvl="2"/>
            <a:r>
              <a:rPr lang="de-DE" sz="2400" dirty="0"/>
              <a:t>Muster und Trends erkennen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ggplot2 </a:t>
            </a:r>
            <a:r>
              <a:rPr lang="de-DE" sz="2400" dirty="0"/>
              <a:t>effektiv bei Abschlussarbeiten einsetzen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Aufzeigen welche Möglichkeiten </a:t>
            </a:r>
            <a:r>
              <a:rPr lang="de-DE" sz="2400" dirty="0" err="1"/>
              <a:t>ggplot</a:t>
            </a:r>
            <a:r>
              <a:rPr lang="de-DE" sz="2400" dirty="0"/>
              <a:t> mit sich bringt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b="1" dirty="0"/>
              <a:t>Visualisierungen selbst erstellen und nach eigenen spezifischen Bedürfnissen und Anforderungen anzupassen!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8149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Grundlagen der Datenvisualisierung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45B0D4-5DDD-47FB-AAF8-D98B2E062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8333"/>
            <a:ext cx="6194698" cy="4614583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C340B15-8F58-41F6-A170-6E97D008604F}"/>
              </a:ext>
            </a:extLst>
          </p:cNvPr>
          <p:cNvSpPr/>
          <p:nvPr/>
        </p:nvSpPr>
        <p:spPr bwMode="auto">
          <a:xfrm flipV="1">
            <a:off x="5711462" y="1721154"/>
            <a:ext cx="1224186" cy="4308939"/>
          </a:xfrm>
          <a:prstGeom prst="downArrow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2CE4B2-2042-4DEF-8439-B80367E7AA31}"/>
              </a:ext>
            </a:extLst>
          </p:cNvPr>
          <p:cNvSpPr/>
          <p:nvPr/>
        </p:nvSpPr>
        <p:spPr>
          <a:xfrm>
            <a:off x="112350" y="6243774"/>
            <a:ext cx="6331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https://r.qcbs.ca/workshop03/book-en/grammar-of-graphics-gg-basics.html</a:t>
            </a:r>
          </a:p>
        </p:txBody>
      </p:sp>
    </p:spTree>
    <p:extLst>
      <p:ext uri="{BB962C8B-B14F-4D97-AF65-F5344CB8AC3E}">
        <p14:creationId xmlns:p14="http://schemas.microsoft.com/office/powerpoint/2010/main" val="241290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Aufgabe Day 1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 Sie einen Basic </a:t>
            </a:r>
            <a:r>
              <a:rPr lang="de-DE" sz="2400" b="1" dirty="0" err="1"/>
              <a:t>Scatter</a:t>
            </a:r>
            <a:r>
              <a:rPr lang="de-DE" sz="2400" b="1" dirty="0"/>
              <a:t> Plot für die Variablen Psychologischer </a:t>
            </a:r>
            <a:r>
              <a:rPr lang="de-DE" sz="2400" b="1" dirty="0" err="1"/>
              <a:t>Distress</a:t>
            </a:r>
            <a:r>
              <a:rPr lang="de-DE" sz="2400" b="1" dirty="0"/>
              <a:t> und dem BMI</a:t>
            </a:r>
          </a:p>
          <a:p>
            <a:pPr marL="457200" indent="-457200">
              <a:buFont typeface="+mj-lt"/>
              <a:buAutoNum type="arabicPeriod"/>
            </a:pPr>
            <a:endParaRPr lang="de-DE" sz="2400" b="1" dirty="0"/>
          </a:p>
          <a:p>
            <a:pPr marL="457200" indent="-457200">
              <a:buFont typeface="+mj-lt"/>
              <a:buAutoNum type="arabicPeriod"/>
            </a:pPr>
            <a:endParaRPr lang="de-DE" sz="2400" b="1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 Sie ein Basic Häufigkeitsdiagramm (Bar Plot) für Geschlecht und subjektive Schichteinstufung nach Bundesländer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 Sie ein Histogramm für BMI und Psychologischen </a:t>
            </a:r>
            <a:r>
              <a:rPr lang="de-DE" sz="2400" b="1" dirty="0" err="1"/>
              <a:t>Distress</a:t>
            </a:r>
            <a:endParaRPr lang="de-DE" sz="2400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659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Organisatorisches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Einleitung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Was ist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Warum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Ziel des Workshops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Grundlagen der Datenvisualisierung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Überblick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Einführung in die Daten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Aufgaben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Recap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752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M. Sc. Arieja Farugie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3969003" cy="22322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de-DE" sz="1600" b="1" u="sng" dirty="0"/>
              <a:t>Wissenschaftlicher Mitarbeiter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Differentiellen Psychologie und Psychologische Diagnostik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Methodenzentrum der Sozialwissenschaften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Diagnostik in der Gesundheitsversorgung &amp; E-Health (Uni Trier)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549F2E9-AA33-4ED5-AB7D-4967F5A01B52}"/>
              </a:ext>
            </a:extLst>
          </p:cNvPr>
          <p:cNvSpPr txBox="1">
            <a:spLocks/>
          </p:cNvSpPr>
          <p:nvPr/>
        </p:nvSpPr>
        <p:spPr>
          <a:xfrm>
            <a:off x="4707453" y="1484784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de-DE" sz="1600" b="1" u="sng" dirty="0"/>
              <a:t>Forschungsinteressen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Umweltpsychologie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Epidemiologie psychischer Erkrankungen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Migration und Akkulturation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Testkonstruktion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424BE03-E897-4711-B1F7-352C117318E4}"/>
              </a:ext>
            </a:extLst>
          </p:cNvPr>
          <p:cNvSpPr txBox="1">
            <a:spLocks/>
          </p:cNvSpPr>
          <p:nvPr/>
        </p:nvSpPr>
        <p:spPr>
          <a:xfrm>
            <a:off x="467544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Aktuelle Forschungsprojekte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 </a:t>
            </a:r>
            <a:r>
              <a:rPr lang="de-DE" sz="1600" dirty="0" err="1"/>
              <a:t>of</a:t>
            </a:r>
            <a:r>
              <a:rPr lang="de-DE" sz="1600" dirty="0"/>
              <a:t> Environmental Mental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Dynamics </a:t>
            </a:r>
            <a:r>
              <a:rPr lang="de-DE" sz="1600" dirty="0" err="1"/>
              <a:t>of</a:t>
            </a:r>
            <a:r>
              <a:rPr lang="de-DE" sz="1600" dirty="0"/>
              <a:t> Mental Health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Migrants</a:t>
            </a:r>
            <a:endParaRPr lang="de-DE" sz="1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75BA86D-B185-40A7-983C-66E644AEBDCA}"/>
              </a:ext>
            </a:extLst>
          </p:cNvPr>
          <p:cNvSpPr txBox="1">
            <a:spLocks/>
          </p:cNvSpPr>
          <p:nvPr/>
        </p:nvSpPr>
        <p:spPr>
          <a:xfrm>
            <a:off x="4701476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Lehre und Beratung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Vertiefungsseminare im FB 05 (Psychologie Bachelor)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Quantitative Methodenberatung FB 02 bis FB 06</a:t>
            </a:r>
          </a:p>
        </p:txBody>
      </p:sp>
    </p:spTree>
    <p:extLst>
      <p:ext uri="{BB962C8B-B14F-4D97-AF65-F5344CB8AC3E}">
        <p14:creationId xmlns:p14="http://schemas.microsoft.com/office/powerpoint/2010/main" val="94649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Jan Luca Schnatz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90E4B0-8FBD-2556-1CF4-B75C145EBDE7}"/>
              </a:ext>
            </a:extLst>
          </p:cNvPr>
          <p:cNvSpPr txBox="1"/>
          <p:nvPr/>
        </p:nvSpPr>
        <p:spPr>
          <a:xfrm>
            <a:off x="473521" y="1484784"/>
            <a:ext cx="8166479" cy="511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Studentischer</a:t>
            </a:r>
            <a:r>
              <a:rPr lang="de-DE" sz="18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+mn-lt"/>
              </a:rPr>
              <a:t>Mitarbeiter</a:t>
            </a:r>
            <a:endParaRPr lang="de-DE" sz="1800" b="1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Methodenzentrum der Sozialwissenschaften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Institut für psychologische Methoden mit interdiszplinärer Ausrichtung (Projekt </a:t>
            </a:r>
            <a:r>
              <a:rPr lang="de-DE" sz="2000" dirty="0" err="1">
                <a:solidFill>
                  <a:srgbClr val="000000"/>
                </a:solidFill>
                <a:latin typeface="+mn-lt"/>
              </a:rPr>
              <a:t>tigeR</a:t>
            </a:r>
            <a:r>
              <a:rPr lang="de-DE" sz="2000" dirty="0">
                <a:solidFill>
                  <a:srgbClr val="000000"/>
                </a:solidFill>
                <a:latin typeface="+mn-lt"/>
              </a:rPr>
              <a:t>)</a:t>
            </a:r>
            <a:endParaRPr lang="de-DE" sz="2000" b="1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Forschungsinteressen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Transdiagnostische Psychopathologie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Open Science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So ziemlich alles mit Methoden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Lehre</a:t>
            </a:r>
            <a:endParaRPr lang="de-DE" sz="1800" b="1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Vertiefungsseminar zu Testtheorie und Testkonstruktion (</a:t>
            </a:r>
            <a:r>
              <a:rPr lang="de-DE" sz="2000" dirty="0" err="1">
                <a:solidFill>
                  <a:srgbClr val="000000"/>
                </a:solidFill>
                <a:latin typeface="+mn-lt"/>
              </a:rPr>
              <a:t>BSc</a:t>
            </a:r>
            <a:r>
              <a:rPr lang="de-DE" sz="2000" dirty="0">
                <a:solidFill>
                  <a:srgbClr val="000000"/>
                </a:solidFill>
                <a:latin typeface="+mn-lt"/>
              </a:rPr>
              <a:t>-Psychologie)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Jetzt das erste mal einen Workshop </a:t>
            </a:r>
            <a:r>
              <a:rPr lang="de-DE" sz="20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:)</a:t>
            </a:r>
            <a:endParaRPr lang="de-DE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2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Zeitplan Tag 1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D6AEE65-AA76-4030-860C-65C98C5E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28740"/>
              </p:ext>
            </p:extLst>
          </p:nvPr>
        </p:nvGraphicFramePr>
        <p:xfrm>
          <a:off x="494536" y="1772816"/>
          <a:ext cx="81454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92">
                  <a:extLst>
                    <a:ext uri="{9D8B030D-6E8A-4147-A177-3AD203B41FA5}">
                      <a16:colId xmlns:a16="http://schemas.microsoft.com/office/drawing/2014/main" val="2323542797"/>
                    </a:ext>
                  </a:extLst>
                </a:gridCol>
                <a:gridCol w="6516272">
                  <a:extLst>
                    <a:ext uri="{9D8B030D-6E8A-4147-A177-3AD203B41FA5}">
                      <a16:colId xmlns:a16="http://schemas.microsoft.com/office/drawing/2014/main" val="327300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Schwerpunkt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5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Organisatorisches und theoretischer Einstieg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11:30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Überblick und erste Beispiele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9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12:00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Pause/Mittagspause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12:30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Einführung in die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13:00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13:30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Ergebnisse und </a:t>
                      </a:r>
                      <a:r>
                        <a:rPr lang="de-DE" dirty="0" err="1"/>
                        <a:t>Recap</a:t>
                      </a:r>
                      <a:r>
                        <a:rPr lang="de-DE" dirty="0"/>
                        <a:t> des ersten 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2208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2484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8110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Grafische Darstellung von Daten und Informationen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Ziele der Datenvisualisierung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Verständliche Repräsentation von Daten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Übersichtliche Repräsentation von Daten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Visualisierung ist ein wichtiger Bestandteil der Analyse und der 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7386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108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6F6C9AD-2BE8-491E-B14F-6EC66D8055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743538"/>
            <a:ext cx="3256643" cy="58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41409"/>
      </p:ext>
    </p:extLst>
  </p:cSld>
  <p:clrMapOvr>
    <a:masterClrMapping/>
  </p:clrMapOvr>
</p:sld>
</file>

<file path=ppt/theme/theme1.xml><?xml version="1.0" encoding="utf-8"?>
<a:theme xmlns:a="http://schemas.openxmlformats.org/drawingml/2006/main" name="GU 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 Design ohne Goethekopf">
  <a:themeElements>
    <a:clrScheme name="GU Farben 2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48A9DA"/>
      </a:accent1>
      <a:accent2>
        <a:srgbClr val="E4E3DD"/>
      </a:accent2>
      <a:accent3>
        <a:srgbClr val="737C45"/>
      </a:accent3>
      <a:accent4>
        <a:srgbClr val="4D4B46"/>
      </a:accent4>
      <a:accent5>
        <a:srgbClr val="E3BA0F"/>
      </a:accent5>
      <a:accent6>
        <a:srgbClr val="F7D926"/>
      </a:accent6>
      <a:hlink>
        <a:srgbClr val="860047"/>
      </a:hlink>
      <a:folHlink>
        <a:srgbClr val="AD3B76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483</Words>
  <Application>Microsoft Office PowerPoint</Application>
  <PresentationFormat>Bildschirmpräsentation (4:3)</PresentationFormat>
  <Paragraphs>134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Avenir</vt:lpstr>
      <vt:lpstr>Avenir Roman</vt:lpstr>
      <vt:lpstr>Georgia</vt:lpstr>
      <vt:lpstr>Wingdings</vt:lpstr>
      <vt:lpstr>GU Design</vt:lpstr>
      <vt:lpstr>GU Design ohne Goethekopf</vt:lpstr>
      <vt:lpstr>WoMepS 2023 Datenvisualisierung mit R</vt:lpstr>
      <vt:lpstr>Inhalt</vt:lpstr>
      <vt:lpstr>M. Sc. Arieja Farugie</vt:lpstr>
      <vt:lpstr>Jan Luca Schnatz</vt:lpstr>
      <vt:lpstr>Zeitplan Tag 1</vt:lpstr>
      <vt:lpstr>Was ist Datenvisualisierung?</vt:lpstr>
      <vt:lpstr>Was ist Datenvisualisierung?</vt:lpstr>
      <vt:lpstr>Warum Datenvisualisierung?</vt:lpstr>
      <vt:lpstr>Warum Datenvisualisierung?</vt:lpstr>
      <vt:lpstr>Warum Datenvisualisierung?</vt:lpstr>
      <vt:lpstr>Warum Datenvisualisierung?</vt:lpstr>
      <vt:lpstr>Warum Datenvisualisierung?</vt:lpstr>
      <vt:lpstr>Ziel des Workshops</vt:lpstr>
      <vt:lpstr>Grundlagen der Datenvisualisierung</vt:lpstr>
      <vt:lpstr>Aufgabe Day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Arieja Farugie</cp:lastModifiedBy>
  <cp:revision>82</cp:revision>
  <dcterms:modified xsi:type="dcterms:W3CDTF">2023-04-11T13:58:44Z</dcterms:modified>
</cp:coreProperties>
</file>