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>
  <p:sldMasterIdLst>
    <p:sldMasterId id="2147483649" r:id="rId1"/>
    <p:sldMasterId id="2147484090" r:id="rId2"/>
  </p:sldMasterIdLst>
  <p:notesMasterIdLst>
    <p:notesMasterId r:id="rId21"/>
  </p:notesMasterIdLst>
  <p:handoutMasterIdLst>
    <p:handoutMasterId r:id="rId22"/>
  </p:handoutMasterIdLst>
  <p:sldIdLst>
    <p:sldId id="264" r:id="rId3"/>
    <p:sldId id="280" r:id="rId4"/>
    <p:sldId id="282" r:id="rId5"/>
    <p:sldId id="296" r:id="rId6"/>
    <p:sldId id="284" r:id="rId7"/>
    <p:sldId id="283" r:id="rId8"/>
    <p:sldId id="298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5pPr>
    <a:lvl6pPr marL="22860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6pPr>
    <a:lvl7pPr marL="27432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7pPr>
    <a:lvl8pPr marL="32004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8pPr>
    <a:lvl9pPr marL="36576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8F"/>
    <a:srgbClr val="000000"/>
    <a:srgbClr val="004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2" autoAdjust="0"/>
    <p:restoredTop sz="96630" autoAdjust="0"/>
  </p:normalViewPr>
  <p:slideViewPr>
    <p:cSldViewPr>
      <p:cViewPr varScale="1">
        <p:scale>
          <a:sx n="110" d="100"/>
          <a:sy n="110" d="100"/>
        </p:scale>
        <p:origin x="3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>
              <a:defRPr sz="1200"/>
            </a:lvl1pPr>
          </a:lstStyle>
          <a:p>
            <a:pPr>
              <a:defRPr/>
            </a:pPr>
            <a:fld id="{351AF12C-EC4E-47E0-A570-F51532330E5A}" type="datetimeFigureOut">
              <a:rPr lang="de-DE"/>
              <a:pPr>
                <a:defRPr/>
              </a:pPr>
              <a:t>06.04.2023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pPr>
              <a:defRPr/>
            </a:pPr>
            <a:r>
              <a:rPr lang="de-DE"/>
              <a:t>hblhgvfkgcgkh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>
              <a:defRPr sz="1200"/>
            </a:lvl1pPr>
          </a:lstStyle>
          <a:p>
            <a:pPr>
              <a:defRPr/>
            </a:pPr>
            <a:fld id="{FFBC01B7-C672-49D8-BA54-734A434E3F4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4151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de-DE" altLang="de-DE" noProof="0">
                <a:sym typeface="Avenir Roman" charset="0"/>
              </a:rPr>
              <a:t>Second level</a:t>
            </a:r>
          </a:p>
          <a:p>
            <a:pPr lvl="2"/>
            <a:r>
              <a:rPr lang="de-DE" altLang="de-DE" noProof="0">
                <a:sym typeface="Avenir Roman" charset="0"/>
              </a:rPr>
              <a:t>Third level</a:t>
            </a:r>
          </a:p>
          <a:p>
            <a:pPr lvl="3"/>
            <a:r>
              <a:rPr lang="de-DE" altLang="de-DE" noProof="0">
                <a:sym typeface="Avenir Roman" charset="0"/>
              </a:rPr>
              <a:t>Fourth level</a:t>
            </a:r>
          </a:p>
          <a:p>
            <a:pPr lvl="4"/>
            <a:r>
              <a:rPr lang="de-DE" altLang="de-DE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1407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05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30000" y="1611432"/>
            <a:ext cx="8280920" cy="2897687"/>
          </a:xfrm>
          <a:prstGeom prst="rect">
            <a:avLst/>
          </a:prstGeom>
        </p:spPr>
        <p:txBody>
          <a:bodyPr anchor="t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9999" y="4725144"/>
            <a:ext cx="8280000" cy="1728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  <a:p>
            <a:r>
              <a:rPr lang="de-DE" dirty="0"/>
              <a:t>Kurs</a:t>
            </a:r>
          </a:p>
          <a:p>
            <a:r>
              <a:rPr lang="de-DE" dirty="0"/>
              <a:t>Semester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29079" y="735979"/>
            <a:ext cx="8280920" cy="774721"/>
          </a:xfrm>
          <a:prstGeom prst="rect">
            <a:avLst/>
          </a:prstGeom>
        </p:spPr>
        <p:txBody>
          <a:bodyPr anchor="b" anchorCtr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88194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2997" y="188640"/>
            <a:ext cx="5481171" cy="864096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2997" y="1196752"/>
            <a:ext cx="8145467" cy="492324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94089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6598854" cy="100811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4716463" y="1340767"/>
            <a:ext cx="4032250" cy="4779231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>
              <a:sym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194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6598854" cy="100811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16016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66725" indent="-285750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731838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1000125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74763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1"/>
          </p:nvPr>
        </p:nvSpPr>
        <p:spPr>
          <a:xfrm>
            <a:off x="628650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99657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30000" y="1611432"/>
            <a:ext cx="8280920" cy="2897687"/>
          </a:xfrm>
          <a:prstGeom prst="rect">
            <a:avLst/>
          </a:prstGeom>
        </p:spPr>
        <p:txBody>
          <a:bodyPr anchor="t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9999" y="4725144"/>
            <a:ext cx="8280000" cy="1728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  <a:p>
            <a:r>
              <a:rPr lang="de-DE" dirty="0"/>
              <a:t>Kurs</a:t>
            </a:r>
          </a:p>
          <a:p>
            <a:r>
              <a:rPr lang="de-DE" dirty="0"/>
              <a:t>Semester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30000" y="404665"/>
            <a:ext cx="8280920" cy="1206768"/>
          </a:xfrm>
          <a:prstGeom prst="rect">
            <a:avLst/>
          </a:prstGeom>
        </p:spPr>
        <p:txBody>
          <a:bodyPr anchor="b" anchorCtr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74286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80000"/>
            <a:ext cx="8119814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5125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4716463" y="1079999"/>
            <a:ext cx="4032250" cy="50400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>
              <a:sym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80477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16016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66725" indent="-285750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731838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1000125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74763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1"/>
          </p:nvPr>
        </p:nvSpPr>
        <p:spPr>
          <a:xfrm>
            <a:off x="628650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4909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6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chemeClr val="tx1"/>
                </a:solidFill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152400" y="6654800"/>
            <a:ext cx="59150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000" smtClean="0">
                <a:solidFill>
                  <a:schemeClr val="tx1"/>
                </a:solidFill>
                <a:latin typeface="+mj-lt"/>
              </a:rPr>
              <a:pPr eaLnBrk="1">
                <a:defRPr/>
              </a:pPr>
              <a:t>6. April 2023</a:t>
            </a:fld>
            <a:endParaRPr lang="de-DE" alt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1187591" cy="576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1" y="5805264"/>
            <a:ext cx="1508819" cy="684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907511"/>
            <a:ext cx="2160290" cy="5052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8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17513" indent="-236538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87388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55675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227138" indent="-238125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6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chemeClr val="tx1"/>
                </a:solidFill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152400" y="6654800"/>
            <a:ext cx="59150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000" smtClean="0">
                <a:solidFill>
                  <a:schemeClr val="tx1"/>
                </a:solidFill>
                <a:latin typeface="+mj-lt"/>
              </a:rPr>
              <a:pPr eaLnBrk="1">
                <a:defRPr/>
              </a:pPr>
              <a:t>6. April 2023</a:t>
            </a:fld>
            <a:endParaRPr lang="de-DE" alt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1" y="5805264"/>
            <a:ext cx="1508819" cy="684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1187591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7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5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17513" indent="-236538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87388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55675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227138" indent="-238125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rugie@psych.uni-frankfurt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30000" y="2132856"/>
            <a:ext cx="8280920" cy="2376263"/>
          </a:xfrm>
        </p:spPr>
        <p:txBody>
          <a:bodyPr/>
          <a:lstStyle/>
          <a:p>
            <a:r>
              <a:rPr lang="de-DE" dirty="0" err="1"/>
              <a:t>WoMepS</a:t>
            </a:r>
            <a:r>
              <a:rPr lang="de-DE" dirty="0"/>
              <a:t> 2023</a:t>
            </a:r>
            <a:br>
              <a:rPr lang="de-DE" dirty="0"/>
            </a:br>
            <a:r>
              <a:rPr lang="de-DE" dirty="0"/>
              <a:t>Datenvisualisierung mit 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9999" y="5085184"/>
            <a:ext cx="3942001" cy="1224136"/>
          </a:xfrm>
        </p:spPr>
        <p:txBody>
          <a:bodyPr numCol="1"/>
          <a:lstStyle/>
          <a:p>
            <a:r>
              <a:rPr lang="de-DE" dirty="0"/>
              <a:t>M.Sc. Arieja Farugie</a:t>
            </a:r>
          </a:p>
          <a:p>
            <a:r>
              <a:rPr lang="de-DE" dirty="0">
                <a:hlinkClick r:id="rId3"/>
              </a:rPr>
              <a:t>farugie@psych.uni-frankfurt.de</a:t>
            </a:r>
            <a:r>
              <a:rPr lang="de-DE" dirty="0"/>
              <a:t>	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792C1E3-EFDC-4610-83A9-8DB5494BD57B}"/>
              </a:ext>
            </a:extLst>
          </p:cNvPr>
          <p:cNvSpPr txBox="1">
            <a:spLocks/>
          </p:cNvSpPr>
          <p:nvPr/>
        </p:nvSpPr>
        <p:spPr>
          <a:xfrm>
            <a:off x="4572000" y="5085184"/>
            <a:ext cx="3942001" cy="1224136"/>
          </a:xfrm>
          <a:prstGeom prst="rect">
            <a:avLst/>
          </a:prstGeom>
        </p:spPr>
        <p:txBody>
          <a:bodyPr numCol="1"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Jan Luca Schnatz</a:t>
            </a:r>
          </a:p>
          <a:p>
            <a:r>
              <a:rPr lang="de-DE" dirty="0">
                <a:hlinkClick r:id="rId3"/>
              </a:rPr>
              <a:t>schnatz@psych.uni-frankfurt.de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15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Kommunikation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r>
              <a:rPr lang="de-DE" sz="2400" dirty="0"/>
              <a:t>--- Beispiel Bild ---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67684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Entscheidungsfindung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r>
              <a:rPr lang="de-DE" sz="2400" dirty="0"/>
              <a:t>--- Beispiel Bild ---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43545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Fehlererkennung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r>
              <a:rPr lang="de-DE" sz="2400" dirty="0"/>
              <a:t>--- Beispiel Bild ---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40034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Ziel des Workshops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Grundlegende Kenntnisse und Fähigkeiten mit </a:t>
            </a:r>
            <a:r>
              <a:rPr lang="de-DE" sz="2400" dirty="0" err="1"/>
              <a:t>ggplot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Umwandlung von Daten in Grafiken</a:t>
            </a:r>
          </a:p>
          <a:p>
            <a:pPr lvl="2"/>
            <a:r>
              <a:rPr lang="de-DE" sz="2400" dirty="0"/>
              <a:t>Muster und Trends erkennen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Ggplot</a:t>
            </a:r>
            <a:r>
              <a:rPr lang="de-DE" sz="2400" dirty="0"/>
              <a:t> effektiv bei Abschlussarbeiten einsetzen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Aufzeigen welche Möglichkeiten </a:t>
            </a:r>
            <a:r>
              <a:rPr lang="de-DE" sz="2400" dirty="0" err="1"/>
              <a:t>ggplot</a:t>
            </a:r>
            <a:r>
              <a:rPr lang="de-DE" sz="2400" dirty="0"/>
              <a:t> mit sich bringt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b="1" dirty="0"/>
              <a:t>Visualisierungen selbst erstellen und nach eigenen spezifischen Bedürfnissen und Anforderungen anzupassen!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58149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Grundlagen der Datenvisualisierung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45B0D4-5DDD-47FB-AAF8-D98B2E0623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68333"/>
            <a:ext cx="6194698" cy="4614583"/>
          </a:xfrm>
          <a:prstGeom prst="rect">
            <a:avLst/>
          </a:prstGeom>
        </p:spPr>
      </p:pic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C340B15-8F58-41F6-A170-6E97D008604F}"/>
              </a:ext>
            </a:extLst>
          </p:cNvPr>
          <p:cNvSpPr/>
          <p:nvPr/>
        </p:nvSpPr>
        <p:spPr bwMode="auto">
          <a:xfrm flipV="1">
            <a:off x="5711462" y="1721154"/>
            <a:ext cx="1224186" cy="4308939"/>
          </a:xfrm>
          <a:prstGeom prst="downArrow">
            <a:avLst/>
          </a:prstGeom>
          <a:solidFill>
            <a:srgbClr val="FFFFFF"/>
          </a:solidFill>
          <a:ln w="254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32CE4B2-2042-4DEF-8439-B80367E7AA31}"/>
              </a:ext>
            </a:extLst>
          </p:cNvPr>
          <p:cNvSpPr/>
          <p:nvPr/>
        </p:nvSpPr>
        <p:spPr>
          <a:xfrm>
            <a:off x="112350" y="6243774"/>
            <a:ext cx="6331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https://r.qcbs.ca/workshop03/book-en/grammar-of-graphics-gg-basics.html</a:t>
            </a:r>
          </a:p>
        </p:txBody>
      </p:sp>
    </p:spTree>
    <p:extLst>
      <p:ext uri="{BB962C8B-B14F-4D97-AF65-F5344CB8AC3E}">
        <p14:creationId xmlns:p14="http://schemas.microsoft.com/office/powerpoint/2010/main" val="241290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Überblick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0" indent="0"/>
            <a:r>
              <a:rPr lang="de-DE" sz="2400" b="1" u="sng" dirty="0" err="1"/>
              <a:t>Aesthetics</a:t>
            </a:r>
            <a:r>
              <a:rPr lang="de-DE" sz="2400" b="1" u="sng" dirty="0"/>
              <a:t> </a:t>
            </a:r>
            <a:r>
              <a:rPr lang="de-DE" sz="2400" b="1" u="sng" dirty="0" err="1"/>
              <a:t>of</a:t>
            </a:r>
            <a:r>
              <a:rPr lang="de-DE" sz="2400" b="1" u="sng" dirty="0"/>
              <a:t> </a:t>
            </a:r>
            <a:r>
              <a:rPr lang="de-DE" sz="2400" b="1" u="sng" dirty="0" err="1"/>
              <a:t>ggplot</a:t>
            </a:r>
            <a:endParaRPr lang="de-DE" sz="2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x and 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colour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group</a:t>
            </a: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88385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Überblick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0" indent="0"/>
            <a:r>
              <a:rPr lang="de-DE" sz="2400" b="1" u="sng" dirty="0" err="1"/>
              <a:t>Geometrics</a:t>
            </a:r>
            <a:r>
              <a:rPr lang="de-DE" sz="2400" b="1" u="sng" dirty="0"/>
              <a:t> </a:t>
            </a:r>
            <a:r>
              <a:rPr lang="de-DE" sz="2400" b="1" u="sng" dirty="0" err="1"/>
              <a:t>of</a:t>
            </a:r>
            <a:r>
              <a:rPr lang="de-DE" sz="2400" b="1" u="sng" dirty="0"/>
              <a:t> </a:t>
            </a:r>
            <a:r>
              <a:rPr lang="de-DE" sz="2400" b="1" u="sng" dirty="0" err="1"/>
              <a:t>ggplot</a:t>
            </a:r>
            <a:endParaRPr lang="de-DE" sz="2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Points and </a:t>
            </a:r>
            <a:r>
              <a:rPr lang="de-DE" sz="2400" dirty="0" err="1"/>
              <a:t>lines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Boxplot </a:t>
            </a:r>
            <a:r>
              <a:rPr lang="de-DE" sz="2400" dirty="0" err="1"/>
              <a:t>or</a:t>
            </a:r>
            <a:r>
              <a:rPr lang="de-DE" sz="2400" dirty="0"/>
              <a:t> bar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9286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Überblick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0" indent="0"/>
            <a:r>
              <a:rPr lang="de-DE" sz="2400" b="1" u="sng" dirty="0" err="1"/>
              <a:t>Statistics</a:t>
            </a:r>
            <a:r>
              <a:rPr lang="de-DE" sz="2400" b="1" u="sng" dirty="0"/>
              <a:t> </a:t>
            </a:r>
            <a:r>
              <a:rPr lang="de-DE" sz="2400" b="1" u="sng" dirty="0" err="1"/>
              <a:t>of</a:t>
            </a:r>
            <a:r>
              <a:rPr lang="de-DE" sz="2400" b="1" u="sng" dirty="0"/>
              <a:t> </a:t>
            </a:r>
            <a:r>
              <a:rPr lang="de-DE" sz="2400" b="1" u="sng" dirty="0" err="1"/>
              <a:t>ggplot</a:t>
            </a:r>
            <a:endParaRPr lang="de-DE" sz="2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Means</a:t>
            </a:r>
            <a:r>
              <a:rPr lang="de-DE" sz="2400" dirty="0"/>
              <a:t> and </a:t>
            </a:r>
            <a:r>
              <a:rPr lang="de-DE" sz="2400" dirty="0" err="1"/>
              <a:t>counts</a:t>
            </a: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03456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Überblick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0" indent="0"/>
            <a:r>
              <a:rPr lang="de-DE" sz="2400" b="1" u="sng" dirty="0" err="1"/>
              <a:t>Coordinates</a:t>
            </a:r>
            <a:r>
              <a:rPr lang="de-DE" sz="2400" b="1" u="sng" dirty="0"/>
              <a:t> and </a:t>
            </a:r>
            <a:r>
              <a:rPr lang="de-DE" sz="2400" b="1" u="sng" dirty="0" err="1"/>
              <a:t>Themes</a:t>
            </a:r>
            <a:r>
              <a:rPr lang="de-DE" sz="2400" b="1" u="sng" dirty="0"/>
              <a:t> </a:t>
            </a:r>
            <a:r>
              <a:rPr lang="de-DE" sz="2400" b="1" u="sng" dirty="0" err="1"/>
              <a:t>of</a:t>
            </a:r>
            <a:r>
              <a:rPr lang="de-DE" sz="2400" b="1" u="sng" dirty="0"/>
              <a:t> </a:t>
            </a:r>
            <a:r>
              <a:rPr lang="de-DE" sz="2400" b="1" u="sng" dirty="0" err="1"/>
              <a:t>ggplot</a:t>
            </a:r>
            <a:endParaRPr lang="de-DE" sz="2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Fitting </a:t>
            </a:r>
            <a:r>
              <a:rPr lang="de-DE" sz="2400" dirty="0" err="1"/>
              <a:t>data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Create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art</a:t>
            </a: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421015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Inhalt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Organisatorisches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Einleitung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Was ist Datenvisualisierung?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Warum Datenvisualisierung?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Ziel des Workshops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Grundlagen der Datenvisualisierung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Überblick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Einführung in die Daten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Aufgaben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 err="1"/>
              <a:t>Recap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7520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M. Sc. Arieja Farugie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3969003" cy="2232248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</a:pPr>
            <a:r>
              <a:rPr lang="de-DE" sz="1600" b="1" u="sng" dirty="0"/>
              <a:t>Wissenschaftlicher Mitarbeiter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Differentiellen Psychologie und Psychologische Diagnostik (GU)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Methodenzentrum der Sozialwissenschaften (GU)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Diagnostik in der Gesundheitsversorgung &amp; E-Health (Uni Trier)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549F2E9-AA33-4ED5-AB7D-4967F5A01B52}"/>
              </a:ext>
            </a:extLst>
          </p:cNvPr>
          <p:cNvSpPr txBox="1">
            <a:spLocks/>
          </p:cNvSpPr>
          <p:nvPr/>
        </p:nvSpPr>
        <p:spPr>
          <a:xfrm>
            <a:off x="4707453" y="1484784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de-DE" sz="1600" b="1" u="sng" dirty="0"/>
              <a:t>Forschungsinteressen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Umweltpsychologie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Spatial</a:t>
            </a:r>
            <a:r>
              <a:rPr lang="de-DE" sz="1600" dirty="0"/>
              <a:t> Analysis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Epidemiologie psychischer Erkrankungen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Migration und Akkulturation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Testkonstruktion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424BE03-E897-4711-B1F7-352C117318E4}"/>
              </a:ext>
            </a:extLst>
          </p:cNvPr>
          <p:cNvSpPr txBox="1">
            <a:spLocks/>
          </p:cNvSpPr>
          <p:nvPr/>
        </p:nvSpPr>
        <p:spPr>
          <a:xfrm>
            <a:off x="467544" y="3861048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sz="1600" b="1" u="sng" dirty="0"/>
              <a:t>Aktuelle Forschungsprojekte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/>
              <a:t>Spatial</a:t>
            </a:r>
            <a:r>
              <a:rPr lang="de-DE" sz="1600" dirty="0"/>
              <a:t> Analysis </a:t>
            </a:r>
            <a:r>
              <a:rPr lang="de-DE" sz="1600" dirty="0" err="1"/>
              <a:t>of</a:t>
            </a:r>
            <a:r>
              <a:rPr lang="de-DE" sz="1600" dirty="0"/>
              <a:t> Environmental Mental Health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Dynamics </a:t>
            </a:r>
            <a:r>
              <a:rPr lang="de-DE" sz="1600" dirty="0" err="1"/>
              <a:t>of</a:t>
            </a:r>
            <a:r>
              <a:rPr lang="de-DE" sz="1600" dirty="0"/>
              <a:t> Mental Health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Migrants</a:t>
            </a:r>
            <a:endParaRPr lang="de-DE" sz="16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75BA86D-B185-40A7-983C-66E644AEBDCA}"/>
              </a:ext>
            </a:extLst>
          </p:cNvPr>
          <p:cNvSpPr txBox="1">
            <a:spLocks/>
          </p:cNvSpPr>
          <p:nvPr/>
        </p:nvSpPr>
        <p:spPr>
          <a:xfrm>
            <a:off x="4701476" y="3861048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sz="1600" b="1" u="sng" dirty="0"/>
              <a:t>Lehre und Beratung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Vertiefungsseminare im FB 05 (Psychologie Bachelor)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Quantitative Methodenberatung FB 02 bis FB 06</a:t>
            </a:r>
          </a:p>
        </p:txBody>
      </p:sp>
    </p:spTree>
    <p:extLst>
      <p:ext uri="{BB962C8B-B14F-4D97-AF65-F5344CB8AC3E}">
        <p14:creationId xmlns:p14="http://schemas.microsoft.com/office/powerpoint/2010/main" val="94649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Jan Luca Schnatz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3969003" cy="2232248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</a:pPr>
            <a:r>
              <a:rPr lang="de-DE" sz="1600" b="1" u="sng" dirty="0"/>
              <a:t>Wissenschaftlicher Mitarbeiter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Differentiellen Psychologie und Psychologische Diagnostik (GU)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Methodenzentrum der Sozialwissenschaften (GU)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Diagnostik in der Gesundheitsversorgung &amp; E-Health (Uni Trier)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549F2E9-AA33-4ED5-AB7D-4967F5A01B52}"/>
              </a:ext>
            </a:extLst>
          </p:cNvPr>
          <p:cNvSpPr txBox="1">
            <a:spLocks/>
          </p:cNvSpPr>
          <p:nvPr/>
        </p:nvSpPr>
        <p:spPr>
          <a:xfrm>
            <a:off x="4707453" y="1484784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de-DE" sz="1600" b="1" u="sng" dirty="0"/>
              <a:t>Forschungsinteressen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Umweltpsychologie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Spatial</a:t>
            </a:r>
            <a:r>
              <a:rPr lang="de-DE" sz="1600" dirty="0"/>
              <a:t> Analysis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Epidemiologie psychischer Erkrankungen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Migration und Akkulturation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Testkonstruktion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424BE03-E897-4711-B1F7-352C117318E4}"/>
              </a:ext>
            </a:extLst>
          </p:cNvPr>
          <p:cNvSpPr txBox="1">
            <a:spLocks/>
          </p:cNvSpPr>
          <p:nvPr/>
        </p:nvSpPr>
        <p:spPr>
          <a:xfrm>
            <a:off x="467544" y="3861048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sz="1600" b="1" u="sng" dirty="0"/>
              <a:t>Aktuelle Forschungsprojekte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/>
              <a:t>Spatial</a:t>
            </a:r>
            <a:r>
              <a:rPr lang="de-DE" sz="1600" dirty="0"/>
              <a:t> Analysis </a:t>
            </a:r>
            <a:r>
              <a:rPr lang="de-DE" sz="1600" dirty="0" err="1"/>
              <a:t>of</a:t>
            </a:r>
            <a:r>
              <a:rPr lang="de-DE" sz="1600" dirty="0"/>
              <a:t> Environmental Mental Health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Dynamics </a:t>
            </a:r>
            <a:r>
              <a:rPr lang="de-DE" sz="1600" dirty="0" err="1"/>
              <a:t>of</a:t>
            </a:r>
            <a:r>
              <a:rPr lang="de-DE" sz="1600" dirty="0"/>
              <a:t> Mental Health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Migrants</a:t>
            </a:r>
            <a:endParaRPr lang="de-DE" sz="16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75BA86D-B185-40A7-983C-66E644AEBDCA}"/>
              </a:ext>
            </a:extLst>
          </p:cNvPr>
          <p:cNvSpPr txBox="1">
            <a:spLocks/>
          </p:cNvSpPr>
          <p:nvPr/>
        </p:nvSpPr>
        <p:spPr>
          <a:xfrm>
            <a:off x="4701476" y="3861048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sz="1600" b="1" u="sng" dirty="0"/>
              <a:t>Lehre und Beratung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Vertiefungsseminare im FB 05 (Psychologie Bachelor)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Quantitative Methodenberatung FB 02 bis FB 06</a:t>
            </a:r>
          </a:p>
        </p:txBody>
      </p:sp>
    </p:spTree>
    <p:extLst>
      <p:ext uri="{BB962C8B-B14F-4D97-AF65-F5344CB8AC3E}">
        <p14:creationId xmlns:p14="http://schemas.microsoft.com/office/powerpoint/2010/main" val="419021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Zeitplan Tag 1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D6AEE65-AA76-4030-860C-65C98C5EB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28740"/>
              </p:ext>
            </p:extLst>
          </p:nvPr>
        </p:nvGraphicFramePr>
        <p:xfrm>
          <a:off x="494536" y="1772816"/>
          <a:ext cx="81454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192">
                  <a:extLst>
                    <a:ext uri="{9D8B030D-6E8A-4147-A177-3AD203B41FA5}">
                      <a16:colId xmlns:a16="http://schemas.microsoft.com/office/drawing/2014/main" val="2323542797"/>
                    </a:ext>
                  </a:extLst>
                </a:gridCol>
                <a:gridCol w="6516272">
                  <a:extLst>
                    <a:ext uri="{9D8B030D-6E8A-4147-A177-3AD203B41FA5}">
                      <a16:colId xmlns:a16="http://schemas.microsoft.com/office/drawing/2014/main" val="327300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Schwerpunkt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5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10:00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Organisatorisches und theoretischer Einstieg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11:30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Überblick und erste Beispiele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9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12:00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Pause/Mittagspause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0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12:30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Einführung in die 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3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13:00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Aufgaben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13:30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Ergebnisse und </a:t>
                      </a:r>
                      <a:r>
                        <a:rPr lang="de-DE" dirty="0" err="1"/>
                        <a:t>Recap</a:t>
                      </a:r>
                      <a:r>
                        <a:rPr lang="de-DE" dirty="0"/>
                        <a:t> des ersten 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22088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24843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Was ist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81103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Was ist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Grafische Darstellung von Daten und Informationen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Ziele der Datenvisualisierung</a:t>
            </a:r>
          </a:p>
          <a:p>
            <a:pPr lvl="2">
              <a:lnSpc>
                <a:spcPct val="150000"/>
              </a:lnSpc>
            </a:pPr>
            <a:r>
              <a:rPr lang="de-DE" sz="2400" b="1" dirty="0"/>
              <a:t>Verständliche Repräsentation von Daten</a:t>
            </a:r>
          </a:p>
          <a:p>
            <a:pPr lvl="2">
              <a:lnSpc>
                <a:spcPct val="150000"/>
              </a:lnSpc>
            </a:pPr>
            <a:r>
              <a:rPr lang="de-DE" sz="2400" b="1" dirty="0"/>
              <a:t>Übersichtliche Repräsentation von Daten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Visualisierung ist ein wichtiger Bestandteil der Analyse und der Kommunikation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73865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Verständnis der Daten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Kommunikation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Entscheidungsfindung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Fehlererkennung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1089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Verständnis der Daten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r>
              <a:rPr lang="de-DE" sz="2400" dirty="0"/>
              <a:t>--- Beispiel Bild ---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550241409"/>
      </p:ext>
    </p:extLst>
  </p:cSld>
  <p:clrMapOvr>
    <a:masterClrMapping/>
  </p:clrMapOvr>
</p:sld>
</file>

<file path=ppt/theme/theme1.xml><?xml version="1.0" encoding="utf-8"?>
<a:theme xmlns:a="http://schemas.openxmlformats.org/drawingml/2006/main" name="GU Design">
  <a:themeElements>
    <a:clrScheme name="GU Farben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Benutzerdefiniert 1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U Design ohne Goethekopf">
  <a:themeElements>
    <a:clrScheme name="GU Farben 2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48A9DA"/>
      </a:accent1>
      <a:accent2>
        <a:srgbClr val="E4E3DD"/>
      </a:accent2>
      <a:accent3>
        <a:srgbClr val="737C45"/>
      </a:accent3>
      <a:accent4>
        <a:srgbClr val="4D4B46"/>
      </a:accent4>
      <a:accent5>
        <a:srgbClr val="E3BA0F"/>
      </a:accent5>
      <a:accent6>
        <a:srgbClr val="F7D926"/>
      </a:accent6>
      <a:hlink>
        <a:srgbClr val="860047"/>
      </a:hlink>
      <a:folHlink>
        <a:srgbClr val="AD3B76"/>
      </a:folHlink>
    </a:clrScheme>
    <a:fontScheme name="Benutzerdefiniert 1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8F"/>
      </a:accent1>
      <a:accent2>
        <a:srgbClr val="E4E3DD"/>
      </a:accent2>
      <a:accent3>
        <a:srgbClr val="FFFFFF"/>
      </a:accent3>
      <a:accent4>
        <a:srgbClr val="000000"/>
      </a:accent4>
      <a:accent5>
        <a:srgbClr val="AAB2C6"/>
      </a:accent5>
      <a:accent6>
        <a:srgbClr val="CFCEC8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490</Words>
  <Application>Microsoft Office PowerPoint</Application>
  <PresentationFormat>Bildschirmpräsentation (4:3)</PresentationFormat>
  <Paragraphs>167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Avenir Roman</vt:lpstr>
      <vt:lpstr>Georgia</vt:lpstr>
      <vt:lpstr>Wingdings</vt:lpstr>
      <vt:lpstr>GU Design</vt:lpstr>
      <vt:lpstr>GU Design ohne Goethekopf</vt:lpstr>
      <vt:lpstr>WoMepS 2023 Datenvisualisierung mit R</vt:lpstr>
      <vt:lpstr>Inhalt</vt:lpstr>
      <vt:lpstr>M. Sc. Arieja Farugie</vt:lpstr>
      <vt:lpstr>Jan Luca Schnatz</vt:lpstr>
      <vt:lpstr>Zeitplan Tag 1</vt:lpstr>
      <vt:lpstr>Was ist Datenvisualisierung?</vt:lpstr>
      <vt:lpstr>Was ist Datenvisualisierung?</vt:lpstr>
      <vt:lpstr>Warum Datenvisualisierung?</vt:lpstr>
      <vt:lpstr>Warum Datenvisualisierung?</vt:lpstr>
      <vt:lpstr>Warum Datenvisualisierung?</vt:lpstr>
      <vt:lpstr>Warum Datenvisualisierung?</vt:lpstr>
      <vt:lpstr>Warum Datenvisualisierung?</vt:lpstr>
      <vt:lpstr>Ziel des Workshops</vt:lpstr>
      <vt:lpstr>Grundlagen der Datenvisualisierung</vt:lpstr>
      <vt:lpstr>Überblick</vt:lpstr>
      <vt:lpstr>Überblick</vt:lpstr>
      <vt:lpstr>Überblick</vt:lpstr>
      <vt:lpstr>Überblick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Goethe-Universität</dc:creator>
  <cp:lastModifiedBy>Arieja Farugie</cp:lastModifiedBy>
  <cp:revision>70</cp:revision>
  <dcterms:modified xsi:type="dcterms:W3CDTF">2023-04-06T12:12:57Z</dcterms:modified>
</cp:coreProperties>
</file>