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80" r:id="rId4"/>
    <p:sldId id="284" r:id="rId5"/>
    <p:sldId id="298" r:id="rId6"/>
    <p:sldId id="299" r:id="rId7"/>
    <p:sldId id="285" r:id="rId8"/>
    <p:sldId id="301" r:id="rId9"/>
    <p:sldId id="300" r:id="rId10"/>
    <p:sldId id="302" r:id="rId11"/>
    <p:sldId id="286" r:id="rId12"/>
    <p:sldId id="303" r:id="rId13"/>
    <p:sldId id="304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2" autoAdjust="0"/>
    <p:restoredTop sz="96630" autoAdjust="0"/>
  </p:normalViewPr>
  <p:slideViewPr>
    <p:cSldViewPr>
      <p:cViewPr varScale="1">
        <p:scale>
          <a:sx n="110" d="100"/>
          <a:sy n="110" d="100"/>
        </p:scale>
        <p:origin x="3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12.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Themes</a:t>
            </a:r>
            <a:r>
              <a:rPr lang="de-DE" sz="2800" dirty="0"/>
              <a:t> und </a:t>
            </a:r>
            <a:r>
              <a:rPr lang="de-DE" sz="2800" dirty="0" err="1"/>
              <a:t>appearence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Luca</a:t>
            </a:r>
          </a:p>
          <a:p>
            <a:pPr lvl="3" indent="-342900">
              <a:lnSpc>
                <a:spcPct val="150000"/>
              </a:lnSpc>
            </a:pPr>
            <a:r>
              <a:rPr lang="de-DE" sz="2400" dirty="0"/>
              <a:t>Aussehen der Grafik definieren</a:t>
            </a:r>
          </a:p>
          <a:p>
            <a:pPr lvl="3" indent="-342900">
              <a:lnSpc>
                <a:spcPct val="150000"/>
              </a:lnSpc>
            </a:pPr>
            <a:r>
              <a:rPr lang="de-DE" sz="2400" dirty="0"/>
              <a:t>mehrere Plots nebeneinander</a:t>
            </a:r>
          </a:p>
          <a:p>
            <a:pPr lvl="3" indent="-342900">
              <a:lnSpc>
                <a:spcPct val="150000"/>
              </a:lnSpc>
            </a:pPr>
            <a:r>
              <a:rPr lang="de-DE" sz="2400" dirty="0" err="1"/>
              <a:t>labs</a:t>
            </a:r>
            <a:r>
              <a:rPr lang="de-DE" sz="2400" dirty="0"/>
              <a:t> usw. umschreiben </a:t>
            </a:r>
          </a:p>
          <a:p>
            <a:pPr lvl="3" indent="-342900">
              <a:lnSpc>
                <a:spcPct val="150000"/>
              </a:lnSpc>
            </a:pPr>
            <a:r>
              <a:rPr lang="de-DE" sz="2400" dirty="0" err="1"/>
              <a:t>titel</a:t>
            </a:r>
            <a:r>
              <a:rPr lang="de-DE" sz="2400" dirty="0"/>
              <a:t> usw.</a:t>
            </a:r>
          </a:p>
          <a:p>
            <a:pPr lvl="3" indent="-342900">
              <a:lnSpc>
                <a:spcPct val="150000"/>
              </a:lnSpc>
            </a:pPr>
            <a:r>
              <a:rPr lang="de-DE" sz="2400" dirty="0" err="1"/>
              <a:t>background</a:t>
            </a:r>
            <a:r>
              <a:rPr lang="de-DE" sz="2400" dirty="0"/>
              <a:t> usw.</a:t>
            </a:r>
          </a:p>
          <a:p>
            <a:pPr marL="74613" lvl="1" indent="0">
              <a:lnSpc>
                <a:spcPct val="150000"/>
              </a:lnSpc>
              <a:buNone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Aufgaben 2. Tag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Sie wollen ein Paper publizieren und Ihrer Forschungsgruppe sind Sie für die Datenvisualisierung zuständig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Sie haben folgende Aufgaben:</a:t>
            </a:r>
          </a:p>
          <a:p>
            <a:pPr marL="0" indent="0"/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 Sie eine deskriptive Grafik Ihrer 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Visualisieren Sie ein Ergebnis Ihres Papers</a:t>
            </a:r>
          </a:p>
          <a:p>
            <a:pPr marL="801688" lvl="2" indent="-457200"/>
            <a:r>
              <a:rPr lang="de-DE" sz="2400" dirty="0"/>
              <a:t>Bspw. Mittelwertsunterschiede</a:t>
            </a:r>
          </a:p>
          <a:p>
            <a:pPr marL="801688" lvl="2" indent="-457200"/>
            <a:r>
              <a:rPr lang="de-DE" sz="2400" dirty="0"/>
              <a:t>Bspw. Regressionsanalyse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659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Aufgaben 2. Tag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DE" sz="2400" b="1" u="sng" dirty="0"/>
              <a:t>Tipps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Überlegen Sie sich anhand der vorliegenden Daten eine Fragestellung bzw. eine Hypothese</a:t>
            </a:r>
          </a:p>
          <a:p>
            <a:pPr lvl="2"/>
            <a:r>
              <a:rPr lang="de-DE" sz="2400" dirty="0"/>
              <a:t>Bsp. Mittelwertsunterschied</a:t>
            </a:r>
          </a:p>
          <a:p>
            <a:pPr lvl="3"/>
            <a:r>
              <a:rPr lang="de-DE" sz="2400" dirty="0"/>
              <a:t>Gibt es einen Unterschied im Verdienst zwischen den Geschlechtern?</a:t>
            </a:r>
          </a:p>
          <a:p>
            <a:pPr lvl="2"/>
            <a:r>
              <a:rPr lang="de-DE" sz="2400" dirty="0"/>
              <a:t>Bsp. Regression</a:t>
            </a:r>
          </a:p>
          <a:p>
            <a:pPr lvl="3"/>
            <a:r>
              <a:rPr lang="de-DE" sz="2400" dirty="0"/>
              <a:t>Mit steigendem Alter steigt das BMI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7635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r>
              <a:rPr lang="de-DE" sz="2400" dirty="0"/>
              <a:t> 1. Tag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ggplot</a:t>
            </a:r>
            <a:r>
              <a:rPr lang="de-DE" sz="2400" dirty="0"/>
              <a:t>-Grammatik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Nützliche Links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Themes</a:t>
            </a:r>
            <a:r>
              <a:rPr lang="de-DE" sz="2400" dirty="0"/>
              <a:t> und </a:t>
            </a:r>
            <a:r>
              <a:rPr lang="de-DE" sz="2400" dirty="0" err="1"/>
              <a:t>elements</a:t>
            </a: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 – Plots für ein Paper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2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109895"/>
              </p:ext>
            </p:extLst>
          </p:nvPr>
        </p:nvGraphicFramePr>
        <p:xfrm>
          <a:off x="494536" y="1772816"/>
          <a:ext cx="81454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Recap</a:t>
                      </a:r>
                      <a:r>
                        <a:rPr lang="de-DE" dirty="0"/>
                        <a:t> 1. Tag und </a:t>
                      </a:r>
                      <a:r>
                        <a:rPr lang="de-DE" dirty="0" err="1"/>
                        <a:t>ggplot</a:t>
                      </a:r>
                      <a:r>
                        <a:rPr lang="de-DE" dirty="0"/>
                        <a:t>-Grammatik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Themes</a:t>
                      </a:r>
                      <a:r>
                        <a:rPr lang="de-DE" dirty="0"/>
                        <a:t> und </a:t>
                      </a:r>
                      <a:r>
                        <a:rPr lang="de-DE" dirty="0" err="1"/>
                        <a:t>elements</a:t>
                      </a:r>
                      <a:r>
                        <a:rPr lang="de-DE" dirty="0"/>
                        <a:t> – Plot wie ich es will!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Plots für ein Paper - 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Besprechen der Ergebnisse und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Recap</a:t>
            </a:r>
            <a:r>
              <a:rPr lang="de-DE" sz="2800" dirty="0"/>
              <a:t> 1. Tag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Recap</a:t>
            </a:r>
            <a:r>
              <a:rPr lang="de-DE" sz="2800" dirty="0"/>
              <a:t> 1. Tag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Basic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Grundstrukturen der </a:t>
            </a:r>
            <a:r>
              <a:rPr lang="de-DE" sz="2400" dirty="0" err="1"/>
              <a:t>ggplot</a:t>
            </a:r>
            <a:r>
              <a:rPr lang="de-DE" sz="2400" dirty="0"/>
              <a:t>-Grammatik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Nutzen von Datenvisualisierung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Möglichkeiten der Visualisierung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219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Ggplot</a:t>
            </a:r>
            <a:r>
              <a:rPr lang="de-DE" sz="2800" dirty="0"/>
              <a:t>-Grammatik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3566C5-86DE-4640-A861-36BFFA44B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29" y="1484783"/>
            <a:ext cx="6222145" cy="46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25334FCE-0693-47C7-ADFF-1CC0F76D22E8}"/>
              </a:ext>
            </a:extLst>
          </p:cNvPr>
          <p:cNvSpPr/>
          <p:nvPr/>
        </p:nvSpPr>
        <p:spPr bwMode="auto">
          <a:xfrm>
            <a:off x="1763910" y="1628800"/>
            <a:ext cx="6408539" cy="1137567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Jede Visualisierung beginnt mit </a:t>
            </a:r>
            <a:r>
              <a:rPr kumimoji="0" lang="de-DE" sz="1600" b="1" i="0" u="sng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ggplot</a:t>
            </a:r>
            <a:r>
              <a:rPr kumimoji="0" lang="de-DE" sz="1600" b="1" i="0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 ) </a:t>
            </a:r>
            <a:r>
              <a:rPr kumimoji="0" lang="de-DE" sz="1600" i="0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und dem Befehl auf welchen Datensatz er sich beziehen soll</a:t>
            </a:r>
          </a:p>
          <a:p>
            <a:pPr marL="180000" marR="0" algn="ctr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i="0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ggplot</a:t>
            </a:r>
            <a:r>
              <a:rPr kumimoji="0" lang="de-DE" sz="1600" b="1" i="0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</a:t>
            </a:r>
            <a:r>
              <a:rPr kumimoji="0" lang="de-DE" sz="1600" b="1" i="1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Datensatzname</a:t>
            </a:r>
            <a:r>
              <a:rPr kumimoji="0" lang="de-DE" sz="1600" b="1" i="0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 </a:t>
            </a:r>
            <a:endParaRPr kumimoji="0" lang="de-DE" sz="1600" b="1" i="0" u="sng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1DC95A1F-0E09-4627-8871-78B31FD3CFB1}"/>
              </a:ext>
            </a:extLst>
          </p:cNvPr>
          <p:cNvSpPr/>
          <p:nvPr/>
        </p:nvSpPr>
        <p:spPr bwMode="auto">
          <a:xfrm>
            <a:off x="1763861" y="2834984"/>
            <a:ext cx="6408539" cy="1137567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Nun sagen definieren wir, welche Variablen wir visualisiert haben wollen</a:t>
            </a:r>
            <a:r>
              <a:rPr lang="de-DE" sz="1600" dirty="0">
                <a:latin typeface="+mj-lt"/>
              </a:rPr>
              <a:t>, wir fügen nun die </a:t>
            </a:r>
            <a:r>
              <a:rPr lang="de-DE" sz="1600" dirty="0" err="1">
                <a:latin typeface="+mj-lt"/>
              </a:rPr>
              <a:t>Aesthetics</a:t>
            </a:r>
            <a:r>
              <a:rPr lang="de-DE" sz="1600" dirty="0">
                <a:latin typeface="+mj-lt"/>
              </a:rPr>
              <a:t> [</a:t>
            </a:r>
            <a:r>
              <a:rPr lang="de-DE" sz="1600" b="1" u="sng" dirty="0" err="1">
                <a:latin typeface="+mj-lt"/>
              </a:rPr>
              <a:t>aes</a:t>
            </a:r>
            <a:r>
              <a:rPr lang="de-DE" sz="1600" b="1" u="sng" dirty="0">
                <a:latin typeface="+mj-lt"/>
              </a:rPr>
              <a:t>( )</a:t>
            </a:r>
            <a:r>
              <a:rPr lang="de-DE" sz="1600" dirty="0">
                <a:latin typeface="+mj-lt"/>
              </a:rPr>
              <a:t>] in den </a:t>
            </a:r>
            <a:r>
              <a:rPr lang="de-DE" sz="1600" dirty="0" err="1">
                <a:latin typeface="+mj-lt"/>
              </a:rPr>
              <a:t>ggplot</a:t>
            </a:r>
            <a:r>
              <a:rPr lang="de-DE" sz="1600" dirty="0">
                <a:latin typeface="+mj-lt"/>
              </a:rPr>
              <a:t>-Befehl ein</a:t>
            </a:r>
          </a:p>
          <a:p>
            <a:pPr marL="180000" marR="0" algn="ctr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i="0" u="none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ggplot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</a:t>
            </a:r>
            <a:r>
              <a:rPr kumimoji="0" lang="de-DE" sz="1600" b="1" i="1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Datensatzname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, </a:t>
            </a:r>
            <a:r>
              <a:rPr kumimoji="0" lang="de-DE" sz="1600" b="1" i="0" u="sng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aes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(</a:t>
            </a:r>
            <a:r>
              <a:rPr kumimoji="0" lang="de-DE" sz="1600" b="1" i="1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x=var1, y=var2</a:t>
            </a: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))</a:t>
            </a:r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6D2E9C51-096E-463F-B584-0235FBCFF51A}"/>
              </a:ext>
            </a:extLst>
          </p:cNvPr>
          <p:cNvSpPr/>
          <p:nvPr/>
        </p:nvSpPr>
        <p:spPr bwMode="auto">
          <a:xfrm>
            <a:off x="1763861" y="4041168"/>
            <a:ext cx="6408539" cy="2376064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Wie sollen unsere Variablen aus unserem Datensatz visualisiert werden?</a:t>
            </a:r>
          </a:p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600" dirty="0">
                <a:latin typeface="+mj-lt"/>
              </a:rPr>
              <a:t>Wir fügen die </a:t>
            </a:r>
            <a:r>
              <a:rPr lang="de-DE" sz="1600" b="1" u="sng" dirty="0" err="1">
                <a:latin typeface="+mj-lt"/>
              </a:rPr>
              <a:t>geom</a:t>
            </a:r>
            <a:r>
              <a:rPr lang="de-DE" sz="1600" b="1" u="sng" dirty="0">
                <a:latin typeface="+mj-lt"/>
              </a:rPr>
              <a:t>_*( ) </a:t>
            </a:r>
            <a:r>
              <a:rPr lang="de-DE" sz="1600" dirty="0">
                <a:latin typeface="+mj-lt"/>
              </a:rPr>
              <a:t>hinzu</a:t>
            </a:r>
          </a:p>
          <a:p>
            <a:pPr marL="180000" algn="ctr" eaLnBrk="1">
              <a:spcBef>
                <a:spcPts val="0"/>
              </a:spcBef>
            </a:pPr>
            <a:r>
              <a:rPr lang="de-DE" sz="1600" b="1" dirty="0" err="1">
                <a:latin typeface="+mj-lt"/>
              </a:rPr>
              <a:t>ggplot</a:t>
            </a:r>
            <a:r>
              <a:rPr lang="de-DE" sz="1600" b="1" dirty="0">
                <a:latin typeface="+mj-lt"/>
              </a:rPr>
              <a:t>(Datensatzname, </a:t>
            </a:r>
            <a:r>
              <a:rPr lang="de-DE" sz="1600" b="1" dirty="0" err="1">
                <a:latin typeface="+mj-lt"/>
              </a:rPr>
              <a:t>aes</a:t>
            </a:r>
            <a:r>
              <a:rPr lang="de-DE" sz="1600" b="1" dirty="0">
                <a:latin typeface="+mj-lt"/>
              </a:rPr>
              <a:t>(x=var1, y=var2)) </a:t>
            </a:r>
            <a:r>
              <a:rPr lang="de-DE" sz="1600" b="1" u="sng" dirty="0">
                <a:latin typeface="+mj-lt"/>
              </a:rPr>
              <a:t>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u="sng" dirty="0" err="1">
                <a:latin typeface="+mj-lt"/>
              </a:rPr>
              <a:t>geom</a:t>
            </a:r>
            <a:r>
              <a:rPr lang="de-DE" sz="1600" b="1" u="sng" dirty="0">
                <a:latin typeface="+mj-lt"/>
              </a:rPr>
              <a:t>_*( )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Basic </a:t>
            </a:r>
            <a:r>
              <a:rPr lang="de-DE" sz="1600" b="1" i="1" u="sng" dirty="0" err="1">
                <a:latin typeface="+mj-lt"/>
              </a:rPr>
              <a:t>geoms</a:t>
            </a:r>
            <a:r>
              <a:rPr lang="de-DE" sz="1600" b="1" i="1" u="sng" dirty="0">
                <a:latin typeface="+mj-lt"/>
              </a:rPr>
              <a:t>:</a:t>
            </a:r>
          </a:p>
          <a:p>
            <a:pPr marL="465750" indent="-285750" eaLnBrk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j-lt"/>
              </a:rPr>
              <a:t>point</a:t>
            </a:r>
            <a:endParaRPr lang="de-DE" sz="1600" dirty="0">
              <a:latin typeface="+mj-lt"/>
            </a:endParaRPr>
          </a:p>
          <a:p>
            <a:pPr marL="465750" indent="-285750" eaLnBrk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bar</a:t>
            </a:r>
          </a:p>
          <a:p>
            <a:pPr marL="465750" indent="-285750" eaLnBrk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j-lt"/>
              </a:rPr>
              <a:t>boxplot</a:t>
            </a:r>
            <a:endParaRPr lang="de-DE" sz="1600" dirty="0">
              <a:latin typeface="+mj-lt"/>
            </a:endParaRPr>
          </a:p>
          <a:p>
            <a:pPr marL="465750" indent="-285750" eaLnBrk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j-lt"/>
              </a:rPr>
              <a:t>histogram</a:t>
            </a:r>
            <a:endParaRPr lang="de-DE" sz="1600" dirty="0">
              <a:latin typeface="+mj-lt"/>
            </a:endParaRPr>
          </a:p>
          <a:p>
            <a:pPr marL="180000" marR="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Ggplot</a:t>
            </a:r>
            <a:r>
              <a:rPr lang="de-DE" sz="2800" dirty="0"/>
              <a:t>-Grammatik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FA9F54FE-49D6-44D7-8CE0-38481A74CFB2}"/>
              </a:ext>
            </a:extLst>
          </p:cNvPr>
          <p:cNvSpPr/>
          <p:nvPr/>
        </p:nvSpPr>
        <p:spPr bwMode="auto">
          <a:xfrm rot="5400000">
            <a:off x="697815" y="1358800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Data</a:t>
            </a: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22986CB-A658-482C-B77B-B2940F6FA102}"/>
              </a:ext>
            </a:extLst>
          </p:cNvPr>
          <p:cNvSpPr/>
          <p:nvPr/>
        </p:nvSpPr>
        <p:spPr bwMode="auto">
          <a:xfrm rot="5400000">
            <a:off x="697815" y="2564984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Aesthetics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6124E82C-5BBC-49A9-9C82-81BEBAC97D3F}"/>
              </a:ext>
            </a:extLst>
          </p:cNvPr>
          <p:cNvSpPr/>
          <p:nvPr/>
        </p:nvSpPr>
        <p:spPr bwMode="auto">
          <a:xfrm rot="5400000">
            <a:off x="697815" y="3771168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Geometries</a:t>
            </a:r>
          </a:p>
        </p:txBody>
      </p:sp>
    </p:spTree>
    <p:extLst>
      <p:ext uri="{BB962C8B-B14F-4D97-AF65-F5344CB8AC3E}">
        <p14:creationId xmlns:p14="http://schemas.microsoft.com/office/powerpoint/2010/main" val="266939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25334FCE-0693-47C7-ADFF-1CC0F76D22E8}"/>
              </a:ext>
            </a:extLst>
          </p:cNvPr>
          <p:cNvSpPr/>
          <p:nvPr/>
        </p:nvSpPr>
        <p:spPr bwMode="auto">
          <a:xfrm>
            <a:off x="1763910" y="1628800"/>
            <a:ext cx="6408539" cy="1137567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Visualisierungen nach Gruppen trennen 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 getrennte Visualisierungen, für jede Gruppe, durch hinzufügen von </a:t>
            </a:r>
            <a:r>
              <a:rPr kumimoji="0" lang="de-DE" sz="1600" b="1" i="0" u="sng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facet</a:t>
            </a:r>
            <a:r>
              <a:rPr kumimoji="0" lang="de-DE" sz="1600" b="1" i="0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_*(</a:t>
            </a:r>
            <a:r>
              <a:rPr kumimoji="0" lang="de-DE" sz="1600" b="1" i="0" u="sng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vars</a:t>
            </a:r>
            <a:r>
              <a:rPr kumimoji="0" lang="de-DE" sz="1600" b="1" i="0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(</a:t>
            </a:r>
            <a:r>
              <a:rPr kumimoji="0" lang="de-DE" sz="1600" b="1" i="1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gruppenvariable</a:t>
            </a:r>
            <a:r>
              <a:rPr kumimoji="0" lang="de-DE" sz="1600" b="1" i="0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Wingdings" panose="05000000000000000000" pitchFamily="2" charset="2"/>
              </a:rPr>
              <a:t>))</a:t>
            </a:r>
          </a:p>
          <a:p>
            <a:pPr marL="180000" algn="ctr" eaLnBrk="1">
              <a:spcBef>
                <a:spcPts val="0"/>
              </a:spcBef>
            </a:pPr>
            <a:r>
              <a:rPr lang="de-DE" sz="1600" b="1" dirty="0" err="1">
                <a:latin typeface="+mj-lt"/>
              </a:rPr>
              <a:t>ggplot</a:t>
            </a:r>
            <a:r>
              <a:rPr lang="de-DE" sz="1600" b="1" dirty="0">
                <a:latin typeface="+mj-lt"/>
              </a:rPr>
              <a:t>(Datensatzname, </a:t>
            </a:r>
            <a:r>
              <a:rPr lang="de-DE" sz="1600" b="1" dirty="0" err="1">
                <a:latin typeface="+mj-lt"/>
              </a:rPr>
              <a:t>aes</a:t>
            </a:r>
            <a:r>
              <a:rPr lang="de-DE" sz="1600" b="1" dirty="0">
                <a:latin typeface="+mj-lt"/>
              </a:rPr>
              <a:t>(x=var1, y=var2)) 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dirty="0" err="1">
                <a:latin typeface="+mj-lt"/>
              </a:rPr>
              <a:t>geom_bar</a:t>
            </a:r>
            <a:r>
              <a:rPr lang="de-DE" sz="1600" b="1" dirty="0">
                <a:latin typeface="+mj-lt"/>
              </a:rPr>
              <a:t>( ) </a:t>
            </a:r>
            <a:r>
              <a:rPr lang="de-DE" sz="1600" b="1" u="sng" dirty="0">
                <a:latin typeface="+mj-lt"/>
              </a:rPr>
              <a:t>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u="sng" dirty="0" err="1">
                <a:latin typeface="+mj-lt"/>
              </a:rPr>
              <a:t>facet_wrap</a:t>
            </a:r>
            <a:r>
              <a:rPr lang="de-DE" sz="1600" b="1" u="sng" dirty="0">
                <a:latin typeface="+mj-lt"/>
              </a:rPr>
              <a:t>(</a:t>
            </a:r>
            <a:r>
              <a:rPr lang="de-DE" sz="1600" b="1" u="sng" dirty="0" err="1">
                <a:latin typeface="+mj-lt"/>
              </a:rPr>
              <a:t>vars</a:t>
            </a:r>
            <a:r>
              <a:rPr lang="de-DE" sz="1600" b="1" u="sng" dirty="0">
                <a:latin typeface="+mj-lt"/>
              </a:rPr>
              <a:t>(</a:t>
            </a:r>
            <a:r>
              <a:rPr lang="de-DE" sz="1600" b="1" i="1" u="sng" dirty="0">
                <a:latin typeface="+mj-lt"/>
              </a:rPr>
              <a:t>gruppenvariable</a:t>
            </a:r>
            <a:r>
              <a:rPr lang="de-DE" sz="1600" b="1" u="sng" dirty="0">
                <a:latin typeface="+mj-lt"/>
              </a:rPr>
              <a:t>))</a:t>
            </a:r>
          </a:p>
          <a:p>
            <a:pPr marL="180000" marR="0" algn="ctr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b="1" i="0" u="sng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1DC95A1F-0E09-4627-8871-78B31FD3CFB1}"/>
              </a:ext>
            </a:extLst>
          </p:cNvPr>
          <p:cNvSpPr/>
          <p:nvPr/>
        </p:nvSpPr>
        <p:spPr bwMode="auto">
          <a:xfrm>
            <a:off x="1763861" y="2834984"/>
            <a:ext cx="6408539" cy="2322208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65750" marR="0" indent="-28575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Wir wollen nun die statistische Transformation der Daten, mit </a:t>
            </a:r>
            <a:r>
              <a:rPr kumimoji="0" lang="de-DE" sz="1600" b="1" i="0" u="sng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stat</a:t>
            </a:r>
            <a:r>
              <a:rPr kumimoji="0" lang="de-DE" sz="1600" b="1" i="0" u="sng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_*( )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, spezifizieren</a:t>
            </a:r>
          </a:p>
          <a:p>
            <a:pPr marL="180000" algn="ctr" eaLnBrk="1">
              <a:spcBef>
                <a:spcPts val="0"/>
              </a:spcBef>
            </a:pPr>
            <a:r>
              <a:rPr lang="de-DE" sz="1600" b="1" dirty="0" err="1">
                <a:latin typeface="+mj-lt"/>
              </a:rPr>
              <a:t>ggplot</a:t>
            </a:r>
            <a:r>
              <a:rPr lang="de-DE" sz="1600" b="1" dirty="0">
                <a:latin typeface="+mj-lt"/>
              </a:rPr>
              <a:t>(Datensatzname, </a:t>
            </a:r>
            <a:r>
              <a:rPr lang="de-DE" sz="1600" b="1" dirty="0" err="1">
                <a:latin typeface="+mj-lt"/>
              </a:rPr>
              <a:t>aes</a:t>
            </a:r>
            <a:r>
              <a:rPr lang="de-DE" sz="1600" b="1" dirty="0">
                <a:latin typeface="+mj-lt"/>
              </a:rPr>
              <a:t>(x=var1, y=var2)) 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dirty="0" err="1">
                <a:latin typeface="+mj-lt"/>
              </a:rPr>
              <a:t>geom_histogram</a:t>
            </a:r>
            <a:r>
              <a:rPr lang="de-DE" sz="1600" b="1" dirty="0">
                <a:latin typeface="+mj-lt"/>
              </a:rPr>
              <a:t>( ) </a:t>
            </a:r>
            <a:r>
              <a:rPr lang="de-DE" sz="1600" b="1" u="sng" dirty="0">
                <a:latin typeface="+mj-lt"/>
              </a:rPr>
              <a:t>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u="sng" dirty="0" err="1">
                <a:latin typeface="+mj-lt"/>
              </a:rPr>
              <a:t>stat_function</a:t>
            </a:r>
            <a:r>
              <a:rPr lang="de-DE" sz="1600" b="1" u="sng" dirty="0">
                <a:latin typeface="+mj-lt"/>
              </a:rPr>
              <a:t>(</a:t>
            </a:r>
            <a:r>
              <a:rPr lang="de-DE" sz="1600" b="1" u="sng" dirty="0" err="1">
                <a:latin typeface="+mj-lt"/>
              </a:rPr>
              <a:t>fun</a:t>
            </a:r>
            <a:r>
              <a:rPr lang="de-DE" sz="1600" b="1" u="sng" dirty="0">
                <a:latin typeface="+mj-lt"/>
              </a:rPr>
              <a:t> = </a:t>
            </a:r>
            <a:r>
              <a:rPr lang="de-DE" sz="1600" b="1" u="sng" dirty="0" err="1">
                <a:latin typeface="+mj-lt"/>
              </a:rPr>
              <a:t>dnorm</a:t>
            </a:r>
            <a:r>
              <a:rPr lang="de-DE" sz="1600" b="1" u="sng" dirty="0">
                <a:latin typeface="+mj-lt"/>
              </a:rPr>
              <a:t>)</a:t>
            </a:r>
          </a:p>
          <a:p>
            <a:pPr marL="180000" eaLnBrk="1">
              <a:spcBef>
                <a:spcPts val="0"/>
              </a:spcBef>
            </a:pPr>
            <a:endParaRPr lang="de-DE" sz="1600" b="1" u="sng" dirty="0">
              <a:latin typeface="+mj-lt"/>
            </a:endParaRPr>
          </a:p>
          <a:p>
            <a:pPr marL="180000" algn="ctr" eaLnBrk="1">
              <a:spcBef>
                <a:spcPts val="0"/>
              </a:spcBef>
            </a:pPr>
            <a:r>
              <a:rPr lang="de-DE" sz="1600" b="1" dirty="0" err="1">
                <a:latin typeface="+mj-lt"/>
              </a:rPr>
              <a:t>ggplot</a:t>
            </a:r>
            <a:r>
              <a:rPr lang="de-DE" sz="1600" b="1" dirty="0">
                <a:latin typeface="+mj-lt"/>
              </a:rPr>
              <a:t>(Datensatzname, </a:t>
            </a:r>
            <a:r>
              <a:rPr lang="de-DE" sz="1600" b="1" dirty="0" err="1">
                <a:latin typeface="+mj-lt"/>
              </a:rPr>
              <a:t>aes</a:t>
            </a:r>
            <a:r>
              <a:rPr lang="de-DE" sz="1600" b="1" dirty="0">
                <a:latin typeface="+mj-lt"/>
              </a:rPr>
              <a:t>(x=var1, y=var2)) +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dirty="0" err="1">
                <a:latin typeface="+mj-lt"/>
              </a:rPr>
              <a:t>geom_histogram</a:t>
            </a:r>
            <a:r>
              <a:rPr lang="de-DE" sz="1600" b="1" dirty="0">
                <a:latin typeface="+mj-lt"/>
              </a:rPr>
              <a:t>(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</a:t>
            </a:r>
            <a:r>
              <a:rPr lang="de-DE" sz="1600" b="1" dirty="0" err="1">
                <a:latin typeface="+mj-lt"/>
              </a:rPr>
              <a:t>aes</a:t>
            </a:r>
            <a:r>
              <a:rPr lang="de-DE" sz="1600" b="1" dirty="0">
                <a:latin typeface="+mj-lt"/>
              </a:rPr>
              <a:t>(y= </a:t>
            </a:r>
            <a:r>
              <a:rPr lang="de-DE" sz="1600" b="1" dirty="0" err="1">
                <a:latin typeface="+mj-lt"/>
              </a:rPr>
              <a:t>after_stat</a:t>
            </a:r>
            <a:r>
              <a:rPr lang="de-DE" sz="1600" b="1" dirty="0">
                <a:latin typeface="+mj-lt"/>
              </a:rPr>
              <a:t>(</a:t>
            </a:r>
            <a:r>
              <a:rPr lang="de-DE" sz="1600" b="1" dirty="0" err="1">
                <a:latin typeface="+mj-lt"/>
              </a:rPr>
              <a:t>count</a:t>
            </a:r>
            <a:r>
              <a:rPr lang="de-DE" sz="1600" b="1" dirty="0">
                <a:latin typeface="+mj-lt"/>
              </a:rPr>
              <a:t>/</a:t>
            </a:r>
            <a:r>
              <a:rPr lang="de-DE" sz="1600" b="1" dirty="0" err="1">
                <a:latin typeface="+mj-lt"/>
              </a:rPr>
              <a:t>sum</a:t>
            </a:r>
            <a:r>
              <a:rPr lang="de-DE" sz="1600" b="1" dirty="0">
                <a:latin typeface="+mj-lt"/>
              </a:rPr>
              <a:t>(</a:t>
            </a:r>
            <a:r>
              <a:rPr lang="de-DE" sz="1600" b="1" dirty="0" err="1">
                <a:latin typeface="+mj-lt"/>
              </a:rPr>
              <a:t>count</a:t>
            </a:r>
            <a:r>
              <a:rPr lang="de-DE" sz="1600" b="1" dirty="0">
                <a:latin typeface="+mj-lt"/>
              </a:rPr>
              <a:t>)))</a:t>
            </a:r>
          </a:p>
          <a:p>
            <a:pPr marL="180000" eaLnBrk="1">
              <a:spcBef>
                <a:spcPts val="0"/>
              </a:spcBef>
            </a:pPr>
            <a:r>
              <a:rPr lang="de-DE" sz="1600" b="1" dirty="0">
                <a:latin typeface="+mj-lt"/>
              </a:rPr>
              <a:t>		)</a:t>
            </a:r>
          </a:p>
          <a:p>
            <a:pPr marL="180000" marR="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b="1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1" name="Rechteck: eine Ecke abgeschnitten 20">
            <a:extLst>
              <a:ext uri="{FF2B5EF4-FFF2-40B4-BE49-F238E27FC236}">
                <a16:creationId xmlns:a16="http://schemas.microsoft.com/office/drawing/2014/main" id="{C5792A60-0ED7-493F-AE3B-1801B982E3BB}"/>
              </a:ext>
            </a:extLst>
          </p:cNvPr>
          <p:cNvSpPr/>
          <p:nvPr/>
        </p:nvSpPr>
        <p:spPr bwMode="auto">
          <a:xfrm>
            <a:off x="1763861" y="5247352"/>
            <a:ext cx="6408539" cy="1137567"/>
          </a:xfrm>
          <a:prstGeom prst="snip1Rect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80000" marR="0" indent="0" algn="l" defTabSz="914400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Ggplot</a:t>
            </a:r>
            <a:r>
              <a:rPr lang="de-DE" sz="2800" dirty="0"/>
              <a:t>-Grammatik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FA9F54FE-49D6-44D7-8CE0-38481A74CFB2}"/>
              </a:ext>
            </a:extLst>
          </p:cNvPr>
          <p:cNvSpPr/>
          <p:nvPr/>
        </p:nvSpPr>
        <p:spPr bwMode="auto">
          <a:xfrm rot="5400000">
            <a:off x="697815" y="1358800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Facets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22986CB-A658-482C-B77B-B2940F6FA102}"/>
              </a:ext>
            </a:extLst>
          </p:cNvPr>
          <p:cNvSpPr/>
          <p:nvPr/>
        </p:nvSpPr>
        <p:spPr bwMode="auto">
          <a:xfrm rot="5400000">
            <a:off x="697815" y="2564984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Statistics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265B23C5-A911-4FA1-AD02-B1CD6D365FB1}"/>
              </a:ext>
            </a:extLst>
          </p:cNvPr>
          <p:cNvSpPr/>
          <p:nvPr/>
        </p:nvSpPr>
        <p:spPr bwMode="auto">
          <a:xfrm rot="5400000">
            <a:off x="697815" y="4977352"/>
            <a:ext cx="900000" cy="144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vert270" wrap="square" lIns="45720" tIns="45720" rIns="4572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Themes</a:t>
            </a: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rgbClr val="004F8F"/>
                </a:solidFill>
                <a:effectLst/>
                <a:latin typeface="+mj-lt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und </a:t>
            </a:r>
            <a:r>
              <a:rPr lang="de-DE" sz="1800" b="1" dirty="0" err="1">
                <a:latin typeface="+mj-lt"/>
              </a:rPr>
              <a:t>elements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+mj-lt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Themes</a:t>
            </a:r>
            <a:r>
              <a:rPr lang="de-DE" sz="2800" dirty="0"/>
              <a:t> und </a:t>
            </a:r>
            <a:r>
              <a:rPr lang="de-DE" sz="2800" dirty="0" err="1"/>
              <a:t>appearence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E40B9E7-D27E-4EE9-85FE-32FB32C2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" y="980728"/>
            <a:ext cx="8248166" cy="515510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125231-8DEC-4C37-AA3C-212D5AC70765}"/>
              </a:ext>
            </a:extLst>
          </p:cNvPr>
          <p:cNvSpPr/>
          <p:nvPr/>
        </p:nvSpPr>
        <p:spPr>
          <a:xfrm>
            <a:off x="278274" y="6180487"/>
            <a:ext cx="5589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https://isabella-b.com/blog/ggplot2-theme-elements-reference/</a:t>
            </a:r>
          </a:p>
        </p:txBody>
      </p:sp>
    </p:spTree>
    <p:extLst>
      <p:ext uri="{BB962C8B-B14F-4D97-AF65-F5344CB8AC3E}">
        <p14:creationId xmlns:p14="http://schemas.microsoft.com/office/powerpoint/2010/main" val="2683148302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Bildschirmpräsentation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Avenir Roman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Zeitplan Tag 2</vt:lpstr>
      <vt:lpstr>Recap 1. Tag</vt:lpstr>
      <vt:lpstr>Recap 1. Tag</vt:lpstr>
      <vt:lpstr>Ggplot-Grammatik</vt:lpstr>
      <vt:lpstr>Ggplot-Grammatik</vt:lpstr>
      <vt:lpstr>Ggplot-Grammatik</vt:lpstr>
      <vt:lpstr>Themes und appearence</vt:lpstr>
      <vt:lpstr>Themes und appearence</vt:lpstr>
      <vt:lpstr>Aufgaben 2. Tag</vt:lpstr>
      <vt:lpstr>Aufgaben 2.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Arieja Farugie</cp:lastModifiedBy>
  <cp:revision>82</cp:revision>
  <dcterms:modified xsi:type="dcterms:W3CDTF">2023-04-12T14:20:24Z</dcterms:modified>
</cp:coreProperties>
</file>