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0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7" d="100"/>
          <a:sy n="57" d="100"/>
        </p:scale>
        <p:origin x="-1482" y="-432"/>
      </p:cViewPr>
      <p:guideLst>
        <p:guide orient="horz" pos="412"/>
        <p:guide pos="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8A8BD-BF07-4FA6-8C43-450969FB5DC7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D021E-B8F6-4D82-949A-FB1EEA355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D1E6A-E53F-4A2E-ADE3-830A06B968DF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8C180-D19F-4DAB-A95E-63451568C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C398B-16FE-4332-9DE4-7AE0E0A03EF2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47B1-4FC7-4F43-AF88-A7F9B090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8F9C5-2FC2-4F11-9C6B-5C500729A292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262D3-C9BD-493B-8443-D1AAAE25F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05B3F-7DCC-41F7-BE97-5DE0C7BA4808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1FC7-4628-4D56-A997-EA3426F86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B37BF-8E84-426C-96C7-377EDFA9C233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2B39-560A-44DA-95DF-0CACA9B7C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E542-A358-4CEC-819E-44CABA1E7F04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86845-ADD0-4E38-B9EE-56F6A84C5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6346-586A-4651-9CA3-32215A58C18D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BCD58-5230-413B-9802-2779FDCF6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16B37-0966-48C8-843F-77B5DDD0C2F7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C7B4-90D4-41B8-BD25-051266999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B5DE6-CA25-4493-94A0-7755BC8CC5CD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27EC3-C2AD-4D21-BC76-BDC1E827A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6E332-12DC-43E7-B13B-443DF6B8DFDE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B1E01-9668-4B1A-8A60-115492025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5AD08-FFBF-4C2E-B757-B94D5A93AD43}" type="datetimeFigureOut">
              <a:rPr lang="en-US"/>
              <a:pPr>
                <a:defRPr/>
              </a:pPr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C7321-2FF7-4D66-975A-9490FC28F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ctrTitle"/>
          </p:nvPr>
        </p:nvSpPr>
        <p:spPr>
          <a:xfrm>
            <a:off x="838200" y="-76200"/>
            <a:ext cx="6858000" cy="1470025"/>
          </a:xfrm>
        </p:spPr>
        <p:txBody>
          <a:bodyPr/>
          <a:lstStyle/>
          <a:p>
            <a:r>
              <a:rPr lang="en-US" sz="3200" smtClean="0"/>
              <a:t>Inverse Shell Element, iMIN3</a:t>
            </a:r>
          </a:p>
        </p:txBody>
      </p:sp>
      <p:grpSp>
        <p:nvGrpSpPr>
          <p:cNvPr id="1030" name="Group 50"/>
          <p:cNvGrpSpPr>
            <a:grpSpLocks/>
          </p:cNvGrpSpPr>
          <p:nvPr/>
        </p:nvGrpSpPr>
        <p:grpSpPr bwMode="auto">
          <a:xfrm>
            <a:off x="2362200" y="1219200"/>
            <a:ext cx="3989388" cy="4090988"/>
            <a:chOff x="2362200" y="1219200"/>
            <a:chExt cx="3989387" cy="4090987"/>
          </a:xfrm>
        </p:grpSpPr>
        <p:graphicFrame>
          <p:nvGraphicFramePr>
            <p:cNvPr id="1026" name="Object 33"/>
            <p:cNvGraphicFramePr>
              <a:graphicFrameLocks noChangeAspect="1"/>
            </p:cNvGraphicFramePr>
            <p:nvPr/>
          </p:nvGraphicFramePr>
          <p:xfrm>
            <a:off x="2362200" y="5029200"/>
            <a:ext cx="844550" cy="280987"/>
          </p:xfrm>
          <a:graphic>
            <a:graphicData uri="http://schemas.openxmlformats.org/presentationml/2006/ole">
              <p:oleObj spid="_x0000_s1026" name="Equation" r:id="rId3" imgW="609480" imgH="203040" progId="Equation.DSMT4">
                <p:embed/>
              </p:oleObj>
            </a:graphicData>
          </a:graphic>
        </p:graphicFrame>
        <p:grpSp>
          <p:nvGrpSpPr>
            <p:cNvPr id="1031" name="Group 98"/>
            <p:cNvGrpSpPr>
              <a:grpSpLocks/>
            </p:cNvGrpSpPr>
            <p:nvPr/>
          </p:nvGrpSpPr>
          <p:grpSpPr bwMode="auto">
            <a:xfrm>
              <a:off x="2743200" y="2127250"/>
              <a:ext cx="3608387" cy="3135312"/>
              <a:chOff x="4610222" y="3174023"/>
              <a:chExt cx="3608758" cy="3135313"/>
            </a:xfrm>
          </p:grpSpPr>
          <p:sp>
            <p:nvSpPr>
              <p:cNvPr id="11" name="Freeform 55" descr="40%"/>
              <p:cNvSpPr>
                <a:spLocks/>
              </p:cNvSpPr>
              <p:nvPr/>
            </p:nvSpPr>
            <p:spPr bwMode="auto">
              <a:xfrm>
                <a:off x="5343722" y="5661636"/>
                <a:ext cx="2306875" cy="647700"/>
              </a:xfrm>
              <a:custGeom>
                <a:avLst/>
                <a:gdLst/>
                <a:ahLst/>
                <a:cxnLst>
                  <a:cxn ang="0">
                    <a:pos x="11" y="269"/>
                  </a:cxn>
                  <a:cxn ang="0">
                    <a:pos x="1453" y="0"/>
                  </a:cxn>
                  <a:cxn ang="0">
                    <a:pos x="1453" y="144"/>
                  </a:cxn>
                  <a:cxn ang="0">
                    <a:pos x="0" y="408"/>
                  </a:cxn>
                  <a:cxn ang="0">
                    <a:pos x="11" y="269"/>
                  </a:cxn>
                </a:cxnLst>
                <a:rect l="0" t="0" r="r" b="b"/>
                <a:pathLst>
                  <a:path w="1453" h="408">
                    <a:moveTo>
                      <a:pt x="11" y="269"/>
                    </a:moveTo>
                    <a:lnTo>
                      <a:pt x="1453" y="0"/>
                    </a:lnTo>
                    <a:lnTo>
                      <a:pt x="1453" y="144"/>
                    </a:lnTo>
                    <a:lnTo>
                      <a:pt x="0" y="408"/>
                    </a:lnTo>
                    <a:lnTo>
                      <a:pt x="11" y="269"/>
                    </a:lnTo>
                    <a:close/>
                  </a:path>
                </a:pathLst>
              </a:custGeom>
              <a:pattFill prst="pct40">
                <a:fgClr>
                  <a:srgbClr val="808080"/>
                </a:fgClr>
                <a:bgClr>
                  <a:srgbClr val="FFFFFF"/>
                </a:bgClr>
              </a:patt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pitchFamily="-106" charset="-128"/>
                  <a:cs typeface="+mn-cs"/>
                </a:endParaRPr>
              </a:p>
            </p:txBody>
          </p:sp>
          <p:sp>
            <p:nvSpPr>
              <p:cNvPr id="12" name="Freeform 56" descr="Small grid"/>
              <p:cNvSpPr>
                <a:spLocks/>
              </p:cNvSpPr>
              <p:nvPr/>
            </p:nvSpPr>
            <p:spPr bwMode="auto">
              <a:xfrm>
                <a:off x="5351661" y="5712436"/>
                <a:ext cx="2303698" cy="541337"/>
              </a:xfrm>
              <a:custGeom>
                <a:avLst/>
                <a:gdLst/>
                <a:ahLst/>
                <a:cxnLst>
                  <a:cxn ang="0">
                    <a:pos x="6" y="270"/>
                  </a:cxn>
                  <a:cxn ang="0">
                    <a:pos x="1462" y="0"/>
                  </a:cxn>
                  <a:cxn ang="0">
                    <a:pos x="1462" y="78"/>
                  </a:cxn>
                  <a:cxn ang="0">
                    <a:pos x="0" y="344"/>
                  </a:cxn>
                  <a:cxn ang="0">
                    <a:pos x="6" y="270"/>
                  </a:cxn>
                </a:cxnLst>
                <a:rect l="0" t="0" r="r" b="b"/>
                <a:pathLst>
                  <a:path w="1462" h="344">
                    <a:moveTo>
                      <a:pt x="6" y="270"/>
                    </a:moveTo>
                    <a:lnTo>
                      <a:pt x="1462" y="0"/>
                    </a:lnTo>
                    <a:lnTo>
                      <a:pt x="1462" y="78"/>
                    </a:lnTo>
                    <a:lnTo>
                      <a:pt x="0" y="344"/>
                    </a:lnTo>
                    <a:lnTo>
                      <a:pt x="6" y="270"/>
                    </a:lnTo>
                    <a:close/>
                  </a:path>
                </a:pathLst>
              </a:custGeom>
              <a:pattFill prst="smGrid">
                <a:fgClr>
                  <a:srgbClr val="FF6600"/>
                </a:fgClr>
                <a:bgClr>
                  <a:schemeClr val="bg1"/>
                </a:bgClr>
              </a:pattFill>
              <a:ln w="6350" cap="flat" cmpd="sng">
                <a:solidFill>
                  <a:srgbClr val="80808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pitchFamily="-106" charset="-128"/>
                  <a:cs typeface="+mn-cs"/>
                </a:endParaRPr>
              </a:p>
            </p:txBody>
          </p:sp>
          <p:grpSp>
            <p:nvGrpSpPr>
              <p:cNvPr id="1037" name="Group 97"/>
              <p:cNvGrpSpPr>
                <a:grpSpLocks/>
              </p:cNvGrpSpPr>
              <p:nvPr/>
            </p:nvGrpSpPr>
            <p:grpSpPr bwMode="auto">
              <a:xfrm>
                <a:off x="4610222" y="3174023"/>
                <a:ext cx="3608758" cy="2906713"/>
                <a:chOff x="4610222" y="3174023"/>
                <a:chExt cx="3608758" cy="2906713"/>
              </a:xfrm>
            </p:grpSpPr>
            <p:sp>
              <p:nvSpPr>
                <p:cNvPr id="14" name="Freeform 54"/>
                <p:cNvSpPr>
                  <a:spLocks/>
                </p:cNvSpPr>
                <p:nvPr/>
              </p:nvSpPr>
              <p:spPr bwMode="auto">
                <a:xfrm>
                  <a:off x="5364362" y="4691673"/>
                  <a:ext cx="2286234" cy="1389063"/>
                </a:xfrm>
                <a:custGeom>
                  <a:avLst/>
                  <a:gdLst/>
                  <a:ahLst/>
                  <a:cxnLst>
                    <a:cxn ang="0">
                      <a:pos x="576" y="0"/>
                    </a:cxn>
                    <a:cxn ang="0">
                      <a:pos x="0" y="875"/>
                    </a:cxn>
                    <a:cxn ang="0">
                      <a:pos x="1440" y="60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1440" h="875">
                      <a:moveTo>
                        <a:pt x="576" y="0"/>
                      </a:moveTo>
                      <a:lnTo>
                        <a:pt x="0" y="875"/>
                      </a:lnTo>
                      <a:lnTo>
                        <a:pt x="1440" y="608"/>
                      </a:lnTo>
                      <a:lnTo>
                        <a:pt x="576" y="0"/>
                      </a:lnTo>
                      <a:close/>
                    </a:path>
                  </a:pathLst>
                </a:custGeom>
                <a:solidFill>
                  <a:srgbClr val="3399FF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ＭＳ Ｐゴシック" pitchFamily="-106" charset="-128"/>
                    <a:cs typeface="+mn-cs"/>
                  </a:endParaRPr>
                </a:p>
              </p:txBody>
            </p:sp>
            <p:sp>
              <p:nvSpPr>
                <p:cNvPr id="1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7693463" y="5618773"/>
                  <a:ext cx="241325" cy="381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ＭＳ Ｐゴシック" pitchFamily="-106" charset="-128"/>
                    <a:cs typeface="+mn-cs"/>
                  </a:endParaRPr>
                </a:p>
              </p:txBody>
            </p:sp>
            <p:sp>
              <p:nvSpPr>
                <p:cNvPr id="1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98227" y="5847373"/>
                  <a:ext cx="241325" cy="381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ＭＳ Ｐゴシック" pitchFamily="-106" charset="-128"/>
                    <a:cs typeface="+mn-cs"/>
                  </a:endParaRPr>
                </a:p>
              </p:txBody>
            </p:sp>
            <p:sp>
              <p:nvSpPr>
                <p:cNvPr id="1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7866519" y="5868011"/>
                  <a:ext cx="0" cy="1952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ＭＳ Ｐゴシック" pitchFamily="-106" charset="-128"/>
                    <a:cs typeface="+mn-cs"/>
                  </a:endParaRPr>
                </a:p>
              </p:txBody>
            </p:sp>
            <p:sp>
              <p:nvSpPr>
                <p:cNvPr id="18" name="Line 71"/>
                <p:cNvSpPr>
                  <a:spLocks noChangeShapeType="1"/>
                </p:cNvSpPr>
                <p:nvPr/>
              </p:nvSpPr>
              <p:spPr bwMode="auto">
                <a:xfrm>
                  <a:off x="7879220" y="5428273"/>
                  <a:ext cx="0" cy="19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ＭＳ Ｐゴシック" pitchFamily="-106" charset="-128"/>
                    <a:cs typeface="+mn-cs"/>
                  </a:endParaRPr>
                </a:p>
              </p:txBody>
            </p:sp>
            <p:sp>
              <p:nvSpPr>
                <p:cNvPr id="104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7885234" y="5544161"/>
                  <a:ext cx="333746" cy="3077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Helvetica" pitchFamily="34" charset="0"/>
                    </a:rPr>
                    <a:t>2t</a:t>
                  </a:r>
                </a:p>
              </p:txBody>
            </p:sp>
            <p:grpSp>
              <p:nvGrpSpPr>
                <p:cNvPr id="1044" name="Group 74"/>
                <p:cNvGrpSpPr>
                  <a:grpSpLocks/>
                </p:cNvGrpSpPr>
                <p:nvPr/>
              </p:nvGrpSpPr>
              <p:grpSpPr bwMode="auto">
                <a:xfrm>
                  <a:off x="5988172" y="4531336"/>
                  <a:ext cx="819150" cy="85725"/>
                  <a:chOff x="3281" y="1235"/>
                  <a:chExt cx="516" cy="54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/>
                </p:nvSpPr>
                <p:spPr bwMode="auto">
                  <a:xfrm>
                    <a:off x="3697" y="1235"/>
                    <a:ext cx="100" cy="54"/>
                  </a:xfrm>
                  <a:custGeom>
                    <a:avLst/>
                    <a:gdLst/>
                    <a:ahLst/>
                    <a:cxnLst>
                      <a:cxn ang="0">
                        <a:pos x="100" y="27"/>
                      </a:cxn>
                      <a:cxn ang="0">
                        <a:pos x="0" y="54"/>
                      </a:cxn>
                      <a:cxn ang="0">
                        <a:pos x="0" y="27"/>
                      </a:cxn>
                      <a:cxn ang="0">
                        <a:pos x="0" y="0"/>
                      </a:cxn>
                      <a:cxn ang="0">
                        <a:pos x="100" y="27"/>
                      </a:cxn>
                    </a:cxnLst>
                    <a:rect l="0" t="0" r="r" b="b"/>
                    <a:pathLst>
                      <a:path w="100" h="54">
                        <a:moveTo>
                          <a:pt x="100" y="27"/>
                        </a:moveTo>
                        <a:lnTo>
                          <a:pt x="0" y="54"/>
                        </a:lnTo>
                        <a:lnTo>
                          <a:pt x="0" y="27"/>
                        </a:lnTo>
                        <a:lnTo>
                          <a:pt x="0" y="0"/>
                        </a:lnTo>
                        <a:lnTo>
                          <a:pt x="100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  <p:sp>
                <p:nvSpPr>
                  <p:cNvPr id="47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281" y="1262"/>
                    <a:ext cx="416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045" name="Group 77"/>
                <p:cNvGrpSpPr>
                  <a:grpSpLocks/>
                </p:cNvGrpSpPr>
                <p:nvPr/>
              </p:nvGrpSpPr>
              <p:grpSpPr bwMode="auto">
                <a:xfrm>
                  <a:off x="5946897" y="3561373"/>
                  <a:ext cx="90487" cy="1012825"/>
                  <a:chOff x="3255" y="624"/>
                  <a:chExt cx="57" cy="638"/>
                </a:xfrm>
              </p:grpSpPr>
              <p:sp>
                <p:nvSpPr>
                  <p:cNvPr id="44" name="Freeform 78"/>
                  <p:cNvSpPr>
                    <a:spLocks/>
                  </p:cNvSpPr>
                  <p:nvPr/>
                </p:nvSpPr>
                <p:spPr bwMode="auto">
                  <a:xfrm>
                    <a:off x="3255" y="624"/>
                    <a:ext cx="57" cy="96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57" y="96"/>
                      </a:cxn>
                      <a:cxn ang="0">
                        <a:pos x="26" y="96"/>
                      </a:cxn>
                      <a:cxn ang="0">
                        <a:pos x="0" y="96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57" h="96">
                        <a:moveTo>
                          <a:pt x="26" y="0"/>
                        </a:moveTo>
                        <a:lnTo>
                          <a:pt x="57" y="96"/>
                        </a:lnTo>
                        <a:lnTo>
                          <a:pt x="26" y="96"/>
                        </a:lnTo>
                        <a:lnTo>
                          <a:pt x="0" y="96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  <p:sp>
                <p:nvSpPr>
                  <p:cNvPr id="45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1" y="720"/>
                    <a:ext cx="1" cy="542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046" name="Group 80"/>
                <p:cNvGrpSpPr>
                  <a:grpSpLocks/>
                </p:cNvGrpSpPr>
                <p:nvPr/>
              </p:nvGrpSpPr>
              <p:grpSpPr bwMode="auto">
                <a:xfrm>
                  <a:off x="5580184" y="4574198"/>
                  <a:ext cx="407987" cy="409575"/>
                  <a:chOff x="3024" y="1262"/>
                  <a:chExt cx="257" cy="258"/>
                </a:xfrm>
              </p:grpSpPr>
              <p:sp>
                <p:nvSpPr>
                  <p:cNvPr id="42" name="Freeform 81"/>
                  <p:cNvSpPr>
                    <a:spLocks/>
                  </p:cNvSpPr>
                  <p:nvPr/>
                </p:nvSpPr>
                <p:spPr bwMode="auto">
                  <a:xfrm>
                    <a:off x="3024" y="1431"/>
                    <a:ext cx="88" cy="89"/>
                  </a:xfrm>
                  <a:custGeom>
                    <a:avLst/>
                    <a:gdLst/>
                    <a:ahLst/>
                    <a:cxnLst>
                      <a:cxn ang="0">
                        <a:pos x="0" y="89"/>
                      </a:cxn>
                      <a:cxn ang="0">
                        <a:pos x="57" y="0"/>
                      </a:cxn>
                      <a:cxn ang="0">
                        <a:pos x="73" y="16"/>
                      </a:cxn>
                      <a:cxn ang="0">
                        <a:pos x="88" y="31"/>
                      </a:cxn>
                      <a:cxn ang="0">
                        <a:pos x="0" y="89"/>
                      </a:cxn>
                    </a:cxnLst>
                    <a:rect l="0" t="0" r="r" b="b"/>
                    <a:pathLst>
                      <a:path w="88" h="89">
                        <a:moveTo>
                          <a:pt x="0" y="89"/>
                        </a:moveTo>
                        <a:lnTo>
                          <a:pt x="57" y="0"/>
                        </a:lnTo>
                        <a:lnTo>
                          <a:pt x="73" y="16"/>
                        </a:lnTo>
                        <a:lnTo>
                          <a:pt x="88" y="31"/>
                        </a:lnTo>
                        <a:lnTo>
                          <a:pt x="0" y="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  <p:sp>
                <p:nvSpPr>
                  <p:cNvPr id="43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7" y="1262"/>
                    <a:ext cx="184" cy="185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</p:grpSp>
            <p:sp>
              <p:nvSpPr>
                <p:cNvPr id="1047" name="Rectangle 83"/>
                <p:cNvSpPr>
                  <a:spLocks noChangeArrowheads="1"/>
                </p:cNvSpPr>
                <p:nvPr/>
              </p:nvSpPr>
              <p:spPr bwMode="auto">
                <a:xfrm>
                  <a:off x="5589810" y="3174023"/>
                  <a:ext cx="449309" cy="3381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Calibri" pitchFamily="34" charset="0"/>
                      <a:ea typeface="ＭＳ Ｐゴシック" pitchFamily="34" charset="-128"/>
                    </a:rPr>
                    <a:t>z, w</a:t>
                  </a:r>
                  <a:endParaRPr lang="en-US">
                    <a:latin typeface="Calibri" pitchFamily="34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048" name="Group 84"/>
                <p:cNvGrpSpPr>
                  <a:grpSpLocks/>
                </p:cNvGrpSpPr>
                <p:nvPr/>
              </p:nvGrpSpPr>
              <p:grpSpPr bwMode="auto">
                <a:xfrm>
                  <a:off x="7416922" y="4550386"/>
                  <a:ext cx="403225" cy="92075"/>
                  <a:chOff x="4181" y="1247"/>
                  <a:chExt cx="254" cy="58"/>
                </a:xfrm>
              </p:grpSpPr>
              <p:sp>
                <p:nvSpPr>
                  <p:cNvPr id="40" name="Freeform 85"/>
                  <p:cNvSpPr>
                    <a:spLocks/>
                  </p:cNvSpPr>
                  <p:nvPr/>
                </p:nvSpPr>
                <p:spPr bwMode="auto">
                  <a:xfrm>
                    <a:off x="4335" y="1247"/>
                    <a:ext cx="100" cy="58"/>
                  </a:xfrm>
                  <a:custGeom>
                    <a:avLst/>
                    <a:gdLst/>
                    <a:ahLst/>
                    <a:cxnLst>
                      <a:cxn ang="0">
                        <a:pos x="100" y="31"/>
                      </a:cxn>
                      <a:cxn ang="0">
                        <a:pos x="0" y="58"/>
                      </a:cxn>
                      <a:cxn ang="0">
                        <a:pos x="0" y="31"/>
                      </a:cxn>
                      <a:cxn ang="0">
                        <a:pos x="0" y="0"/>
                      </a:cxn>
                      <a:cxn ang="0">
                        <a:pos x="100" y="31"/>
                      </a:cxn>
                    </a:cxnLst>
                    <a:rect l="0" t="0" r="r" b="b"/>
                    <a:pathLst>
                      <a:path w="100" h="58">
                        <a:moveTo>
                          <a:pt x="100" y="31"/>
                        </a:moveTo>
                        <a:lnTo>
                          <a:pt x="0" y="58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100" y="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  <p:sp>
                <p:nvSpPr>
                  <p:cNvPr id="4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181" y="1278"/>
                    <a:ext cx="154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049" name="Group 87"/>
                <p:cNvGrpSpPr>
                  <a:grpSpLocks/>
                </p:cNvGrpSpPr>
                <p:nvPr/>
              </p:nvGrpSpPr>
              <p:grpSpPr bwMode="auto">
                <a:xfrm>
                  <a:off x="7142284" y="4550386"/>
                  <a:ext cx="409575" cy="92075"/>
                  <a:chOff x="4008" y="1247"/>
                  <a:chExt cx="258" cy="58"/>
                </a:xfrm>
              </p:grpSpPr>
              <p:sp>
                <p:nvSpPr>
                  <p:cNvPr id="38" name="Freeform 88"/>
                  <p:cNvSpPr>
                    <a:spLocks/>
                  </p:cNvSpPr>
                  <p:nvPr/>
                </p:nvSpPr>
                <p:spPr bwMode="auto">
                  <a:xfrm>
                    <a:off x="4166" y="1247"/>
                    <a:ext cx="100" cy="58"/>
                  </a:xfrm>
                  <a:custGeom>
                    <a:avLst/>
                    <a:gdLst/>
                    <a:ahLst/>
                    <a:cxnLst>
                      <a:cxn ang="0">
                        <a:pos x="100" y="31"/>
                      </a:cxn>
                      <a:cxn ang="0">
                        <a:pos x="0" y="58"/>
                      </a:cxn>
                      <a:cxn ang="0">
                        <a:pos x="0" y="31"/>
                      </a:cxn>
                      <a:cxn ang="0">
                        <a:pos x="0" y="0"/>
                      </a:cxn>
                      <a:cxn ang="0">
                        <a:pos x="100" y="31"/>
                      </a:cxn>
                    </a:cxnLst>
                    <a:rect l="0" t="0" r="r" b="b"/>
                    <a:pathLst>
                      <a:path w="100" h="58">
                        <a:moveTo>
                          <a:pt x="100" y="31"/>
                        </a:moveTo>
                        <a:lnTo>
                          <a:pt x="0" y="58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100" y="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  <p:sp>
                <p:nvSpPr>
                  <p:cNvPr id="3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008" y="1278"/>
                    <a:ext cx="158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</p:grpSp>
            <p:sp>
              <p:nvSpPr>
                <p:cNvPr id="1050" name="Rectangle 90"/>
                <p:cNvSpPr>
                  <a:spLocks noChangeArrowheads="1"/>
                </p:cNvSpPr>
                <p:nvPr/>
              </p:nvSpPr>
              <p:spPr bwMode="auto">
                <a:xfrm>
                  <a:off x="6451911" y="4134460"/>
                  <a:ext cx="369925" cy="338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Calibri" pitchFamily="34" charset="0"/>
                      <a:ea typeface="ＭＳ Ｐゴシック" pitchFamily="34" charset="-128"/>
                    </a:rPr>
                    <a:t>y, v</a:t>
                  </a:r>
                  <a:endParaRPr lang="en-US">
                    <a:latin typeface="Calibri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1" name="Rectangle 91"/>
                <p:cNvSpPr>
                  <a:spLocks noChangeArrowheads="1"/>
                </p:cNvSpPr>
                <p:nvPr/>
              </p:nvSpPr>
              <p:spPr bwMode="auto">
                <a:xfrm>
                  <a:off x="7448672" y="4178911"/>
                  <a:ext cx="146050" cy="3349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Symbol" pitchFamily="18" charset="2"/>
                    </a:rPr>
                    <a:t>q</a:t>
                  </a:r>
                  <a:endParaRPr lang="en-US">
                    <a:latin typeface="Helvetica" pitchFamily="34" charset="0"/>
                  </a:endParaRPr>
                </a:p>
              </p:txBody>
            </p:sp>
            <p:sp>
              <p:nvSpPr>
                <p:cNvPr id="1052" name="Rectangle 92"/>
                <p:cNvSpPr>
                  <a:spLocks noChangeArrowheads="1"/>
                </p:cNvSpPr>
                <p:nvPr/>
              </p:nvSpPr>
              <p:spPr bwMode="auto">
                <a:xfrm>
                  <a:off x="7583915" y="4272573"/>
                  <a:ext cx="92084" cy="2460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Calibri" pitchFamily="34" charset="0"/>
                      <a:ea typeface="ＭＳ Ｐゴシック" pitchFamily="34" charset="-128"/>
                    </a:rPr>
                    <a:t>y</a:t>
                  </a:r>
                  <a:endParaRPr lang="en-US">
                    <a:latin typeface="Calibri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3" name="Rectangle 93"/>
                <p:cNvSpPr>
                  <a:spLocks noChangeArrowheads="1"/>
                </p:cNvSpPr>
                <p:nvPr/>
              </p:nvSpPr>
              <p:spPr bwMode="auto">
                <a:xfrm>
                  <a:off x="4610222" y="4991711"/>
                  <a:ext cx="146050" cy="3349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Symbol" pitchFamily="18" charset="2"/>
                    </a:rPr>
                    <a:t>q</a:t>
                  </a:r>
                  <a:endParaRPr lang="en-US">
                    <a:latin typeface="Helvetica" pitchFamily="34" charset="0"/>
                  </a:endParaRPr>
                </a:p>
              </p:txBody>
            </p:sp>
            <p:sp>
              <p:nvSpPr>
                <p:cNvPr id="1054" name="Rectangle 94"/>
                <p:cNvSpPr>
                  <a:spLocks noChangeArrowheads="1"/>
                </p:cNvSpPr>
                <p:nvPr/>
              </p:nvSpPr>
              <p:spPr bwMode="auto">
                <a:xfrm>
                  <a:off x="4732472" y="5083786"/>
                  <a:ext cx="88909" cy="2460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  <a:latin typeface="Calibri" pitchFamily="34" charset="0"/>
                      <a:ea typeface="ＭＳ Ｐゴシック" pitchFamily="34" charset="-128"/>
                    </a:rPr>
                    <a:t>x</a:t>
                  </a:r>
                  <a:endParaRPr lang="en-US">
                    <a:latin typeface="Calibri" pitchFamily="34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1055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9861" y="4550385"/>
                  <a:ext cx="403266" cy="338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Calibri" pitchFamily="34" charset="0"/>
                      <a:ea typeface="ＭＳ Ｐゴシック" pitchFamily="34" charset="-128"/>
                    </a:rPr>
                    <a:t>x, u</a:t>
                  </a:r>
                  <a:endParaRPr lang="en-US">
                    <a:latin typeface="Calibri" pitchFamily="34" charset="0"/>
                    <a:ea typeface="ＭＳ Ｐゴシック" pitchFamily="34" charset="-128"/>
                  </a:endParaRPr>
                </a:p>
              </p:txBody>
            </p:sp>
            <p:grpSp>
              <p:nvGrpSpPr>
                <p:cNvPr id="1056" name="Group 96"/>
                <p:cNvGrpSpPr>
                  <a:grpSpLocks/>
                </p:cNvGrpSpPr>
                <p:nvPr/>
              </p:nvGrpSpPr>
              <p:grpSpPr bwMode="auto">
                <a:xfrm>
                  <a:off x="5153147" y="5142523"/>
                  <a:ext cx="201612" cy="201613"/>
                  <a:chOff x="2755" y="1620"/>
                  <a:chExt cx="127" cy="127"/>
                </a:xfrm>
              </p:grpSpPr>
              <p:sp>
                <p:nvSpPr>
                  <p:cNvPr id="36" name="Freeform 97"/>
                  <p:cNvSpPr>
                    <a:spLocks/>
                  </p:cNvSpPr>
                  <p:nvPr/>
                </p:nvSpPr>
                <p:spPr bwMode="auto">
                  <a:xfrm>
                    <a:off x="2770" y="1620"/>
                    <a:ext cx="112" cy="111"/>
                  </a:xfrm>
                  <a:custGeom>
                    <a:avLst/>
                    <a:gdLst/>
                    <a:ahLst/>
                    <a:cxnLst>
                      <a:cxn ang="0">
                        <a:pos x="112" y="0"/>
                      </a:cxn>
                      <a:cxn ang="0">
                        <a:pos x="69" y="111"/>
                      </a:cxn>
                      <a:cxn ang="0">
                        <a:pos x="27" y="84"/>
                      </a:cxn>
                      <a:cxn ang="0">
                        <a:pos x="0" y="42"/>
                      </a:cxn>
                      <a:cxn ang="0">
                        <a:pos x="112" y="0"/>
                      </a:cxn>
                    </a:cxnLst>
                    <a:rect l="0" t="0" r="r" b="b"/>
                    <a:pathLst>
                      <a:path w="112" h="111">
                        <a:moveTo>
                          <a:pt x="112" y="0"/>
                        </a:moveTo>
                        <a:lnTo>
                          <a:pt x="69" y="111"/>
                        </a:lnTo>
                        <a:lnTo>
                          <a:pt x="27" y="84"/>
                        </a:lnTo>
                        <a:lnTo>
                          <a:pt x="0" y="42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  <p:sp>
                <p:nvSpPr>
                  <p:cNvPr id="37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55" y="1704"/>
                    <a:ext cx="42" cy="43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1057" name="Group 99"/>
                <p:cNvGrpSpPr>
                  <a:grpSpLocks/>
                </p:cNvGrpSpPr>
                <p:nvPr/>
              </p:nvGrpSpPr>
              <p:grpSpPr bwMode="auto">
                <a:xfrm>
                  <a:off x="4743572" y="5344136"/>
                  <a:ext cx="409575" cy="403225"/>
                  <a:chOff x="2497" y="1747"/>
                  <a:chExt cx="258" cy="254"/>
                </a:xfrm>
              </p:grpSpPr>
              <p:sp>
                <p:nvSpPr>
                  <p:cNvPr id="34" name="Freeform 100"/>
                  <p:cNvSpPr>
                    <a:spLocks/>
                  </p:cNvSpPr>
                  <p:nvPr/>
                </p:nvSpPr>
                <p:spPr bwMode="auto">
                  <a:xfrm>
                    <a:off x="2639" y="1747"/>
                    <a:ext cx="116" cy="111"/>
                  </a:xfrm>
                  <a:custGeom>
                    <a:avLst/>
                    <a:gdLst/>
                    <a:ahLst/>
                    <a:cxnLst>
                      <a:cxn ang="0">
                        <a:pos x="116" y="0"/>
                      </a:cxn>
                      <a:cxn ang="0">
                        <a:pos x="73" y="111"/>
                      </a:cxn>
                      <a:cxn ang="0">
                        <a:pos x="31" y="84"/>
                      </a:cxn>
                      <a:cxn ang="0">
                        <a:pos x="0" y="42"/>
                      </a:cxn>
                      <a:cxn ang="0">
                        <a:pos x="116" y="0"/>
                      </a:cxn>
                    </a:cxnLst>
                    <a:rect l="0" t="0" r="r" b="b"/>
                    <a:pathLst>
                      <a:path w="116" h="111">
                        <a:moveTo>
                          <a:pt x="116" y="0"/>
                        </a:moveTo>
                        <a:lnTo>
                          <a:pt x="73" y="111"/>
                        </a:lnTo>
                        <a:lnTo>
                          <a:pt x="31" y="84"/>
                        </a:lnTo>
                        <a:lnTo>
                          <a:pt x="0" y="42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  <p:sp>
                <p:nvSpPr>
                  <p:cNvPr id="35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7" y="1831"/>
                    <a:ext cx="173" cy="170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ＭＳ Ｐゴシック" pitchFamily="-106" charset="-128"/>
                      <a:cs typeface="+mn-cs"/>
                    </a:endParaRPr>
                  </a:p>
                </p:txBody>
              </p:sp>
            </p:grpSp>
          </p:grpSp>
        </p:grpSp>
        <p:graphicFrame>
          <p:nvGraphicFramePr>
            <p:cNvPr id="1027" name="Object 34"/>
            <p:cNvGraphicFramePr>
              <a:graphicFrameLocks noChangeAspect="1"/>
            </p:cNvGraphicFramePr>
            <p:nvPr/>
          </p:nvGraphicFramePr>
          <p:xfrm>
            <a:off x="4294981" y="4271962"/>
            <a:ext cx="328612" cy="288925"/>
          </p:xfrm>
          <a:graphic>
            <a:graphicData uri="http://schemas.openxmlformats.org/presentationml/2006/ole">
              <p:oleObj spid="_x0000_s1027" name="Equation" r:id="rId4" imgW="202936" imgH="177569" progId="Equation.DSMT4">
                <p:embed/>
              </p:oleObj>
            </a:graphicData>
          </a:graphic>
        </p:graphicFrame>
        <p:sp>
          <p:nvSpPr>
            <p:cNvPr id="1032" name="Oval 48"/>
            <p:cNvSpPr>
              <a:spLocks noChangeArrowheads="1"/>
            </p:cNvSpPr>
            <p:nvPr/>
          </p:nvSpPr>
          <p:spPr bwMode="auto">
            <a:xfrm>
              <a:off x="4325143" y="3595687"/>
              <a:ext cx="236538" cy="223838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033" name="Oval 49"/>
            <p:cNvSpPr>
              <a:spLocks noChangeArrowheads="1"/>
            </p:cNvSpPr>
            <p:nvPr/>
          </p:nvSpPr>
          <p:spPr bwMode="auto">
            <a:xfrm>
              <a:off x="3393281" y="5038725"/>
              <a:ext cx="238125" cy="223837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1034" name="Oval 50"/>
            <p:cNvSpPr>
              <a:spLocks noChangeArrowheads="1"/>
            </p:cNvSpPr>
            <p:nvPr/>
          </p:nvSpPr>
          <p:spPr bwMode="auto">
            <a:xfrm>
              <a:off x="5715793" y="4589462"/>
              <a:ext cx="236538" cy="222250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graphicFrame>
          <p:nvGraphicFramePr>
            <p:cNvPr id="1028" name="Object 36"/>
            <p:cNvGraphicFramePr>
              <a:graphicFrameLocks noChangeAspect="1"/>
            </p:cNvGraphicFramePr>
            <p:nvPr/>
          </p:nvGraphicFramePr>
          <p:xfrm>
            <a:off x="2438400" y="1219200"/>
            <a:ext cx="3219450" cy="461962"/>
          </p:xfrm>
          <a:graphic>
            <a:graphicData uri="http://schemas.openxmlformats.org/presentationml/2006/ole">
              <p:oleObj spid="_x0000_s1028" name="Equation" r:id="rId5" imgW="1955520" imgH="27936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810000" y="2286000"/>
            <a:ext cx="1600200" cy="152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2400" y="2667000"/>
            <a:ext cx="1600200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iFEM</a:t>
            </a:r>
          </a:p>
        </p:txBody>
      </p:sp>
      <p:sp>
        <p:nvSpPr>
          <p:cNvPr id="4" name="Oval 3"/>
          <p:cNvSpPr/>
          <p:nvPr/>
        </p:nvSpPr>
        <p:spPr>
          <a:xfrm>
            <a:off x="5715000" y="4419600"/>
            <a:ext cx="1600200" cy="152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4800600"/>
            <a:ext cx="1600200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iFEM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4419600"/>
            <a:ext cx="1600200" cy="152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800600"/>
            <a:ext cx="1600200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iFEM</a:t>
            </a:r>
          </a:p>
        </p:txBody>
      </p:sp>
      <p:grpSp>
        <p:nvGrpSpPr>
          <p:cNvPr id="3086" name="Group 9"/>
          <p:cNvGrpSpPr>
            <a:grpSpLocks/>
          </p:cNvGrpSpPr>
          <p:nvPr/>
        </p:nvGrpSpPr>
        <p:grpSpPr bwMode="auto">
          <a:xfrm>
            <a:off x="685800" y="1066800"/>
            <a:ext cx="1600200" cy="1524000"/>
            <a:chOff x="685800" y="1066800"/>
            <a:chExt cx="1600200" cy="1524000"/>
          </a:xfrm>
        </p:grpSpPr>
        <p:sp>
          <p:nvSpPr>
            <p:cNvPr id="8" name="Oval 7"/>
            <p:cNvSpPr/>
            <p:nvPr/>
          </p:nvSpPr>
          <p:spPr>
            <a:xfrm>
              <a:off x="685800" y="1066800"/>
              <a:ext cx="1600200" cy="1524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" y="1447800"/>
              <a:ext cx="1600200" cy="769441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i="1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 </a:t>
              </a:r>
              <a:r>
                <a:rPr lang="en-US" sz="440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FEM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5105400" y="3886200"/>
            <a:ext cx="1600200" cy="1524000"/>
            <a:chOff x="685800" y="1066800"/>
            <a:chExt cx="1600200" cy="1524000"/>
          </a:xfrm>
        </p:grpSpPr>
        <p:sp>
          <p:nvSpPr>
            <p:cNvPr id="3" name="Oval 2"/>
            <p:cNvSpPr/>
            <p:nvPr/>
          </p:nvSpPr>
          <p:spPr>
            <a:xfrm>
              <a:off x="685800" y="1066800"/>
              <a:ext cx="1600200" cy="1524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5800" y="1447800"/>
              <a:ext cx="1600200" cy="769441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i="1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 </a:t>
              </a:r>
              <a:r>
                <a:rPr lang="en-US" sz="440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FEM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 bwMode="auto">
          <a:xfrm>
            <a:off x="5455920" y="2057400"/>
            <a:ext cx="1600200" cy="1524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5455920" y="2438400"/>
            <a:ext cx="1600200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 </a:t>
            </a:r>
            <a:r>
              <a:rPr lang="en-US" sz="440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FEM</a:t>
            </a:r>
          </a:p>
        </p:txBody>
      </p:sp>
      <p:cxnSp>
        <p:nvCxnSpPr>
          <p:cNvPr id="9" name="Straight Connector 8"/>
          <p:cNvCxnSpPr>
            <a:stCxn id="49" idx="2"/>
          </p:cNvCxnSpPr>
          <p:nvPr/>
        </p:nvCxnSpPr>
        <p:spPr>
          <a:xfrm flipV="1">
            <a:off x="5708515" y="2284072"/>
            <a:ext cx="910149" cy="3529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417297" y="2284723"/>
            <a:ext cx="204281" cy="10943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9" idx="5"/>
          </p:cNvCxnSpPr>
          <p:nvPr/>
        </p:nvCxnSpPr>
        <p:spPr>
          <a:xfrm>
            <a:off x="5758333" y="2659362"/>
            <a:ext cx="671964" cy="7116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05036" y="2247113"/>
            <a:ext cx="58366" cy="6322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93947" y="3328504"/>
            <a:ext cx="58366" cy="6322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08515" y="2605393"/>
            <a:ext cx="58366" cy="63229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455920" y="2057400"/>
            <a:ext cx="1600200" cy="1524000"/>
            <a:chOff x="5455920" y="2057400"/>
            <a:chExt cx="1600200" cy="1524000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 bwMode="auto">
            <a:xfrm>
              <a:off x="5455920" y="2057400"/>
              <a:ext cx="1600200" cy="1524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 bwMode="auto">
            <a:xfrm>
              <a:off x="5455920" y="2438400"/>
              <a:ext cx="1600200" cy="769441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i="1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 </a:t>
              </a:r>
              <a:r>
                <a:rPr lang="en-US" sz="440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FEM</a:t>
              </a:r>
            </a:p>
          </p:txBody>
        </p:sp>
        <p:cxnSp>
          <p:nvCxnSpPr>
            <p:cNvPr id="4" name="Straight Connector 3"/>
            <p:cNvCxnSpPr>
              <a:stCxn id="9" idx="2"/>
            </p:cNvCxnSpPr>
            <p:nvPr/>
          </p:nvCxnSpPr>
          <p:spPr>
            <a:xfrm flipV="1">
              <a:off x="5708515" y="2284072"/>
              <a:ext cx="910149" cy="3529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6417297" y="2284723"/>
              <a:ext cx="204281" cy="109436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9" idx="5"/>
            </p:cNvCxnSpPr>
            <p:nvPr/>
          </p:nvCxnSpPr>
          <p:spPr>
            <a:xfrm>
              <a:off x="5758333" y="2659362"/>
              <a:ext cx="671964" cy="71169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605036" y="2247113"/>
              <a:ext cx="58366" cy="632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93947" y="3328504"/>
              <a:ext cx="58366" cy="632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08515" y="2605393"/>
              <a:ext cx="58366" cy="632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393371" y="2797629"/>
            <a:ext cx="12954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94857" y="903514"/>
            <a:ext cx="12954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559199" y="4293784"/>
            <a:ext cx="2849880" cy="2011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771" y="1055932"/>
            <a:ext cx="12954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767149" y="2220703"/>
            <a:ext cx="640080" cy="609600"/>
          </a:xfrm>
          <a:prstGeom prst="ellipse">
            <a:avLst/>
          </a:prstGeom>
          <a:solidFill>
            <a:srgbClr val="0070C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88772" y="2340446"/>
            <a:ext cx="762000" cy="3693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 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FEM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120442" y="1944258"/>
            <a:ext cx="1295400" cy="914400"/>
            <a:chOff x="5120442" y="1944258"/>
            <a:chExt cx="1295400" cy="914400"/>
          </a:xfrm>
        </p:grpSpPr>
        <p:sp>
          <p:nvSpPr>
            <p:cNvPr id="12" name="Rectangle 11"/>
            <p:cNvSpPr/>
            <p:nvPr/>
          </p:nvSpPr>
          <p:spPr>
            <a:xfrm>
              <a:off x="5120442" y="1944258"/>
              <a:ext cx="1295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393195" y="2057400"/>
              <a:ext cx="750430" cy="640080"/>
              <a:chOff x="5393195" y="2057400"/>
              <a:chExt cx="750430" cy="640080"/>
            </a:xfrm>
          </p:grpSpPr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5455920" y="2057400"/>
                <a:ext cx="640080" cy="640080"/>
                <a:chOff x="5455920" y="2057400"/>
                <a:chExt cx="1600200" cy="1600200"/>
              </a:xfrm>
            </p:grpSpPr>
            <p:sp>
              <p:nvSpPr>
                <p:cNvPr id="3" name="Oval 2"/>
                <p:cNvSpPr>
                  <a:spLocks noChangeAspect="1"/>
                </p:cNvSpPr>
                <p:nvPr/>
              </p:nvSpPr>
              <p:spPr bwMode="auto">
                <a:xfrm>
                  <a:off x="5455920" y="2057400"/>
                  <a:ext cx="1600200" cy="1600200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10" idx="2"/>
                </p:cNvCxnSpPr>
                <p:nvPr/>
              </p:nvCxnSpPr>
              <p:spPr>
                <a:xfrm flipV="1">
                  <a:off x="5708515" y="2295407"/>
                  <a:ext cx="910149" cy="35567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6417297" y="2296089"/>
                  <a:ext cx="204281" cy="11490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10" idx="5"/>
                </p:cNvCxnSpPr>
                <p:nvPr/>
              </p:nvCxnSpPr>
              <p:spPr>
                <a:xfrm>
                  <a:off x="5739735" y="2664013"/>
                  <a:ext cx="690562" cy="77273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6605036" y="2276195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6400479" y="3401857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708515" y="2632793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 bwMode="auto">
              <a:xfrm>
                <a:off x="5393195" y="2183618"/>
                <a:ext cx="750430" cy="369332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1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i </a:t>
                </a:r>
                <a:r>
                  <a:rPr lang="en-US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FEM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892829" y="436419"/>
            <a:ext cx="1600200" cy="1600200"/>
            <a:chOff x="5455920" y="2057400"/>
            <a:chExt cx="1600200" cy="160020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5455920" y="2057400"/>
              <a:ext cx="1600200" cy="16002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>
              <a:stCxn id="25" idx="2"/>
            </p:cNvCxnSpPr>
            <p:nvPr/>
          </p:nvCxnSpPr>
          <p:spPr>
            <a:xfrm flipV="1">
              <a:off x="5708515" y="2295407"/>
              <a:ext cx="910149" cy="35567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17297" y="2296089"/>
              <a:ext cx="204281" cy="114908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5" idx="5"/>
            </p:cNvCxnSpPr>
            <p:nvPr/>
          </p:nvCxnSpPr>
          <p:spPr>
            <a:xfrm>
              <a:off x="5739735" y="2664013"/>
              <a:ext cx="690562" cy="77273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605036" y="2276195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400479" y="3401857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08515" y="2632793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20442" y="1944258"/>
            <a:ext cx="1295400" cy="914400"/>
            <a:chOff x="5120442" y="1944258"/>
            <a:chExt cx="1295400" cy="914400"/>
          </a:xfrm>
        </p:grpSpPr>
        <p:sp>
          <p:nvSpPr>
            <p:cNvPr id="3" name="Rectangle 2"/>
            <p:cNvSpPr/>
            <p:nvPr/>
          </p:nvSpPr>
          <p:spPr>
            <a:xfrm>
              <a:off x="5120442" y="1944258"/>
              <a:ext cx="1295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6"/>
            <p:cNvGrpSpPr/>
            <p:nvPr/>
          </p:nvGrpSpPr>
          <p:grpSpPr>
            <a:xfrm>
              <a:off x="5393195" y="2057400"/>
              <a:ext cx="750430" cy="640080"/>
              <a:chOff x="5393195" y="2057400"/>
              <a:chExt cx="750430" cy="640080"/>
            </a:xfrm>
          </p:grpSpPr>
          <p:grpSp>
            <p:nvGrpSpPr>
              <p:cNvPr id="5" name="Group 25"/>
              <p:cNvGrpSpPr>
                <a:grpSpLocks noChangeAspect="1"/>
              </p:cNvGrpSpPr>
              <p:nvPr/>
            </p:nvGrpSpPr>
            <p:grpSpPr>
              <a:xfrm>
                <a:off x="5455920" y="2057400"/>
                <a:ext cx="640080" cy="640080"/>
                <a:chOff x="5455920" y="2057400"/>
                <a:chExt cx="1600200" cy="1600200"/>
              </a:xfrm>
            </p:grpSpPr>
            <p:sp>
              <p:nvSpPr>
                <p:cNvPr id="7" name="Oval 6"/>
                <p:cNvSpPr>
                  <a:spLocks noChangeAspect="1"/>
                </p:cNvSpPr>
                <p:nvPr/>
              </p:nvSpPr>
              <p:spPr bwMode="auto">
                <a:xfrm>
                  <a:off x="5455920" y="2057400"/>
                  <a:ext cx="1600200" cy="1600200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8" name="Straight Connector 4"/>
                <p:cNvCxnSpPr>
                  <a:stCxn id="12" idx="2"/>
                </p:cNvCxnSpPr>
                <p:nvPr/>
              </p:nvCxnSpPr>
              <p:spPr>
                <a:xfrm flipV="1">
                  <a:off x="5708515" y="2295407"/>
                  <a:ext cx="910149" cy="35567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5"/>
                <p:cNvCxnSpPr/>
                <p:nvPr/>
              </p:nvCxnSpPr>
              <p:spPr>
                <a:xfrm flipV="1">
                  <a:off x="6417297" y="2296089"/>
                  <a:ext cx="204281" cy="11490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6"/>
                <p:cNvCxnSpPr>
                  <a:stCxn id="12" idx="5"/>
                </p:cNvCxnSpPr>
                <p:nvPr/>
              </p:nvCxnSpPr>
              <p:spPr>
                <a:xfrm>
                  <a:off x="5739735" y="2664013"/>
                  <a:ext cx="690562" cy="77273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7"/>
                <p:cNvSpPr/>
                <p:nvPr/>
              </p:nvSpPr>
              <p:spPr>
                <a:xfrm>
                  <a:off x="6605036" y="2276195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8"/>
                <p:cNvSpPr/>
                <p:nvPr/>
              </p:nvSpPr>
              <p:spPr>
                <a:xfrm>
                  <a:off x="6400479" y="3401857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9"/>
                <p:cNvSpPr/>
                <p:nvPr/>
              </p:nvSpPr>
              <p:spPr>
                <a:xfrm>
                  <a:off x="5708515" y="2632793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3"/>
              <p:cNvSpPr txBox="1"/>
              <p:nvPr/>
            </p:nvSpPr>
            <p:spPr bwMode="auto">
              <a:xfrm>
                <a:off x="5393195" y="2183618"/>
                <a:ext cx="750430" cy="369332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1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i </a:t>
                </a:r>
                <a:r>
                  <a:rPr lang="en-US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FEM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140325" y="4307843"/>
            <a:ext cx="1295400" cy="914400"/>
            <a:chOff x="5120442" y="1944258"/>
            <a:chExt cx="1295400" cy="914400"/>
          </a:xfrm>
        </p:grpSpPr>
        <p:sp>
          <p:nvSpPr>
            <p:cNvPr id="15" name="Rectangle 14"/>
            <p:cNvSpPr/>
            <p:nvPr/>
          </p:nvSpPr>
          <p:spPr>
            <a:xfrm>
              <a:off x="5120442" y="1944258"/>
              <a:ext cx="1295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26"/>
            <p:cNvGrpSpPr/>
            <p:nvPr/>
          </p:nvGrpSpPr>
          <p:grpSpPr>
            <a:xfrm>
              <a:off x="5393195" y="2057400"/>
              <a:ext cx="750430" cy="640080"/>
              <a:chOff x="5393195" y="2057400"/>
              <a:chExt cx="750430" cy="640080"/>
            </a:xfrm>
          </p:grpSpPr>
          <p:grpSp>
            <p:nvGrpSpPr>
              <p:cNvPr id="17" name="Group 25"/>
              <p:cNvGrpSpPr>
                <a:grpSpLocks noChangeAspect="1"/>
              </p:cNvGrpSpPr>
              <p:nvPr/>
            </p:nvGrpSpPr>
            <p:grpSpPr>
              <a:xfrm>
                <a:off x="5455920" y="2057400"/>
                <a:ext cx="640080" cy="640080"/>
                <a:chOff x="5455920" y="2057400"/>
                <a:chExt cx="1600200" cy="1600200"/>
              </a:xfrm>
            </p:grpSpPr>
            <p:sp>
              <p:nvSpPr>
                <p:cNvPr id="19" name="Oval 18"/>
                <p:cNvSpPr>
                  <a:spLocks noChangeAspect="1"/>
                </p:cNvSpPr>
                <p:nvPr/>
              </p:nvSpPr>
              <p:spPr bwMode="auto">
                <a:xfrm>
                  <a:off x="5455920" y="2057400"/>
                  <a:ext cx="1600200" cy="1600200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20" name="Straight Connector 4"/>
                <p:cNvCxnSpPr>
                  <a:stCxn id="24" idx="2"/>
                </p:cNvCxnSpPr>
                <p:nvPr/>
              </p:nvCxnSpPr>
              <p:spPr>
                <a:xfrm flipV="1">
                  <a:off x="5708515" y="2295407"/>
                  <a:ext cx="910149" cy="35567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5"/>
                <p:cNvCxnSpPr/>
                <p:nvPr/>
              </p:nvCxnSpPr>
              <p:spPr>
                <a:xfrm flipV="1">
                  <a:off x="6417297" y="2296089"/>
                  <a:ext cx="204281" cy="11490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6"/>
                <p:cNvCxnSpPr>
                  <a:stCxn id="24" idx="5"/>
                </p:cNvCxnSpPr>
                <p:nvPr/>
              </p:nvCxnSpPr>
              <p:spPr>
                <a:xfrm>
                  <a:off x="5739735" y="2664013"/>
                  <a:ext cx="690562" cy="77273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7"/>
                <p:cNvSpPr/>
                <p:nvPr/>
              </p:nvSpPr>
              <p:spPr>
                <a:xfrm>
                  <a:off x="6605036" y="2276195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8"/>
                <p:cNvSpPr/>
                <p:nvPr/>
              </p:nvSpPr>
              <p:spPr>
                <a:xfrm>
                  <a:off x="6400479" y="3401857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9"/>
                <p:cNvSpPr/>
                <p:nvPr/>
              </p:nvSpPr>
              <p:spPr>
                <a:xfrm>
                  <a:off x="5708515" y="2632793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3"/>
              <p:cNvSpPr txBox="1"/>
              <p:nvPr/>
            </p:nvSpPr>
            <p:spPr bwMode="auto">
              <a:xfrm>
                <a:off x="5393195" y="2183618"/>
                <a:ext cx="750430" cy="369332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1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i </a:t>
                </a:r>
                <a:r>
                  <a:rPr lang="en-US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FEM</a:t>
                </a: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864922" y="3479345"/>
            <a:ext cx="1295400" cy="914400"/>
            <a:chOff x="5120442" y="1944258"/>
            <a:chExt cx="1295400" cy="914400"/>
          </a:xfrm>
        </p:grpSpPr>
        <p:sp>
          <p:nvSpPr>
            <p:cNvPr id="27" name="Rectangle 26"/>
            <p:cNvSpPr/>
            <p:nvPr/>
          </p:nvSpPr>
          <p:spPr>
            <a:xfrm>
              <a:off x="5120442" y="1944258"/>
              <a:ext cx="1295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6"/>
            <p:cNvGrpSpPr/>
            <p:nvPr/>
          </p:nvGrpSpPr>
          <p:grpSpPr>
            <a:xfrm>
              <a:off x="5393195" y="2057400"/>
              <a:ext cx="750430" cy="640080"/>
              <a:chOff x="5393195" y="2057400"/>
              <a:chExt cx="750430" cy="640080"/>
            </a:xfrm>
          </p:grpSpPr>
          <p:grpSp>
            <p:nvGrpSpPr>
              <p:cNvPr id="29" name="Group 25"/>
              <p:cNvGrpSpPr>
                <a:grpSpLocks noChangeAspect="1"/>
              </p:cNvGrpSpPr>
              <p:nvPr/>
            </p:nvGrpSpPr>
            <p:grpSpPr>
              <a:xfrm>
                <a:off x="5455920" y="2057400"/>
                <a:ext cx="640080" cy="640080"/>
                <a:chOff x="5455920" y="2057400"/>
                <a:chExt cx="1600200" cy="1600200"/>
              </a:xfrm>
            </p:grpSpPr>
            <p:sp>
              <p:nvSpPr>
                <p:cNvPr id="31" name="Oval 30"/>
                <p:cNvSpPr>
                  <a:spLocks noChangeAspect="1"/>
                </p:cNvSpPr>
                <p:nvPr/>
              </p:nvSpPr>
              <p:spPr bwMode="auto">
                <a:xfrm>
                  <a:off x="5455920" y="2057400"/>
                  <a:ext cx="1600200" cy="1600200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32" name="Straight Connector 4"/>
                <p:cNvCxnSpPr>
                  <a:stCxn id="36" idx="2"/>
                </p:cNvCxnSpPr>
                <p:nvPr/>
              </p:nvCxnSpPr>
              <p:spPr>
                <a:xfrm flipV="1">
                  <a:off x="5708515" y="2295407"/>
                  <a:ext cx="910149" cy="35567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5"/>
                <p:cNvCxnSpPr/>
                <p:nvPr/>
              </p:nvCxnSpPr>
              <p:spPr>
                <a:xfrm flipV="1">
                  <a:off x="6417297" y="2296089"/>
                  <a:ext cx="204281" cy="11490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6"/>
                <p:cNvCxnSpPr>
                  <a:stCxn id="36" idx="5"/>
                </p:cNvCxnSpPr>
                <p:nvPr/>
              </p:nvCxnSpPr>
              <p:spPr>
                <a:xfrm>
                  <a:off x="5739735" y="2664013"/>
                  <a:ext cx="690562" cy="77273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7"/>
                <p:cNvSpPr/>
                <p:nvPr/>
              </p:nvSpPr>
              <p:spPr>
                <a:xfrm>
                  <a:off x="6605036" y="2276195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8"/>
                <p:cNvSpPr/>
                <p:nvPr/>
              </p:nvSpPr>
              <p:spPr>
                <a:xfrm>
                  <a:off x="6400479" y="3401857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9"/>
                <p:cNvSpPr/>
                <p:nvPr/>
              </p:nvSpPr>
              <p:spPr>
                <a:xfrm>
                  <a:off x="5708515" y="2632793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3"/>
              <p:cNvSpPr txBox="1"/>
              <p:nvPr/>
            </p:nvSpPr>
            <p:spPr bwMode="auto">
              <a:xfrm>
                <a:off x="5393195" y="2183618"/>
                <a:ext cx="750430" cy="369332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1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i </a:t>
                </a:r>
                <a:r>
                  <a:rPr lang="en-US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FEM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884317" y="1204410"/>
            <a:ext cx="1295400" cy="914400"/>
            <a:chOff x="5120442" y="1944258"/>
            <a:chExt cx="1295400" cy="914400"/>
          </a:xfrm>
        </p:grpSpPr>
        <p:sp>
          <p:nvSpPr>
            <p:cNvPr id="39" name="Rectangle 38"/>
            <p:cNvSpPr/>
            <p:nvPr/>
          </p:nvSpPr>
          <p:spPr>
            <a:xfrm>
              <a:off x="5120442" y="1944258"/>
              <a:ext cx="1295400" cy="9144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5393195" y="2057400"/>
              <a:ext cx="750430" cy="640080"/>
              <a:chOff x="5393195" y="2057400"/>
              <a:chExt cx="750430" cy="640080"/>
            </a:xfrm>
          </p:grpSpPr>
          <p:grpSp>
            <p:nvGrpSpPr>
              <p:cNvPr id="41" name="Group 25"/>
              <p:cNvGrpSpPr>
                <a:grpSpLocks noChangeAspect="1"/>
              </p:cNvGrpSpPr>
              <p:nvPr/>
            </p:nvGrpSpPr>
            <p:grpSpPr>
              <a:xfrm>
                <a:off x="5455920" y="2057400"/>
                <a:ext cx="640080" cy="640080"/>
                <a:chOff x="5455920" y="2057400"/>
                <a:chExt cx="1600200" cy="1600200"/>
              </a:xfrm>
            </p:grpSpPr>
            <p:sp>
              <p:nvSpPr>
                <p:cNvPr id="43" name="Oval 42"/>
                <p:cNvSpPr>
                  <a:spLocks noChangeAspect="1"/>
                </p:cNvSpPr>
                <p:nvPr/>
              </p:nvSpPr>
              <p:spPr bwMode="auto">
                <a:xfrm>
                  <a:off x="5455920" y="2057400"/>
                  <a:ext cx="1600200" cy="1600200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44" name="Straight Connector 4"/>
                <p:cNvCxnSpPr>
                  <a:stCxn id="48" idx="2"/>
                </p:cNvCxnSpPr>
                <p:nvPr/>
              </p:nvCxnSpPr>
              <p:spPr>
                <a:xfrm flipV="1">
                  <a:off x="5708515" y="2295407"/>
                  <a:ext cx="910149" cy="355674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5"/>
                <p:cNvCxnSpPr/>
                <p:nvPr/>
              </p:nvCxnSpPr>
              <p:spPr>
                <a:xfrm flipV="1">
                  <a:off x="6417297" y="2296089"/>
                  <a:ext cx="204281" cy="114908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6"/>
                <p:cNvCxnSpPr>
                  <a:stCxn id="48" idx="5"/>
                </p:cNvCxnSpPr>
                <p:nvPr/>
              </p:nvCxnSpPr>
              <p:spPr>
                <a:xfrm>
                  <a:off x="5739735" y="2664013"/>
                  <a:ext cx="690562" cy="77273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7"/>
                <p:cNvSpPr/>
                <p:nvPr/>
              </p:nvSpPr>
              <p:spPr>
                <a:xfrm>
                  <a:off x="6605036" y="2276195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8"/>
                <p:cNvSpPr/>
                <p:nvPr/>
              </p:nvSpPr>
              <p:spPr>
                <a:xfrm>
                  <a:off x="6400479" y="3401857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9"/>
                <p:cNvSpPr/>
                <p:nvPr/>
              </p:nvSpPr>
              <p:spPr>
                <a:xfrm>
                  <a:off x="5708515" y="2632793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3"/>
              <p:cNvSpPr txBox="1"/>
              <p:nvPr/>
            </p:nvSpPr>
            <p:spPr bwMode="auto">
              <a:xfrm>
                <a:off x="5393195" y="2183618"/>
                <a:ext cx="750430" cy="369332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i="1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i </a:t>
                </a:r>
                <a:r>
                  <a:rPr lang="en-US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FEM</a:t>
                </a:r>
              </a:p>
            </p:txBody>
          </p:sp>
        </p:grpSp>
      </p:grpSp>
      <p:pic>
        <p:nvPicPr>
          <p:cNvPr id="50" name="Picture 2" descr="C:\Users\jlspangl\My Documents\Aptana RadRails Workspace\iFEM\styles\Nasa2008\images\nasa_logo_head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755" y="5135880"/>
            <a:ext cx="1333500" cy="933450"/>
          </a:xfrm>
          <a:prstGeom prst="rect">
            <a:avLst/>
          </a:prstGeom>
          <a:noFill/>
        </p:spPr>
      </p:pic>
      <p:pic>
        <p:nvPicPr>
          <p:cNvPr id="51" name="Picture 2" descr="C:\Users\jlspangl\My Documents\Aptana RadRails Workspace\iFEM\styles\Nasa2008\images\nasa_logo_head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13" y="649778"/>
            <a:ext cx="1333500" cy="933450"/>
          </a:xfrm>
          <a:prstGeom prst="rect">
            <a:avLst/>
          </a:prstGeom>
          <a:noFill/>
        </p:spPr>
      </p:pic>
      <p:pic>
        <p:nvPicPr>
          <p:cNvPr id="52" name="Picture 2" descr="C:\Users\jlspangl\My Documents\Aptana RadRails Workspace\iFEM\styles\Nasa2008\images\nasa_logo_head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026" y="5119262"/>
            <a:ext cx="1333500" cy="933450"/>
          </a:xfrm>
          <a:prstGeom prst="rect">
            <a:avLst/>
          </a:prstGeom>
          <a:noFill/>
        </p:spPr>
      </p:pic>
      <p:pic>
        <p:nvPicPr>
          <p:cNvPr id="53" name="Picture 2" descr="C:\Users\jlspangl\My Documents\Aptana RadRails Workspace\iFEM\styles\Nasa2008\images\nasa_logo_head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8659" y="613753"/>
            <a:ext cx="1333500" cy="93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42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Arial</vt:lpstr>
      <vt:lpstr>Helvetica</vt:lpstr>
      <vt:lpstr>ＭＳ Ｐゴシック</vt:lpstr>
      <vt:lpstr>Symbol</vt:lpstr>
      <vt:lpstr>Aharoni</vt:lpstr>
      <vt:lpstr>Office Theme</vt:lpstr>
      <vt:lpstr>MathType 6.0 Equation</vt:lpstr>
      <vt:lpstr>Equation</vt:lpstr>
      <vt:lpstr>Inverse Shell Element, iMIN3</vt:lpstr>
      <vt:lpstr>Slide 2</vt:lpstr>
      <vt:lpstr>Slide 3</vt:lpstr>
      <vt:lpstr>Slide 4</vt:lpstr>
      <vt:lpstr>Slide 5</vt:lpstr>
      <vt:lpstr>Slide 6</vt:lpstr>
      <vt:lpstr>Slide 7</vt:lpstr>
    </vt:vector>
  </TitlesOfParts>
  <Company>ODIN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Shell Element, iMIN3</dc:title>
  <dc:creator>atessler</dc:creator>
  <cp:lastModifiedBy>atessler</cp:lastModifiedBy>
  <cp:revision>181</cp:revision>
  <dcterms:created xsi:type="dcterms:W3CDTF">2012-10-30T18:41:40Z</dcterms:created>
  <dcterms:modified xsi:type="dcterms:W3CDTF">2012-11-02T17:13:39Z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172676646</vt:i4>
  </property>
  <property fmtid="{D5CDD505-2E9C-101B-9397-08002B2CF9AE}" pid="3" name="_NewReviewCycle">
    <vt:lpwstr/>
  </property>
  <property fmtid="{D5CDD505-2E9C-101B-9397-08002B2CF9AE}" pid="4" name="_EmailSubject">
    <vt:lpwstr>New ifem logo attached</vt:lpwstr>
  </property>
  <property fmtid="{D5CDD505-2E9C-101B-9397-08002B2CF9AE}" pid="5" name="_AuthorEmail">
    <vt:lpwstr>alexander.tessler-1@nasa.gov</vt:lpwstr>
  </property>
  <property fmtid="{D5CDD505-2E9C-101B-9397-08002B2CF9AE}" pid="6" name="_AuthorEmailDisplayName">
    <vt:lpwstr>Tessler, Alexander (LARC-D312)</vt:lpwstr>
  </property>
</Properties>
</file>