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1"/>
  </p:notesMasterIdLst>
  <p:sldIdLst>
    <p:sldId id="256" r:id="rId5"/>
    <p:sldId id="278" r:id="rId6"/>
    <p:sldId id="258" r:id="rId7"/>
    <p:sldId id="277" r:id="rId8"/>
    <p:sldId id="260"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216" autoAdjust="0"/>
  </p:normalViewPr>
  <p:slideViewPr>
    <p:cSldViewPr snapToGrid="0">
      <p:cViewPr varScale="1">
        <p:scale>
          <a:sx n="64" d="100"/>
          <a:sy n="64" d="100"/>
        </p:scale>
        <p:origin x="102" y="360"/>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6B483-82E1-4413-838C-27BAC18440E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D4486C5-22E8-475A-A424-8D493B6E8D5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83D01-DAD2-4B28-BB2C-9FD028B0B8C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dirty="0"/>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dt="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236493"/>
            <a:ext cx="5149596" cy="1448385"/>
          </a:xfrm>
        </p:spPr>
        <p:txBody>
          <a:bodyPr>
            <a:normAutofit fontScale="90000"/>
          </a:bodyPr>
          <a:lstStyle/>
          <a:p>
            <a:r>
              <a:rPr lang="en-US" dirty="0"/>
              <a:t>MSDS610</a:t>
            </a:r>
            <a:br>
              <a:rPr lang="en-US" dirty="0"/>
            </a:br>
            <a:r>
              <a:rPr lang="en-US" dirty="0"/>
              <a:t>Week 2</a:t>
            </a:r>
            <a:br>
              <a:rPr lang="en-US" dirty="0"/>
            </a:br>
            <a:r>
              <a:rPr lang="en-US" dirty="0"/>
              <a:t>Jennifer Steiner </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normAutofit fontScale="90000"/>
          </a:bodyPr>
          <a:lstStyle/>
          <a:p>
            <a:r>
              <a:rPr lang="en-US" dirty="0"/>
              <a:t>US Chronic Disease Indicators</a:t>
            </a:r>
            <a:br>
              <a:rPr lang="en-US" dirty="0"/>
            </a:br>
            <a:r>
              <a:rPr lang="en-US" sz="1600" dirty="0"/>
              <a:t>https://catalog.data.gov/dataset/u-s-chronic-disease-indicators</a:t>
            </a:r>
          </a:p>
        </p:txBody>
      </p:sp>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697421" y="1600200"/>
            <a:ext cx="2743199"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7991605" y="1002082"/>
            <a:ext cx="3064209" cy="4872625"/>
          </a:xfrm>
        </p:spPr>
        <p:txBody>
          <a:bodyPr anchor="ctr" anchorCtr="0">
            <a:normAutofit fontScale="92500" lnSpcReduction="20000"/>
          </a:bodyPr>
          <a:lstStyle/>
          <a:p>
            <a:pPr marL="0" indent="0">
              <a:buNone/>
            </a:pPr>
            <a:r>
              <a:rPr lang="en-US" b="1" dirty="0"/>
              <a:t>High level Overview</a:t>
            </a:r>
          </a:p>
          <a:p>
            <a:r>
              <a:rPr lang="en-US" dirty="0"/>
              <a:t>“CDI provides valuable surveillance data that public health professionals, researchers, and policymakers can use to track chronic diseases and their risk factors at the national and state level. It compiles estimates from various data sources, including surveys, vital records, and administrative data. It uses standardized definitions to allow comparisons at national and state levels.”</a:t>
            </a:r>
          </a:p>
          <a:p>
            <a:r>
              <a:rPr lang="en-US" dirty="0"/>
              <a:t>https://www.cdc.gov/cdi/about/?CDC_AAref_Val=https://www.cdc.gov/cdi/overview.html</a:t>
            </a:r>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9" name="Title 8">
            <a:extLst>
              <a:ext uri="{FF2B5EF4-FFF2-40B4-BE49-F238E27FC236}">
                <a16:creationId xmlns:a16="http://schemas.microsoft.com/office/drawing/2014/main" id="{14766C4A-1D26-1C60-B4E5-6B4C17B7B1CF}"/>
              </a:ext>
            </a:extLst>
          </p:cNvPr>
          <p:cNvSpPr>
            <a:spLocks noGrp="1"/>
          </p:cNvSpPr>
          <p:nvPr>
            <p:ph type="title"/>
          </p:nvPr>
        </p:nvSpPr>
        <p:spPr>
          <a:xfrm>
            <a:off x="2769789" y="415873"/>
            <a:ext cx="6652421" cy="613774"/>
          </a:xfrm>
        </p:spPr>
        <p:txBody>
          <a:bodyPr/>
          <a:lstStyle/>
          <a:p>
            <a:r>
              <a:rPr lang="en-US" dirty="0"/>
              <a:t>Available data fields</a:t>
            </a:r>
          </a:p>
        </p:txBody>
      </p:sp>
      <p:graphicFrame>
        <p:nvGraphicFramePr>
          <p:cNvPr id="10" name="Table 9">
            <a:extLst>
              <a:ext uri="{FF2B5EF4-FFF2-40B4-BE49-F238E27FC236}">
                <a16:creationId xmlns:a16="http://schemas.microsoft.com/office/drawing/2014/main" id="{B297A2D7-A6E6-4034-1FE0-67F8B729BC9D}"/>
              </a:ext>
            </a:extLst>
          </p:cNvPr>
          <p:cNvGraphicFramePr>
            <a:graphicFrameLocks noGrp="1"/>
          </p:cNvGraphicFramePr>
          <p:nvPr>
            <p:extLst>
              <p:ext uri="{D42A27DB-BD31-4B8C-83A1-F6EECF244321}">
                <p14:modId xmlns:p14="http://schemas.microsoft.com/office/powerpoint/2010/main" val="953480638"/>
              </p:ext>
            </p:extLst>
          </p:nvPr>
        </p:nvGraphicFramePr>
        <p:xfrm>
          <a:off x="601249" y="1212210"/>
          <a:ext cx="11133551" cy="5326702"/>
        </p:xfrm>
        <a:graphic>
          <a:graphicData uri="http://schemas.openxmlformats.org/drawingml/2006/table">
            <a:tbl>
              <a:tblPr>
                <a:tableStyleId>{5C22544A-7EE6-4342-B048-85BDC9FD1C3A}</a:tableStyleId>
              </a:tblPr>
              <a:tblGrid>
                <a:gridCol w="2025065">
                  <a:extLst>
                    <a:ext uri="{9D8B030D-6E8A-4147-A177-3AD203B41FA5}">
                      <a16:colId xmlns:a16="http://schemas.microsoft.com/office/drawing/2014/main" val="931450937"/>
                    </a:ext>
                  </a:extLst>
                </a:gridCol>
                <a:gridCol w="2025065">
                  <a:extLst>
                    <a:ext uri="{9D8B030D-6E8A-4147-A177-3AD203B41FA5}">
                      <a16:colId xmlns:a16="http://schemas.microsoft.com/office/drawing/2014/main" val="1819480814"/>
                    </a:ext>
                  </a:extLst>
                </a:gridCol>
                <a:gridCol w="2025065">
                  <a:extLst>
                    <a:ext uri="{9D8B030D-6E8A-4147-A177-3AD203B41FA5}">
                      <a16:colId xmlns:a16="http://schemas.microsoft.com/office/drawing/2014/main" val="188975345"/>
                    </a:ext>
                  </a:extLst>
                </a:gridCol>
                <a:gridCol w="5058356">
                  <a:extLst>
                    <a:ext uri="{9D8B030D-6E8A-4147-A177-3AD203B41FA5}">
                      <a16:colId xmlns:a16="http://schemas.microsoft.com/office/drawing/2014/main" val="2738693017"/>
                    </a:ext>
                  </a:extLst>
                </a:gridCol>
              </a:tblGrid>
              <a:tr h="138410">
                <a:tc>
                  <a:txBody>
                    <a:bodyPr/>
                    <a:lstStyle/>
                    <a:p>
                      <a:pPr algn="l" fontAlgn="b"/>
                      <a:r>
                        <a:rPr lang="en-US" sz="600" u="none" strike="noStrike">
                          <a:effectLst/>
                        </a:rPr>
                        <a:t>Field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description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datatype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Relevance</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409528593"/>
                  </a:ext>
                </a:extLst>
              </a:tr>
              <a:tr h="160937">
                <a:tc>
                  <a:txBody>
                    <a:bodyPr/>
                    <a:lstStyle/>
                    <a:p>
                      <a:pPr algn="l" fontAlgn="b"/>
                      <a:r>
                        <a:rPr lang="en-US" sz="600" u="none" strike="noStrike">
                          <a:effectLst/>
                        </a:rPr>
                        <a:t>YearStart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Value between 2016 and 2024</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for time frames</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929767559"/>
                  </a:ext>
                </a:extLst>
              </a:tr>
              <a:tr h="138410">
                <a:tc>
                  <a:txBody>
                    <a:bodyPr/>
                    <a:lstStyle/>
                    <a:p>
                      <a:pPr algn="l" fontAlgn="b"/>
                      <a:r>
                        <a:rPr lang="en-US" sz="600" u="none" strike="noStrike">
                          <a:effectLst/>
                        </a:rPr>
                        <a:t>YearEnd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Value between 2016 and 2024</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for time frames</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111664712"/>
                  </a:ext>
                </a:extLst>
              </a:tr>
              <a:tr h="138410">
                <a:tc>
                  <a:txBody>
                    <a:bodyPr/>
                    <a:lstStyle/>
                    <a:p>
                      <a:pPr algn="l" fontAlgn="b"/>
                      <a:r>
                        <a:rPr lang="en-US" sz="600" u="none" strike="noStrike">
                          <a:effectLst/>
                        </a:rPr>
                        <a:t>LocationAbbr</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State abbreviation </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for state to state or national comparisons</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696289874"/>
                  </a:ext>
                </a:extLst>
              </a:tr>
              <a:tr h="138410">
                <a:tc>
                  <a:txBody>
                    <a:bodyPr/>
                    <a:lstStyle/>
                    <a:p>
                      <a:pPr algn="l" fontAlgn="b"/>
                      <a:r>
                        <a:rPr lang="en-US" sz="600" u="none" strike="noStrike">
                          <a:effectLst/>
                        </a:rPr>
                        <a:t>LocationDesc</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state name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for state to state or national comparisons</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926693463"/>
                  </a:ext>
                </a:extLst>
              </a:tr>
              <a:tr h="230375">
                <a:tc>
                  <a:txBody>
                    <a:bodyPr/>
                    <a:lstStyle/>
                    <a:p>
                      <a:pPr algn="l" fontAlgn="b"/>
                      <a:r>
                        <a:rPr lang="en-US" sz="600" u="none" strike="noStrike">
                          <a:effectLst/>
                        </a:rPr>
                        <a:t>DataSource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Where the data was collected from </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to filter data out from certain data sources or for certain data sources, depending on what results the ML yieldsd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2085281413"/>
                  </a:ext>
                </a:extLst>
              </a:tr>
              <a:tr h="138410">
                <a:tc>
                  <a:txBody>
                    <a:bodyPr/>
                    <a:lstStyle/>
                    <a:p>
                      <a:pPr algn="l" fontAlgn="b"/>
                      <a:r>
                        <a:rPr lang="en-US" sz="600" u="none" strike="noStrike">
                          <a:effectLst/>
                        </a:rPr>
                        <a:t>Topic</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Type of illness </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to filter the data to a specific illness</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122198430"/>
                  </a:ext>
                </a:extLst>
              </a:tr>
              <a:tr h="138410">
                <a:tc>
                  <a:txBody>
                    <a:bodyPr/>
                    <a:lstStyle/>
                    <a:p>
                      <a:pPr algn="l" fontAlgn="b"/>
                      <a:r>
                        <a:rPr lang="en-US" sz="600" u="none" strike="noStrike">
                          <a:effectLst/>
                        </a:rPr>
                        <a:t>Question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Question being answered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can be used to narrow down the responses by illnesses</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79533001"/>
                  </a:ext>
                </a:extLst>
              </a:tr>
              <a:tr h="138410">
                <a:tc>
                  <a:txBody>
                    <a:bodyPr/>
                    <a:lstStyle/>
                    <a:p>
                      <a:pPr algn="l" fontAlgn="b"/>
                      <a:r>
                        <a:rPr lang="en-US" sz="600" u="none" strike="noStrike">
                          <a:effectLst/>
                        </a:rPr>
                        <a:t>Response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Numeric value for anser</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Continuous</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should be valuable when manipulating the data</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020973872"/>
                  </a:ext>
                </a:extLst>
              </a:tr>
              <a:tr h="138410">
                <a:tc>
                  <a:txBody>
                    <a:bodyPr/>
                    <a:lstStyle/>
                    <a:p>
                      <a:pPr algn="l" fontAlgn="b"/>
                      <a:r>
                        <a:rPr lang="en-US" sz="600" u="none" strike="noStrike">
                          <a:effectLst/>
                        </a:rPr>
                        <a:t>DataValueUnit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Unit measurement unit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makes a difference when looking at the populatin (i.e. per 100k, all, etc)</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745553229"/>
                  </a:ext>
                </a:extLst>
              </a:tr>
              <a:tr h="138410">
                <a:tc>
                  <a:txBody>
                    <a:bodyPr/>
                    <a:lstStyle/>
                    <a:p>
                      <a:pPr algn="l" fontAlgn="b"/>
                      <a:r>
                        <a:rPr lang="en-US" sz="600" u="none" strike="noStrike">
                          <a:effectLst/>
                        </a:rPr>
                        <a:t>DataValueType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Unit measurement type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explains if it is crude, age adjusted, etc.</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181539449"/>
                  </a:ext>
                </a:extLst>
              </a:tr>
              <a:tr h="230375">
                <a:tc>
                  <a:txBody>
                    <a:bodyPr/>
                    <a:lstStyle/>
                    <a:p>
                      <a:pPr algn="l" fontAlgn="b"/>
                      <a:r>
                        <a:rPr lang="en-US" sz="600" u="none" strike="noStrike">
                          <a:effectLst/>
                        </a:rPr>
                        <a:t>DataValue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value of data unit (i.e. 44/yrs)</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dirty="0">
                          <a:effectLst/>
                        </a:rPr>
                        <a:t>This is the value for the </a:t>
                      </a:r>
                      <a:r>
                        <a:rPr lang="en-US" sz="600" u="none" strike="noStrike" dirty="0" err="1">
                          <a:effectLst/>
                        </a:rPr>
                        <a:t>prevoius</a:t>
                      </a:r>
                      <a:r>
                        <a:rPr lang="en-US" sz="600" u="none" strike="noStrike" dirty="0">
                          <a:effectLst/>
                        </a:rPr>
                        <a:t> 2 fields--so 44 years old kind of thing.  Field will be used for age range, and population calcs</a:t>
                      </a:r>
                      <a:endParaRPr lang="en-US" sz="600" b="0" i="0" u="none" strike="noStrike" dirty="0">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42285987"/>
                  </a:ext>
                </a:extLst>
              </a:tr>
              <a:tr h="138410">
                <a:tc>
                  <a:txBody>
                    <a:bodyPr/>
                    <a:lstStyle/>
                    <a:p>
                      <a:pPr algn="l" fontAlgn="b"/>
                      <a:r>
                        <a:rPr lang="en-US" sz="600" u="none" strike="noStrike">
                          <a:effectLst/>
                        </a:rPr>
                        <a:t>DataValueAlt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alternate value of data unit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same as previous field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2893558081"/>
                  </a:ext>
                </a:extLst>
              </a:tr>
              <a:tr h="138410">
                <a:tc>
                  <a:txBody>
                    <a:bodyPr/>
                    <a:lstStyle/>
                    <a:p>
                      <a:pPr algn="l" fontAlgn="b"/>
                      <a:r>
                        <a:rPr lang="en-US" sz="600" u="none" strike="noStrike">
                          <a:effectLst/>
                        </a:rPr>
                        <a:t>DataValueFootnoteSymbol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either null or *</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not sure yet</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745745794"/>
                  </a:ext>
                </a:extLst>
              </a:tr>
              <a:tr h="138410">
                <a:tc>
                  <a:txBody>
                    <a:bodyPr/>
                    <a:lstStyle/>
                    <a:p>
                      <a:pPr algn="l" fontAlgn="b"/>
                      <a:r>
                        <a:rPr lang="en-US" sz="600" u="none" strike="noStrike">
                          <a:effectLst/>
                        </a:rPr>
                        <a:t>DataValueFootnote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actual footnote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not sure yet</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005200245"/>
                  </a:ext>
                </a:extLst>
              </a:tr>
              <a:tr h="138410">
                <a:tc>
                  <a:txBody>
                    <a:bodyPr/>
                    <a:lstStyle/>
                    <a:p>
                      <a:pPr algn="l" fontAlgn="b"/>
                      <a:r>
                        <a:rPr lang="en-US" sz="600" u="none" strike="noStrike">
                          <a:effectLst/>
                        </a:rPr>
                        <a:t>LowConfidenceLimit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Unclear</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033800067"/>
                  </a:ext>
                </a:extLst>
              </a:tr>
              <a:tr h="138410">
                <a:tc>
                  <a:txBody>
                    <a:bodyPr/>
                    <a:lstStyle/>
                    <a:p>
                      <a:pPr algn="l" fontAlgn="b"/>
                      <a:r>
                        <a:rPr lang="en-US" sz="600" u="none" strike="noStrike">
                          <a:effectLst/>
                        </a:rPr>
                        <a:t>HighConfidenceLimit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Unclear</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2254696329"/>
                  </a:ext>
                </a:extLst>
              </a:tr>
              <a:tr h="138410">
                <a:tc>
                  <a:txBody>
                    <a:bodyPr/>
                    <a:lstStyle/>
                    <a:p>
                      <a:pPr algn="l" fontAlgn="b"/>
                      <a:r>
                        <a:rPr lang="en-US" sz="600" u="none" strike="noStrike">
                          <a:effectLst/>
                        </a:rPr>
                        <a:t>StratificationCategory1</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First grouping category</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Defines the grouping being used for the record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913073196"/>
                  </a:ext>
                </a:extLst>
              </a:tr>
              <a:tr h="138410">
                <a:tc>
                  <a:txBody>
                    <a:bodyPr/>
                    <a:lstStyle/>
                    <a:p>
                      <a:pPr algn="l" fontAlgn="b"/>
                      <a:r>
                        <a:rPr lang="en-US" sz="600" u="none" strike="noStrike">
                          <a:effectLst/>
                        </a:rPr>
                        <a:t>Stratification1</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Value of the group</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value of the group</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781798916"/>
                  </a:ext>
                </a:extLst>
              </a:tr>
              <a:tr h="138410">
                <a:tc>
                  <a:txBody>
                    <a:bodyPr/>
                    <a:lstStyle/>
                    <a:p>
                      <a:pPr algn="l" fontAlgn="b"/>
                      <a:r>
                        <a:rPr lang="en-US" sz="600" u="none" strike="noStrike">
                          <a:effectLst/>
                        </a:rPr>
                        <a:t>StratificationCategory2</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Second grouping category</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Defines the grouping being used for the record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758048510"/>
                  </a:ext>
                </a:extLst>
              </a:tr>
              <a:tr h="138410">
                <a:tc>
                  <a:txBody>
                    <a:bodyPr/>
                    <a:lstStyle/>
                    <a:p>
                      <a:pPr algn="l" fontAlgn="b"/>
                      <a:r>
                        <a:rPr lang="en-US" sz="600" u="none" strike="noStrike">
                          <a:effectLst/>
                        </a:rPr>
                        <a:t>Stratification2</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value of group</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value of the group</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691948702"/>
                  </a:ext>
                </a:extLst>
              </a:tr>
              <a:tr h="138410">
                <a:tc>
                  <a:txBody>
                    <a:bodyPr/>
                    <a:lstStyle/>
                    <a:p>
                      <a:pPr algn="l" fontAlgn="b"/>
                      <a:r>
                        <a:rPr lang="en-US" sz="600" u="none" strike="noStrike">
                          <a:effectLst/>
                        </a:rPr>
                        <a:t>StratificationCategory3</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Third grouping category</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Defines the grouping being used for the record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48099090"/>
                  </a:ext>
                </a:extLst>
              </a:tr>
              <a:tr h="138410">
                <a:tc>
                  <a:txBody>
                    <a:bodyPr/>
                    <a:lstStyle/>
                    <a:p>
                      <a:pPr algn="l" fontAlgn="b"/>
                      <a:r>
                        <a:rPr lang="en-US" sz="600" u="none" strike="noStrike">
                          <a:effectLst/>
                        </a:rPr>
                        <a:t>Stratification3</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Value of Group</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value of the group</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72397339"/>
                  </a:ext>
                </a:extLst>
              </a:tr>
              <a:tr h="230375">
                <a:tc>
                  <a:txBody>
                    <a:bodyPr/>
                    <a:lstStyle/>
                    <a:p>
                      <a:pPr algn="l" fontAlgn="b"/>
                      <a:r>
                        <a:rPr lang="en-US" sz="600" u="none" strike="noStrike">
                          <a:effectLst/>
                        </a:rPr>
                        <a:t>Geolocation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geo location 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Continuous</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I don't think I'll use this field.  It appears to be a true geo location and not useful in terms of what we're doing</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2897364214"/>
                  </a:ext>
                </a:extLst>
              </a:tr>
              <a:tr h="138410">
                <a:tc>
                  <a:txBody>
                    <a:bodyPr/>
                    <a:lstStyle/>
                    <a:p>
                      <a:pPr algn="l" fontAlgn="b"/>
                      <a:r>
                        <a:rPr lang="en-US" sz="600" u="none" strike="noStrike">
                          <a:effectLst/>
                        </a:rPr>
                        <a:t>LocationID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Location id as int</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Continuous</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I'm sure there is a correlation between this and the state abbreviation</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2106200386"/>
                  </a:ext>
                </a:extLst>
              </a:tr>
              <a:tr h="138410">
                <a:tc>
                  <a:txBody>
                    <a:bodyPr/>
                    <a:lstStyle/>
                    <a:p>
                      <a:pPr algn="l" fontAlgn="b"/>
                      <a:r>
                        <a:rPr lang="en-US" sz="600" u="none" strike="noStrike">
                          <a:effectLst/>
                        </a:rPr>
                        <a:t>TopicID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pt-BR" sz="600" u="none" strike="noStrike">
                          <a:effectLst/>
                        </a:rPr>
                        <a:t>The CDI topic (i.e. DIA, AST…etc)</a:t>
                      </a:r>
                      <a:endParaRPr lang="pt-BR"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an abbreviation for the topic--I am not sure if I'll use it or not</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977303619"/>
                  </a:ext>
                </a:extLst>
              </a:tr>
              <a:tr h="230375">
                <a:tc>
                  <a:txBody>
                    <a:bodyPr/>
                    <a:lstStyle/>
                    <a:p>
                      <a:pPr algn="l" fontAlgn="b"/>
                      <a:r>
                        <a:rPr lang="en-US" sz="600" u="none" strike="noStrike">
                          <a:effectLst/>
                        </a:rPr>
                        <a:t>QuestionID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the CDI topic with the id of the question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the abbreviation plus question #--it may be useful in the manipulations, as it means I won't have to do dummies </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189652574"/>
                  </a:ext>
                </a:extLst>
              </a:tr>
              <a:tr h="138410">
                <a:tc>
                  <a:txBody>
                    <a:bodyPr/>
                    <a:lstStyle/>
                    <a:p>
                      <a:pPr algn="l" fontAlgn="b"/>
                      <a:r>
                        <a:rPr lang="en-US" sz="600" u="none" strike="noStrike">
                          <a:effectLst/>
                        </a:rPr>
                        <a:t>ResponseID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response 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same as previous field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271866610"/>
                  </a:ext>
                </a:extLst>
              </a:tr>
              <a:tr h="230375">
                <a:tc>
                  <a:txBody>
                    <a:bodyPr/>
                    <a:lstStyle/>
                    <a:p>
                      <a:pPr algn="l" fontAlgn="b"/>
                      <a:r>
                        <a:rPr lang="en-US" sz="600" u="none" strike="noStrike">
                          <a:effectLst/>
                        </a:rPr>
                        <a:t>DataValueTypeID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data value type (i.e. "AGEADJRATE" or CRD)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also an abbreviation for a previous field</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3114495566"/>
                  </a:ext>
                </a:extLst>
              </a:tr>
              <a:tr h="138410">
                <a:tc>
                  <a:txBody>
                    <a:bodyPr/>
                    <a:lstStyle/>
                    <a:p>
                      <a:pPr algn="l" fontAlgn="b"/>
                      <a:r>
                        <a:rPr lang="en-US" sz="600" u="none" strike="noStrike">
                          <a:effectLst/>
                        </a:rPr>
                        <a:t>StratificationCategoryID1</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What stratification was used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the abbreviation for the grouping</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057478023"/>
                  </a:ext>
                </a:extLst>
              </a:tr>
              <a:tr h="138410">
                <a:tc>
                  <a:txBody>
                    <a:bodyPr/>
                    <a:lstStyle/>
                    <a:p>
                      <a:pPr algn="l" fontAlgn="b"/>
                      <a:r>
                        <a:rPr lang="en-US" sz="600" u="none" strike="noStrike">
                          <a:effectLst/>
                        </a:rPr>
                        <a:t>StratificationID1</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value of the stratification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abbreviation for the grouping category</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7669145"/>
                  </a:ext>
                </a:extLst>
              </a:tr>
              <a:tr h="138410">
                <a:tc>
                  <a:txBody>
                    <a:bodyPr/>
                    <a:lstStyle/>
                    <a:p>
                      <a:pPr algn="l" fontAlgn="b"/>
                      <a:r>
                        <a:rPr lang="en-US" sz="600" u="none" strike="noStrike">
                          <a:effectLst/>
                        </a:rPr>
                        <a:t>StratificationCategoryID2</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What stratification was used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the abbreviation for the grouping</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1141544388"/>
                  </a:ext>
                </a:extLst>
              </a:tr>
              <a:tr h="138410">
                <a:tc>
                  <a:txBody>
                    <a:bodyPr/>
                    <a:lstStyle/>
                    <a:p>
                      <a:pPr algn="l" fontAlgn="b"/>
                      <a:r>
                        <a:rPr lang="en-US" sz="600" u="none" strike="noStrike">
                          <a:effectLst/>
                        </a:rPr>
                        <a:t>StratificationID2</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value of the stratification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abbreviation for the grouping category</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441882915"/>
                  </a:ext>
                </a:extLst>
              </a:tr>
              <a:tr h="138410">
                <a:tc>
                  <a:txBody>
                    <a:bodyPr/>
                    <a:lstStyle/>
                    <a:p>
                      <a:pPr algn="l" fontAlgn="b"/>
                      <a:r>
                        <a:rPr lang="en-US" sz="600" u="none" strike="noStrike">
                          <a:effectLst/>
                        </a:rPr>
                        <a:t>StratificationCategoryID3</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What stratification was used</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discrete</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this is the abbreviation for the grouping</a:t>
                      </a:r>
                      <a:endParaRPr lang="en-US" sz="600" b="0" i="0" u="none" strike="noStrike">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772008200"/>
                  </a:ext>
                </a:extLst>
              </a:tr>
              <a:tr h="138410">
                <a:tc>
                  <a:txBody>
                    <a:bodyPr/>
                    <a:lstStyle/>
                    <a:p>
                      <a:pPr algn="l" fontAlgn="b"/>
                      <a:r>
                        <a:rPr lang="en-US" sz="600" u="none" strike="noStrike">
                          <a:effectLst/>
                        </a:rPr>
                        <a:t>StratificationID3</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The value of the stratification</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a:effectLst/>
                        </a:rPr>
                        <a:t>nominal</a:t>
                      </a:r>
                      <a:endParaRPr lang="en-US" sz="600" b="0" i="0" u="none" strike="noStrike">
                        <a:solidFill>
                          <a:srgbClr val="000000"/>
                        </a:solidFill>
                        <a:effectLst/>
                        <a:latin typeface="Aptos Narrow" panose="020B0004020202020204" pitchFamily="34" charset="0"/>
                      </a:endParaRPr>
                    </a:p>
                  </a:txBody>
                  <a:tcPr marL="5571" marR="5571" marT="5571" marB="0" anchor="b"/>
                </a:tc>
                <a:tc>
                  <a:txBody>
                    <a:bodyPr/>
                    <a:lstStyle/>
                    <a:p>
                      <a:pPr algn="l" fontAlgn="b"/>
                      <a:r>
                        <a:rPr lang="en-US" sz="600" u="none" strike="noStrike" dirty="0">
                          <a:effectLst/>
                        </a:rPr>
                        <a:t>abbreviation for the grouping category</a:t>
                      </a:r>
                      <a:endParaRPr lang="en-US" sz="600" b="0" i="0" u="none" strike="noStrike" dirty="0">
                        <a:solidFill>
                          <a:srgbClr val="000000"/>
                        </a:solidFill>
                        <a:effectLst/>
                        <a:latin typeface="Aptos Narrow" panose="020B0004020202020204" pitchFamily="34" charset="0"/>
                      </a:endParaRPr>
                    </a:p>
                  </a:txBody>
                  <a:tcPr marL="5571" marR="5571" marT="5571" marB="0" anchor="b"/>
                </a:tc>
                <a:extLst>
                  <a:ext uri="{0D108BD9-81ED-4DB2-BD59-A6C34878D82A}">
                    <a16:rowId xmlns:a16="http://schemas.microsoft.com/office/drawing/2014/main" val="2089863904"/>
                  </a:ext>
                </a:extLst>
              </a:tr>
            </a:tbl>
          </a:graphicData>
        </a:graphic>
      </p:graphicFrame>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3429002"/>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5774499"/>
            <a:ext cx="9144000" cy="926925"/>
          </a:xfrm>
        </p:spPr>
        <p:txBody>
          <a:bodyPr>
            <a:normAutofit/>
          </a:bodyPr>
          <a:lstStyle/>
          <a:p>
            <a:r>
              <a:rPr lang="en-US" sz="1600" dirty="0"/>
              <a:t>Is it possible to predict which illness(es) are the most prevalent based on the data collected by the CDI web tool and based on the categories used by each data source?  Can this be done using time series (start year/end year) analysis?</a:t>
            </a:r>
          </a:p>
        </p:txBody>
      </p:sp>
      <p:sp>
        <p:nvSpPr>
          <p:cNvPr id="4" name="TextBox 3">
            <a:extLst>
              <a:ext uri="{FF2B5EF4-FFF2-40B4-BE49-F238E27FC236}">
                <a16:creationId xmlns:a16="http://schemas.microsoft.com/office/drawing/2014/main" id="{78E363B6-87ED-DD22-3A6E-414B33AFD68B}"/>
              </a:ext>
            </a:extLst>
          </p:cNvPr>
          <p:cNvSpPr txBox="1"/>
          <p:nvPr/>
        </p:nvSpPr>
        <p:spPr>
          <a:xfrm>
            <a:off x="1173271" y="4105730"/>
            <a:ext cx="9586586" cy="369332"/>
          </a:xfrm>
          <a:prstGeom prst="rect">
            <a:avLst/>
          </a:prstGeom>
          <a:noFill/>
        </p:spPr>
        <p:txBody>
          <a:bodyPr wrap="square">
            <a:spAutoFit/>
          </a:bodyPr>
          <a:lstStyle/>
          <a:p>
            <a:pPr algn="ctr"/>
            <a:r>
              <a:rPr lang="en-US" dirty="0"/>
              <a:t>ML Goal</a:t>
            </a:r>
            <a:endParaRPr lang="en-US" dirty="0">
              <a:solidFill>
                <a:schemeClr val="tx1"/>
              </a:solidFill>
            </a:endParaRPr>
          </a:p>
        </p:txBody>
      </p:sp>
    </p:spTree>
    <p:extLst>
      <p:ext uri="{BB962C8B-B14F-4D97-AF65-F5344CB8AC3E}">
        <p14:creationId xmlns:p14="http://schemas.microsoft.com/office/powerpoint/2010/main" val="20689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381000"/>
            <a:ext cx="11277600" cy="1325563"/>
          </a:xfrm>
        </p:spPr>
        <p:txBody>
          <a:bodyPr/>
          <a:lstStyle/>
          <a:p>
            <a:r>
              <a:rPr lang="en-US" dirty="0"/>
              <a:t>ML Plan?</a:t>
            </a:r>
          </a:p>
        </p:txBody>
      </p:sp>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
        <p:nvSpPr>
          <p:cNvPr id="9" name="Flowchart: Process 8">
            <a:extLst>
              <a:ext uri="{FF2B5EF4-FFF2-40B4-BE49-F238E27FC236}">
                <a16:creationId xmlns:a16="http://schemas.microsoft.com/office/drawing/2014/main" id="{08FA1B3C-D85B-CD32-7A85-B270BB4B5601}"/>
              </a:ext>
            </a:extLst>
          </p:cNvPr>
          <p:cNvSpPr/>
          <p:nvPr/>
        </p:nvSpPr>
        <p:spPr>
          <a:xfrm>
            <a:off x="350729" y="1706562"/>
            <a:ext cx="1277655" cy="1174423"/>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Collection:  CDI Import</a:t>
            </a:r>
          </a:p>
        </p:txBody>
      </p:sp>
      <p:cxnSp>
        <p:nvCxnSpPr>
          <p:cNvPr id="11" name="Straight Arrow Connector 10">
            <a:extLst>
              <a:ext uri="{FF2B5EF4-FFF2-40B4-BE49-F238E27FC236}">
                <a16:creationId xmlns:a16="http://schemas.microsoft.com/office/drawing/2014/main" id="{0A350EAE-D649-D5D5-3FA4-6BA8D90F54DD}"/>
              </a:ext>
            </a:extLst>
          </p:cNvPr>
          <p:cNvCxnSpPr>
            <a:stCxn id="9" idx="3"/>
          </p:cNvCxnSpPr>
          <p:nvPr/>
        </p:nvCxnSpPr>
        <p:spPr>
          <a:xfrm>
            <a:off x="1628384" y="2293774"/>
            <a:ext cx="613775" cy="2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Alternate Process 11">
            <a:extLst>
              <a:ext uri="{FF2B5EF4-FFF2-40B4-BE49-F238E27FC236}">
                <a16:creationId xmlns:a16="http://schemas.microsoft.com/office/drawing/2014/main" id="{373C407A-F688-2BB4-DD95-117E331722AF}"/>
              </a:ext>
            </a:extLst>
          </p:cNvPr>
          <p:cNvSpPr/>
          <p:nvPr/>
        </p:nvSpPr>
        <p:spPr>
          <a:xfrm>
            <a:off x="2154477" y="1878904"/>
            <a:ext cx="889348" cy="1002081"/>
          </a:xfrm>
          <a:prstGeom prst="flowChartAlternate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SQL DB</a:t>
            </a:r>
          </a:p>
        </p:txBody>
      </p:sp>
      <p:cxnSp>
        <p:nvCxnSpPr>
          <p:cNvPr id="16" name="Straight Arrow Connector 15">
            <a:extLst>
              <a:ext uri="{FF2B5EF4-FFF2-40B4-BE49-F238E27FC236}">
                <a16:creationId xmlns:a16="http://schemas.microsoft.com/office/drawing/2014/main" id="{B21FB3F7-E0DE-A612-9607-4183EFBF266B}"/>
              </a:ext>
            </a:extLst>
          </p:cNvPr>
          <p:cNvCxnSpPr>
            <a:cxnSpLocks/>
            <a:stCxn id="12" idx="3"/>
          </p:cNvCxnSpPr>
          <p:nvPr/>
        </p:nvCxnSpPr>
        <p:spPr>
          <a:xfrm flipV="1">
            <a:off x="3043825" y="2379943"/>
            <a:ext cx="12891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Alternate Process 16">
            <a:extLst>
              <a:ext uri="{FF2B5EF4-FFF2-40B4-BE49-F238E27FC236}">
                <a16:creationId xmlns:a16="http://schemas.microsoft.com/office/drawing/2014/main" id="{AE05439D-E2F8-B116-1156-1C3C4492506B}"/>
              </a:ext>
            </a:extLst>
          </p:cNvPr>
          <p:cNvSpPr/>
          <p:nvPr/>
        </p:nvSpPr>
        <p:spPr>
          <a:xfrm>
            <a:off x="3248155" y="1888604"/>
            <a:ext cx="2184227" cy="914398"/>
          </a:xfrm>
          <a:prstGeom prst="flowChartAlternate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ETL/Data Processing/Cleanup</a:t>
            </a:r>
          </a:p>
        </p:txBody>
      </p:sp>
      <p:sp>
        <p:nvSpPr>
          <p:cNvPr id="18" name="Flowchart: Alternate Process 17">
            <a:extLst>
              <a:ext uri="{FF2B5EF4-FFF2-40B4-BE49-F238E27FC236}">
                <a16:creationId xmlns:a16="http://schemas.microsoft.com/office/drawing/2014/main" id="{47CDC7DF-5E4F-E64A-0ED4-5AA7BF6994EB}"/>
              </a:ext>
            </a:extLst>
          </p:cNvPr>
          <p:cNvSpPr/>
          <p:nvPr/>
        </p:nvSpPr>
        <p:spPr>
          <a:xfrm>
            <a:off x="3753110" y="3131507"/>
            <a:ext cx="2184227" cy="165343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Series data to predict which illnesses are most prevalent in the various targets.</a:t>
            </a:r>
          </a:p>
        </p:txBody>
      </p:sp>
      <p:cxnSp>
        <p:nvCxnSpPr>
          <p:cNvPr id="20" name="Straight Arrow Connector 19">
            <a:extLst>
              <a:ext uri="{FF2B5EF4-FFF2-40B4-BE49-F238E27FC236}">
                <a16:creationId xmlns:a16="http://schemas.microsoft.com/office/drawing/2014/main" id="{D649446E-AC9B-6B23-69AE-F0B196F145E1}"/>
              </a:ext>
            </a:extLst>
          </p:cNvPr>
          <p:cNvCxnSpPr>
            <a:cxnSpLocks/>
          </p:cNvCxnSpPr>
          <p:nvPr/>
        </p:nvCxnSpPr>
        <p:spPr>
          <a:xfrm flipV="1">
            <a:off x="5474917" y="2287133"/>
            <a:ext cx="486689" cy="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a:extLst>
              <a:ext uri="{FF2B5EF4-FFF2-40B4-BE49-F238E27FC236}">
                <a16:creationId xmlns:a16="http://schemas.microsoft.com/office/drawing/2014/main" id="{965E9E35-CC5F-6595-F4C9-2C75F89F3074}"/>
              </a:ext>
            </a:extLst>
          </p:cNvPr>
          <p:cNvSpPr/>
          <p:nvPr/>
        </p:nvSpPr>
        <p:spPr>
          <a:xfrm>
            <a:off x="5973873" y="1665959"/>
            <a:ext cx="1302706" cy="1427967"/>
          </a:xfrm>
          <a:prstGeom prst="flowChartPredefined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Training</a:t>
            </a:r>
          </a:p>
        </p:txBody>
      </p:sp>
      <p:cxnSp>
        <p:nvCxnSpPr>
          <p:cNvPr id="24" name="Straight Arrow Connector 23">
            <a:extLst>
              <a:ext uri="{FF2B5EF4-FFF2-40B4-BE49-F238E27FC236}">
                <a16:creationId xmlns:a16="http://schemas.microsoft.com/office/drawing/2014/main" id="{F83483B6-48D3-E4B5-10B2-2D812F8C15E5}"/>
              </a:ext>
            </a:extLst>
          </p:cNvPr>
          <p:cNvCxnSpPr/>
          <p:nvPr/>
        </p:nvCxnSpPr>
        <p:spPr>
          <a:xfrm>
            <a:off x="7276579" y="2258232"/>
            <a:ext cx="676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Data 24">
            <a:extLst>
              <a:ext uri="{FF2B5EF4-FFF2-40B4-BE49-F238E27FC236}">
                <a16:creationId xmlns:a16="http://schemas.microsoft.com/office/drawing/2014/main" id="{26486A9A-3864-2B62-419E-643DB1513CA9}"/>
              </a:ext>
            </a:extLst>
          </p:cNvPr>
          <p:cNvSpPr/>
          <p:nvPr/>
        </p:nvSpPr>
        <p:spPr>
          <a:xfrm>
            <a:off x="7692550" y="1418271"/>
            <a:ext cx="2328797" cy="2906035"/>
          </a:xfrm>
          <a:prstGeom prst="flowChartInputOutpu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Iterative process to determine which diseases should bee looked at along with which categories.</a:t>
            </a:r>
          </a:p>
        </p:txBody>
      </p:sp>
      <p:cxnSp>
        <p:nvCxnSpPr>
          <p:cNvPr id="30" name="Straight Arrow Connector 29">
            <a:extLst>
              <a:ext uri="{FF2B5EF4-FFF2-40B4-BE49-F238E27FC236}">
                <a16:creationId xmlns:a16="http://schemas.microsoft.com/office/drawing/2014/main" id="{2B59E834-BAD2-120C-50AE-82901E80E1A5}"/>
              </a:ext>
            </a:extLst>
          </p:cNvPr>
          <p:cNvCxnSpPr/>
          <p:nvPr/>
        </p:nvCxnSpPr>
        <p:spPr>
          <a:xfrm>
            <a:off x="9982200" y="2803002"/>
            <a:ext cx="489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a:extLst>
              <a:ext uri="{FF2B5EF4-FFF2-40B4-BE49-F238E27FC236}">
                <a16:creationId xmlns:a16="http://schemas.microsoft.com/office/drawing/2014/main" id="{4EC742CF-0FC1-4002-E94F-0376EE7FA51A}"/>
              </a:ext>
            </a:extLst>
          </p:cNvPr>
          <p:cNvSpPr/>
          <p:nvPr/>
        </p:nvSpPr>
        <p:spPr>
          <a:xfrm>
            <a:off x="10437318" y="2287133"/>
            <a:ext cx="1754682" cy="1141865"/>
          </a:xfrm>
          <a:prstGeom prst="flowChartDecisi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Deploy</a:t>
            </a:r>
          </a:p>
        </p:txBody>
      </p:sp>
      <p:cxnSp>
        <p:nvCxnSpPr>
          <p:cNvPr id="33" name="Straight Arrow Connector 32">
            <a:extLst>
              <a:ext uri="{FF2B5EF4-FFF2-40B4-BE49-F238E27FC236}">
                <a16:creationId xmlns:a16="http://schemas.microsoft.com/office/drawing/2014/main" id="{10186DAC-E766-F33C-9F20-7CB2FBCB9940}"/>
              </a:ext>
            </a:extLst>
          </p:cNvPr>
          <p:cNvCxnSpPr>
            <a:stCxn id="31" idx="2"/>
          </p:cNvCxnSpPr>
          <p:nvPr/>
        </p:nvCxnSpPr>
        <p:spPr>
          <a:xfrm flipH="1">
            <a:off x="11160690" y="3428998"/>
            <a:ext cx="153969" cy="1117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owchart: Predefined Process 33">
            <a:extLst>
              <a:ext uri="{FF2B5EF4-FFF2-40B4-BE49-F238E27FC236}">
                <a16:creationId xmlns:a16="http://schemas.microsoft.com/office/drawing/2014/main" id="{DEAA9B15-55EF-B90A-C561-14DC9F89B629}"/>
              </a:ext>
            </a:extLst>
          </p:cNvPr>
          <p:cNvSpPr/>
          <p:nvPr/>
        </p:nvSpPr>
        <p:spPr>
          <a:xfrm>
            <a:off x="8592330" y="4784942"/>
            <a:ext cx="3213970" cy="1348766"/>
          </a:xfrm>
          <a:prstGeom prst="flowChartPredefined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Review outcome/maintenance adjust model as needed</a:t>
            </a:r>
          </a:p>
        </p:txBody>
      </p:sp>
      <p:cxnSp>
        <p:nvCxnSpPr>
          <p:cNvPr id="38" name="Connector: Curved 37">
            <a:extLst>
              <a:ext uri="{FF2B5EF4-FFF2-40B4-BE49-F238E27FC236}">
                <a16:creationId xmlns:a16="http://schemas.microsoft.com/office/drawing/2014/main" id="{25D4AB6F-CCFE-A832-1975-ABD61999CE8E}"/>
              </a:ext>
            </a:extLst>
          </p:cNvPr>
          <p:cNvCxnSpPr>
            <a:stCxn id="34" idx="1"/>
          </p:cNvCxnSpPr>
          <p:nvPr/>
        </p:nvCxnSpPr>
        <p:spPr>
          <a:xfrm rot="10800000">
            <a:off x="1766170" y="2880985"/>
            <a:ext cx="6826160" cy="25783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89FBB1-5865-3C6F-8568-5E10F07837F6}"/>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pgAdmin</a:t>
            </a:r>
          </a:p>
        </p:txBody>
      </p:sp>
      <p:sp>
        <p:nvSpPr>
          <p:cNvPr id="4" name="Footer Placeholder 3">
            <a:extLst>
              <a:ext uri="{FF2B5EF4-FFF2-40B4-BE49-F238E27FC236}">
                <a16:creationId xmlns:a16="http://schemas.microsoft.com/office/drawing/2014/main" id="{C27B5111-EA19-0AAF-E360-81E58E0F0400}"/>
              </a:ext>
            </a:extLst>
          </p:cNvPr>
          <p:cNvSpPr>
            <a:spLocks noGrp="1"/>
          </p:cNvSpPr>
          <p:nvPr>
            <p:ph type="ftr" sz="quarter" idx="11"/>
          </p:nvPr>
        </p:nvSpPr>
        <p:spPr>
          <a:xfrm rot="5400000">
            <a:off x="-1828800" y="2002536"/>
            <a:ext cx="4114800" cy="365125"/>
          </a:xfrm>
          <a:effectLst/>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Presentation title</a:t>
            </a:r>
          </a:p>
        </p:txBody>
      </p:sp>
      <p:pic>
        <p:nvPicPr>
          <p:cNvPr id="7" name="Picture 6">
            <a:extLst>
              <a:ext uri="{FF2B5EF4-FFF2-40B4-BE49-F238E27FC236}">
                <a16:creationId xmlns:a16="http://schemas.microsoft.com/office/drawing/2014/main" id="{4A562952-4896-173F-ABF0-A177AE2AD2A7}"/>
              </a:ext>
            </a:extLst>
          </p:cNvPr>
          <p:cNvPicPr>
            <a:picLocks noChangeAspect="1"/>
          </p:cNvPicPr>
          <p:nvPr/>
        </p:nvPicPr>
        <p:blipFill>
          <a:blip r:embed="rId2"/>
          <a:stretch>
            <a:fillRect/>
          </a:stretch>
        </p:blipFill>
        <p:spPr>
          <a:xfrm>
            <a:off x="5325773" y="736370"/>
            <a:ext cx="2046300" cy="5385001"/>
          </a:xfrm>
          <a:prstGeom prst="rect">
            <a:avLst/>
          </a:prstGeom>
        </p:spPr>
      </p:pic>
      <p:pic>
        <p:nvPicPr>
          <p:cNvPr id="9" name="Picture 8">
            <a:extLst>
              <a:ext uri="{FF2B5EF4-FFF2-40B4-BE49-F238E27FC236}">
                <a16:creationId xmlns:a16="http://schemas.microsoft.com/office/drawing/2014/main" id="{A073FE48-68D2-5EEE-4A90-2C1451CBF6D5}"/>
              </a:ext>
            </a:extLst>
          </p:cNvPr>
          <p:cNvPicPr>
            <a:picLocks noChangeAspect="1"/>
          </p:cNvPicPr>
          <p:nvPr/>
        </p:nvPicPr>
        <p:blipFill>
          <a:blip r:embed="rId3"/>
          <a:stretch>
            <a:fillRect/>
          </a:stretch>
        </p:blipFill>
        <p:spPr>
          <a:xfrm>
            <a:off x="9063269" y="736370"/>
            <a:ext cx="1548262" cy="5385262"/>
          </a:xfrm>
          <a:prstGeom prst="rect">
            <a:avLst/>
          </a:prstGeom>
        </p:spPr>
      </p:pic>
      <p:sp>
        <p:nvSpPr>
          <p:cNvPr id="5" name="Slide Number Placeholder 4">
            <a:extLst>
              <a:ext uri="{FF2B5EF4-FFF2-40B4-BE49-F238E27FC236}">
                <a16:creationId xmlns:a16="http://schemas.microsoft.com/office/drawing/2014/main" id="{231B7E29-8F77-2FC3-C4F7-6375858589B4}"/>
              </a:ext>
            </a:extLst>
          </p:cNvPr>
          <p:cNvSpPr>
            <a:spLocks noGrp="1"/>
          </p:cNvSpPr>
          <p:nvPr>
            <p:ph type="sldNum" sz="quarter" idx="12"/>
          </p:nvPr>
        </p:nvSpPr>
        <p:spPr>
          <a:xfrm>
            <a:off x="11704320" y="6454671"/>
            <a:ext cx="448056" cy="365125"/>
          </a:xfrm>
        </p:spPr>
        <p:txBody>
          <a:bodyPr vert="horz" lIns="91440" tIns="45720" rIns="91440" bIns="45720" rtlCol="0" anchor="ctr">
            <a:normAutofit/>
          </a:bodyPr>
          <a:lstStyle/>
          <a:p>
            <a:pPr>
              <a:spcAft>
                <a:spcPts val="600"/>
              </a:spcAft>
            </a:pPr>
            <a:fld id="{294A09A9-5501-47C1-A89A-A340965A2BE2}"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Tree>
    <p:extLst>
      <p:ext uri="{BB962C8B-B14F-4D97-AF65-F5344CB8AC3E}">
        <p14:creationId xmlns:p14="http://schemas.microsoft.com/office/powerpoint/2010/main" val="943625268"/>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7481B2-61F1-4998-A5FC-37E947E1DE7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1CDCD41-C0EE-49F0-80CC-0DC855F8F0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1D1A41-01F0-4C5C-80FC-D7734A9F3A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TM44613219</Template>
  <TotalTime>0</TotalTime>
  <Words>801</Words>
  <Application>Microsoft Office PowerPoint</Application>
  <PresentationFormat>Widescreen</PresentationFormat>
  <Paragraphs>162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 Narrow</vt:lpstr>
      <vt:lpstr>Arial</vt:lpstr>
      <vt:lpstr>Bodoni MT</vt:lpstr>
      <vt:lpstr>Calibri</vt:lpstr>
      <vt:lpstr>Source Sans Pro Light</vt:lpstr>
      <vt:lpstr>Office Theme</vt:lpstr>
      <vt:lpstr>MSDS610 Week 2 Jennifer Steiner </vt:lpstr>
      <vt:lpstr>US Chronic Disease Indicators https://catalog.data.gov/dataset/u-s-chronic-disease-indicators</vt:lpstr>
      <vt:lpstr>Available data fields</vt:lpstr>
      <vt:lpstr>Is it possible to predict which illness(es) are the most prevalent based on the data collected by the CDI web tool and based on the categories used by each data source?  Can this be done using time series (start year/end year) analysis?</vt:lpstr>
      <vt:lpstr>ML Plan?</vt:lpstr>
      <vt:lpstr>pgAdmin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cp:revision>
  <dcterms:created xsi:type="dcterms:W3CDTF">2021-05-30T11:24:56Z</dcterms:created>
  <dcterms:modified xsi:type="dcterms:W3CDTF">2025-01-29T01:02:14Z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6de1d5b-8b4b-4e4e-a8a1-d2976158103f_Enabled">
    <vt:lpwstr>true</vt:lpwstr>
  </property>
  <property fmtid="{D5CDD505-2E9C-101B-9397-08002B2CF9AE}" pid="4" name="MSIP_Label_a6de1d5b-8b4b-4e4e-a8a1-d2976158103f_SetDate">
    <vt:lpwstr>2025-01-28T01:30:21Z</vt:lpwstr>
  </property>
  <property fmtid="{D5CDD505-2E9C-101B-9397-08002B2CF9AE}" pid="5" name="MSIP_Label_a6de1d5b-8b4b-4e4e-a8a1-d2976158103f_Method">
    <vt:lpwstr>Standard</vt:lpwstr>
  </property>
  <property fmtid="{D5CDD505-2E9C-101B-9397-08002B2CF9AE}" pid="6" name="MSIP_Label_a6de1d5b-8b4b-4e4e-a8a1-d2976158103f_Name">
    <vt:lpwstr>defa4170-0d19-0005-0004-bc88714345d2</vt:lpwstr>
  </property>
  <property fmtid="{D5CDD505-2E9C-101B-9397-08002B2CF9AE}" pid="7" name="MSIP_Label_a6de1d5b-8b4b-4e4e-a8a1-d2976158103f_SiteId">
    <vt:lpwstr>ecd4c5d9-c2fe-4522-afd1-f0d20755d9d7</vt:lpwstr>
  </property>
  <property fmtid="{D5CDD505-2E9C-101B-9397-08002B2CF9AE}" pid="8" name="MSIP_Label_a6de1d5b-8b4b-4e4e-a8a1-d2976158103f_ActionId">
    <vt:lpwstr>e0179e0b-2817-4a6e-b438-7e1266440bf0</vt:lpwstr>
  </property>
  <property fmtid="{D5CDD505-2E9C-101B-9397-08002B2CF9AE}" pid="9" name="MSIP_Label_a6de1d5b-8b4b-4e4e-a8a1-d2976158103f_ContentBits">
    <vt:lpwstr>0</vt:lpwstr>
  </property>
</Properties>
</file>