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71" r:id="rId15"/>
    <p:sldId id="272" r:id="rId16"/>
    <p:sldId id="273" r:id="rId17"/>
    <p:sldId id="274" r:id="rId18"/>
    <p:sldId id="275" r:id="rId19"/>
    <p:sldId id="276" r:id="rId20"/>
    <p:sldId id="277" r:id="rId21"/>
    <p:sldId id="279" r:id="rId22"/>
    <p:sldId id="278" r:id="rId23"/>
    <p:sldId id="280" r:id="rId2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D6"/>
          </a:solidFill>
        </a:fill>
      </a:tcStyle>
    </a:wholeTbl>
    <a:band2H>
      <a:tcTxStyle/>
      <a:tcStyle>
        <a:tcBdr/>
        <a:fill>
          <a:solidFill>
            <a:srgbClr val="E6EA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D6"/>
          </a:solidFill>
        </a:fill>
      </a:tcStyle>
    </a:wholeTbl>
    <a:band2H>
      <a:tcTxStyle/>
      <a:tcStyle>
        <a:tcBdr/>
        <a:fill>
          <a:solidFill>
            <a:srgbClr val="E6EA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4CE"/>
          </a:solidFill>
        </a:fill>
      </a:tcStyle>
    </a:wholeTbl>
    <a:band2H>
      <a:tcTxStyle/>
      <a:tcStyle>
        <a:tcBdr/>
        <a:fill>
          <a:solidFill>
            <a:srgbClr val="EDEB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EE7CA"/>
          </a:solidFill>
        </a:fill>
      </a:tcStyle>
    </a:wholeTbl>
    <a:band2H>
      <a:tcTxStyle/>
      <a:tcStyle>
        <a:tcBdr/>
        <a:fill>
          <a:solidFill>
            <a:srgbClr val="FFF3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Rectangle 5"/>
          <p:cNvSpPr/>
          <p:nvPr/>
        </p:nvSpPr>
        <p:spPr>
          <a:xfrm>
            <a:off x="0" y="0"/>
            <a:ext cx="9144000" cy="381000"/>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5" name="Rectangle 6"/>
          <p:cNvSpPr/>
          <p:nvPr/>
        </p:nvSpPr>
        <p:spPr>
          <a:xfrm>
            <a:off x="0" y="6779931"/>
            <a:ext cx="9144000" cy="91442"/>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6" name="Title Text"/>
          <p:cNvSpPr txBox="1">
            <a:spLocks noGrp="1"/>
          </p:cNvSpPr>
          <p:nvPr>
            <p:ph type="title"/>
          </p:nvPr>
        </p:nvSpPr>
        <p:spPr>
          <a:xfrm>
            <a:off x="685800" y="1828800"/>
            <a:ext cx="7772400" cy="900547"/>
          </a:xfrm>
          <a:prstGeom prst="rect">
            <a:avLst/>
          </a:prstGeom>
        </p:spPr>
        <p:txBody>
          <a:bodyPr/>
          <a:lstStyle>
            <a:lvl1pPr algn="l"/>
          </a:lstStyle>
          <a:p>
            <a:r>
              <a:t>Title Text</a:t>
            </a:r>
          </a:p>
        </p:txBody>
      </p:sp>
      <p:sp>
        <p:nvSpPr>
          <p:cNvPr id="17" name="Straight Connector 7"/>
          <p:cNvSpPr/>
          <p:nvPr/>
        </p:nvSpPr>
        <p:spPr>
          <a:xfrm>
            <a:off x="685800" y="2819400"/>
            <a:ext cx="7772401" cy="0"/>
          </a:xfrm>
          <a:prstGeom prst="line">
            <a:avLst/>
          </a:prstGeom>
          <a:ln w="15875">
            <a:solidFill>
              <a:srgbClr val="000000"/>
            </a:solidFill>
          </a:ln>
        </p:spPr>
        <p:txBody>
          <a:bodyPr lIns="45718" tIns="45718" rIns="45718" bIns="45718"/>
          <a:lstStyle/>
          <a:p>
            <a:endParaRPr/>
          </a:p>
        </p:txBody>
      </p:sp>
      <p:sp>
        <p:nvSpPr>
          <p:cNvPr id="18" name="Body Level One…"/>
          <p:cNvSpPr txBox="1">
            <a:spLocks noGrp="1"/>
          </p:cNvSpPr>
          <p:nvPr>
            <p:ph type="body" sz="half" idx="1"/>
          </p:nvPr>
        </p:nvSpPr>
        <p:spPr>
          <a:xfrm>
            <a:off x="685800" y="2895600"/>
            <a:ext cx="7772400" cy="1752600"/>
          </a:xfrm>
          <a:prstGeom prst="rect">
            <a:avLst/>
          </a:prstGeom>
        </p:spPr>
        <p:txBody>
          <a:bodyPr/>
          <a:lstStyle>
            <a:lvl1pPr marL="0" indent="0">
              <a:buSzTx/>
              <a:buFontTx/>
              <a:buNone/>
            </a:lvl1pPr>
            <a:lvl2pPr marL="0" indent="0">
              <a:buSzTx/>
              <a:buFontTx/>
              <a:buNone/>
            </a:lvl2pPr>
            <a:lvl3pPr marL="0" indent="0">
              <a:buSzTx/>
              <a:buFontTx/>
              <a:buNone/>
            </a:lvl3pPr>
            <a:lvl4pPr marL="0" indent="0">
              <a:buSzTx/>
              <a:buFontTx/>
              <a:buNone/>
            </a:lvl4pPr>
            <a:lvl5pPr marL="0" indent="0">
              <a:buSzTx/>
              <a:buFontTx/>
              <a:buNone/>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05" name="Rectangle 5"/>
          <p:cNvSpPr/>
          <p:nvPr/>
        </p:nvSpPr>
        <p:spPr>
          <a:xfrm>
            <a:off x="0" y="0"/>
            <a:ext cx="9144000" cy="381000"/>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06" name="Rectangle 6"/>
          <p:cNvSpPr/>
          <p:nvPr/>
        </p:nvSpPr>
        <p:spPr>
          <a:xfrm>
            <a:off x="0" y="6779931"/>
            <a:ext cx="9144000" cy="91442"/>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107" name="Straight Connector 7"/>
          <p:cNvSpPr/>
          <p:nvPr/>
        </p:nvSpPr>
        <p:spPr>
          <a:xfrm>
            <a:off x="457200" y="1293969"/>
            <a:ext cx="8229600" cy="1"/>
          </a:xfrm>
          <a:prstGeom prst="line">
            <a:avLst/>
          </a:prstGeom>
          <a:ln w="15875">
            <a:solidFill>
              <a:srgbClr val="000000"/>
            </a:solidFill>
          </a:ln>
        </p:spPr>
        <p:txBody>
          <a:bodyPr lIns="45718" tIns="45718" rIns="45718" bIns="45718"/>
          <a:lstStyle/>
          <a:p>
            <a:endParaRPr/>
          </a:p>
        </p:txBody>
      </p:sp>
      <p:sp>
        <p:nvSpPr>
          <p:cNvPr id="108" name="Title Text"/>
          <p:cNvSpPr txBox="1">
            <a:spLocks noGrp="1"/>
          </p:cNvSpPr>
          <p:nvPr>
            <p:ph type="title"/>
          </p:nvPr>
        </p:nvSpPr>
        <p:spPr>
          <a:prstGeom prst="rect">
            <a:avLst/>
          </a:prstGeom>
        </p:spPr>
        <p:txBody>
          <a:bodyPr/>
          <a:lstStyle/>
          <a:p>
            <a:r>
              <a:t>Title Text</a:t>
            </a:r>
          </a:p>
        </p:txBody>
      </p:sp>
      <p:sp>
        <p:nvSpPr>
          <p:cNvPr id="10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xfrm>
            <a:off x="6279546" y="6224224"/>
            <a:ext cx="273654" cy="264253"/>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Rectangle 5"/>
          <p:cNvSpPr/>
          <p:nvPr/>
        </p:nvSpPr>
        <p:spPr>
          <a:xfrm>
            <a:off x="0" y="0"/>
            <a:ext cx="9144000" cy="381000"/>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36" name="Rectangle 6"/>
          <p:cNvSpPr/>
          <p:nvPr/>
        </p:nvSpPr>
        <p:spPr>
          <a:xfrm>
            <a:off x="0" y="6779931"/>
            <a:ext cx="9144000" cy="91442"/>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37" name="Title Text"/>
          <p:cNvSpPr txBox="1">
            <a:spLocks noGrp="1"/>
          </p:cNvSpPr>
          <p:nvPr>
            <p:ph type="title"/>
          </p:nvPr>
        </p:nvSpPr>
        <p:spPr>
          <a:xfrm>
            <a:off x="722312" y="4406900"/>
            <a:ext cx="7772401" cy="1362075"/>
          </a:xfrm>
          <a:prstGeom prst="rect">
            <a:avLst/>
          </a:prstGeom>
        </p:spPr>
        <p:txBody>
          <a:bodyPr anchor="t"/>
          <a:lstStyle>
            <a:lvl1pPr algn="l">
              <a:defRPr sz="4000"/>
            </a:lvl1pPr>
          </a:lstStyle>
          <a:p>
            <a:r>
              <a:t>Title Text</a:t>
            </a:r>
          </a:p>
        </p:txBody>
      </p:sp>
      <p:sp>
        <p:nvSpPr>
          <p:cNvPr id="38" name="Body Level One…"/>
          <p:cNvSpPr txBox="1">
            <a:spLocks noGrp="1"/>
          </p:cNvSpPr>
          <p:nvPr>
            <p:ph type="body" sz="quarter" idx="1"/>
          </p:nvPr>
        </p:nvSpPr>
        <p:spPr>
          <a:xfrm>
            <a:off x="722312" y="2906713"/>
            <a:ext cx="7772401" cy="1500189"/>
          </a:xfrm>
          <a:prstGeom prst="rect">
            <a:avLst/>
          </a:prstGeom>
        </p:spPr>
        <p:txBody>
          <a:bodyPr anchor="b"/>
          <a:lstStyle>
            <a:lvl1pPr marL="0" indent="0">
              <a:buSzTx/>
              <a:buFontTx/>
              <a:buNone/>
              <a:defRPr sz="2000">
                <a:solidFill>
                  <a:srgbClr val="888888"/>
                </a:solidFill>
              </a:defRPr>
            </a:lvl1pPr>
            <a:lvl2pPr marL="0" indent="0">
              <a:buSzTx/>
              <a:buFontTx/>
              <a:buNone/>
              <a:defRPr sz="2000">
                <a:solidFill>
                  <a:srgbClr val="888888"/>
                </a:solidFill>
              </a:defRPr>
            </a:lvl2pPr>
            <a:lvl3pPr marL="0" indent="0">
              <a:buSzTx/>
              <a:buFontTx/>
              <a:buNone/>
              <a:defRPr sz="2000">
                <a:solidFill>
                  <a:srgbClr val="888888"/>
                </a:solidFill>
              </a:defRPr>
            </a:lvl3pPr>
            <a:lvl4pPr marL="0" indent="0">
              <a:buSzTx/>
              <a:buFontTx/>
              <a:buNone/>
              <a:defRPr sz="2000">
                <a:solidFill>
                  <a:srgbClr val="888888"/>
                </a:solidFill>
              </a:defRPr>
            </a:lvl4pPr>
            <a:lvl5pPr marL="0" indent="0">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9" name="Straight Connector 6"/>
          <p:cNvSpPr/>
          <p:nvPr/>
        </p:nvSpPr>
        <p:spPr>
          <a:xfrm>
            <a:off x="722312" y="4406900"/>
            <a:ext cx="7772402" cy="0"/>
          </a:xfrm>
          <a:prstGeom prst="line">
            <a:avLst/>
          </a:prstGeom>
          <a:ln w="15875">
            <a:solidFill>
              <a:srgbClr val="000000"/>
            </a:solidFill>
          </a:ln>
        </p:spPr>
        <p:txBody>
          <a:bodyPr lIns="45718" tIns="45718" rIns="45718" bIns="45718"/>
          <a:lstStyle/>
          <a:p>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half" idx="1"/>
          </p:nvPr>
        </p:nvSpPr>
        <p:spPr>
          <a:xfrm>
            <a:off x="457200" y="1600200"/>
            <a:ext cx="4038600" cy="4525963"/>
          </a:xfrm>
          <a:prstGeom prst="rect">
            <a:avLst/>
          </a:prstGeom>
        </p:spPr>
        <p:txBody>
          <a:bodyPr/>
          <a:lstStyle>
            <a:lvl1pPr>
              <a:defRPr sz="2800"/>
            </a:lvl1pPr>
            <a:lvl2pPr marL="790575" indent="-333375">
              <a:defRPr sz="2800"/>
            </a:lvl2pPr>
            <a:lvl3pPr marL="1234438" indent="-320038">
              <a:defRPr sz="2800"/>
            </a:lvl3pPr>
            <a:lvl4pPr marL="1727200" indent="-355600">
              <a:defRPr sz="2800"/>
            </a:lvl4pPr>
            <a:lvl5pPr marL="2184400" indent="-355600">
              <a:defRPr sz="2800"/>
            </a:lvl5p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sz="quarter" idx="1"/>
          </p:nvPr>
        </p:nvSpPr>
        <p:spPr>
          <a:xfrm>
            <a:off x="457200" y="1417637"/>
            <a:ext cx="4040188" cy="906463"/>
          </a:xfrm>
          <a:prstGeom prst="rect">
            <a:avLst/>
          </a:prstGeom>
        </p:spPr>
        <p:txBody>
          <a:bodyPr anchor="b"/>
          <a:lstStyle>
            <a:lvl1pPr marL="0" indent="0">
              <a:buSzTx/>
              <a:buFontTx/>
              <a:buNone/>
              <a:defRPr sz="2800" b="1"/>
            </a:lvl1pPr>
            <a:lvl2pPr marL="0" indent="0">
              <a:buSzTx/>
              <a:buFontTx/>
              <a:buNone/>
              <a:defRPr sz="2800" b="1"/>
            </a:lvl2pPr>
            <a:lvl3pPr marL="0" indent="0">
              <a:buSzTx/>
              <a:buFontTx/>
              <a:buNone/>
              <a:defRPr sz="2800" b="1"/>
            </a:lvl3pPr>
            <a:lvl4pPr marL="0" indent="0">
              <a:buSzTx/>
              <a:buFontTx/>
              <a:buNone/>
              <a:defRPr sz="2800" b="1"/>
            </a:lvl4pPr>
            <a:lvl5pPr marL="0" indent="0">
              <a:buSzTx/>
              <a:buFontTx/>
              <a:buNone/>
              <a:defRPr sz="2800" b="1"/>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4645025" y="1417637"/>
            <a:ext cx="4041775" cy="906464"/>
          </a:xfrm>
          <a:prstGeom prst="rect">
            <a:avLst/>
          </a:prstGeom>
        </p:spPr>
        <p:txBody>
          <a:bodyPr anchor="b"/>
          <a:lstStyle/>
          <a:p>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6" name="Rectangle 5"/>
          <p:cNvSpPr/>
          <p:nvPr/>
        </p:nvSpPr>
        <p:spPr>
          <a:xfrm>
            <a:off x="0" y="0"/>
            <a:ext cx="9144000" cy="381000"/>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67" name="Rectangle 6"/>
          <p:cNvSpPr/>
          <p:nvPr/>
        </p:nvSpPr>
        <p:spPr>
          <a:xfrm>
            <a:off x="0" y="6779931"/>
            <a:ext cx="9144000" cy="91442"/>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68" name="Title Text"/>
          <p:cNvSpPr txBox="1">
            <a:spLocks noGrp="1"/>
          </p:cNvSpPr>
          <p:nvPr>
            <p:ph type="title"/>
          </p:nvPr>
        </p:nvSpPr>
        <p:spPr>
          <a:prstGeom prst="rect">
            <a:avLst/>
          </a:prstGeom>
        </p:spPr>
        <p:txBody>
          <a:bodyPr/>
          <a:lstStyle/>
          <a:p>
            <a:r>
              <a:t>Title Text</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with Horizontal Rule">
    <p:spTree>
      <p:nvGrpSpPr>
        <p:cNvPr id="1" name=""/>
        <p:cNvGrpSpPr/>
        <p:nvPr/>
      </p:nvGrpSpPr>
      <p:grpSpPr>
        <a:xfrm>
          <a:off x="0" y="0"/>
          <a:ext cx="0" cy="0"/>
          <a:chOff x="0" y="0"/>
          <a:chExt cx="0" cy="0"/>
        </a:xfrm>
      </p:grpSpPr>
      <p:sp>
        <p:nvSpPr>
          <p:cNvPr id="76" name="Title Text"/>
          <p:cNvSpPr txBox="1">
            <a:spLocks noGrp="1"/>
          </p:cNvSpPr>
          <p:nvPr>
            <p:ph type="title"/>
          </p:nvPr>
        </p:nvSpPr>
        <p:spPr>
          <a:prstGeom prst="rect">
            <a:avLst/>
          </a:prstGeom>
        </p:spPr>
        <p:txBody>
          <a:bodyPr/>
          <a:lstStyle/>
          <a:p>
            <a:r>
              <a:t>Title Text</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4" name="Rectangle 5"/>
          <p:cNvSpPr/>
          <p:nvPr/>
        </p:nvSpPr>
        <p:spPr>
          <a:xfrm>
            <a:off x="0" y="0"/>
            <a:ext cx="9144000" cy="381000"/>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85" name="Rectangle 6"/>
          <p:cNvSpPr/>
          <p:nvPr/>
        </p:nvSpPr>
        <p:spPr>
          <a:xfrm>
            <a:off x="0" y="6779931"/>
            <a:ext cx="9144000" cy="91442"/>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93" name="Rectangle 5"/>
          <p:cNvSpPr/>
          <p:nvPr/>
        </p:nvSpPr>
        <p:spPr>
          <a:xfrm>
            <a:off x="-1" y="-2"/>
            <a:ext cx="9144001" cy="381003"/>
          </a:xfrm>
          <a:prstGeom prst="rect">
            <a:avLst/>
          </a:prstGeom>
          <a:solidFill>
            <a:srgbClr val="8B2332"/>
          </a:solidFill>
          <a:ln w="12700">
            <a:miter lim="400000"/>
          </a:ln>
        </p:spPr>
        <p:txBody>
          <a:bodyPr lIns="45718" tIns="45718" rIns="45718" bIns="45718" anchor="ctr"/>
          <a:lstStyle/>
          <a:p>
            <a:pPr algn="ctr">
              <a:defRPr sz="1600">
                <a:solidFill>
                  <a:srgbClr val="FFFFFF"/>
                </a:solidFill>
                <a:latin typeface="Arial"/>
                <a:ea typeface="Arial"/>
                <a:cs typeface="Arial"/>
                <a:sym typeface="Arial"/>
              </a:defRPr>
            </a:pPr>
            <a:endParaRPr/>
          </a:p>
        </p:txBody>
      </p:sp>
      <p:sp>
        <p:nvSpPr>
          <p:cNvPr id="94" name="Rectangle 6"/>
          <p:cNvSpPr/>
          <p:nvPr/>
        </p:nvSpPr>
        <p:spPr>
          <a:xfrm>
            <a:off x="-1" y="6779931"/>
            <a:ext cx="9144001" cy="91442"/>
          </a:xfrm>
          <a:prstGeom prst="rect">
            <a:avLst/>
          </a:prstGeom>
          <a:solidFill>
            <a:srgbClr val="8B2332"/>
          </a:solidFill>
          <a:ln w="12700">
            <a:miter lim="400000"/>
          </a:ln>
        </p:spPr>
        <p:txBody>
          <a:bodyPr lIns="45718" tIns="45718" rIns="45718" bIns="45718" anchor="ctr"/>
          <a:lstStyle/>
          <a:p>
            <a:pPr algn="ctr">
              <a:defRPr sz="1600">
                <a:solidFill>
                  <a:srgbClr val="FFFFFF"/>
                </a:solidFill>
                <a:latin typeface="Arial"/>
                <a:ea typeface="Arial"/>
                <a:cs typeface="Arial"/>
                <a:sym typeface="Arial"/>
              </a:defRPr>
            </a:pPr>
            <a:endParaRPr/>
          </a:p>
        </p:txBody>
      </p:sp>
      <p:sp>
        <p:nvSpPr>
          <p:cNvPr id="95" name="Title Text"/>
          <p:cNvSpPr txBox="1">
            <a:spLocks noGrp="1"/>
          </p:cNvSpPr>
          <p:nvPr>
            <p:ph type="title"/>
          </p:nvPr>
        </p:nvSpPr>
        <p:spPr>
          <a:xfrm>
            <a:off x="457198" y="228599"/>
            <a:ext cx="8229602" cy="1143001"/>
          </a:xfrm>
          <a:prstGeom prst="rect">
            <a:avLst/>
          </a:prstGeom>
        </p:spPr>
        <p:txBody>
          <a:bodyPr/>
          <a:lstStyle>
            <a:lvl1pPr>
              <a:defRPr sz="4200"/>
            </a:lvl1pPr>
          </a:lstStyle>
          <a:p>
            <a:r>
              <a:t>Title Text</a:t>
            </a:r>
          </a:p>
        </p:txBody>
      </p:sp>
      <p:sp>
        <p:nvSpPr>
          <p:cNvPr id="96" name="Straight Connector 7"/>
          <p:cNvSpPr/>
          <p:nvPr/>
        </p:nvSpPr>
        <p:spPr>
          <a:xfrm>
            <a:off x="457199" y="1293968"/>
            <a:ext cx="8229602" cy="2"/>
          </a:xfrm>
          <a:prstGeom prst="line">
            <a:avLst/>
          </a:prstGeom>
          <a:ln w="3175">
            <a:solidFill>
              <a:srgbClr val="000000"/>
            </a:solidFill>
          </a:ln>
        </p:spPr>
        <p:txBody>
          <a:bodyPr lIns="45718" tIns="45718" rIns="45718" bIns="45718"/>
          <a:lstStyle/>
          <a:p>
            <a:endParaRPr/>
          </a:p>
        </p:txBody>
      </p:sp>
      <p:sp>
        <p:nvSpPr>
          <p:cNvPr id="97" name="Body Level One…"/>
          <p:cNvSpPr txBox="1">
            <a:spLocks noGrp="1"/>
          </p:cNvSpPr>
          <p:nvPr>
            <p:ph type="body" idx="1"/>
          </p:nvPr>
        </p:nvSpPr>
        <p:spPr>
          <a:xfrm>
            <a:off x="457198" y="1600200"/>
            <a:ext cx="8229602" cy="4525965"/>
          </a:xfrm>
          <a:prstGeom prst="rect">
            <a:avLst/>
          </a:prstGeom>
        </p:spPr>
        <p:txBody>
          <a:bodyPr/>
          <a:lstStyle>
            <a:lvl1pPr marL="321467" indent="-321467">
              <a:defRPr sz="3000"/>
            </a:lvl1pPr>
            <a:lvl2pPr marL="763359" indent="-306159">
              <a:defRPr sz="3000"/>
            </a:lvl2pPr>
            <a:lvl3pPr marL="1200150" indent="-285750">
              <a:defRPr sz="3000"/>
            </a:lvl3pPr>
            <a:lvl4pPr marL="1714500" indent="-342900">
              <a:defRPr sz="3000"/>
            </a:lvl4pPr>
            <a:lvl5pPr marL="2171700" indent="-342900">
              <a:defRPr sz="3000"/>
            </a:lvl5p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xfrm>
            <a:off x="6293673" y="6236716"/>
            <a:ext cx="259527" cy="239269"/>
          </a:xfrm>
          <a:prstGeom prst="rect">
            <a:avLst/>
          </a:prstGeom>
        </p:spPr>
        <p:txBody>
          <a:bodyPr/>
          <a:lstStyle>
            <a:lvl1pPr>
              <a:defRPr sz="11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5"/>
          <p:cNvSpPr/>
          <p:nvPr/>
        </p:nvSpPr>
        <p:spPr>
          <a:xfrm>
            <a:off x="0" y="0"/>
            <a:ext cx="9144000" cy="381000"/>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3" name="Rectangle 6"/>
          <p:cNvSpPr/>
          <p:nvPr/>
        </p:nvSpPr>
        <p:spPr>
          <a:xfrm>
            <a:off x="0" y="6779931"/>
            <a:ext cx="9144000" cy="91442"/>
          </a:xfrm>
          <a:prstGeom prst="rect">
            <a:avLst/>
          </a:prstGeom>
          <a:solidFill>
            <a:srgbClr val="8B2332"/>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endParaRPr/>
          </a:p>
        </p:txBody>
      </p:sp>
      <p:sp>
        <p:nvSpPr>
          <p:cNvPr id="4" name="Straight Connector 7"/>
          <p:cNvSpPr/>
          <p:nvPr/>
        </p:nvSpPr>
        <p:spPr>
          <a:xfrm>
            <a:off x="457200" y="1293968"/>
            <a:ext cx="8229601" cy="2"/>
          </a:xfrm>
          <a:prstGeom prst="line">
            <a:avLst/>
          </a:prstGeom>
          <a:ln w="15875">
            <a:solidFill>
              <a:srgbClr val="000000"/>
            </a:solidFill>
          </a:ln>
        </p:spPr>
        <p:txBody>
          <a:bodyPr lIns="45718" tIns="45718" rIns="45718" bIns="45718"/>
          <a:lstStyle/>
          <a:p>
            <a:endParaRPr/>
          </a:p>
        </p:txBody>
      </p:sp>
      <p:sp>
        <p:nvSpPr>
          <p:cNvPr id="5" name="Title Text"/>
          <p:cNvSpPr txBox="1">
            <a:spLocks noGrp="1"/>
          </p:cNvSpPr>
          <p:nvPr>
            <p:ph type="title"/>
          </p:nvPr>
        </p:nvSpPr>
        <p:spPr>
          <a:xfrm>
            <a:off x="457200" y="228600"/>
            <a:ext cx="8229600" cy="114300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normAutofit/>
          </a:bodyPr>
          <a:lstStyle/>
          <a:p>
            <a:r>
              <a:t>Title Text</a:t>
            </a:r>
          </a:p>
        </p:txBody>
      </p:sp>
      <p:sp>
        <p:nvSpPr>
          <p:cNvPr id="6"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6279546" y="6224224"/>
            <a:ext cx="273654" cy="264253"/>
          </a:xfrm>
          <a:prstGeom prst="rect">
            <a:avLst/>
          </a:prstGeom>
          <a:ln w="12700">
            <a:miter lim="400000"/>
          </a:ln>
        </p:spPr>
        <p:txBody>
          <a:bodyPr wrap="none" lIns="45718" tIns="45718" rIns="45718" bIns="45718" anchor="ctr">
            <a:spAutoFit/>
          </a:bodyPr>
          <a:lstStyle>
            <a:lvl1pPr algn="r">
              <a:defRPr sz="1200">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6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1pPr>
      <a:lvl2pPr marL="783771" marR="0" indent="-326571" algn="l" defTabSz="914400" rtl="0" latinLnBrk="0">
        <a:lnSpc>
          <a:spcPct val="100000"/>
        </a:lnSpc>
        <a:spcBef>
          <a:spcPts val="6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2pPr>
      <a:lvl3pPr marL="1219200" marR="0" indent="-304800" algn="l" defTabSz="914400" rtl="0" latinLnBrk="0">
        <a:lnSpc>
          <a:spcPct val="100000"/>
        </a:lnSpc>
        <a:spcBef>
          <a:spcPts val="6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3pPr>
      <a:lvl4pPr marL="1737360" marR="0" indent="-365760" algn="l" defTabSz="914400" rtl="0" latinLnBrk="0">
        <a:lnSpc>
          <a:spcPct val="100000"/>
        </a:lnSpc>
        <a:spcBef>
          <a:spcPts val="6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4pPr>
      <a:lvl5pPr marL="2194560" marR="0" indent="-365760" algn="l" defTabSz="914400" rtl="0" latinLnBrk="0">
        <a:lnSpc>
          <a:spcPct val="100000"/>
        </a:lnSpc>
        <a:spcBef>
          <a:spcPts val="6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5pPr>
      <a:lvl6pPr marL="2651760" marR="0" indent="-365760" algn="l" defTabSz="914400" rtl="0" latinLnBrk="0">
        <a:lnSpc>
          <a:spcPct val="100000"/>
        </a:lnSpc>
        <a:spcBef>
          <a:spcPts val="6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6pPr>
      <a:lvl7pPr marL="3108960" marR="0" indent="-365760" algn="l" defTabSz="914400" rtl="0" latinLnBrk="0">
        <a:lnSpc>
          <a:spcPct val="100000"/>
        </a:lnSpc>
        <a:spcBef>
          <a:spcPts val="6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7pPr>
      <a:lvl8pPr marL="3566159" marR="0" indent="-365759" algn="l" defTabSz="914400" rtl="0" latinLnBrk="0">
        <a:lnSpc>
          <a:spcPct val="100000"/>
        </a:lnSpc>
        <a:spcBef>
          <a:spcPts val="6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8pPr>
      <a:lvl9pPr marL="4023359" marR="0" indent="-365759" algn="l" defTabSz="914400" rtl="0" latinLnBrk="0">
        <a:lnSpc>
          <a:spcPct val="100000"/>
        </a:lnSpc>
        <a:spcBef>
          <a:spcPts val="600"/>
        </a:spcBef>
        <a:spcAft>
          <a:spcPts val="0"/>
        </a:spcAft>
        <a:buClrTx/>
        <a:buSzPct val="100000"/>
        <a:buFont typeface="Arial"/>
        <a:buChar char="•"/>
        <a:tabLst/>
        <a:defRPr sz="3200" b="0" i="0" u="none" strike="noStrike" cap="none" spc="0" baseline="0">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infobridge.fhwa.dot.gov/" TargetMode="External"/><Relationship Id="rId2" Type="http://schemas.openxmlformats.org/officeDocument/2006/relationships/hyperlink" Target="https://www.fhwa.dot.gov/bridge/nbi/ascii.cf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ctrTitle"/>
          </p:nvPr>
        </p:nvSpPr>
        <p:spPr>
          <a:xfrm>
            <a:off x="685800" y="1828800"/>
            <a:ext cx="7772400" cy="900547"/>
          </a:xfrm>
          <a:prstGeom prst="rect">
            <a:avLst/>
          </a:prstGeom>
        </p:spPr>
        <p:txBody>
          <a:bodyPr/>
          <a:lstStyle>
            <a:lvl1pPr defTabSz="896111">
              <a:defRPr sz="3822"/>
            </a:lvl1pPr>
          </a:lstStyle>
          <a:p>
            <a:r>
              <a:t>COMP4449-Capstone Final Project</a:t>
            </a:r>
          </a:p>
        </p:txBody>
      </p:sp>
      <p:sp>
        <p:nvSpPr>
          <p:cNvPr id="120" name="Subtitle 2"/>
          <p:cNvSpPr txBox="1">
            <a:spLocks noGrp="1"/>
          </p:cNvSpPr>
          <p:nvPr>
            <p:ph type="subTitle" sz="half" idx="1"/>
          </p:nvPr>
        </p:nvSpPr>
        <p:spPr>
          <a:prstGeom prst="rect">
            <a:avLst/>
          </a:prstGeom>
        </p:spPr>
        <p:txBody>
          <a:bodyPr/>
          <a:lstStyle/>
          <a:p>
            <a:r>
              <a:rPr lang="en-US" dirty="0"/>
              <a:t>Jesse St. John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itle 1"/>
          <p:cNvSpPr txBox="1">
            <a:spLocks noGrp="1"/>
          </p:cNvSpPr>
          <p:nvPr>
            <p:ph type="title"/>
          </p:nvPr>
        </p:nvSpPr>
        <p:spPr>
          <a:prstGeom prst="rect">
            <a:avLst/>
          </a:prstGeom>
        </p:spPr>
        <p:txBody>
          <a:bodyPr/>
          <a:lstStyle/>
          <a:p>
            <a:pPr lvl="2"/>
            <a:r>
              <a:t>Data Preparation</a:t>
            </a:r>
          </a:p>
        </p:txBody>
      </p:sp>
      <p:sp>
        <p:nvSpPr>
          <p:cNvPr id="186" name="Data was assessed and prepared with the following criteria:…"/>
          <p:cNvSpPr txBox="1"/>
          <p:nvPr/>
        </p:nvSpPr>
        <p:spPr>
          <a:xfrm>
            <a:off x="457200" y="1371600"/>
            <a:ext cx="8229600" cy="526297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sz="1600" dirty="0"/>
              <a:t>Data was assessed and prepared with the following criteria:</a:t>
            </a:r>
          </a:p>
          <a:p>
            <a:pPr marL="180472" indent="-180472">
              <a:buSzPct val="100000"/>
              <a:buChar char="•"/>
              <a:defRPr>
                <a:latin typeface="Arial"/>
                <a:ea typeface="Arial"/>
                <a:cs typeface="Arial"/>
                <a:sym typeface="Arial"/>
              </a:defRPr>
            </a:pPr>
            <a:r>
              <a:rPr sz="1600" dirty="0"/>
              <a:t>Identification and removal of missing values</a:t>
            </a:r>
          </a:p>
          <a:p>
            <a:pPr marL="561472" lvl="1" indent="-180472">
              <a:buSzPct val="100000"/>
              <a:buChar char="•"/>
              <a:defRPr>
                <a:latin typeface="Arial"/>
                <a:ea typeface="Arial"/>
                <a:cs typeface="Arial"/>
                <a:sym typeface="Arial"/>
              </a:defRPr>
            </a:pPr>
            <a:r>
              <a:rPr lang="en-US" sz="1600" dirty="0"/>
              <a:t>Most rows w/nulls were dropped</a:t>
            </a:r>
          </a:p>
          <a:p>
            <a:pPr marL="561472" lvl="1" indent="-180472">
              <a:buSzPct val="100000"/>
              <a:buChar char="•"/>
              <a:defRPr>
                <a:latin typeface="Arial"/>
                <a:ea typeface="Arial"/>
                <a:cs typeface="Arial"/>
                <a:sym typeface="Arial"/>
              </a:defRPr>
            </a:pPr>
            <a:r>
              <a:rPr lang="en-US" sz="1600" dirty="0"/>
              <a:t>Imputation of 0 was used for Year of Reconstruction</a:t>
            </a:r>
          </a:p>
          <a:p>
            <a:pPr marL="561472" lvl="1" indent="-180472">
              <a:buSzPct val="100000"/>
              <a:buChar char="•"/>
              <a:defRPr>
                <a:latin typeface="Arial"/>
                <a:ea typeface="Arial"/>
                <a:cs typeface="Arial"/>
                <a:sym typeface="Arial"/>
              </a:defRPr>
            </a:pPr>
            <a:r>
              <a:rPr lang="en-US" sz="1600" dirty="0"/>
              <a:t>Imputation of mean based off Year and Functional Class was used for Percent ADT Truck</a:t>
            </a:r>
            <a:endParaRPr sz="1600" dirty="0"/>
          </a:p>
          <a:p>
            <a:pPr marL="180472" indent="-180472">
              <a:buSzPct val="100000"/>
              <a:buChar char="•"/>
              <a:defRPr>
                <a:latin typeface="Arial"/>
                <a:ea typeface="Arial"/>
                <a:cs typeface="Arial"/>
                <a:sym typeface="Arial"/>
              </a:defRPr>
            </a:pPr>
            <a:endParaRPr sz="1600" dirty="0"/>
          </a:p>
          <a:p>
            <a:pPr marL="180472" indent="-180472">
              <a:buSzPct val="100000"/>
              <a:buChar char="•"/>
              <a:defRPr>
                <a:latin typeface="Arial"/>
                <a:ea typeface="Arial"/>
                <a:cs typeface="Arial"/>
                <a:sym typeface="Arial"/>
              </a:defRPr>
            </a:pPr>
            <a:r>
              <a:rPr sz="1600" dirty="0"/>
              <a:t>Transformations</a:t>
            </a:r>
          </a:p>
          <a:p>
            <a:pPr marL="561472" lvl="1" indent="-180472">
              <a:buSzPct val="100000"/>
              <a:buFontTx/>
              <a:buChar char="•"/>
              <a:defRPr>
                <a:latin typeface="Arial"/>
                <a:ea typeface="Arial"/>
                <a:cs typeface="Arial"/>
                <a:sym typeface="Arial"/>
              </a:defRPr>
            </a:pPr>
            <a:r>
              <a:rPr lang="en-US" sz="1600" dirty="0"/>
              <a:t>Several columns had to encoded for use (binary flags or encoded categories)</a:t>
            </a:r>
          </a:p>
          <a:p>
            <a:pPr marL="561472" lvl="1" indent="-180472">
              <a:buSzPct val="100000"/>
              <a:buChar char="•"/>
              <a:defRPr>
                <a:latin typeface="Arial"/>
                <a:ea typeface="Arial"/>
                <a:cs typeface="Arial"/>
                <a:sym typeface="Arial"/>
              </a:defRPr>
            </a:pPr>
            <a:r>
              <a:rPr sz="1600" dirty="0"/>
              <a:t>Skewness</a:t>
            </a:r>
            <a:r>
              <a:rPr lang="en-US" sz="1600" dirty="0"/>
              <a:t> of ADT, Year Built, Traffic Lanes columns was handled using IQR approach</a:t>
            </a:r>
            <a:endParaRPr sz="1600" dirty="0"/>
          </a:p>
          <a:p>
            <a:pPr marL="180472" indent="-180472">
              <a:buSzPct val="100000"/>
              <a:buChar char="•"/>
              <a:defRPr>
                <a:latin typeface="Arial"/>
                <a:ea typeface="Arial"/>
                <a:cs typeface="Arial"/>
                <a:sym typeface="Arial"/>
              </a:defRPr>
            </a:pPr>
            <a:endParaRPr sz="1600" dirty="0"/>
          </a:p>
          <a:p>
            <a:pPr marL="180472" indent="-180472">
              <a:buSzPct val="100000"/>
              <a:buChar char="•"/>
              <a:defRPr>
                <a:latin typeface="Arial"/>
                <a:ea typeface="Arial"/>
                <a:cs typeface="Arial"/>
                <a:sym typeface="Arial"/>
              </a:defRPr>
            </a:pPr>
            <a:r>
              <a:rPr sz="1600" dirty="0"/>
              <a:t>Feature Selection</a:t>
            </a:r>
          </a:p>
          <a:p>
            <a:pPr marL="561472" lvl="1" indent="-180472">
              <a:buSzPct val="100000"/>
              <a:buFontTx/>
              <a:buChar char="•"/>
              <a:defRPr>
                <a:latin typeface="Arial"/>
                <a:ea typeface="Arial"/>
                <a:cs typeface="Arial"/>
                <a:sym typeface="Arial"/>
              </a:defRPr>
            </a:pPr>
            <a:r>
              <a:rPr lang="en-US" sz="1600" dirty="0"/>
              <a:t>Features used or like types used in existing deterioration models</a:t>
            </a:r>
          </a:p>
          <a:p>
            <a:pPr marL="561472" lvl="1" indent="-180472">
              <a:buSzPct val="100000"/>
              <a:buChar char="•"/>
              <a:defRPr>
                <a:latin typeface="Arial"/>
                <a:ea typeface="Arial"/>
                <a:cs typeface="Arial"/>
                <a:sym typeface="Arial"/>
              </a:defRPr>
            </a:pPr>
            <a:r>
              <a:rPr sz="1600" dirty="0"/>
              <a:t>Correlation analysis (Removal of redundancy)</a:t>
            </a:r>
            <a:endParaRPr lang="en-US" sz="1600" dirty="0"/>
          </a:p>
          <a:p>
            <a:pPr marL="180472" indent="-180472">
              <a:buSzPct val="100000"/>
              <a:buChar char="•"/>
              <a:defRPr>
                <a:latin typeface="Arial"/>
                <a:ea typeface="Arial"/>
                <a:cs typeface="Arial"/>
                <a:sym typeface="Arial"/>
              </a:defRPr>
            </a:pPr>
            <a:endParaRPr sz="1600" dirty="0"/>
          </a:p>
          <a:p>
            <a:pPr marL="180472" indent="-180472">
              <a:buSzPct val="100000"/>
              <a:buChar char="•"/>
              <a:defRPr>
                <a:latin typeface="Arial"/>
                <a:ea typeface="Arial"/>
                <a:cs typeface="Arial"/>
                <a:sym typeface="Arial"/>
              </a:defRPr>
            </a:pPr>
            <a:r>
              <a:rPr sz="1600" dirty="0"/>
              <a:t>Partitioning</a:t>
            </a:r>
          </a:p>
          <a:p>
            <a:pPr marL="561472" lvl="1" indent="-180472">
              <a:buSzPct val="100000"/>
              <a:buChar char="•"/>
              <a:defRPr>
                <a:latin typeface="Arial"/>
                <a:ea typeface="Arial"/>
                <a:cs typeface="Arial"/>
                <a:sym typeface="Arial"/>
              </a:defRPr>
            </a:pPr>
            <a:r>
              <a:rPr sz="1600" dirty="0"/>
              <a:t>Train-Test splits</a:t>
            </a:r>
            <a:r>
              <a:rPr lang="en-US" sz="1600" dirty="0"/>
              <a:t>: 80-20 split</a:t>
            </a:r>
            <a:endParaRPr sz="1600" dirty="0"/>
          </a:p>
          <a:p>
            <a:pPr marL="180472" indent="-180472">
              <a:buSzPct val="100000"/>
              <a:buChar char="•"/>
              <a:defRPr>
                <a:latin typeface="Arial"/>
                <a:ea typeface="Arial"/>
                <a:cs typeface="Arial"/>
                <a:sym typeface="Arial"/>
              </a:defRPr>
            </a:pPr>
            <a:endParaRPr sz="1600" dirty="0"/>
          </a:p>
          <a:p>
            <a:pPr marL="180472" indent="-180472">
              <a:buSzPct val="100000"/>
              <a:buChar char="•"/>
              <a:defRPr>
                <a:latin typeface="Arial"/>
                <a:ea typeface="Arial"/>
                <a:cs typeface="Arial"/>
                <a:sym typeface="Arial"/>
              </a:defRPr>
            </a:pPr>
            <a:r>
              <a:rPr sz="1600" dirty="0"/>
              <a:t>Scaling</a:t>
            </a:r>
          </a:p>
          <a:p>
            <a:pPr marL="561472" lvl="1" indent="-180472">
              <a:buSzPct val="100000"/>
              <a:buChar char="•"/>
              <a:defRPr>
                <a:latin typeface="Arial"/>
                <a:ea typeface="Arial"/>
                <a:cs typeface="Arial"/>
                <a:sym typeface="Arial"/>
              </a:defRPr>
            </a:pPr>
            <a:r>
              <a:rPr sz="1600" dirty="0"/>
              <a:t>Standardization</a:t>
            </a:r>
            <a:r>
              <a:rPr lang="en-US" sz="1600" dirty="0"/>
              <a:t> of numerical features</a:t>
            </a:r>
            <a:endParaRPr sz="1600"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prstGeom prst="rect">
            <a:avLst/>
          </a:prstGeom>
        </p:spPr>
        <p:txBody>
          <a:bodyPr/>
          <a:lstStyle/>
          <a:p>
            <a:pPr lvl="2"/>
            <a:r>
              <a:t>Model Selection</a:t>
            </a:r>
          </a:p>
        </p:txBody>
      </p:sp>
      <p:sp>
        <p:nvSpPr>
          <p:cNvPr id="189" name="Data requirements allowed the following algorithms to be considered:…"/>
          <p:cNvSpPr txBox="1"/>
          <p:nvPr/>
        </p:nvSpPr>
        <p:spPr>
          <a:xfrm>
            <a:off x="457200" y="1371600"/>
            <a:ext cx="8229600" cy="2031321"/>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dirty="0"/>
              <a:t>Data requirements allowed the following algorithms to be considered:</a:t>
            </a:r>
          </a:p>
          <a:p>
            <a:pPr marL="180472" indent="-180472">
              <a:buSzPct val="100000"/>
              <a:buChar char="•"/>
              <a:defRPr>
                <a:latin typeface="Arial"/>
                <a:ea typeface="Arial"/>
                <a:cs typeface="Arial"/>
                <a:sym typeface="Arial"/>
              </a:defRPr>
            </a:pPr>
            <a:r>
              <a:rPr lang="en-US" dirty="0"/>
              <a:t>Linear</a:t>
            </a:r>
            <a:r>
              <a:rPr dirty="0"/>
              <a:t> Regression</a:t>
            </a:r>
          </a:p>
          <a:p>
            <a:pPr marL="180472" indent="-180472">
              <a:buSzPct val="100000"/>
              <a:buChar char="•"/>
              <a:defRPr>
                <a:latin typeface="Arial"/>
                <a:ea typeface="Arial"/>
                <a:cs typeface="Arial"/>
                <a:sym typeface="Arial"/>
              </a:defRPr>
            </a:pPr>
            <a:r>
              <a:rPr lang="en-US" dirty="0"/>
              <a:t>Elastic Net Regression</a:t>
            </a:r>
            <a:endParaRPr dirty="0"/>
          </a:p>
          <a:p>
            <a:pPr marL="180472" indent="-180472">
              <a:buSzPct val="100000"/>
              <a:buChar char="•"/>
              <a:defRPr>
                <a:latin typeface="Arial"/>
                <a:ea typeface="Arial"/>
                <a:cs typeface="Arial"/>
                <a:sym typeface="Arial"/>
              </a:defRPr>
            </a:pPr>
            <a:r>
              <a:rPr lang="en-US" dirty="0"/>
              <a:t>Decision Tree</a:t>
            </a:r>
            <a:r>
              <a:rPr dirty="0"/>
              <a:t> </a:t>
            </a:r>
            <a:r>
              <a:rPr lang="en-US" dirty="0"/>
              <a:t>Regression</a:t>
            </a:r>
            <a:endParaRPr dirty="0"/>
          </a:p>
          <a:p>
            <a:pPr marL="180472" indent="-180472">
              <a:buSzPct val="100000"/>
              <a:buChar char="•"/>
              <a:defRPr>
                <a:latin typeface="Arial"/>
                <a:ea typeface="Arial"/>
                <a:cs typeface="Arial"/>
                <a:sym typeface="Arial"/>
              </a:defRPr>
            </a:pPr>
            <a:r>
              <a:rPr lang="en-US" dirty="0" err="1"/>
              <a:t>XGBoost</a:t>
            </a:r>
            <a:r>
              <a:rPr dirty="0"/>
              <a:t> </a:t>
            </a:r>
            <a:r>
              <a:rPr lang="en-US" dirty="0"/>
              <a:t>Regression</a:t>
            </a:r>
            <a:endParaRPr dirty="0"/>
          </a:p>
          <a:p>
            <a:pPr>
              <a:defRPr>
                <a:latin typeface="Arial"/>
                <a:ea typeface="Arial"/>
                <a:cs typeface="Arial"/>
                <a:sym typeface="Arial"/>
              </a:defRPr>
            </a:pPr>
            <a:endParaRPr dirty="0"/>
          </a:p>
          <a:p>
            <a:pPr>
              <a:defRPr>
                <a:latin typeface="Arial"/>
                <a:ea typeface="Arial"/>
                <a:cs typeface="Arial"/>
                <a:sym typeface="Arial"/>
              </a:defRPr>
            </a:pPr>
            <a:r>
              <a:rPr lang="en-US" dirty="0"/>
              <a:t>Each model was evaluated using Adjusted R2 Criteria</a:t>
            </a:r>
            <a:r>
              <a:rPr dirty="0"/>
              <a:t>:</a:t>
            </a:r>
          </a:p>
        </p:txBody>
      </p:sp>
      <p:graphicFrame>
        <p:nvGraphicFramePr>
          <p:cNvPr id="190" name="Table"/>
          <p:cNvGraphicFramePr/>
          <p:nvPr>
            <p:extLst>
              <p:ext uri="{D42A27DB-BD31-4B8C-83A1-F6EECF244321}">
                <p14:modId xmlns:p14="http://schemas.microsoft.com/office/powerpoint/2010/main" val="2815011840"/>
              </p:ext>
            </p:extLst>
          </p:nvPr>
        </p:nvGraphicFramePr>
        <p:xfrm>
          <a:off x="2220265" y="3600732"/>
          <a:ext cx="4980950" cy="2945913"/>
        </p:xfrm>
        <a:graphic>
          <a:graphicData uri="http://schemas.openxmlformats.org/drawingml/2006/table">
            <a:tbl>
              <a:tblPr firstRow="1" firstCol="1" bandRow="1">
                <a:tableStyleId>{4C3C2611-4C71-4FC5-86AE-919BDF0F9419}</a:tableStyleId>
              </a:tblPr>
              <a:tblGrid>
                <a:gridCol w="117095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tblGrid>
              <a:tr h="508000">
                <a:tc>
                  <a:txBody>
                    <a:bodyPr/>
                    <a:lstStyle/>
                    <a:p>
                      <a:pPr algn="l">
                        <a:defRPr>
                          <a:sym typeface="Calibri"/>
                        </a:defRPr>
                      </a:pPr>
                      <a:endParaRPr/>
                    </a:p>
                  </a:txBody>
                  <a:tcPr marL="0" marR="0" marT="0" marB="0" anchor="ctr" horzOverflow="overflow"/>
                </a:tc>
                <a:tc>
                  <a:txBody>
                    <a:bodyPr/>
                    <a:lstStyle/>
                    <a:p>
                      <a:pPr algn="ctr">
                        <a:defRPr sz="1800" b="0">
                          <a:solidFill>
                            <a:srgbClr val="000000"/>
                          </a:solidFill>
                        </a:defRPr>
                      </a:pPr>
                      <a:r>
                        <a:rPr lang="en-US" sz="1200" b="1" dirty="0">
                          <a:solidFill>
                            <a:srgbClr val="FFFFFF"/>
                          </a:solidFill>
                          <a:sym typeface="Calibri"/>
                        </a:rPr>
                        <a:t>Model 1</a:t>
                      </a:r>
                      <a:endParaRPr sz="1200" b="1" dirty="0">
                        <a:solidFill>
                          <a:srgbClr val="FFFFFF"/>
                        </a:solidFill>
                        <a:sym typeface="Calibri"/>
                      </a:endParaRPr>
                    </a:p>
                  </a:txBody>
                  <a:tcPr marL="0" marR="0" marT="0" marB="0" anchor="ctr" horzOverflow="overflow"/>
                </a:tc>
                <a:tc>
                  <a:txBody>
                    <a:bodyPr/>
                    <a:lstStyle/>
                    <a:p>
                      <a:pPr algn="ctr">
                        <a:defRPr sz="1800" b="0">
                          <a:solidFill>
                            <a:srgbClr val="000000"/>
                          </a:solidFill>
                        </a:defRPr>
                      </a:pPr>
                      <a:r>
                        <a:rPr lang="en-US" sz="1200" b="1" dirty="0">
                          <a:solidFill>
                            <a:srgbClr val="FFFFFF"/>
                          </a:solidFill>
                          <a:sym typeface="Calibri"/>
                        </a:rPr>
                        <a:t>Model 2</a:t>
                      </a:r>
                      <a:endParaRPr sz="1200" b="1" dirty="0">
                        <a:solidFill>
                          <a:srgbClr val="FFFFFF"/>
                        </a:solidFill>
                        <a:sym typeface="Calibri"/>
                      </a:endParaRPr>
                    </a:p>
                  </a:txBody>
                  <a:tcPr marL="0" marR="0" marT="0" marB="0" anchor="ctr" horzOverflow="overflow"/>
                </a:tc>
                <a:tc>
                  <a:txBody>
                    <a:bodyPr/>
                    <a:lstStyle/>
                    <a:p>
                      <a:pPr algn="ctr">
                        <a:defRPr sz="1800" b="0">
                          <a:solidFill>
                            <a:srgbClr val="000000"/>
                          </a:solidFill>
                        </a:defRPr>
                      </a:pPr>
                      <a:r>
                        <a:rPr lang="en-US" sz="1200" b="1" dirty="0">
                          <a:solidFill>
                            <a:srgbClr val="FFFFFF"/>
                          </a:solidFill>
                          <a:sym typeface="Calibri"/>
                        </a:rPr>
                        <a:t>Model 3</a:t>
                      </a:r>
                      <a:endParaRPr sz="1200" b="1" dirty="0">
                        <a:solidFill>
                          <a:srgbClr val="FFFFFF"/>
                        </a:solidFill>
                        <a:sym typeface="Calibri"/>
                      </a:endParaRPr>
                    </a:p>
                  </a:txBody>
                  <a:tcPr marL="0" marR="0" marT="0" marB="0" anchor="ctr" horzOverflow="overflow"/>
                </a:tc>
                <a:extLst>
                  <a:ext uri="{0D108BD9-81ED-4DB2-BD59-A6C34878D82A}">
                    <a16:rowId xmlns:a16="http://schemas.microsoft.com/office/drawing/2014/main" val="10000"/>
                  </a:ext>
                </a:extLst>
              </a:tr>
              <a:tr h="659913">
                <a:tc>
                  <a:txBody>
                    <a:bodyPr/>
                    <a:lstStyle/>
                    <a:p>
                      <a:pPr algn="l">
                        <a:defRPr sz="1800" b="0">
                          <a:solidFill>
                            <a:srgbClr val="000000"/>
                          </a:solidFill>
                        </a:defRPr>
                      </a:pPr>
                      <a:r>
                        <a:rPr sz="1200" b="1" dirty="0" err="1">
                          <a:solidFill>
                            <a:srgbClr val="FFFFFF"/>
                          </a:solidFill>
                          <a:sym typeface="Calibri"/>
                        </a:rPr>
                        <a:t>L</a:t>
                      </a:r>
                      <a:r>
                        <a:rPr lang="en-US" sz="1200" b="1" dirty="0" err="1">
                          <a:solidFill>
                            <a:srgbClr val="FFFFFF"/>
                          </a:solidFill>
                          <a:sym typeface="Calibri"/>
                        </a:rPr>
                        <a:t>Inear</a:t>
                      </a:r>
                      <a:r>
                        <a:rPr sz="1200" b="1" dirty="0">
                          <a:solidFill>
                            <a:srgbClr val="FFFFFF"/>
                          </a:solidFill>
                          <a:sym typeface="Calibri"/>
                        </a:rPr>
                        <a:t> Regression</a:t>
                      </a:r>
                    </a:p>
                  </a:txBody>
                  <a:tcPr marL="0" marR="0" marT="0" marB="0" anchor="ctr" horzOverflow="overflow"/>
                </a:tc>
                <a:tc>
                  <a:txBody>
                    <a:bodyPr/>
                    <a:lstStyle/>
                    <a:p>
                      <a:pPr algn="ctr">
                        <a:defRPr sz="1800"/>
                      </a:pPr>
                      <a:r>
                        <a:rPr lang="en-US" sz="1200" dirty="0">
                          <a:sym typeface="Calibri"/>
                        </a:rPr>
                        <a:t>.4826</a:t>
                      </a:r>
                      <a:endParaRPr sz="1200" dirty="0">
                        <a:sym typeface="Calibri"/>
                      </a:endParaRPr>
                    </a:p>
                  </a:txBody>
                  <a:tcPr marL="0" marR="0" marT="0" marB="0" anchor="ctr" horzOverflow="overflow"/>
                </a:tc>
                <a:tc>
                  <a:txBody>
                    <a:bodyPr/>
                    <a:lstStyle/>
                    <a:p>
                      <a:pPr algn="ctr">
                        <a:defRPr sz="1800"/>
                      </a:pPr>
                      <a:r>
                        <a:rPr lang="en-US" sz="1200" dirty="0">
                          <a:sym typeface="Calibri"/>
                        </a:rPr>
                        <a:t>.4177</a:t>
                      </a:r>
                      <a:endParaRPr sz="1200" dirty="0">
                        <a:sym typeface="Calibri"/>
                      </a:endParaRPr>
                    </a:p>
                  </a:txBody>
                  <a:tcPr marL="0" marR="0" marT="0" marB="0" anchor="ctr" horzOverflow="overflow"/>
                </a:tc>
                <a:tc>
                  <a:txBody>
                    <a:bodyPr/>
                    <a:lstStyle/>
                    <a:p>
                      <a:pPr algn="ctr">
                        <a:defRPr sz="1800"/>
                      </a:pPr>
                      <a:r>
                        <a:rPr lang="en-US" sz="1200" dirty="0">
                          <a:sym typeface="Calibri"/>
                        </a:rPr>
                        <a:t>.9162</a:t>
                      </a:r>
                      <a:endParaRPr sz="1200" dirty="0">
                        <a:sym typeface="Calibri"/>
                      </a:endParaRPr>
                    </a:p>
                  </a:txBody>
                  <a:tcPr marL="0" marR="0" marT="0" marB="0" anchor="ctr" horzOverflow="overflow"/>
                </a:tc>
                <a:extLst>
                  <a:ext uri="{0D108BD9-81ED-4DB2-BD59-A6C34878D82A}">
                    <a16:rowId xmlns:a16="http://schemas.microsoft.com/office/drawing/2014/main" val="10001"/>
                  </a:ext>
                </a:extLst>
              </a:tr>
              <a:tr h="762000">
                <a:tc>
                  <a:txBody>
                    <a:bodyPr/>
                    <a:lstStyle/>
                    <a:p>
                      <a:pPr algn="l">
                        <a:defRPr sz="1800" b="0">
                          <a:solidFill>
                            <a:srgbClr val="000000"/>
                          </a:solidFill>
                        </a:defRPr>
                      </a:pPr>
                      <a:r>
                        <a:rPr lang="en-US" sz="1200" b="1" dirty="0">
                          <a:solidFill>
                            <a:srgbClr val="FFFFFF"/>
                          </a:solidFill>
                          <a:sym typeface="Calibri"/>
                        </a:rPr>
                        <a:t>Elastic Net</a:t>
                      </a:r>
                      <a:endParaRPr sz="1200" b="1" dirty="0">
                        <a:solidFill>
                          <a:srgbClr val="FFFFFF"/>
                        </a:solidFill>
                        <a:sym typeface="Calibri"/>
                      </a:endParaRPr>
                    </a:p>
                  </a:txBody>
                  <a:tcPr marL="0" marR="0" marT="0" marB="0" anchor="ctr" horzOverflow="overflow"/>
                </a:tc>
                <a:tc>
                  <a:txBody>
                    <a:bodyPr/>
                    <a:lstStyle/>
                    <a:p>
                      <a:pPr algn="ctr">
                        <a:defRPr sz="1800"/>
                      </a:pPr>
                      <a:r>
                        <a:rPr lang="en-US" sz="1200" dirty="0">
                          <a:sym typeface="Calibri"/>
                        </a:rPr>
                        <a:t>.0753</a:t>
                      </a:r>
                      <a:endParaRPr sz="1200" dirty="0">
                        <a:sym typeface="Calibri"/>
                      </a:endParaRPr>
                    </a:p>
                  </a:txBody>
                  <a:tcPr marL="0" marR="0" marT="0" marB="0" anchor="ctr" horzOverflow="overflow"/>
                </a:tc>
                <a:tc>
                  <a:txBody>
                    <a:bodyPr/>
                    <a:lstStyle/>
                    <a:p>
                      <a:pPr algn="ctr">
                        <a:defRPr sz="1800"/>
                      </a:pPr>
                      <a:r>
                        <a:rPr lang="en-US" sz="1200" dirty="0">
                          <a:sym typeface="Calibri"/>
                        </a:rPr>
                        <a:t>.0514</a:t>
                      </a:r>
                      <a:endParaRPr sz="1200" dirty="0">
                        <a:sym typeface="Calibri"/>
                      </a:endParaRPr>
                    </a:p>
                  </a:txBody>
                  <a:tcPr marL="0" marR="0" marT="0" marB="0" anchor="ctr" horzOverflow="overflow"/>
                </a:tc>
                <a:tc>
                  <a:txBody>
                    <a:bodyPr/>
                    <a:lstStyle/>
                    <a:p>
                      <a:pPr algn="ctr">
                        <a:defRPr sz="1800"/>
                      </a:pPr>
                      <a:r>
                        <a:rPr lang="en-US" sz="1200" dirty="0">
                          <a:sym typeface="Calibri"/>
                        </a:rPr>
                        <a:t>.0514</a:t>
                      </a:r>
                      <a:endParaRPr sz="1200" dirty="0">
                        <a:sym typeface="Calibri"/>
                      </a:endParaRPr>
                    </a:p>
                  </a:txBody>
                  <a:tcPr marL="0" marR="0" marT="0" marB="0" anchor="ctr" horzOverflow="overflow"/>
                </a:tc>
                <a:extLst>
                  <a:ext uri="{0D108BD9-81ED-4DB2-BD59-A6C34878D82A}">
                    <a16:rowId xmlns:a16="http://schemas.microsoft.com/office/drawing/2014/main" val="10003"/>
                  </a:ext>
                </a:extLst>
              </a:tr>
              <a:tr h="508000">
                <a:tc>
                  <a:txBody>
                    <a:bodyPr/>
                    <a:lstStyle/>
                    <a:p>
                      <a:pPr algn="l">
                        <a:defRPr sz="1800" b="0">
                          <a:solidFill>
                            <a:srgbClr val="000000"/>
                          </a:solidFill>
                        </a:defRPr>
                      </a:pPr>
                      <a:r>
                        <a:rPr lang="en-US" sz="1200" b="1" dirty="0">
                          <a:solidFill>
                            <a:srgbClr val="FFFFFF"/>
                          </a:solidFill>
                          <a:sym typeface="Calibri"/>
                        </a:rPr>
                        <a:t>Decision Tree</a:t>
                      </a:r>
                      <a:endParaRPr sz="1200" b="1" dirty="0">
                        <a:solidFill>
                          <a:srgbClr val="FFFFFF"/>
                        </a:solidFill>
                        <a:sym typeface="Calibri"/>
                      </a:endParaRPr>
                    </a:p>
                  </a:txBody>
                  <a:tcPr marL="0" marR="0" marT="0" marB="0" anchor="ctr" horzOverflow="overflow"/>
                </a:tc>
                <a:tc>
                  <a:txBody>
                    <a:bodyPr/>
                    <a:lstStyle/>
                    <a:p>
                      <a:pPr algn="ctr">
                        <a:defRPr sz="800">
                          <a:sym typeface="Calibri"/>
                        </a:defRPr>
                      </a:pPr>
                      <a:r>
                        <a:rPr lang="en-US" sz="1200" dirty="0"/>
                        <a:t>.5541</a:t>
                      </a:r>
                      <a:endParaRPr sz="1200" dirty="0"/>
                    </a:p>
                  </a:txBody>
                  <a:tcPr marL="0" marR="0" marT="0" marB="0" anchor="ctr" horzOverflow="overflow"/>
                </a:tc>
                <a:tc>
                  <a:txBody>
                    <a:bodyPr/>
                    <a:lstStyle/>
                    <a:p>
                      <a:pPr algn="ctr">
                        <a:defRPr sz="800">
                          <a:sym typeface="Calibri"/>
                        </a:defRPr>
                      </a:pPr>
                      <a:r>
                        <a:rPr lang="en-US" sz="1200" dirty="0"/>
                        <a:t>.4979</a:t>
                      </a:r>
                      <a:endParaRPr sz="1200" dirty="0"/>
                    </a:p>
                  </a:txBody>
                  <a:tcPr marL="0" marR="0" marT="0" marB="0" anchor="ctr" horzOverflow="overflow"/>
                </a:tc>
                <a:tc>
                  <a:txBody>
                    <a:bodyPr/>
                    <a:lstStyle/>
                    <a:p>
                      <a:pPr algn="ctr">
                        <a:defRPr sz="800">
                          <a:sym typeface="Calibri"/>
                        </a:defRPr>
                      </a:pPr>
                      <a:r>
                        <a:rPr lang="en-US" sz="1200" dirty="0"/>
                        <a:t>.9935</a:t>
                      </a:r>
                      <a:endParaRPr sz="1200" dirty="0"/>
                    </a:p>
                  </a:txBody>
                  <a:tcPr marL="0" marR="0" marT="0" marB="0" anchor="ctr" horzOverflow="overflow"/>
                </a:tc>
                <a:extLst>
                  <a:ext uri="{0D108BD9-81ED-4DB2-BD59-A6C34878D82A}">
                    <a16:rowId xmlns:a16="http://schemas.microsoft.com/office/drawing/2014/main" val="10006"/>
                  </a:ext>
                </a:extLst>
              </a:tr>
              <a:tr h="508000">
                <a:tc>
                  <a:txBody>
                    <a:bodyPr/>
                    <a:lstStyle/>
                    <a:p>
                      <a:pPr algn="l">
                        <a:defRPr sz="1800" b="0">
                          <a:solidFill>
                            <a:srgbClr val="000000"/>
                          </a:solidFill>
                        </a:defRPr>
                      </a:pPr>
                      <a:r>
                        <a:rPr lang="en-US" sz="1200" b="1" dirty="0" err="1">
                          <a:solidFill>
                            <a:srgbClr val="FFFFFF"/>
                          </a:solidFill>
                          <a:sym typeface="Calibri"/>
                        </a:rPr>
                        <a:t>XGBoost</a:t>
                      </a:r>
                      <a:endParaRPr sz="1200" b="1" dirty="0">
                        <a:solidFill>
                          <a:srgbClr val="FFFFFF"/>
                        </a:solidFill>
                        <a:sym typeface="Calibri"/>
                      </a:endParaRPr>
                    </a:p>
                  </a:txBody>
                  <a:tcPr marL="0" marR="0" marT="0" marB="0" anchor="ctr" horzOverflow="overflow"/>
                </a:tc>
                <a:tc>
                  <a:txBody>
                    <a:bodyPr/>
                    <a:lstStyle/>
                    <a:p>
                      <a:pPr algn="ctr">
                        <a:defRPr sz="800">
                          <a:sym typeface="Calibri"/>
                        </a:defRPr>
                      </a:pPr>
                      <a:r>
                        <a:rPr lang="en-US" sz="1200" dirty="0"/>
                        <a:t>.8093</a:t>
                      </a:r>
                      <a:endParaRPr sz="1200" dirty="0"/>
                    </a:p>
                  </a:txBody>
                  <a:tcPr marL="0" marR="0" marT="0" marB="0" anchor="ctr" horzOverflow="overflow"/>
                </a:tc>
                <a:tc>
                  <a:txBody>
                    <a:bodyPr/>
                    <a:lstStyle/>
                    <a:p>
                      <a:pPr algn="ctr">
                        <a:defRPr sz="800">
                          <a:sym typeface="Calibri"/>
                        </a:defRPr>
                      </a:pPr>
                      <a:r>
                        <a:rPr lang="en-US" sz="1200" dirty="0"/>
                        <a:t>.7733</a:t>
                      </a:r>
                      <a:endParaRPr sz="1200" dirty="0"/>
                    </a:p>
                  </a:txBody>
                  <a:tcPr marL="0" marR="0" marT="0" marB="0" anchor="ctr" horzOverflow="overflow"/>
                </a:tc>
                <a:tc>
                  <a:txBody>
                    <a:bodyPr/>
                    <a:lstStyle/>
                    <a:p>
                      <a:pPr algn="ctr">
                        <a:defRPr sz="800">
                          <a:sym typeface="Calibri"/>
                        </a:defRPr>
                      </a:pPr>
                      <a:r>
                        <a:rPr lang="en-US" sz="1200" dirty="0"/>
                        <a:t>.9963</a:t>
                      </a:r>
                      <a:endParaRPr sz="1200" dirty="0"/>
                    </a:p>
                  </a:txBody>
                  <a:tcPr marL="0" marR="0" marT="0" marB="0" anchor="ctr"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itle 1"/>
          <p:cNvSpPr txBox="1">
            <a:spLocks noGrp="1"/>
          </p:cNvSpPr>
          <p:nvPr>
            <p:ph type="title"/>
          </p:nvPr>
        </p:nvSpPr>
        <p:spPr>
          <a:prstGeom prst="rect">
            <a:avLst/>
          </a:prstGeom>
        </p:spPr>
        <p:txBody>
          <a:bodyPr/>
          <a:lstStyle/>
          <a:p>
            <a:pPr lvl="2"/>
            <a:r>
              <a:t>Model Interpretability</a:t>
            </a:r>
          </a:p>
        </p:txBody>
      </p:sp>
      <p:sp>
        <p:nvSpPr>
          <p:cNvPr id="197" name="Pull back up to 10,000 feet.…"/>
          <p:cNvSpPr txBox="1"/>
          <p:nvPr/>
        </p:nvSpPr>
        <p:spPr>
          <a:xfrm>
            <a:off x="457200" y="1371600"/>
            <a:ext cx="8229600" cy="17543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lang="en-US" dirty="0"/>
              <a:t>While the </a:t>
            </a:r>
            <a:r>
              <a:rPr lang="en-US" dirty="0" err="1"/>
              <a:t>XGBoost</a:t>
            </a:r>
            <a:r>
              <a:rPr lang="en-US" dirty="0"/>
              <a:t> Regressor was the champion model, the key take away is the overall improvement between variations.</a:t>
            </a:r>
          </a:p>
          <a:p>
            <a:pPr>
              <a:defRPr>
                <a:latin typeface="Arial"/>
                <a:ea typeface="Arial"/>
                <a:cs typeface="Arial"/>
                <a:sym typeface="Arial"/>
              </a:defRPr>
            </a:pPr>
            <a:endParaRPr lang="en-US" dirty="0"/>
          </a:p>
          <a:p>
            <a:pPr>
              <a:defRPr>
                <a:latin typeface="Arial"/>
                <a:ea typeface="Arial"/>
                <a:cs typeface="Arial"/>
                <a:sym typeface="Arial"/>
              </a:defRPr>
            </a:pPr>
            <a:r>
              <a:rPr lang="en-US" dirty="0"/>
              <a:t>The increase in the adjusted R2 score from .81 to .99 shows clearly that including climate features is important to modeling bridge performance. This is backed up by the feature importance breakdown of the model.</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itle 1"/>
          <p:cNvSpPr txBox="1">
            <a:spLocks noGrp="1"/>
          </p:cNvSpPr>
          <p:nvPr>
            <p:ph type="title"/>
          </p:nvPr>
        </p:nvSpPr>
        <p:spPr>
          <a:prstGeom prst="rect">
            <a:avLst/>
          </a:prstGeom>
        </p:spPr>
        <p:txBody>
          <a:bodyPr/>
          <a:lstStyle/>
          <a:p>
            <a:pPr lvl="2"/>
            <a:r>
              <a:t>Future Opportunities</a:t>
            </a:r>
          </a:p>
        </p:txBody>
      </p:sp>
      <p:sp>
        <p:nvSpPr>
          <p:cNvPr id="200" name="If you had more time, what work would you try?"/>
          <p:cNvSpPr txBox="1"/>
          <p:nvPr/>
        </p:nvSpPr>
        <p:spPr>
          <a:xfrm>
            <a:off x="457200" y="1371599"/>
            <a:ext cx="8229600" cy="17543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a:defRPr>
                <a:latin typeface="Arial"/>
                <a:ea typeface="Arial"/>
                <a:cs typeface="Arial"/>
                <a:sym typeface="Arial"/>
              </a:defRPr>
            </a:lvl1pPr>
          </a:lstStyle>
          <a:p>
            <a:r>
              <a:rPr lang="en-US" dirty="0"/>
              <a:t>Now that we have shown that climate does have an impact on modeling bridge performance, if I had more time, I would revisit my original question and proceed with modeling with the data available.</a:t>
            </a:r>
          </a:p>
          <a:p>
            <a:endParaRPr lang="en-US" dirty="0"/>
          </a:p>
          <a:p>
            <a:r>
              <a:rPr lang="en-US" dirty="0"/>
              <a:t>Original question: Does climate impact bridge deck joints and superstructure bearings, in particular the NBE condition states?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t>Appendix</a:t>
            </a:r>
          </a:p>
        </p:txBody>
      </p:sp>
      <p:sp>
        <p:nvSpPr>
          <p:cNvPr id="203" name="If you had more time, what work would you try?"/>
          <p:cNvSpPr txBox="1"/>
          <p:nvPr/>
        </p:nvSpPr>
        <p:spPr>
          <a:xfrm>
            <a:off x="457201" y="1371600"/>
            <a:ext cx="3859160" cy="646327"/>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algn="ctr">
              <a:defRPr>
                <a:latin typeface="Arial"/>
                <a:ea typeface="Arial"/>
                <a:cs typeface="Arial"/>
                <a:sym typeface="Arial"/>
              </a:defRPr>
            </a:pPr>
            <a:r>
              <a:rPr lang="en-US" dirty="0"/>
              <a:t>Additional Explanation of Sufficiency Rating, as provided by USDOT</a:t>
            </a:r>
            <a:endParaRPr dirty="0"/>
          </a:p>
        </p:txBody>
      </p:sp>
      <p:pic>
        <p:nvPicPr>
          <p:cNvPr id="3" name="Picture 2">
            <a:extLst>
              <a:ext uri="{FF2B5EF4-FFF2-40B4-BE49-F238E27FC236}">
                <a16:creationId xmlns:a16="http://schemas.microsoft.com/office/drawing/2014/main" id="{7E1D24B8-1E25-7F6E-80E0-951E565A00E4}"/>
              </a:ext>
            </a:extLst>
          </p:cNvPr>
          <p:cNvPicPr>
            <a:picLocks noChangeAspect="1"/>
          </p:cNvPicPr>
          <p:nvPr/>
        </p:nvPicPr>
        <p:blipFill>
          <a:blip r:embed="rId2"/>
          <a:stretch>
            <a:fillRect/>
          </a:stretch>
        </p:blipFill>
        <p:spPr>
          <a:xfrm>
            <a:off x="457199" y="2017927"/>
            <a:ext cx="3859161" cy="4289466"/>
          </a:xfrm>
          <a:prstGeom prst="rect">
            <a:avLst/>
          </a:prstGeom>
        </p:spPr>
      </p:pic>
      <p:sp>
        <p:nvSpPr>
          <p:cNvPr id="4" name="TextBox 3">
            <a:extLst>
              <a:ext uri="{FF2B5EF4-FFF2-40B4-BE49-F238E27FC236}">
                <a16:creationId xmlns:a16="http://schemas.microsoft.com/office/drawing/2014/main" id="{065E20AE-0B00-AE33-3B68-83DB92638F25}"/>
              </a:ext>
            </a:extLst>
          </p:cNvPr>
          <p:cNvSpPr txBox="1"/>
          <p:nvPr/>
        </p:nvSpPr>
        <p:spPr>
          <a:xfrm>
            <a:off x="4665406" y="1371600"/>
            <a:ext cx="4021393" cy="1200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It is important to note, that this study focuses on the structural integrity of bridges. Thus, the following columns were initially selected as features.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TextBox 4">
            <a:extLst>
              <a:ext uri="{FF2B5EF4-FFF2-40B4-BE49-F238E27FC236}">
                <a16:creationId xmlns:a16="http://schemas.microsoft.com/office/drawing/2014/main" id="{BE7BF727-212B-51A2-3BCA-962901250C06}"/>
              </a:ext>
            </a:extLst>
          </p:cNvPr>
          <p:cNvSpPr txBox="1"/>
          <p:nvPr/>
        </p:nvSpPr>
        <p:spPr>
          <a:xfrm>
            <a:off x="4316360" y="2664254"/>
            <a:ext cx="3077499" cy="38318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STATE_CODE_001</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STRUCTURE_NUMBER</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SERVICE_LEVEL_005C</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DIRECTION_005E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LAT_016</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LONG_017</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FUNCTIONAL_CLASS_026</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YEAR_BUILT_027</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TRAFFIC_LANES_ON_028A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TRAFFIC_LANES_UND_028B</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ADT_029</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MEDIAN_CODE_033</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DEGREES_SKEW_034</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STRUCTURE_FLARED_035</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OPEN_CLOSED_POSTED_041</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SERVICE_ON_042A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SERVICE_UND_042B</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STRUCTURE_KIND_043A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STRUCTURE_TYPE_043B</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APPR_KIND_044A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APPR_TYPE_044B</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MAIN_UNIT_SPANS_045</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APPR_SPANS_046</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MAX_SPAN_LEN_MT_048</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STRUCTURE_LEN_MT_049</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DECK_COND_058</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900" b="0" i="0" u="none" strike="noStrike" cap="none" spc="0" normalizeH="0" baseline="0" dirty="0">
              <a:ln>
                <a:noFill/>
              </a:ln>
              <a:solidFill>
                <a:srgbClr val="000000"/>
              </a:solidFill>
              <a:effectLst/>
              <a:uFillTx/>
              <a:latin typeface="+mn-lt"/>
              <a:ea typeface="+mn-ea"/>
              <a:cs typeface="+mn-cs"/>
              <a:sym typeface="Calibri"/>
            </a:endParaRPr>
          </a:p>
        </p:txBody>
      </p:sp>
      <p:sp>
        <p:nvSpPr>
          <p:cNvPr id="6" name="TextBox 5">
            <a:extLst>
              <a:ext uri="{FF2B5EF4-FFF2-40B4-BE49-F238E27FC236}">
                <a16:creationId xmlns:a16="http://schemas.microsoft.com/office/drawing/2014/main" id="{5E204498-04E3-7440-3514-BE33AD1C3A63}"/>
              </a:ext>
            </a:extLst>
          </p:cNvPr>
          <p:cNvSpPr txBox="1"/>
          <p:nvPr/>
        </p:nvSpPr>
        <p:spPr>
          <a:xfrm>
            <a:off x="6400800" y="2664254"/>
            <a:ext cx="2743200" cy="3554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SUPERSTRUCTURE_COND_059</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SUBSTRUCTURE_COND_060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CHANNEL_COND_061</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CULVERT_COND_062</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OPERATING_RATING_064</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INVENTORY_RATING_066</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STRUCTURAL_EVAL_067</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DECK_GEOMETRY_EVAL_068</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UNDCLRENCE_EVAL_069</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WATERWAY_EVAL_071</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APPR_ROAD_EVAL_072</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DATE_OF_INSPECT_090</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INSPECT_FREQ_MONTHS_091</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FRACTURE_092A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UNDWATER_LOOK_SEE_092B</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SPEC_INSPECT_092C</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TEMP_STRUCTURE_103</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YEAR_RECONSTRUCTED_106</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DECK_STRUCTURE_TYPE_107</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SURFACE_TYPE_108A</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MEMBRANE_TYPE_108B</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DECK_PROTECTION_108C</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PERCENT_ADT_TRUCK_109</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SCOUR_CRITICAL_113</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900" b="0" i="0" u="none" strike="noStrike" cap="none" spc="0" normalizeH="0" baseline="0" dirty="0">
                <a:ln>
                  <a:noFill/>
                </a:ln>
                <a:solidFill>
                  <a:srgbClr val="000000"/>
                </a:solidFill>
                <a:effectLst/>
                <a:uFillTx/>
                <a:latin typeface="+mn-lt"/>
                <a:ea typeface="+mn-ea"/>
                <a:cs typeface="+mn-cs"/>
                <a:sym typeface="Calibri"/>
              </a:rPr>
              <a:t>SUFFICIENCY_RATING</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t>Appendix</a:t>
            </a:r>
          </a:p>
        </p:txBody>
      </p:sp>
      <p:sp>
        <p:nvSpPr>
          <p:cNvPr id="203" name="If you had more time, what work would you try?"/>
          <p:cNvSpPr txBox="1"/>
          <p:nvPr/>
        </p:nvSpPr>
        <p:spPr>
          <a:xfrm>
            <a:off x="457200" y="1371600"/>
            <a:ext cx="8229600" cy="36932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Arial"/>
                <a:ea typeface="Arial"/>
                <a:cs typeface="Arial"/>
                <a:sym typeface="Arial"/>
              </a:defRPr>
            </a:pPr>
            <a:endParaRPr dirty="0"/>
          </a:p>
        </p:txBody>
      </p:sp>
      <p:sp>
        <p:nvSpPr>
          <p:cNvPr id="2" name="TextBox 1">
            <a:extLst>
              <a:ext uri="{FF2B5EF4-FFF2-40B4-BE49-F238E27FC236}">
                <a16:creationId xmlns:a16="http://schemas.microsoft.com/office/drawing/2014/main" id="{70085CA6-A2AA-DAFD-DB4E-AEFDDFB19D8B}"/>
              </a:ext>
            </a:extLst>
          </p:cNvPr>
          <p:cNvSpPr txBox="1"/>
          <p:nvPr/>
        </p:nvSpPr>
        <p:spPr>
          <a:xfrm>
            <a:off x="457200" y="1582994"/>
            <a:ext cx="8229600" cy="3970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Columns w/Imputed Values in place of nulls:</a:t>
            </a:r>
          </a:p>
          <a:p>
            <a:pPr marL="285750" lvl="3" indent="-285750">
              <a:buFont typeface="Arial" panose="020B0604020202020204" pitchFamily="34" charset="0"/>
              <a:buChar char="•"/>
            </a:pPr>
            <a:r>
              <a:rPr lang="en-US" dirty="0"/>
              <a:t>Functional Class 026 </a:t>
            </a:r>
            <a:r>
              <a:rPr lang="en-US" dirty="0">
                <a:sym typeface="Wingdings" panose="05000000000000000000" pitchFamily="2" charset="2"/>
              </a:rPr>
              <a:t> imputed as 0, other existing codes are scalers indicating a functional level of service (i.e. Rural Principal Arterial Interstate), 0 was used to aggregate this group of unknowns</a:t>
            </a: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Open Closed Posted </a:t>
            </a: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 imputed as 0 (come back to this)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Year Reconstructed </a:t>
            </a:r>
            <a:r>
              <a:rPr lang="en-US" dirty="0">
                <a:sym typeface="Wingdings" panose="05000000000000000000" pitchFamily="2" charset="2"/>
              </a:rPr>
              <a:t> imputed as 0, this column was then used to assist in creating a feature column called Relative Bridge Age which was ultimately not used, however, a year of 0 would be used to indicate the bridge has not been reconstructed</a:t>
            </a:r>
            <a:endParaRPr lang="en-US" dirty="0"/>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Percent ADT </a:t>
            </a:r>
            <a:r>
              <a:rPr lang="en-US" dirty="0"/>
              <a:t>Truck </a:t>
            </a:r>
            <a:r>
              <a:rPr lang="en-US" dirty="0">
                <a:sym typeface="Wingdings" panose="05000000000000000000" pitchFamily="2" charset="2"/>
              </a:rPr>
              <a:t> a mean value of percent ADT truck for each bridge was imputed based off the year and the functional class of the bridge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Inspect Freq Months  missing values were filled in using the </a:t>
            </a:r>
            <a:r>
              <a:rPr kumimoji="0" lang="en-US" sz="1800" b="0" i="0" u="none" strike="noStrike" cap="none" spc="0" normalizeH="0" baseline="0" dirty="0" err="1">
                <a:ln>
                  <a:noFill/>
                </a:ln>
                <a:solidFill>
                  <a:srgbClr val="000000"/>
                </a:solidFill>
                <a:effectLst/>
                <a:uFillTx/>
                <a:latin typeface="+mn-lt"/>
                <a:ea typeface="+mn-ea"/>
                <a:cs typeface="+mn-cs"/>
                <a:sym typeface="Wingdings" panose="05000000000000000000" pitchFamily="2" charset="2"/>
              </a:rPr>
              <a:t>ffill</a:t>
            </a: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 method</a:t>
            </a:r>
            <a:r>
              <a:rPr lang="en-US" dirty="0">
                <a:sym typeface="Wingdings" panose="05000000000000000000" pitchFamily="2" charset="2"/>
              </a:rPr>
              <a:t>, since due to current regulations bridges should be inspected at a minimum of every 24 months depending on condition, if the value is less, it should be carried forward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476661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t>Appendix</a:t>
            </a:r>
          </a:p>
        </p:txBody>
      </p:sp>
      <p:sp>
        <p:nvSpPr>
          <p:cNvPr id="203" name="If you had more time, what work would you try?"/>
          <p:cNvSpPr txBox="1"/>
          <p:nvPr/>
        </p:nvSpPr>
        <p:spPr>
          <a:xfrm>
            <a:off x="457200" y="1371600"/>
            <a:ext cx="8229600" cy="36932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endParaRPr dirty="0"/>
          </a:p>
        </p:txBody>
      </p:sp>
      <p:sp>
        <p:nvSpPr>
          <p:cNvPr id="2" name="TextBox 1">
            <a:extLst>
              <a:ext uri="{FF2B5EF4-FFF2-40B4-BE49-F238E27FC236}">
                <a16:creationId xmlns:a16="http://schemas.microsoft.com/office/drawing/2014/main" id="{70085CA6-A2AA-DAFD-DB4E-AEFDDFB19D8B}"/>
              </a:ext>
            </a:extLst>
          </p:cNvPr>
          <p:cNvSpPr txBox="1"/>
          <p:nvPr/>
        </p:nvSpPr>
        <p:spPr>
          <a:xfrm>
            <a:off x="457200" y="1582994"/>
            <a:ext cx="8229600" cy="2308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Columns </a:t>
            </a:r>
            <a:r>
              <a:rPr lang="en-US" dirty="0"/>
              <a:t>converted to binary flags</a:t>
            </a:r>
            <a:r>
              <a:rPr kumimoji="0" lang="en-US" sz="1800" b="0" i="0" u="none" strike="noStrike" cap="none" spc="0" normalizeH="0" baseline="0" dirty="0">
                <a:ln>
                  <a:noFill/>
                </a:ln>
                <a:solidFill>
                  <a:srgbClr val="000000"/>
                </a:solidFill>
                <a:effectLst/>
                <a:uFillTx/>
                <a:latin typeface="+mn-lt"/>
                <a:ea typeface="+mn-ea"/>
                <a:cs typeface="+mn-cs"/>
                <a:sym typeface="Calibri"/>
              </a:rPr>
              <a: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Fracture, Underwater Look See, Spec Inspect </a:t>
            </a: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 new flag feature columns were created from these columns based on whether there was a ‘Y/y’ or ‘N/n’ present in their value that would indicate additional concerns with bridge performance during the inspection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ym typeface="Wingdings" panose="05000000000000000000" pitchFamily="2" charset="2"/>
              </a:rPr>
              <a:t>Date of Inspect  new feature column was created to indicate whether the bridge had been inspected that year or not instead of focusing on the specific date of inspection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21518917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t>Appendix</a:t>
            </a:r>
          </a:p>
        </p:txBody>
      </p:sp>
      <p:sp>
        <p:nvSpPr>
          <p:cNvPr id="203" name="If you had more time, what work would you try?"/>
          <p:cNvSpPr txBox="1"/>
          <p:nvPr/>
        </p:nvSpPr>
        <p:spPr>
          <a:xfrm>
            <a:off x="457200" y="1371600"/>
            <a:ext cx="8229600" cy="36932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Arial"/>
                <a:ea typeface="Arial"/>
                <a:cs typeface="Arial"/>
                <a:sym typeface="Arial"/>
              </a:defRPr>
            </a:pPr>
            <a:endParaRPr dirty="0"/>
          </a:p>
        </p:txBody>
      </p:sp>
      <p:sp>
        <p:nvSpPr>
          <p:cNvPr id="2" name="TextBox 1">
            <a:extLst>
              <a:ext uri="{FF2B5EF4-FFF2-40B4-BE49-F238E27FC236}">
                <a16:creationId xmlns:a16="http://schemas.microsoft.com/office/drawing/2014/main" id="{70085CA6-A2AA-DAFD-DB4E-AEFDDFB19D8B}"/>
              </a:ext>
            </a:extLst>
          </p:cNvPr>
          <p:cNvSpPr txBox="1"/>
          <p:nvPr/>
        </p:nvSpPr>
        <p:spPr>
          <a:xfrm>
            <a:off x="457200" y="1582994"/>
            <a:ext cx="8229600" cy="3416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Other important encodings: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DECK COND, SUPERSTRUCTURE COND, SUBSTRUCTURE COND, CHANNEL COND, CULVERT COND, STRUCTURAL EVAL,  DECK GEOMETRY EVAL, UNDCLRENCE EVAL, WATERWAY EVAL, APPR ROAD EVAL, DECK STRUCTURE TYPE, SURFACE TYPE,             MEMBRANE TYPE, DECK PROTECTION </a:t>
            </a: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 all these features had ‘N’ for not applicable, this was replaced by ‘-1’ for consistency with coding of other features which are scalers and additionally came into play for easily identifying which features/condition evaluations to not include when creating target feature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sym typeface="Wingdings" panose="05000000000000000000" pitchFamily="2" charset="2"/>
            </a:endParaRPr>
          </a:p>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Rel Bridge Age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ym typeface="Wingdings" panose="05000000000000000000" pitchFamily="2" charset="2"/>
              </a:rPr>
              <a:t>This feature was created as follows:</a:t>
            </a:r>
            <a:endPar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endParaRP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4" name="Picture 3">
            <a:extLst>
              <a:ext uri="{FF2B5EF4-FFF2-40B4-BE49-F238E27FC236}">
                <a16:creationId xmlns:a16="http://schemas.microsoft.com/office/drawing/2014/main" id="{7826A7C8-4CFE-A9D2-606A-AE26BBA46726}"/>
              </a:ext>
            </a:extLst>
          </p:cNvPr>
          <p:cNvPicPr>
            <a:picLocks noChangeAspect="1"/>
          </p:cNvPicPr>
          <p:nvPr/>
        </p:nvPicPr>
        <p:blipFill>
          <a:blip r:embed="rId2"/>
          <a:stretch>
            <a:fillRect/>
          </a:stretch>
        </p:blipFill>
        <p:spPr>
          <a:xfrm>
            <a:off x="513209" y="4676651"/>
            <a:ext cx="8173591" cy="1771897"/>
          </a:xfrm>
          <a:prstGeom prst="rect">
            <a:avLst/>
          </a:prstGeom>
        </p:spPr>
      </p:pic>
    </p:spTree>
    <p:extLst>
      <p:ext uri="{BB962C8B-B14F-4D97-AF65-F5344CB8AC3E}">
        <p14:creationId xmlns:p14="http://schemas.microsoft.com/office/powerpoint/2010/main" val="10614966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t>Appendix</a:t>
            </a:r>
          </a:p>
        </p:txBody>
      </p:sp>
      <p:sp>
        <p:nvSpPr>
          <p:cNvPr id="203" name="If you had more time, what work would you try?"/>
          <p:cNvSpPr txBox="1"/>
          <p:nvPr/>
        </p:nvSpPr>
        <p:spPr>
          <a:xfrm>
            <a:off x="457200" y="1371600"/>
            <a:ext cx="8229600" cy="36932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endParaRPr dirty="0"/>
          </a:p>
        </p:txBody>
      </p:sp>
      <p:sp>
        <p:nvSpPr>
          <p:cNvPr id="2" name="TextBox 1">
            <a:extLst>
              <a:ext uri="{FF2B5EF4-FFF2-40B4-BE49-F238E27FC236}">
                <a16:creationId xmlns:a16="http://schemas.microsoft.com/office/drawing/2014/main" id="{70085CA6-A2AA-DAFD-DB4E-AEFDDFB19D8B}"/>
              </a:ext>
            </a:extLst>
          </p:cNvPr>
          <p:cNvSpPr txBox="1"/>
          <p:nvPr/>
        </p:nvSpPr>
        <p:spPr>
          <a:xfrm>
            <a:off x="457200" y="1582994"/>
            <a:ext cx="8229600" cy="2308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Distributions were checked for features and the most concerning ones were found to be for ADT, Year Built, Traffic Lanes On, and Traffic Lanes Und.</a:t>
            </a:r>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These distributions contained outliers that were eliminated using the IQR approach.</a:t>
            </a:r>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Rel Bridge Age also allowed for revealing inconsistent data in the Year Reconstructed feature (such as showing a year being built of 64). Bridges with a Rel Bridge Age of greater than 115 years were removed.</a:t>
            </a:r>
          </a:p>
        </p:txBody>
      </p:sp>
    </p:spTree>
    <p:extLst>
      <p:ext uri="{BB962C8B-B14F-4D97-AF65-F5344CB8AC3E}">
        <p14:creationId xmlns:p14="http://schemas.microsoft.com/office/powerpoint/2010/main" val="176482839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t>Appendix</a:t>
            </a:r>
          </a:p>
        </p:txBody>
      </p:sp>
      <p:sp>
        <p:nvSpPr>
          <p:cNvPr id="203" name="If you had more time, what work would you try?"/>
          <p:cNvSpPr txBox="1"/>
          <p:nvPr/>
        </p:nvSpPr>
        <p:spPr>
          <a:xfrm>
            <a:off x="457200" y="1371600"/>
            <a:ext cx="8229600" cy="36932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Arial"/>
                <a:ea typeface="Arial"/>
                <a:cs typeface="Arial"/>
                <a:sym typeface="Arial"/>
              </a:defRPr>
            </a:pPr>
            <a:endParaRPr dirty="0"/>
          </a:p>
        </p:txBody>
      </p:sp>
      <p:sp>
        <p:nvSpPr>
          <p:cNvPr id="2" name="TextBox 1">
            <a:extLst>
              <a:ext uri="{FF2B5EF4-FFF2-40B4-BE49-F238E27FC236}">
                <a16:creationId xmlns:a16="http://schemas.microsoft.com/office/drawing/2014/main" id="{70085CA6-A2AA-DAFD-DB4E-AEFDDFB19D8B}"/>
              </a:ext>
            </a:extLst>
          </p:cNvPr>
          <p:cNvSpPr txBox="1"/>
          <p:nvPr/>
        </p:nvSpPr>
        <p:spPr>
          <a:xfrm>
            <a:off x="457200" y="1582994"/>
            <a:ext cx="82296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Below is the distribution of the type of structure material over the bridge dataset (before combined with the climate data).</a:t>
            </a:r>
          </a:p>
        </p:txBody>
      </p:sp>
      <p:pic>
        <p:nvPicPr>
          <p:cNvPr id="4" name="Picture 3">
            <a:extLst>
              <a:ext uri="{FF2B5EF4-FFF2-40B4-BE49-F238E27FC236}">
                <a16:creationId xmlns:a16="http://schemas.microsoft.com/office/drawing/2014/main" id="{4E088514-1CD4-A220-2488-4E9EBEAC32EE}"/>
              </a:ext>
            </a:extLst>
          </p:cNvPr>
          <p:cNvPicPr>
            <a:picLocks noChangeAspect="1"/>
          </p:cNvPicPr>
          <p:nvPr/>
        </p:nvPicPr>
        <p:blipFill>
          <a:blip r:embed="rId2"/>
          <a:stretch>
            <a:fillRect/>
          </a:stretch>
        </p:blipFill>
        <p:spPr>
          <a:xfrm>
            <a:off x="461389" y="2349479"/>
            <a:ext cx="5496959" cy="4280367"/>
          </a:xfrm>
          <a:prstGeom prst="rect">
            <a:avLst/>
          </a:prstGeom>
        </p:spPr>
      </p:pic>
      <p:sp>
        <p:nvSpPr>
          <p:cNvPr id="5" name="TextBox 4">
            <a:extLst>
              <a:ext uri="{FF2B5EF4-FFF2-40B4-BE49-F238E27FC236}">
                <a16:creationId xmlns:a16="http://schemas.microsoft.com/office/drawing/2014/main" id="{90061FE5-A8EA-0C58-FBD0-2AC7D7C8CF4D}"/>
              </a:ext>
            </a:extLst>
          </p:cNvPr>
          <p:cNvSpPr txBox="1"/>
          <p:nvPr/>
        </p:nvSpPr>
        <p:spPr>
          <a:xfrm>
            <a:off x="4748980" y="2883928"/>
            <a:ext cx="3136491" cy="1477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Due to the small representation of the latter types within the data set, we chose to focus only on the various types of steel and concrete bridges.</a:t>
            </a:r>
          </a:p>
        </p:txBody>
      </p:sp>
    </p:spTree>
    <p:extLst>
      <p:ext uri="{BB962C8B-B14F-4D97-AF65-F5344CB8AC3E}">
        <p14:creationId xmlns:p14="http://schemas.microsoft.com/office/powerpoint/2010/main" val="409520263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title"/>
          </p:nvPr>
        </p:nvSpPr>
        <p:spPr>
          <a:prstGeom prst="rect">
            <a:avLst/>
          </a:prstGeom>
        </p:spPr>
        <p:txBody>
          <a:bodyPr/>
          <a:lstStyle/>
          <a:p>
            <a:pPr lvl="2"/>
            <a:r>
              <a:t>General Guidance</a:t>
            </a:r>
          </a:p>
        </p:txBody>
      </p:sp>
      <p:sp>
        <p:nvSpPr>
          <p:cNvPr id="123" name="This slide is intended to offer general guidance for this slide deck…"/>
          <p:cNvSpPr txBox="1"/>
          <p:nvPr/>
        </p:nvSpPr>
        <p:spPr>
          <a:xfrm>
            <a:off x="457200" y="1371600"/>
            <a:ext cx="8229600" cy="286231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lang="en-US" dirty="0"/>
              <a:t>This project analyzed the impact of climate factors and how they relate to bridge performance.</a:t>
            </a:r>
            <a:endParaRPr dirty="0"/>
          </a:p>
          <a:p>
            <a:pPr>
              <a:defRPr>
                <a:latin typeface="Arial"/>
                <a:ea typeface="Arial"/>
                <a:cs typeface="Arial"/>
                <a:sym typeface="Arial"/>
              </a:defRPr>
            </a:pPr>
            <a:endParaRPr dirty="0"/>
          </a:p>
          <a:p>
            <a:pPr>
              <a:defRPr>
                <a:latin typeface="Arial"/>
                <a:ea typeface="Arial"/>
                <a:cs typeface="Arial"/>
                <a:sym typeface="Arial"/>
              </a:defRPr>
            </a:pPr>
            <a:r>
              <a:rPr lang="en-US" dirty="0"/>
              <a:t>Currently bridges are evaluated using a Sufficiency Rating which is obtained from components that relate to structural adequacy and safety, serviceability and functional obsolescence, and essentiality for public use. No climate information is included in this rating.</a:t>
            </a:r>
            <a:endParaRPr dirty="0"/>
          </a:p>
          <a:p>
            <a:pPr>
              <a:defRPr>
                <a:latin typeface="Arial"/>
                <a:ea typeface="Arial"/>
                <a:cs typeface="Arial"/>
                <a:sym typeface="Arial"/>
              </a:defRPr>
            </a:pPr>
            <a:endParaRPr lang="en-US" dirty="0"/>
          </a:p>
          <a:p>
            <a:pPr>
              <a:defRPr>
                <a:latin typeface="Arial"/>
                <a:ea typeface="Arial"/>
                <a:cs typeface="Arial"/>
                <a:sym typeface="Arial"/>
              </a:defRPr>
            </a:pPr>
            <a:r>
              <a:rPr lang="en-US" dirty="0"/>
              <a:t>This study brought in climate data from a period of 1992-2023 to supplement already available metrics and improve prediction of bridge condition.</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t>Appendix</a:t>
            </a:r>
          </a:p>
        </p:txBody>
      </p:sp>
      <p:sp>
        <p:nvSpPr>
          <p:cNvPr id="203" name="If you had more time, what work would you try?"/>
          <p:cNvSpPr txBox="1"/>
          <p:nvPr/>
        </p:nvSpPr>
        <p:spPr>
          <a:xfrm>
            <a:off x="457200" y="1371600"/>
            <a:ext cx="8229600" cy="36932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endParaRPr dirty="0"/>
          </a:p>
        </p:txBody>
      </p:sp>
      <p:sp>
        <p:nvSpPr>
          <p:cNvPr id="2" name="TextBox 1">
            <a:extLst>
              <a:ext uri="{FF2B5EF4-FFF2-40B4-BE49-F238E27FC236}">
                <a16:creationId xmlns:a16="http://schemas.microsoft.com/office/drawing/2014/main" id="{70085CA6-A2AA-DAFD-DB4E-AEFDDFB19D8B}"/>
              </a:ext>
            </a:extLst>
          </p:cNvPr>
          <p:cNvSpPr txBox="1"/>
          <p:nvPr/>
        </p:nvSpPr>
        <p:spPr>
          <a:xfrm>
            <a:off x="457200" y="1582994"/>
            <a:ext cx="8229600"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After checking correlations, additional features were removed before merging the bridge data with the cleaned climate data. The resulting features can be seen below.</a:t>
            </a:r>
          </a:p>
        </p:txBody>
      </p:sp>
      <p:pic>
        <p:nvPicPr>
          <p:cNvPr id="6" name="Picture 5">
            <a:extLst>
              <a:ext uri="{FF2B5EF4-FFF2-40B4-BE49-F238E27FC236}">
                <a16:creationId xmlns:a16="http://schemas.microsoft.com/office/drawing/2014/main" id="{1B3FA162-8E88-99ED-543B-3DDE594A911B}"/>
              </a:ext>
            </a:extLst>
          </p:cNvPr>
          <p:cNvPicPr>
            <a:picLocks noChangeAspect="1"/>
          </p:cNvPicPr>
          <p:nvPr/>
        </p:nvPicPr>
        <p:blipFill>
          <a:blip r:embed="rId2"/>
          <a:stretch>
            <a:fillRect/>
          </a:stretch>
        </p:blipFill>
        <p:spPr>
          <a:xfrm>
            <a:off x="446525" y="2595624"/>
            <a:ext cx="8240275" cy="3515216"/>
          </a:xfrm>
          <a:prstGeom prst="rect">
            <a:avLst/>
          </a:prstGeom>
        </p:spPr>
      </p:pic>
    </p:spTree>
    <p:extLst>
      <p:ext uri="{BB962C8B-B14F-4D97-AF65-F5344CB8AC3E}">
        <p14:creationId xmlns:p14="http://schemas.microsoft.com/office/powerpoint/2010/main" val="226320172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t>Appendix</a:t>
            </a:r>
          </a:p>
        </p:txBody>
      </p:sp>
      <p:sp>
        <p:nvSpPr>
          <p:cNvPr id="203" name="If you had more time, what work would you try?"/>
          <p:cNvSpPr txBox="1"/>
          <p:nvPr/>
        </p:nvSpPr>
        <p:spPr>
          <a:xfrm>
            <a:off x="457200" y="1371600"/>
            <a:ext cx="8229600" cy="36932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Arial"/>
                <a:ea typeface="Arial"/>
                <a:cs typeface="Arial"/>
                <a:sym typeface="Arial"/>
              </a:defRPr>
            </a:pPr>
            <a:endParaRPr dirty="0"/>
          </a:p>
        </p:txBody>
      </p:sp>
      <p:sp>
        <p:nvSpPr>
          <p:cNvPr id="2" name="TextBox 1">
            <a:extLst>
              <a:ext uri="{FF2B5EF4-FFF2-40B4-BE49-F238E27FC236}">
                <a16:creationId xmlns:a16="http://schemas.microsoft.com/office/drawing/2014/main" id="{70085CA6-A2AA-DAFD-DB4E-AEFDDFB19D8B}"/>
              </a:ext>
            </a:extLst>
          </p:cNvPr>
          <p:cNvSpPr txBox="1"/>
          <p:nvPr/>
        </p:nvSpPr>
        <p:spPr>
          <a:xfrm>
            <a:off x="457200" y="1582994"/>
            <a:ext cx="822960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Target Feature of Avg Cond (average condition) was created as follows:</a:t>
            </a:r>
          </a:p>
        </p:txBody>
      </p:sp>
      <p:pic>
        <p:nvPicPr>
          <p:cNvPr id="4" name="Picture 3">
            <a:extLst>
              <a:ext uri="{FF2B5EF4-FFF2-40B4-BE49-F238E27FC236}">
                <a16:creationId xmlns:a16="http://schemas.microsoft.com/office/drawing/2014/main" id="{5A6E655E-ACB5-D0B7-5156-945C3CBB7F80}"/>
              </a:ext>
            </a:extLst>
          </p:cNvPr>
          <p:cNvPicPr>
            <a:picLocks noChangeAspect="1"/>
          </p:cNvPicPr>
          <p:nvPr/>
        </p:nvPicPr>
        <p:blipFill>
          <a:blip r:embed="rId2"/>
          <a:stretch>
            <a:fillRect/>
          </a:stretch>
        </p:blipFill>
        <p:spPr>
          <a:xfrm>
            <a:off x="1271822" y="1952322"/>
            <a:ext cx="6456333" cy="4496242"/>
          </a:xfrm>
          <a:prstGeom prst="rect">
            <a:avLst/>
          </a:prstGeom>
        </p:spPr>
      </p:pic>
    </p:spTree>
    <p:extLst>
      <p:ext uri="{BB962C8B-B14F-4D97-AF65-F5344CB8AC3E}">
        <p14:creationId xmlns:p14="http://schemas.microsoft.com/office/powerpoint/2010/main" val="385210361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t>Appendix</a:t>
            </a:r>
          </a:p>
        </p:txBody>
      </p:sp>
      <p:sp>
        <p:nvSpPr>
          <p:cNvPr id="203" name="If you had more time, what work would you try?"/>
          <p:cNvSpPr txBox="1"/>
          <p:nvPr/>
        </p:nvSpPr>
        <p:spPr>
          <a:xfrm>
            <a:off x="457200" y="1371600"/>
            <a:ext cx="8229600" cy="369328"/>
          </a:xfrm>
          <a:prstGeom prst="rect">
            <a:avLst/>
          </a:prstGeom>
          <a:ln w="12700">
            <a:miter lim="400000"/>
          </a:ln>
          <a:extLst>
            <a:ext uri="{C572A759-6A51-4108-AA02-DFA0A04FC94B}">
              <ma14:wrappingTextBoxFlag xmlns:ma14="http://schemas.microsoft.com/office/mac/drawingml/2011/main" xmlns="" val="1"/>
            </a:ext>
          </a:extLst>
        </p:spPr>
        <p:txBody>
          <a:bodyPr lIns="45718" tIns="45718" rIns="45718" bIns="45718">
            <a:spAutoFit/>
          </a:bodyPr>
          <a:lstStyle/>
          <a:p>
            <a:pPr>
              <a:defRPr>
                <a:latin typeface="Arial"/>
                <a:ea typeface="Arial"/>
                <a:cs typeface="Arial"/>
                <a:sym typeface="Arial"/>
              </a:defRPr>
            </a:pPr>
            <a:endParaRPr dirty="0"/>
          </a:p>
        </p:txBody>
      </p:sp>
      <p:sp>
        <p:nvSpPr>
          <p:cNvPr id="2" name="TextBox 1">
            <a:extLst>
              <a:ext uri="{FF2B5EF4-FFF2-40B4-BE49-F238E27FC236}">
                <a16:creationId xmlns:a16="http://schemas.microsoft.com/office/drawing/2014/main" id="{70085CA6-A2AA-DAFD-DB4E-AEFDDFB19D8B}"/>
              </a:ext>
            </a:extLst>
          </p:cNvPr>
          <p:cNvSpPr txBox="1"/>
          <p:nvPr/>
        </p:nvSpPr>
        <p:spPr>
          <a:xfrm>
            <a:off x="457200" y="1582994"/>
            <a:ext cx="8229600" cy="4801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R="0" algn="l" defTabSz="914400" rtl="0" fontAlgn="auto" latinLnBrk="0" hangingPunct="0">
              <a:lnSpc>
                <a:spcPct val="100000"/>
              </a:lnSpc>
              <a:spcBef>
                <a:spcPts val="0"/>
              </a:spcBef>
              <a:spcAft>
                <a:spcPts val="0"/>
              </a:spcAft>
              <a:buClrTx/>
              <a:buSzTx/>
              <a:tabLst/>
            </a:pPr>
            <a:r>
              <a:rPr kumimoji="0" lang="en-US" sz="1800" b="0" i="0" u="none" strike="noStrike" cap="none" spc="0" normalizeH="0" baseline="0" dirty="0">
                <a:ln>
                  <a:noFill/>
                </a:ln>
                <a:solidFill>
                  <a:srgbClr val="000000"/>
                </a:solidFill>
                <a:effectLst/>
                <a:uFillTx/>
                <a:latin typeface="+mn-lt"/>
                <a:ea typeface="+mn-ea"/>
                <a:cs typeface="+mn-cs"/>
                <a:sym typeface="Calibri"/>
              </a:rPr>
              <a:t>Model Setup Choice: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Model 1: Bridge Data w/Sufficiency Rating, w/out Climate Data </a:t>
            </a:r>
            <a:r>
              <a:rPr lang="en-US" dirty="0">
                <a:sym typeface="Wingdings" panose="05000000000000000000" pitchFamily="2" charset="2"/>
              </a:rPr>
              <a:t></a:t>
            </a:r>
            <a:r>
              <a:rPr lang="en-US" dirty="0"/>
              <a:t> this was done to get a baseline while still including some of the information USDOT uses when calculating their Sufficiency Rating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Model 2: Bridge Data w/out Sufficiency Rating w/out Climate Data </a:t>
            </a: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 this was done to get a separate baseline model that only focused on structural information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ym typeface="Wingdings" panose="05000000000000000000" pitchFamily="2" charset="2"/>
              </a:rPr>
              <a:t>Model 3: Bridge Data w/out Sufficiency Rating w/Climate Data  this was done to show whether climate features had an impact on modeling prediction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endParaRPr>
          </a:p>
          <a:p>
            <a:pPr marR="0" algn="l" defTabSz="914400" rtl="0" fontAlgn="auto" latinLnBrk="0" hangingPunct="0">
              <a:lnSpc>
                <a:spcPct val="100000"/>
              </a:lnSpc>
              <a:spcBef>
                <a:spcPts val="0"/>
              </a:spcBef>
              <a:spcAft>
                <a:spcPts val="0"/>
              </a:spcAft>
              <a:buClrTx/>
              <a:buSzTx/>
              <a:tabLst/>
            </a:pPr>
            <a:r>
              <a:rPr lang="en-US" dirty="0">
                <a:sym typeface="Wingdings" panose="05000000000000000000" pitchFamily="2" charset="2"/>
              </a:rPr>
              <a:t>Algorithm Choice: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Linear Regression: Easy to implement, straightforward to interpret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Elastic Net: Easy to implement, can handle multicollinearity, can help with feature selection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sym typeface="Wingdings" panose="05000000000000000000" pitchFamily="2" charset="2"/>
              </a:rPr>
              <a:t>Decision Tree Regressor: Can handle more complex relationships between the features and target variables.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err="1">
                <a:ln>
                  <a:noFill/>
                </a:ln>
                <a:solidFill>
                  <a:srgbClr val="000000"/>
                </a:solidFill>
                <a:effectLst/>
                <a:uFillTx/>
                <a:latin typeface="+mn-lt"/>
                <a:ea typeface="+mn-ea"/>
                <a:cs typeface="+mn-cs"/>
                <a:sym typeface="Wingdings" panose="05000000000000000000" pitchFamily="2" charset="2"/>
              </a:rPr>
              <a:t>XGBoost</a:t>
            </a:r>
            <a:r>
              <a:rPr kumimoji="0" lang="en-US" sz="1800" b="0" i="0" u="none" strike="noStrike" cap="none" spc="0" normalizeH="0" baseline="0" dirty="0">
                <a:ln>
                  <a:noFill/>
                </a:ln>
                <a:solidFill>
                  <a:srgbClr val="000000"/>
                </a:solidFill>
                <a:effectLst/>
                <a:uFillTx/>
                <a:latin typeface="+mn-lt"/>
                <a:ea typeface="+mn-ea"/>
                <a:cs typeface="+mn-cs"/>
                <a:sym typeface="Wingdings" panose="05000000000000000000" pitchFamily="2" charset="2"/>
              </a:rPr>
              <a:t> Regressor: Like the decision tree, can model non-linear relationships that may be present in the data. Can help reduce overfitting by introducing randomness.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63637992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itle 1"/>
          <p:cNvSpPr txBox="1">
            <a:spLocks noGrp="1"/>
          </p:cNvSpPr>
          <p:nvPr>
            <p:ph type="title"/>
          </p:nvPr>
        </p:nvSpPr>
        <p:spPr>
          <a:prstGeom prst="rect">
            <a:avLst/>
          </a:prstGeom>
        </p:spPr>
        <p:txBody>
          <a:bodyPr/>
          <a:lstStyle/>
          <a:p>
            <a:pPr lvl="2"/>
            <a:r>
              <a:rPr lang="en-US" dirty="0"/>
              <a:t>References</a:t>
            </a:r>
            <a:endParaRPr dirty="0"/>
          </a:p>
        </p:txBody>
      </p:sp>
      <p:sp>
        <p:nvSpPr>
          <p:cNvPr id="203" name="If you had more time, what work would you try?"/>
          <p:cNvSpPr txBox="1"/>
          <p:nvPr/>
        </p:nvSpPr>
        <p:spPr>
          <a:xfrm>
            <a:off x="457200" y="1371600"/>
            <a:ext cx="8229600" cy="36932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endParaRPr dirty="0"/>
          </a:p>
        </p:txBody>
      </p:sp>
      <p:sp>
        <p:nvSpPr>
          <p:cNvPr id="3" name="TextBox 2">
            <a:extLst>
              <a:ext uri="{FF2B5EF4-FFF2-40B4-BE49-F238E27FC236}">
                <a16:creationId xmlns:a16="http://schemas.microsoft.com/office/drawing/2014/main" id="{2511F1CD-7B58-864E-3E13-624EB1DC429D}"/>
              </a:ext>
            </a:extLst>
          </p:cNvPr>
          <p:cNvSpPr txBox="1"/>
          <p:nvPr/>
        </p:nvSpPr>
        <p:spPr>
          <a:xfrm>
            <a:off x="609600" y="1740928"/>
            <a:ext cx="7954297" cy="3139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Summary Report: LTBP Program Data Collection Workshop. https://infobridge.fhwa.dot.gov/Content/Documents/Publications/LTBP_Data_Collection_Workshop_Summary_Report_Number_FHWA-HRT-22-015.pdf</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Condition Rating Forecast of Bridge Components—MLM by Heng Lie, </a:t>
            </a:r>
            <a:r>
              <a:rPr lang="en-US" dirty="0" err="1"/>
              <a:t>Ph.D</a:t>
            </a:r>
            <a:r>
              <a:rPr lang="en-US" dirty="0"/>
              <a:t>, et al. https://infobridge.fhwa.dot.gov/Content/Documents/Models/Condition_Rating_Forecast_of_Bridge_Components_Machine_Learning_Models.pdf</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Recording and Coding Guide for the Structure and Inventor and Appraisal of the Nation’s Bridges. https://rosap.ntl.bts.gov/view/dot/38886</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National Bridge Inspection Standards. https://www.federalregister.gov/documents/2022/05/06/2022-09512/national-bridge-inspection-standards</a:t>
            </a:r>
          </a:p>
        </p:txBody>
      </p:sp>
    </p:spTree>
    <p:extLst>
      <p:ext uri="{BB962C8B-B14F-4D97-AF65-F5344CB8AC3E}">
        <p14:creationId xmlns:p14="http://schemas.microsoft.com/office/powerpoint/2010/main" val="30761989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p>
            <a:pPr lvl="2"/>
            <a:r>
              <a:t>STAR Summary</a:t>
            </a:r>
          </a:p>
        </p:txBody>
      </p:sp>
      <p:sp>
        <p:nvSpPr>
          <p:cNvPr id="126" name="We are able to predict the diagnosis of breast cancer amongst 569 patients as malignant or benign with a recall score of 90%, and an accuracy score of 90%.  Amongst the data utilized, we found that mean compactness and mean radius are the most meaningful contributors for predicting malignancy.…"/>
          <p:cNvSpPr txBox="1"/>
          <p:nvPr/>
        </p:nvSpPr>
        <p:spPr>
          <a:xfrm>
            <a:off x="457200" y="1371599"/>
            <a:ext cx="8229600" cy="3139317"/>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dirty="0"/>
              <a:t>We </a:t>
            </a:r>
            <a:r>
              <a:rPr lang="en-US" dirty="0"/>
              <a:t>can show across several algorithms, the addition of climate data into bridge condition modeling increased the overall performance of the model. </a:t>
            </a:r>
            <a:r>
              <a:rPr dirty="0"/>
              <a:t>Amongst the data utilized, we found that </a:t>
            </a:r>
            <a:r>
              <a:rPr lang="en-US" dirty="0"/>
              <a:t>minimum temperature, max temperature, prevailing wind direction, average temperature, and average relative humidity were the most impactful climate features.</a:t>
            </a:r>
            <a:endParaRPr dirty="0"/>
          </a:p>
          <a:p>
            <a:pPr>
              <a:defRPr>
                <a:latin typeface="Arial"/>
                <a:ea typeface="Arial"/>
                <a:cs typeface="Arial"/>
                <a:sym typeface="Arial"/>
              </a:defRPr>
            </a:pPr>
            <a:endParaRPr dirty="0"/>
          </a:p>
          <a:p>
            <a:pPr>
              <a:defRPr>
                <a:latin typeface="Arial"/>
                <a:ea typeface="Arial"/>
                <a:cs typeface="Arial"/>
                <a:sym typeface="Arial"/>
              </a:defRPr>
            </a:pPr>
            <a:r>
              <a:rPr dirty="0"/>
              <a:t>After consideration of multiple potential algorithms, an </a:t>
            </a:r>
            <a:r>
              <a:rPr dirty="0" err="1"/>
              <a:t>XGBoost</a:t>
            </a:r>
            <a:r>
              <a:rPr dirty="0"/>
              <a:t> </a:t>
            </a:r>
            <a:r>
              <a:rPr lang="en-US" dirty="0"/>
              <a:t>Regressor</a:t>
            </a:r>
            <a:r>
              <a:rPr dirty="0"/>
              <a:t> was selected at the most optimal methodology.  </a:t>
            </a:r>
          </a:p>
          <a:p>
            <a:pPr>
              <a:defRPr>
                <a:latin typeface="Arial"/>
                <a:ea typeface="Arial"/>
                <a:cs typeface="Arial"/>
                <a:sym typeface="Arial"/>
              </a:defRPr>
            </a:pPr>
            <a:endParaRPr dirty="0"/>
          </a:p>
          <a:p>
            <a:pPr>
              <a:defRPr>
                <a:latin typeface="Arial"/>
                <a:ea typeface="Arial"/>
                <a:cs typeface="Arial"/>
                <a:sym typeface="Arial"/>
              </a:defRPr>
            </a:pPr>
            <a:r>
              <a:rPr dirty="0"/>
              <a:t>Details of the project and model pipeline development are detailed within this document.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
          <p:cNvSpPr txBox="1">
            <a:spLocks noGrp="1"/>
          </p:cNvSpPr>
          <p:nvPr>
            <p:ph type="title"/>
          </p:nvPr>
        </p:nvSpPr>
        <p:spPr>
          <a:prstGeom prst="rect">
            <a:avLst/>
          </a:prstGeom>
        </p:spPr>
        <p:txBody>
          <a:bodyPr/>
          <a:lstStyle/>
          <a:p>
            <a:pPr lvl="2"/>
            <a:r>
              <a:t>Situation</a:t>
            </a:r>
          </a:p>
        </p:txBody>
      </p:sp>
      <p:sp>
        <p:nvSpPr>
          <p:cNvPr id="129" name="We are able to predict the diagnosis of breast cancer amongst 569 patients as malignant or benign with a recall score of 90%, and an accuracy score of 90%.  Amongst the data utilized, we found that mean compactness and mean radius are the most meaningful contributors for predicting malignancy.…"/>
          <p:cNvSpPr txBox="1"/>
          <p:nvPr/>
        </p:nvSpPr>
        <p:spPr>
          <a:xfrm>
            <a:off x="457200" y="1371599"/>
            <a:ext cx="8229600" cy="369331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lang="en-US" dirty="0"/>
              <a:t>Original Question of Interest:</a:t>
            </a:r>
          </a:p>
          <a:p>
            <a:pPr marL="285750" lvl="3" indent="-285750">
              <a:buFont typeface="Arial" panose="020B0604020202020204" pitchFamily="34" charset="0"/>
              <a:buChar char="•"/>
              <a:defRPr>
                <a:latin typeface="Arial"/>
                <a:ea typeface="Arial"/>
                <a:cs typeface="Arial"/>
                <a:sym typeface="Arial"/>
              </a:defRPr>
            </a:pPr>
            <a:r>
              <a:rPr lang="en-US" dirty="0"/>
              <a:t>Does climate impact bridge deck joints and superstructure bearings, in particular the NBE condition states?</a:t>
            </a:r>
            <a:endParaRPr dirty="0"/>
          </a:p>
          <a:p>
            <a:pPr>
              <a:defRPr>
                <a:latin typeface="Arial"/>
                <a:ea typeface="Arial"/>
                <a:cs typeface="Arial"/>
                <a:sym typeface="Arial"/>
              </a:defRPr>
            </a:pPr>
            <a:endParaRPr dirty="0"/>
          </a:p>
          <a:p>
            <a:pPr>
              <a:defRPr>
                <a:latin typeface="Arial"/>
                <a:ea typeface="Arial"/>
                <a:cs typeface="Arial"/>
                <a:sym typeface="Arial"/>
              </a:defRPr>
            </a:pPr>
            <a:r>
              <a:rPr lang="en-US" dirty="0"/>
              <a:t>Blocked by Data</a:t>
            </a:r>
          </a:p>
          <a:p>
            <a:pPr marL="285750" indent="-285750">
              <a:buFont typeface="Arial" panose="020B0604020202020204" pitchFamily="34" charset="0"/>
              <a:buChar char="•"/>
              <a:defRPr>
                <a:latin typeface="Arial"/>
                <a:ea typeface="Arial"/>
                <a:cs typeface="Arial"/>
                <a:sym typeface="Arial"/>
              </a:defRPr>
            </a:pPr>
            <a:r>
              <a:rPr lang="en-US" dirty="0"/>
              <a:t>Availability is hit or miss</a:t>
            </a:r>
          </a:p>
          <a:p>
            <a:pPr marL="285750" indent="-285750">
              <a:buFont typeface="Arial" panose="020B0604020202020204" pitchFamily="34" charset="0"/>
              <a:buChar char="•"/>
              <a:defRPr>
                <a:latin typeface="Arial"/>
                <a:ea typeface="Arial"/>
                <a:cs typeface="Arial"/>
                <a:sym typeface="Arial"/>
              </a:defRPr>
            </a:pPr>
            <a:r>
              <a:rPr lang="en-US" dirty="0"/>
              <a:t>Data is messy and inconsistent</a:t>
            </a:r>
          </a:p>
          <a:p>
            <a:pPr marL="285750" indent="-285750">
              <a:buFont typeface="Arial" panose="020B0604020202020204" pitchFamily="34" charset="0"/>
              <a:buChar char="•"/>
              <a:defRPr>
                <a:latin typeface="Arial"/>
                <a:ea typeface="Arial"/>
                <a:cs typeface="Arial"/>
                <a:sym typeface="Arial"/>
              </a:defRPr>
            </a:pPr>
            <a:endParaRPr lang="en-US" dirty="0"/>
          </a:p>
          <a:p>
            <a:pPr>
              <a:defRPr>
                <a:latin typeface="Arial"/>
                <a:ea typeface="Arial"/>
                <a:cs typeface="Arial"/>
                <a:sym typeface="Arial"/>
              </a:defRPr>
            </a:pPr>
            <a:r>
              <a:rPr lang="en-US" dirty="0"/>
              <a:t>Zoom out and Refocus</a:t>
            </a:r>
          </a:p>
          <a:p>
            <a:pPr>
              <a:defRPr>
                <a:latin typeface="Arial"/>
                <a:ea typeface="Arial"/>
                <a:cs typeface="Arial"/>
                <a:sym typeface="Arial"/>
              </a:defRPr>
            </a:pPr>
            <a:endParaRPr lang="en-US" dirty="0"/>
          </a:p>
          <a:p>
            <a:pPr>
              <a:defRPr>
                <a:latin typeface="Arial"/>
                <a:ea typeface="Arial"/>
                <a:cs typeface="Arial"/>
                <a:sym typeface="Arial"/>
              </a:defRPr>
            </a:pPr>
            <a:r>
              <a:rPr lang="en-US" dirty="0"/>
              <a:t>Big Picture Question</a:t>
            </a:r>
          </a:p>
          <a:p>
            <a:pPr marL="285750" indent="-285750">
              <a:buFont typeface="Arial" panose="020B0604020202020204" pitchFamily="34" charset="0"/>
              <a:buChar char="•"/>
              <a:defRPr>
                <a:latin typeface="Arial"/>
                <a:ea typeface="Arial"/>
                <a:cs typeface="Arial"/>
                <a:sym typeface="Arial"/>
              </a:defRPr>
            </a:pPr>
            <a:r>
              <a:rPr lang="en-US" dirty="0"/>
              <a:t>Does climate impact overall bridge performance?</a:t>
            </a:r>
          </a:p>
          <a:p>
            <a:pPr>
              <a:defRPr>
                <a:latin typeface="Arial"/>
                <a:ea typeface="Arial"/>
                <a:cs typeface="Arial"/>
                <a:sym typeface="Arial"/>
              </a:defRPr>
            </a:pP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noGrp="1"/>
          </p:cNvSpPr>
          <p:nvPr>
            <p:ph type="title"/>
          </p:nvPr>
        </p:nvSpPr>
        <p:spPr>
          <a:prstGeom prst="rect">
            <a:avLst/>
          </a:prstGeom>
        </p:spPr>
        <p:txBody>
          <a:bodyPr/>
          <a:lstStyle/>
          <a:p>
            <a:pPr lvl="2"/>
            <a:r>
              <a:t>Task</a:t>
            </a:r>
          </a:p>
        </p:txBody>
      </p:sp>
      <p:sp>
        <p:nvSpPr>
          <p:cNvPr id="132" name="We are able to predict the diagnosis of breast cancer amongst 569 patients as malignant or benign with a recall score of 90%, and an accuracy score of 90%.  Amongst the data utilized, we found that mean compactness and mean radius are the most meaningful contributors for predicting malignancy.…"/>
          <p:cNvSpPr txBox="1"/>
          <p:nvPr/>
        </p:nvSpPr>
        <p:spPr>
          <a:xfrm>
            <a:off x="457200" y="1371599"/>
            <a:ext cx="8229600" cy="1477323"/>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lang="en-US" dirty="0"/>
              <a:t>How: Regression problem with bridge performance rating as target.</a:t>
            </a:r>
            <a:endParaRPr dirty="0"/>
          </a:p>
          <a:p>
            <a:pPr>
              <a:defRPr>
                <a:latin typeface="Arial"/>
                <a:ea typeface="Arial"/>
                <a:cs typeface="Arial"/>
                <a:sym typeface="Arial"/>
              </a:defRPr>
            </a:pPr>
            <a:endParaRPr dirty="0"/>
          </a:p>
          <a:p>
            <a:pPr>
              <a:defRPr>
                <a:latin typeface="Arial"/>
                <a:ea typeface="Arial"/>
                <a:cs typeface="Arial"/>
                <a:sym typeface="Arial"/>
              </a:defRPr>
            </a:pPr>
            <a:r>
              <a:rPr lang="en-US" dirty="0"/>
              <a:t>M</a:t>
            </a:r>
            <a:r>
              <a:rPr dirty="0"/>
              <a:t>otivation</a:t>
            </a:r>
            <a:r>
              <a:rPr lang="en-US" dirty="0"/>
              <a:t>: If climate is found to be impactful in terms of predicting overall bridge performance, then arguments can be made for pushing for better data collection standards and/or overhaul of current modeling procedures.</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1"/>
          <p:cNvSpPr txBox="1">
            <a:spLocks noGrp="1"/>
          </p:cNvSpPr>
          <p:nvPr>
            <p:ph type="title"/>
          </p:nvPr>
        </p:nvSpPr>
        <p:spPr>
          <a:prstGeom prst="rect">
            <a:avLst/>
          </a:prstGeom>
        </p:spPr>
        <p:txBody>
          <a:bodyPr/>
          <a:lstStyle/>
          <a:p>
            <a:pPr lvl="2"/>
            <a:r>
              <a:t>Action</a:t>
            </a:r>
          </a:p>
        </p:txBody>
      </p:sp>
      <p:sp>
        <p:nvSpPr>
          <p:cNvPr id="135" name="We are able to predict the diagnosis of breast cancer amongst 569 patients as malignant or benign with a recall score of 90%, and an accuracy score of 90%.  Amongst the data utilized, we found that mean compactness and mean radius are the most meaningful contributors for predicting malignancy.…"/>
          <p:cNvSpPr txBox="1"/>
          <p:nvPr/>
        </p:nvSpPr>
        <p:spPr>
          <a:xfrm>
            <a:off x="457200" y="1371599"/>
            <a:ext cx="8229600" cy="286231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285750" indent="-285750">
              <a:buFont typeface="Arial" panose="020B0604020202020204" pitchFamily="34" charset="0"/>
              <a:buChar char="•"/>
              <a:defRPr>
                <a:latin typeface="Arial"/>
                <a:ea typeface="Arial"/>
                <a:cs typeface="Arial"/>
                <a:sym typeface="Arial"/>
              </a:defRPr>
            </a:pPr>
            <a:r>
              <a:rPr lang="en-US" dirty="0"/>
              <a:t>Data was pulled in from two different sources, which resulted in a bridges data set and a climate data set.</a:t>
            </a:r>
          </a:p>
          <a:p>
            <a:pPr marL="285750" indent="-285750">
              <a:buFont typeface="Arial" panose="020B0604020202020204" pitchFamily="34" charset="0"/>
              <a:buChar char="•"/>
              <a:defRPr>
                <a:latin typeface="Arial"/>
                <a:ea typeface="Arial"/>
                <a:cs typeface="Arial"/>
                <a:sym typeface="Arial"/>
              </a:defRPr>
            </a:pPr>
            <a:r>
              <a:rPr lang="en-US" dirty="0"/>
              <a:t>Each set was cleaned independently before merging on year and structure number of the individual bridge.</a:t>
            </a:r>
          </a:p>
          <a:p>
            <a:pPr marL="285750" indent="-285750">
              <a:buFont typeface="Arial" panose="020B0604020202020204" pitchFamily="34" charset="0"/>
              <a:buChar char="•"/>
              <a:defRPr>
                <a:latin typeface="Arial"/>
                <a:ea typeface="Arial"/>
                <a:cs typeface="Arial"/>
                <a:sym typeface="Arial"/>
              </a:defRPr>
            </a:pPr>
            <a:r>
              <a:rPr lang="en-US" dirty="0"/>
              <a:t>A new target was created from five measured bridge conditions to get an overall average bridge condition.</a:t>
            </a:r>
          </a:p>
          <a:p>
            <a:pPr>
              <a:defRPr>
                <a:latin typeface="Arial"/>
                <a:ea typeface="Arial"/>
                <a:cs typeface="Arial"/>
                <a:sym typeface="Arial"/>
              </a:defRPr>
            </a:pPr>
            <a:r>
              <a:rPr lang="en-US" dirty="0"/>
              <a:t>Three models were considered:</a:t>
            </a:r>
          </a:p>
          <a:p>
            <a:pPr marL="285750" lvl="1" indent="-285750">
              <a:buFont typeface="Arial" panose="020B0604020202020204" pitchFamily="34" charset="0"/>
              <a:buChar char="•"/>
              <a:defRPr>
                <a:latin typeface="Arial"/>
                <a:ea typeface="Arial"/>
                <a:cs typeface="Arial"/>
                <a:sym typeface="Arial"/>
              </a:defRPr>
            </a:pPr>
            <a:r>
              <a:rPr lang="en-US" dirty="0"/>
              <a:t>Model 1: no climate data, includes Sufficiency Rating</a:t>
            </a:r>
          </a:p>
          <a:p>
            <a:pPr marL="285750" indent="-285750">
              <a:buFont typeface="Arial" panose="020B0604020202020204" pitchFamily="34" charset="0"/>
              <a:buChar char="•"/>
              <a:defRPr>
                <a:latin typeface="Arial"/>
                <a:ea typeface="Arial"/>
                <a:cs typeface="Arial"/>
                <a:sym typeface="Arial"/>
              </a:defRPr>
            </a:pPr>
            <a:r>
              <a:rPr lang="en-US" dirty="0"/>
              <a:t>Model 2: no climate data, does not include Sufficiency Rating</a:t>
            </a:r>
          </a:p>
          <a:p>
            <a:pPr marL="285750" indent="-285750">
              <a:buFont typeface="Arial" panose="020B0604020202020204" pitchFamily="34" charset="0"/>
              <a:buChar char="•"/>
              <a:defRPr>
                <a:latin typeface="Arial"/>
                <a:ea typeface="Arial"/>
                <a:cs typeface="Arial"/>
                <a:sym typeface="Arial"/>
              </a:defRPr>
            </a:pPr>
            <a:r>
              <a:rPr lang="en-US" dirty="0"/>
              <a:t>Model 3: includes climate data, does not include Sufficiency Rating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prstGeom prst="rect">
            <a:avLst/>
          </a:prstGeom>
        </p:spPr>
        <p:txBody>
          <a:bodyPr/>
          <a:lstStyle/>
          <a:p>
            <a:pPr lvl="2"/>
            <a:r>
              <a:t>Results</a:t>
            </a:r>
          </a:p>
        </p:txBody>
      </p:sp>
      <p:sp>
        <p:nvSpPr>
          <p:cNvPr id="138" name="We are able to predict the diagnosis of breast cancer amongst 569 patients as malignant or benign with a recall score of 90%, and an accuracy score of 90%.  Amongst the data utilized, we found that mean compactness and mean radius are the most meaningful contributors for predicting malignancy.…"/>
          <p:cNvSpPr txBox="1"/>
          <p:nvPr/>
        </p:nvSpPr>
        <p:spPr>
          <a:xfrm>
            <a:off x="457200" y="1371599"/>
            <a:ext cx="8229600" cy="92332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lang="en-US" dirty="0"/>
              <a:t>We were able to show for 3 out of the 4 models that adding climate data greatly improved model performance when it came to predicting overall bridge condition.</a:t>
            </a:r>
            <a:endParaRPr dirty="0"/>
          </a:p>
        </p:txBody>
      </p:sp>
      <p:pic>
        <p:nvPicPr>
          <p:cNvPr id="3" name="Picture 2">
            <a:extLst>
              <a:ext uri="{FF2B5EF4-FFF2-40B4-BE49-F238E27FC236}">
                <a16:creationId xmlns:a16="http://schemas.microsoft.com/office/drawing/2014/main" id="{A68CEA32-E56A-8CB6-D2A0-083CCCC75DC4}"/>
              </a:ext>
            </a:extLst>
          </p:cNvPr>
          <p:cNvPicPr>
            <a:picLocks noChangeAspect="1"/>
          </p:cNvPicPr>
          <p:nvPr/>
        </p:nvPicPr>
        <p:blipFill>
          <a:blip r:embed="rId2"/>
          <a:stretch>
            <a:fillRect/>
          </a:stretch>
        </p:blipFill>
        <p:spPr>
          <a:xfrm>
            <a:off x="943897" y="2930013"/>
            <a:ext cx="6912077" cy="3406930"/>
          </a:xfrm>
          <a:prstGeom prst="rect">
            <a:avLst/>
          </a:prstGeom>
        </p:spPr>
      </p:pic>
      <p:sp>
        <p:nvSpPr>
          <p:cNvPr id="4" name="TextBox 3">
            <a:extLst>
              <a:ext uri="{FF2B5EF4-FFF2-40B4-BE49-F238E27FC236}">
                <a16:creationId xmlns:a16="http://schemas.microsoft.com/office/drawing/2014/main" id="{21A9F540-76EA-6BE9-4AA9-2FA27B837560}"/>
              </a:ext>
            </a:extLst>
          </p:cNvPr>
          <p:cNvSpPr txBox="1"/>
          <p:nvPr/>
        </p:nvSpPr>
        <p:spPr>
          <a:xfrm>
            <a:off x="2792361" y="2408903"/>
            <a:ext cx="3647768"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Model 3 </a:t>
            </a:r>
            <a:r>
              <a:rPr kumimoji="0" lang="en-US" sz="1800" b="0" i="0" u="none" strike="noStrike" cap="none" spc="0" normalizeH="0" baseline="0" dirty="0" err="1">
                <a:ln>
                  <a:noFill/>
                </a:ln>
                <a:solidFill>
                  <a:srgbClr val="000000"/>
                </a:solidFill>
                <a:effectLst/>
                <a:uFillTx/>
                <a:latin typeface="+mn-lt"/>
                <a:ea typeface="+mn-ea"/>
                <a:cs typeface="+mn-cs"/>
                <a:sym typeface="Calibri"/>
              </a:rPr>
              <a:t>XGBoost</a:t>
            </a:r>
            <a:r>
              <a:rPr kumimoji="0" lang="en-US" sz="1800" b="0" i="0" u="none" strike="noStrike" cap="none" spc="0" normalizeH="0" baseline="0" dirty="0">
                <a:ln>
                  <a:noFill/>
                </a:ln>
                <a:solidFill>
                  <a:srgbClr val="000000"/>
                </a:solidFill>
                <a:effectLst/>
                <a:uFillTx/>
                <a:latin typeface="+mn-lt"/>
                <a:ea typeface="+mn-ea"/>
                <a:cs typeface="+mn-cs"/>
                <a:sym typeface="Calibri"/>
              </a:rPr>
              <a:t> Feature Importance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457199" y="228599"/>
            <a:ext cx="8229601" cy="1143001"/>
          </a:xfrm>
          <a:prstGeom prst="rect">
            <a:avLst/>
          </a:prstGeom>
        </p:spPr>
        <p:txBody>
          <a:bodyPr/>
          <a:lstStyle/>
          <a:p>
            <a:r>
              <a:t>Model Pipeline</a:t>
            </a:r>
          </a:p>
        </p:txBody>
      </p:sp>
      <p:grpSp>
        <p:nvGrpSpPr>
          <p:cNvPr id="175" name="Group"/>
          <p:cNvGrpSpPr/>
          <p:nvPr/>
        </p:nvGrpSpPr>
        <p:grpSpPr>
          <a:xfrm>
            <a:off x="781622" y="1371599"/>
            <a:ext cx="7580754" cy="2618523"/>
            <a:chOff x="0" y="0"/>
            <a:chExt cx="7580753" cy="2618522"/>
          </a:xfrm>
        </p:grpSpPr>
        <p:sp>
          <p:nvSpPr>
            <p:cNvPr id="141" name="Circle"/>
            <p:cNvSpPr/>
            <p:nvPr/>
          </p:nvSpPr>
          <p:spPr>
            <a:xfrm>
              <a:off x="93196" y="0"/>
              <a:ext cx="254003" cy="254001"/>
            </a:xfrm>
            <a:prstGeom prst="ellipse">
              <a:avLst/>
            </a:prstGeom>
            <a:solidFill>
              <a:srgbClr val="0433FF"/>
            </a:solidFill>
            <a:ln w="12700" cap="flat">
              <a:noFill/>
              <a:miter lim="400000"/>
            </a:ln>
            <a:effectLst/>
          </p:spPr>
          <p:txBody>
            <a:bodyPr wrap="square" lIns="45718" tIns="45718" rIns="45718" bIns="45718" numCol="1" anchor="ctr">
              <a:noAutofit/>
            </a:bodyPr>
            <a:lstStyle/>
            <a:p>
              <a:pPr>
                <a:defRPr sz="1600">
                  <a:latin typeface="Arial"/>
                  <a:ea typeface="Arial"/>
                  <a:cs typeface="Arial"/>
                  <a:sym typeface="Arial"/>
                </a:defRPr>
              </a:pPr>
              <a:endParaRPr/>
            </a:p>
          </p:txBody>
        </p:sp>
        <p:sp>
          <p:nvSpPr>
            <p:cNvPr id="142" name="Circle"/>
            <p:cNvSpPr/>
            <p:nvPr/>
          </p:nvSpPr>
          <p:spPr>
            <a:xfrm>
              <a:off x="93196" y="381000"/>
              <a:ext cx="254003" cy="254003"/>
            </a:xfrm>
            <a:prstGeom prst="ellipse">
              <a:avLst/>
            </a:prstGeom>
            <a:solidFill>
              <a:srgbClr val="0433FF"/>
            </a:solidFill>
            <a:ln w="12700" cap="flat">
              <a:noFill/>
              <a:miter lim="400000"/>
            </a:ln>
            <a:effectLst/>
          </p:spPr>
          <p:txBody>
            <a:bodyPr wrap="square" lIns="45718" tIns="45718" rIns="45718" bIns="45718" numCol="1" anchor="ctr">
              <a:noAutofit/>
            </a:bodyPr>
            <a:lstStyle/>
            <a:p>
              <a:pPr>
                <a:defRPr sz="1600">
                  <a:latin typeface="Arial"/>
                  <a:ea typeface="Arial"/>
                  <a:cs typeface="Arial"/>
                  <a:sym typeface="Arial"/>
                </a:defRPr>
              </a:pPr>
              <a:endParaRPr/>
            </a:p>
          </p:txBody>
        </p:sp>
        <p:sp>
          <p:nvSpPr>
            <p:cNvPr id="143" name="Circle"/>
            <p:cNvSpPr/>
            <p:nvPr/>
          </p:nvSpPr>
          <p:spPr>
            <a:xfrm>
              <a:off x="93196" y="762000"/>
              <a:ext cx="254003" cy="254003"/>
            </a:xfrm>
            <a:prstGeom prst="ellipse">
              <a:avLst/>
            </a:prstGeom>
            <a:solidFill>
              <a:srgbClr val="0433FF"/>
            </a:solidFill>
            <a:ln w="12700" cap="flat">
              <a:noFill/>
              <a:miter lim="400000"/>
            </a:ln>
            <a:effectLst/>
          </p:spPr>
          <p:txBody>
            <a:bodyPr wrap="square" lIns="45718" tIns="45718" rIns="45718" bIns="45718" numCol="1" anchor="ctr">
              <a:noAutofit/>
            </a:bodyPr>
            <a:lstStyle/>
            <a:p>
              <a:pPr>
                <a:defRPr sz="1600">
                  <a:latin typeface="Arial"/>
                  <a:ea typeface="Arial"/>
                  <a:cs typeface="Arial"/>
                  <a:sym typeface="Arial"/>
                </a:defRPr>
              </a:pPr>
              <a:endParaRPr/>
            </a:p>
          </p:txBody>
        </p:sp>
        <p:sp>
          <p:nvSpPr>
            <p:cNvPr id="144" name="Circle"/>
            <p:cNvSpPr/>
            <p:nvPr/>
          </p:nvSpPr>
          <p:spPr>
            <a:xfrm>
              <a:off x="93196" y="1549401"/>
              <a:ext cx="254003" cy="254003"/>
            </a:xfrm>
            <a:prstGeom prst="ellipse">
              <a:avLst/>
            </a:prstGeom>
            <a:solidFill>
              <a:srgbClr val="0433FF"/>
            </a:solidFill>
            <a:ln w="12700" cap="flat">
              <a:noFill/>
              <a:miter lim="400000"/>
            </a:ln>
            <a:effectLst/>
          </p:spPr>
          <p:txBody>
            <a:bodyPr wrap="square" lIns="45718" tIns="45718" rIns="45718" bIns="45718" numCol="1" anchor="ctr">
              <a:noAutofit/>
            </a:bodyPr>
            <a:lstStyle/>
            <a:p>
              <a:pPr>
                <a:defRPr sz="1600">
                  <a:latin typeface="Arial"/>
                  <a:ea typeface="Arial"/>
                  <a:cs typeface="Arial"/>
                  <a:sym typeface="Arial"/>
                </a:defRPr>
              </a:pPr>
              <a:endParaRPr/>
            </a:p>
          </p:txBody>
        </p:sp>
        <p:sp>
          <p:nvSpPr>
            <p:cNvPr id="145" name="Circle"/>
            <p:cNvSpPr/>
            <p:nvPr/>
          </p:nvSpPr>
          <p:spPr>
            <a:xfrm>
              <a:off x="80496" y="1955801"/>
              <a:ext cx="254003" cy="254003"/>
            </a:xfrm>
            <a:prstGeom prst="ellipse">
              <a:avLst/>
            </a:prstGeom>
            <a:solidFill>
              <a:srgbClr val="0433FF"/>
            </a:solidFill>
            <a:ln w="12700" cap="flat">
              <a:noFill/>
              <a:miter lim="400000"/>
            </a:ln>
            <a:effectLst/>
          </p:spPr>
          <p:txBody>
            <a:bodyPr wrap="square" lIns="45718" tIns="45718" rIns="45718" bIns="45718" numCol="1" anchor="ctr">
              <a:noAutofit/>
            </a:bodyPr>
            <a:lstStyle/>
            <a:p>
              <a:pPr>
                <a:defRPr sz="1600">
                  <a:latin typeface="Arial"/>
                  <a:ea typeface="Arial"/>
                  <a:cs typeface="Arial"/>
                  <a:sym typeface="Arial"/>
                </a:defRPr>
              </a:pPr>
              <a:endParaRPr/>
            </a:p>
          </p:txBody>
        </p:sp>
        <p:sp>
          <p:nvSpPr>
            <p:cNvPr id="146" name="Circle"/>
            <p:cNvSpPr/>
            <p:nvPr/>
          </p:nvSpPr>
          <p:spPr>
            <a:xfrm>
              <a:off x="80496" y="2364520"/>
              <a:ext cx="254003" cy="254003"/>
            </a:xfrm>
            <a:prstGeom prst="ellipse">
              <a:avLst/>
            </a:prstGeom>
            <a:solidFill>
              <a:srgbClr val="0433FF"/>
            </a:solidFill>
            <a:ln w="12700" cap="flat">
              <a:noFill/>
              <a:miter lim="400000"/>
            </a:ln>
            <a:effectLst/>
          </p:spPr>
          <p:txBody>
            <a:bodyPr wrap="square" lIns="45718" tIns="45718" rIns="45718" bIns="45718" numCol="1" anchor="ctr">
              <a:noAutofit/>
            </a:bodyPr>
            <a:lstStyle/>
            <a:p>
              <a:pPr>
                <a:defRPr sz="1600">
                  <a:latin typeface="Arial"/>
                  <a:ea typeface="Arial"/>
                  <a:cs typeface="Arial"/>
                  <a:sym typeface="Arial"/>
                </a:defRPr>
              </a:pPr>
              <a:endParaRPr/>
            </a:p>
          </p:txBody>
        </p:sp>
        <p:sp>
          <p:nvSpPr>
            <p:cNvPr id="147" name="Circle"/>
            <p:cNvSpPr/>
            <p:nvPr/>
          </p:nvSpPr>
          <p:spPr>
            <a:xfrm>
              <a:off x="2589131" y="1092141"/>
              <a:ext cx="381003" cy="381003"/>
            </a:xfrm>
            <a:prstGeom prst="ellipse">
              <a:avLst/>
            </a:prstGeom>
            <a:solidFill>
              <a:srgbClr val="0433FF"/>
            </a:solidFill>
            <a:ln w="12700" cap="flat">
              <a:noFill/>
              <a:miter lim="400000"/>
            </a:ln>
            <a:effectLst/>
          </p:spPr>
          <p:txBody>
            <a:bodyPr wrap="square" lIns="45718" tIns="45718" rIns="45718" bIns="45718" numCol="1" anchor="ctr">
              <a:noAutofit/>
            </a:bodyPr>
            <a:lstStyle/>
            <a:p>
              <a:pPr>
                <a:defRPr sz="1600">
                  <a:latin typeface="Arial"/>
                  <a:ea typeface="Arial"/>
                  <a:cs typeface="Arial"/>
                  <a:sym typeface="Arial"/>
                </a:defRPr>
              </a:pPr>
              <a:endParaRPr/>
            </a:p>
          </p:txBody>
        </p:sp>
        <p:sp>
          <p:nvSpPr>
            <p:cNvPr id="148" name="Line"/>
            <p:cNvSpPr/>
            <p:nvPr/>
          </p:nvSpPr>
          <p:spPr>
            <a:xfrm flipV="1">
              <a:off x="339415" y="1274073"/>
              <a:ext cx="994888" cy="1213433"/>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sp>
          <p:nvSpPr>
            <p:cNvPr id="149" name="Line"/>
            <p:cNvSpPr/>
            <p:nvPr/>
          </p:nvSpPr>
          <p:spPr>
            <a:xfrm flipV="1">
              <a:off x="339760" y="1275565"/>
              <a:ext cx="994198" cy="801673"/>
            </a:xfrm>
            <a:prstGeom prst="line">
              <a:avLst/>
            </a:prstGeom>
            <a:noFill/>
            <a:ln w="3175" cap="flat">
              <a:solidFill>
                <a:srgbClr val="000000"/>
              </a:solidFill>
              <a:prstDash val="solid"/>
              <a:miter lim="400000"/>
            </a:ln>
            <a:effectLst/>
          </p:spPr>
          <p:txBody>
            <a:bodyPr wrap="square" lIns="45718" tIns="45718" rIns="45718" bIns="45718" numCol="1" anchor="t">
              <a:noAutofit/>
            </a:bodyPr>
            <a:lstStyle/>
            <a:p>
              <a:endParaRPr/>
            </a:p>
          </p:txBody>
        </p:sp>
        <p:sp>
          <p:nvSpPr>
            <p:cNvPr id="150" name="Line"/>
            <p:cNvSpPr/>
            <p:nvPr/>
          </p:nvSpPr>
          <p:spPr>
            <a:xfrm flipV="1">
              <a:off x="351639" y="1275915"/>
              <a:ext cx="970439" cy="394457"/>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sp>
          <p:nvSpPr>
            <p:cNvPr id="151" name="Line"/>
            <p:cNvSpPr/>
            <p:nvPr/>
          </p:nvSpPr>
          <p:spPr>
            <a:xfrm>
              <a:off x="349145" y="1282393"/>
              <a:ext cx="991594" cy="2"/>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sp>
          <p:nvSpPr>
            <p:cNvPr id="152" name="Line"/>
            <p:cNvSpPr/>
            <p:nvPr/>
          </p:nvSpPr>
          <p:spPr>
            <a:xfrm>
              <a:off x="348880" y="895122"/>
              <a:ext cx="975958" cy="381360"/>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sp>
          <p:nvSpPr>
            <p:cNvPr id="153" name="Line"/>
            <p:cNvSpPr/>
            <p:nvPr/>
          </p:nvSpPr>
          <p:spPr>
            <a:xfrm>
              <a:off x="349552" y="513896"/>
              <a:ext cx="985802" cy="763456"/>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sp>
          <p:nvSpPr>
            <p:cNvPr id="154" name="Line"/>
            <p:cNvSpPr/>
            <p:nvPr/>
          </p:nvSpPr>
          <p:spPr>
            <a:xfrm>
              <a:off x="356743" y="131050"/>
              <a:ext cx="977582" cy="1147293"/>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sp>
          <p:nvSpPr>
            <p:cNvPr id="155" name="Line"/>
            <p:cNvSpPr/>
            <p:nvPr/>
          </p:nvSpPr>
          <p:spPr>
            <a:xfrm>
              <a:off x="1969475" y="1269964"/>
              <a:ext cx="616856" cy="2"/>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sp>
          <p:nvSpPr>
            <p:cNvPr id="156" name="Line"/>
            <p:cNvSpPr/>
            <p:nvPr/>
          </p:nvSpPr>
          <p:spPr>
            <a:xfrm>
              <a:off x="2970018" y="1266795"/>
              <a:ext cx="635002" cy="2"/>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sp>
          <p:nvSpPr>
            <p:cNvPr id="157" name="Line"/>
            <p:cNvSpPr/>
            <p:nvPr/>
          </p:nvSpPr>
          <p:spPr>
            <a:xfrm>
              <a:off x="4223921" y="1273134"/>
              <a:ext cx="616856" cy="2"/>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grpSp>
          <p:nvGrpSpPr>
            <p:cNvPr id="160" name="Model M"/>
            <p:cNvGrpSpPr/>
            <p:nvPr/>
          </p:nvGrpSpPr>
          <p:grpSpPr>
            <a:xfrm>
              <a:off x="5838630" y="942957"/>
              <a:ext cx="635002" cy="635002"/>
              <a:chOff x="0" y="0"/>
              <a:chExt cx="635000" cy="635001"/>
            </a:xfrm>
          </p:grpSpPr>
          <p:sp>
            <p:nvSpPr>
              <p:cNvPr id="158" name="Square"/>
              <p:cNvSpPr/>
              <p:nvPr/>
            </p:nvSpPr>
            <p:spPr>
              <a:xfrm>
                <a:off x="0" y="-1"/>
                <a:ext cx="635001" cy="635003"/>
              </a:xfrm>
              <a:prstGeom prst="rect">
                <a:avLst/>
              </a:prstGeom>
              <a:solidFill>
                <a:srgbClr val="000000"/>
              </a:solidFill>
              <a:ln w="12700" cap="flat">
                <a:noFill/>
                <a:miter lim="400000"/>
              </a:ln>
              <a:effectLst/>
            </p:spPr>
            <p:txBody>
              <a:bodyPr wrap="square" lIns="45718" tIns="45718" rIns="45718" bIns="45718" numCol="1" anchor="ctr">
                <a:noAutofit/>
              </a:bodyPr>
              <a:lstStyle/>
              <a:p>
                <a:pPr algn="ctr">
                  <a:defRPr sz="700">
                    <a:solidFill>
                      <a:srgbClr val="FFFFFF"/>
                    </a:solidFill>
                    <a:latin typeface="Arial"/>
                    <a:ea typeface="Arial"/>
                    <a:cs typeface="Arial"/>
                    <a:sym typeface="Arial"/>
                  </a:defRPr>
                </a:pPr>
                <a:endParaRPr/>
              </a:p>
            </p:txBody>
          </p:sp>
          <p:sp>
            <p:nvSpPr>
              <p:cNvPr id="159" name="Model M"/>
              <p:cNvSpPr txBox="1"/>
              <p:nvPr/>
            </p:nvSpPr>
            <p:spPr>
              <a:xfrm>
                <a:off x="0" y="222869"/>
                <a:ext cx="635001" cy="1892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defRPr sz="700">
                    <a:solidFill>
                      <a:srgbClr val="FFFFFF"/>
                    </a:solidFill>
                    <a:latin typeface="Arial"/>
                    <a:ea typeface="Arial"/>
                    <a:cs typeface="Arial"/>
                    <a:sym typeface="Arial"/>
                  </a:defRPr>
                </a:pPr>
                <a:r>
                  <a:t>Model </a:t>
                </a:r>
                <a:r>
                  <a:rPr i="1">
                    <a:latin typeface="Times New Roman"/>
                    <a:ea typeface="Times New Roman"/>
                    <a:cs typeface="Times New Roman"/>
                    <a:sym typeface="Times New Roman"/>
                  </a:rPr>
                  <a:t>M</a:t>
                </a:r>
              </a:p>
            </p:txBody>
          </p:sp>
        </p:grpSp>
        <p:sp>
          <p:nvSpPr>
            <p:cNvPr id="161" name="Line"/>
            <p:cNvSpPr/>
            <p:nvPr/>
          </p:nvSpPr>
          <p:spPr>
            <a:xfrm>
              <a:off x="6473629" y="1254118"/>
              <a:ext cx="616856" cy="2"/>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grpSp>
          <p:nvGrpSpPr>
            <p:cNvPr id="164" name="Data Acquisition"/>
            <p:cNvGrpSpPr/>
            <p:nvPr/>
          </p:nvGrpSpPr>
          <p:grpSpPr>
            <a:xfrm>
              <a:off x="1339212" y="958803"/>
              <a:ext cx="635002" cy="635002"/>
              <a:chOff x="0" y="0"/>
              <a:chExt cx="635000" cy="635001"/>
            </a:xfrm>
          </p:grpSpPr>
          <p:sp>
            <p:nvSpPr>
              <p:cNvPr id="162" name="Square"/>
              <p:cNvSpPr/>
              <p:nvPr/>
            </p:nvSpPr>
            <p:spPr>
              <a:xfrm>
                <a:off x="0" y="-1"/>
                <a:ext cx="635001" cy="635003"/>
              </a:xfrm>
              <a:prstGeom prst="rect">
                <a:avLst/>
              </a:prstGeom>
              <a:solidFill>
                <a:srgbClr val="FF9300"/>
              </a:solidFill>
              <a:ln w="12700" cap="flat">
                <a:noFill/>
                <a:miter lim="400000"/>
              </a:ln>
              <a:effectLst/>
            </p:spPr>
            <p:txBody>
              <a:bodyPr wrap="square" lIns="45718" tIns="45718" rIns="45718" bIns="45718" numCol="1" anchor="ctr">
                <a:noAutofit/>
              </a:bodyPr>
              <a:lstStyle/>
              <a:p>
                <a:pPr algn="ctr">
                  <a:defRPr sz="700">
                    <a:solidFill>
                      <a:srgbClr val="FFFFFF"/>
                    </a:solidFill>
                    <a:latin typeface="Arial"/>
                    <a:ea typeface="Arial"/>
                    <a:cs typeface="Arial"/>
                    <a:sym typeface="Arial"/>
                  </a:defRPr>
                </a:pPr>
                <a:endParaRPr/>
              </a:p>
            </p:txBody>
          </p:sp>
          <p:sp>
            <p:nvSpPr>
              <p:cNvPr id="163" name="Data Acquisition"/>
              <p:cNvSpPr txBox="1"/>
              <p:nvPr/>
            </p:nvSpPr>
            <p:spPr>
              <a:xfrm>
                <a:off x="0" y="184335"/>
                <a:ext cx="635001" cy="2663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lgn="ctr">
                  <a:defRPr sz="700">
                    <a:solidFill>
                      <a:srgbClr val="FFFFFF"/>
                    </a:solidFill>
                    <a:latin typeface="Arial"/>
                    <a:ea typeface="Arial"/>
                    <a:cs typeface="Arial"/>
                    <a:sym typeface="Arial"/>
                  </a:defRPr>
                </a:lvl1pPr>
              </a:lstStyle>
              <a:p>
                <a:r>
                  <a:t>Data Acquisition</a:t>
                </a:r>
              </a:p>
            </p:txBody>
          </p:sp>
        </p:grpSp>
        <p:sp>
          <p:nvSpPr>
            <p:cNvPr id="165" name="Line"/>
            <p:cNvSpPr/>
            <p:nvPr/>
          </p:nvSpPr>
          <p:spPr>
            <a:xfrm>
              <a:off x="5226251" y="1257288"/>
              <a:ext cx="609317" cy="2"/>
            </a:xfrm>
            <a:prstGeom prst="line">
              <a:avLst/>
            </a:prstGeom>
            <a:noFill/>
            <a:ln w="3175" cap="flat">
              <a:solidFill>
                <a:srgbClr val="000000"/>
              </a:solidFill>
              <a:prstDash val="solid"/>
              <a:round/>
            </a:ln>
            <a:effectLst/>
          </p:spPr>
          <p:txBody>
            <a:bodyPr wrap="square" lIns="45718" tIns="45718" rIns="45718" bIns="45718" numCol="1" anchor="t">
              <a:noAutofit/>
            </a:bodyPr>
            <a:lstStyle/>
            <a:p>
              <a:endParaRPr/>
            </a:p>
          </p:txBody>
        </p:sp>
        <p:grpSp>
          <p:nvGrpSpPr>
            <p:cNvPr id="168" name="Data Prep &amp;…"/>
            <p:cNvGrpSpPr/>
            <p:nvPr/>
          </p:nvGrpSpPr>
          <p:grpSpPr>
            <a:xfrm>
              <a:off x="3588921" y="946126"/>
              <a:ext cx="635002" cy="635002"/>
              <a:chOff x="0" y="0"/>
              <a:chExt cx="635000" cy="635001"/>
            </a:xfrm>
          </p:grpSpPr>
          <p:sp>
            <p:nvSpPr>
              <p:cNvPr id="166" name="Square"/>
              <p:cNvSpPr/>
              <p:nvPr/>
            </p:nvSpPr>
            <p:spPr>
              <a:xfrm>
                <a:off x="0" y="-1"/>
                <a:ext cx="635001" cy="635003"/>
              </a:xfrm>
              <a:prstGeom prst="rect">
                <a:avLst/>
              </a:prstGeom>
              <a:solidFill>
                <a:srgbClr val="FF9300"/>
              </a:solidFill>
              <a:ln w="12700" cap="flat">
                <a:noFill/>
                <a:miter lim="400000"/>
              </a:ln>
              <a:effectLst/>
            </p:spPr>
            <p:txBody>
              <a:bodyPr wrap="square" lIns="45718" tIns="45718" rIns="45718" bIns="45718" numCol="1" anchor="ctr">
                <a:noAutofit/>
              </a:bodyPr>
              <a:lstStyle/>
              <a:p>
                <a:pPr algn="ctr">
                  <a:defRPr sz="700">
                    <a:solidFill>
                      <a:srgbClr val="FFFFFF"/>
                    </a:solidFill>
                    <a:latin typeface="Arial"/>
                    <a:ea typeface="Arial"/>
                    <a:cs typeface="Arial"/>
                    <a:sym typeface="Arial"/>
                  </a:defRPr>
                </a:pPr>
                <a:endParaRPr/>
              </a:p>
            </p:txBody>
          </p:sp>
          <p:sp>
            <p:nvSpPr>
              <p:cNvPr id="167" name="Data Prep &amp;…"/>
              <p:cNvSpPr txBox="1"/>
              <p:nvPr/>
            </p:nvSpPr>
            <p:spPr>
              <a:xfrm>
                <a:off x="0" y="139885"/>
                <a:ext cx="635001" cy="3552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p>
                <a:pPr algn="ctr">
                  <a:defRPr sz="700">
                    <a:solidFill>
                      <a:srgbClr val="FFFFFF"/>
                    </a:solidFill>
                    <a:latin typeface="Arial"/>
                    <a:ea typeface="Arial"/>
                    <a:cs typeface="Arial"/>
                    <a:sym typeface="Arial"/>
                  </a:defRPr>
                </a:pPr>
                <a:r>
                  <a:t>Data Prep &amp; </a:t>
                </a:r>
              </a:p>
              <a:p>
                <a:pPr algn="ctr">
                  <a:defRPr sz="700">
                    <a:solidFill>
                      <a:srgbClr val="FFFFFF"/>
                    </a:solidFill>
                    <a:latin typeface="Arial"/>
                    <a:ea typeface="Arial"/>
                    <a:cs typeface="Arial"/>
                    <a:sym typeface="Arial"/>
                  </a:defRPr>
                </a:pPr>
                <a:r>
                  <a:t>Feature Engineering</a:t>
                </a:r>
              </a:p>
            </p:txBody>
          </p:sp>
        </p:grpSp>
        <p:sp>
          <p:nvSpPr>
            <p:cNvPr id="169" name="Circle"/>
            <p:cNvSpPr/>
            <p:nvPr/>
          </p:nvSpPr>
          <p:spPr>
            <a:xfrm>
              <a:off x="4840775" y="1088972"/>
              <a:ext cx="381003" cy="381003"/>
            </a:xfrm>
            <a:prstGeom prst="ellipse">
              <a:avLst/>
            </a:prstGeom>
            <a:solidFill>
              <a:schemeClr val="accent1">
                <a:satOff val="-58020"/>
                <a:lumOff val="18970"/>
              </a:schemeClr>
            </a:solidFill>
            <a:ln w="12700" cap="flat">
              <a:noFill/>
              <a:miter lim="400000"/>
            </a:ln>
            <a:effectLst/>
          </p:spPr>
          <p:txBody>
            <a:bodyPr wrap="square" lIns="45718" tIns="45718" rIns="45718" bIns="45718" numCol="1" anchor="ctr">
              <a:noAutofit/>
            </a:bodyPr>
            <a:lstStyle/>
            <a:p>
              <a:pPr>
                <a:defRPr sz="1600">
                  <a:latin typeface="Arial"/>
                  <a:ea typeface="Arial"/>
                  <a:cs typeface="Arial"/>
                  <a:sym typeface="Arial"/>
                </a:defRPr>
              </a:pPr>
              <a:endParaRPr/>
            </a:p>
          </p:txBody>
        </p:sp>
        <p:sp>
          <p:nvSpPr>
            <p:cNvPr id="170" name="Circle"/>
            <p:cNvSpPr/>
            <p:nvPr/>
          </p:nvSpPr>
          <p:spPr>
            <a:xfrm>
              <a:off x="7090485" y="1060450"/>
              <a:ext cx="381003" cy="381003"/>
            </a:xfrm>
            <a:prstGeom prst="ellipse">
              <a:avLst/>
            </a:prstGeom>
            <a:solidFill>
              <a:schemeClr val="accent4"/>
            </a:solidFill>
            <a:ln w="12700" cap="flat">
              <a:noFill/>
              <a:miter lim="400000"/>
            </a:ln>
            <a:effectLst/>
          </p:spPr>
          <p:txBody>
            <a:bodyPr wrap="square" lIns="45718" tIns="45718" rIns="45718" bIns="45718" numCol="1" anchor="ctr">
              <a:noAutofit/>
            </a:bodyPr>
            <a:lstStyle/>
            <a:p>
              <a:pPr>
                <a:defRPr sz="1600">
                  <a:latin typeface="Arial"/>
                  <a:ea typeface="Arial"/>
                  <a:cs typeface="Arial"/>
                  <a:sym typeface="Arial"/>
                </a:defRPr>
              </a:pPr>
              <a:endParaRPr/>
            </a:p>
          </p:txBody>
        </p:sp>
        <p:sp>
          <p:nvSpPr>
            <p:cNvPr id="171" name="Input Layer"/>
            <p:cNvSpPr txBox="1"/>
            <p:nvPr/>
          </p:nvSpPr>
          <p:spPr>
            <a:xfrm>
              <a:off x="4661488" y="858815"/>
              <a:ext cx="676030" cy="214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900">
                  <a:latin typeface="Arial"/>
                  <a:ea typeface="Arial"/>
                  <a:cs typeface="Arial"/>
                  <a:sym typeface="Arial"/>
                </a:defRPr>
              </a:lvl1pPr>
            </a:lstStyle>
            <a:p>
              <a:r>
                <a:t>Input Layer</a:t>
              </a:r>
            </a:p>
          </p:txBody>
        </p:sp>
        <p:sp>
          <p:nvSpPr>
            <p:cNvPr id="172" name="Predictions"/>
            <p:cNvSpPr txBox="1"/>
            <p:nvPr/>
          </p:nvSpPr>
          <p:spPr>
            <a:xfrm>
              <a:off x="6911198" y="833464"/>
              <a:ext cx="669555" cy="214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defRPr sz="900">
                  <a:latin typeface="Arial"/>
                  <a:ea typeface="Arial"/>
                  <a:cs typeface="Arial"/>
                  <a:sym typeface="Arial"/>
                </a:defRPr>
              </a:lvl1pPr>
            </a:lstStyle>
            <a:p>
              <a:r>
                <a:t>Predictions</a:t>
              </a:r>
            </a:p>
          </p:txBody>
        </p:sp>
        <p:sp>
          <p:nvSpPr>
            <p:cNvPr id="173" name="Raw Data"/>
            <p:cNvSpPr txBox="1"/>
            <p:nvPr/>
          </p:nvSpPr>
          <p:spPr>
            <a:xfrm>
              <a:off x="2476637" y="865156"/>
              <a:ext cx="605988" cy="214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t">
              <a:spAutoFit/>
            </a:bodyPr>
            <a:lstStyle>
              <a:lvl1pPr algn="ctr">
                <a:defRPr sz="900">
                  <a:latin typeface="Arial"/>
                  <a:ea typeface="Arial"/>
                  <a:cs typeface="Arial"/>
                  <a:sym typeface="Arial"/>
                </a:defRPr>
              </a:lvl1pPr>
            </a:lstStyle>
            <a:p>
              <a:r>
                <a:t>Raw Data</a:t>
              </a:r>
            </a:p>
          </p:txBody>
        </p:sp>
        <p:sp>
          <p:nvSpPr>
            <p:cNvPr id="174" name="…"/>
            <p:cNvSpPr txBox="1"/>
            <p:nvPr/>
          </p:nvSpPr>
          <p:spPr>
            <a:xfrm rot="16200000">
              <a:off x="3025" y="1097426"/>
              <a:ext cx="307339" cy="3133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8" tIns="45718" rIns="45718" bIns="45718" numCol="1" anchor="ctr">
              <a:spAutoFit/>
            </a:bodyPr>
            <a:lstStyle>
              <a:lvl1pPr algn="ctr">
                <a:defRPr sz="1600">
                  <a:latin typeface="Arial"/>
                  <a:ea typeface="Arial"/>
                  <a:cs typeface="Arial"/>
                  <a:sym typeface="Arial"/>
                </a:defRPr>
              </a:lvl1pPr>
            </a:lstStyle>
            <a:p>
              <a:r>
                <a:t>…</a:t>
              </a:r>
            </a:p>
          </p:txBody>
        </p:sp>
      </p:grpSp>
      <p:sp>
        <p:nvSpPr>
          <p:cNvPr id="176" name="If helpful, show an example of the raw data…"/>
          <p:cNvSpPr txBox="1"/>
          <p:nvPr/>
        </p:nvSpPr>
        <p:spPr>
          <a:xfrm>
            <a:off x="781623" y="4235984"/>
            <a:ext cx="8229601" cy="92332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lang="en-US" dirty="0"/>
              <a:t>Working with a large set of tabular data.</a:t>
            </a:r>
          </a:p>
          <a:p>
            <a:pPr>
              <a:defRPr>
                <a:latin typeface="Arial"/>
                <a:ea typeface="Arial"/>
                <a:cs typeface="Arial"/>
                <a:sym typeface="Arial"/>
              </a:defRPr>
            </a:pPr>
            <a:endParaRPr lang="en-US" dirty="0"/>
          </a:p>
          <a:p>
            <a:pPr>
              <a:defRPr>
                <a:latin typeface="Arial"/>
                <a:ea typeface="Arial"/>
                <a:cs typeface="Arial"/>
                <a:sym typeface="Arial"/>
              </a:defRPr>
            </a:pPr>
            <a:r>
              <a:rPr lang="en-US" dirty="0"/>
              <a:t>Climate data is annual for each individual bridge.</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p:cNvSpPr txBox="1">
            <a:spLocks noGrp="1"/>
          </p:cNvSpPr>
          <p:nvPr>
            <p:ph type="title"/>
          </p:nvPr>
        </p:nvSpPr>
        <p:spPr>
          <a:prstGeom prst="rect">
            <a:avLst/>
          </a:prstGeom>
        </p:spPr>
        <p:txBody>
          <a:bodyPr/>
          <a:lstStyle/>
          <a:p>
            <a:pPr lvl="2"/>
            <a:r>
              <a:t>Data Acquisition</a:t>
            </a:r>
          </a:p>
        </p:txBody>
      </p:sp>
      <p:sp>
        <p:nvSpPr>
          <p:cNvPr id="179" name="Data was acquired from the following warehouses and tables:…"/>
          <p:cNvSpPr txBox="1"/>
          <p:nvPr/>
        </p:nvSpPr>
        <p:spPr>
          <a:xfrm>
            <a:off x="457200" y="1371599"/>
            <a:ext cx="8229600" cy="175432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a:defRPr>
                <a:latin typeface="Arial"/>
                <a:ea typeface="Arial"/>
                <a:cs typeface="Arial"/>
                <a:sym typeface="Arial"/>
              </a:defRPr>
            </a:pPr>
            <a:r>
              <a:rPr dirty="0"/>
              <a:t>Data was acquired from the following warehouses and tables:</a:t>
            </a:r>
          </a:p>
          <a:p>
            <a:pPr marL="180472" indent="-180472">
              <a:buSzPct val="100000"/>
              <a:buChar char="•"/>
              <a:defRPr>
                <a:latin typeface="Arial"/>
                <a:ea typeface="Arial"/>
                <a:cs typeface="Arial"/>
                <a:sym typeface="Arial"/>
              </a:defRPr>
            </a:pPr>
            <a:r>
              <a:rPr lang="en-US" dirty="0"/>
              <a:t>Bridge Data</a:t>
            </a:r>
            <a:endParaRPr dirty="0"/>
          </a:p>
          <a:p>
            <a:pPr marL="561472" lvl="1" indent="-180472">
              <a:buSzPct val="100000"/>
              <a:buChar char="•"/>
              <a:defRPr>
                <a:latin typeface="Arial"/>
                <a:ea typeface="Arial"/>
                <a:cs typeface="Arial"/>
                <a:sym typeface="Arial"/>
              </a:defRPr>
            </a:pPr>
            <a:r>
              <a:rPr lang="en-US" dirty="0">
                <a:hlinkClick r:id="rId2"/>
              </a:rPr>
              <a:t>US Dept of Transportation Federal Highway Administration</a:t>
            </a:r>
            <a:endParaRPr dirty="0"/>
          </a:p>
          <a:p>
            <a:pPr marL="180472" indent="-180472">
              <a:buSzPct val="100000"/>
              <a:buChar char="•"/>
              <a:defRPr>
                <a:latin typeface="Arial"/>
                <a:ea typeface="Arial"/>
                <a:cs typeface="Arial"/>
                <a:sym typeface="Arial"/>
              </a:defRPr>
            </a:pPr>
            <a:endParaRPr dirty="0"/>
          </a:p>
          <a:p>
            <a:pPr marL="180472" indent="-180472">
              <a:buSzPct val="100000"/>
              <a:buChar char="•"/>
              <a:defRPr>
                <a:latin typeface="Arial"/>
                <a:ea typeface="Arial"/>
                <a:cs typeface="Arial"/>
                <a:sym typeface="Arial"/>
              </a:defRPr>
            </a:pPr>
            <a:r>
              <a:rPr lang="en-US" dirty="0"/>
              <a:t>Climate Data</a:t>
            </a:r>
            <a:endParaRPr dirty="0"/>
          </a:p>
          <a:p>
            <a:pPr marL="561472" lvl="1" indent="-180472">
              <a:buSzPct val="100000"/>
              <a:buChar char="•"/>
              <a:defRPr>
                <a:latin typeface="Arial"/>
                <a:ea typeface="Arial"/>
                <a:cs typeface="Arial"/>
                <a:sym typeface="Arial"/>
              </a:defRPr>
            </a:pPr>
            <a:r>
              <a:rPr lang="en-US" dirty="0">
                <a:hlinkClick r:id="rId3"/>
              </a:rPr>
              <a:t>LTBP </a:t>
            </a:r>
            <a:r>
              <a:rPr lang="en-US" dirty="0" err="1">
                <a:hlinkClick r:id="rId3"/>
              </a:rPr>
              <a:t>InfoBridge</a:t>
            </a:r>
            <a:endParaRPr dirty="0"/>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00637B"/>
      </a:accent1>
      <a:accent2>
        <a:srgbClr val="EAE9E5"/>
      </a:accent2>
      <a:accent3>
        <a:srgbClr val="8B6F4B"/>
      </a:accent3>
      <a:accent4>
        <a:srgbClr val="9AA86E"/>
      </a:accent4>
      <a:accent5>
        <a:srgbClr val="900028"/>
      </a:accent5>
      <a:accent6>
        <a:srgbClr val="FDBB13"/>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00637B"/>
      </a:accent1>
      <a:accent2>
        <a:srgbClr val="EAE9E5"/>
      </a:accent2>
      <a:accent3>
        <a:srgbClr val="8B6F4B"/>
      </a:accent3>
      <a:accent4>
        <a:srgbClr val="9AA86E"/>
      </a:accent4>
      <a:accent5>
        <a:srgbClr val="900028"/>
      </a:accent5>
      <a:accent6>
        <a:srgbClr val="FDBB13"/>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130</TotalTime>
  <Words>1950</Words>
  <Application>Microsoft Office PowerPoint</Application>
  <PresentationFormat>On-screen Show (4:3)</PresentationFormat>
  <Paragraphs>215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1_Office Theme</vt:lpstr>
      <vt:lpstr>COMP4449-Capstone Final Project</vt:lpstr>
      <vt:lpstr>General Guidance</vt:lpstr>
      <vt:lpstr>STAR Summary</vt:lpstr>
      <vt:lpstr>Situation</vt:lpstr>
      <vt:lpstr>Task</vt:lpstr>
      <vt:lpstr>Action</vt:lpstr>
      <vt:lpstr>Results</vt:lpstr>
      <vt:lpstr>Model Pipeline</vt:lpstr>
      <vt:lpstr>Data Acquisition</vt:lpstr>
      <vt:lpstr>Data Preparation</vt:lpstr>
      <vt:lpstr>Model Selection</vt:lpstr>
      <vt:lpstr>Model Interpretability</vt:lpstr>
      <vt:lpstr>Future Opportunities</vt:lpstr>
      <vt:lpstr>Appendix</vt:lpstr>
      <vt:lpstr>Appendix</vt:lpstr>
      <vt:lpstr>Appendix</vt:lpstr>
      <vt:lpstr>Appendix</vt:lpstr>
      <vt:lpstr>Appendix</vt:lpstr>
      <vt:lpstr>Appendix</vt:lpstr>
      <vt:lpstr>Appendix</vt:lpstr>
      <vt:lpstr>Appendix</vt:lpstr>
      <vt:lpstr>Appendix</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Jesse Farr</cp:lastModifiedBy>
  <cp:revision>5</cp:revision>
  <dcterms:modified xsi:type="dcterms:W3CDTF">2024-09-16T19:11:26Z</dcterms:modified>
</cp:coreProperties>
</file>