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6A25AB2-D481-412F-AA31-A3FB775DD352}">
  <a:tblStyle styleId="{C6A25AB2-D481-412F-AA31-A3FB775DD35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Relationship Id="rId4" Type="http://schemas.openxmlformats.org/officeDocument/2006/relationships/image" Target="../media/image12.png"/><Relationship Id="rId5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8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chemeClr val="dk1"/>
                </a:solidFill>
              </a:rPr>
              <a:t>Autonomous Real-Time Interactive Architecture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87" y="473375"/>
            <a:ext cx="3575426" cy="2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952050"/>
            <a:ext cx="8520600" cy="9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5200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952050"/>
            <a:ext cx="8520600" cy="9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5200"/>
              <a:t>Technical Details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Scenarios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3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Device Interaction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Feature Extraction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Learning Behaviours 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4579275" y="1764500"/>
            <a:ext cx="0" cy="78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>
            <a:off x="4572000" y="3009900"/>
            <a:ext cx="0" cy="78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4216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 Cases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775" y="71925"/>
            <a:ext cx="4969075" cy="49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Non-Functional Requirements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major properties should be accounted for in system design?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Performance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Security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Testability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Modifiability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Communication Protocols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50" y="837275"/>
            <a:ext cx="1559800" cy="15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84828d8cef1014c0b5e49ee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325" y="1692449"/>
            <a:ext cx="3503314" cy="15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150" y="3188574"/>
            <a:ext cx="2899675" cy="1834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-features-bluetooth.png"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600" y="3557637"/>
            <a:ext cx="1826525" cy="10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511500" y="17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{C6A25AB2-D481-412F-AA31-A3FB775DD352}</a:tableStyleId>
              </a:tblPr>
              <a:tblGrid>
                <a:gridCol w="1135025"/>
                <a:gridCol w="1666025"/>
                <a:gridCol w="1300925"/>
                <a:gridCol w="1400500"/>
                <a:gridCol w="1218000"/>
                <a:gridCol w="1400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Protocol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Transfer Rate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Battery Life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Frequency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Range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Topology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Zigbee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250 Kbps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2.4 GHz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35 ft.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Mesh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Z-Wave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40 Kbps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Great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915 MHz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100 ft.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Mesh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Insteon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13 Kbps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915 Mhz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150 ft.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Mesh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WiFi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54 Mbps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Bad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2.4 GHz / 5.0 Ghz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105 ft.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Star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BLE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10 Kbps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2.4 Ghz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200 ft.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Star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Protocol Comparison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Design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24" y="186300"/>
            <a:ext cx="4550675" cy="4999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/>
          <p:nvPr/>
        </p:nvCxnSpPr>
        <p:spPr>
          <a:xfrm flipH="1" rot="10800000">
            <a:off x="3081350" y="1314425"/>
            <a:ext cx="5181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 flipH="1" rot="10800000">
            <a:off x="3133725" y="3300350"/>
            <a:ext cx="5253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 txBox="1"/>
          <p:nvPr/>
        </p:nvSpPr>
        <p:spPr>
          <a:xfrm>
            <a:off x="3184200" y="862025"/>
            <a:ext cx="1281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Persistence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219450" y="2943225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133725" y="4599650"/>
            <a:ext cx="1215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Presentation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Storage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450" y="2100446"/>
            <a:ext cx="5462625" cy="282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562" y="319000"/>
            <a:ext cx="4570400" cy="20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36150"/>
            <a:ext cx="3735000" cy="177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1952050"/>
            <a:ext cx="8520600" cy="9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5200"/>
              <a:t>Project Roadmap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7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75200"/>
            <a:ext cx="8520600" cy="29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GB"/>
              <a:t>Context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GB"/>
              <a:t>Objectives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GB"/>
              <a:t>Demo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GB"/>
              <a:t>Technical Details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GB"/>
              <a:t>Project Roadmap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GB"/>
              <a:t>Meeting Objectives - Engineering Practices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Statistics</a:t>
            </a:r>
          </a:p>
        </p:txBody>
      </p:sp>
      <p:pic>
        <p:nvPicPr>
          <p:cNvPr id="185" name="Shape 18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87" y="1101100"/>
            <a:ext cx="77340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Scheduling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175" y="1121775"/>
            <a:ext cx="7025661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Machine Learning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2002175"/>
            <a:ext cx="8520600" cy="24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/>
              <a:t>Which algorithms have we considered?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3000"/>
              <a:t>Which algorithm are we planning to implement?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1952050"/>
            <a:ext cx="8520600" cy="9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5200"/>
              <a:t>Meeting Objectives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Code Lifecycle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25779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type="title"/>
          </p:nvPr>
        </p:nvSpPr>
        <p:spPr>
          <a:xfrm>
            <a:off x="4833825" y="258600"/>
            <a:ext cx="4949100" cy="6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Sprint Tasks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Code Lifecycle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Summary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4033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Where are we?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en-GB" sz="2400"/>
              <a:t>Where we want to go?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b="1" lang="en-GB" sz="2400"/>
              <a:t>Autonomous Real-Time Interactive </a:t>
            </a:r>
            <a:r>
              <a:rPr b="1" lang="en-GB" sz="2400"/>
              <a:t>Architecture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1952050"/>
            <a:ext cx="8520600" cy="9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5200"/>
              <a:t>Questions?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[1] </a:t>
            </a:r>
            <a:r>
              <a:rPr lang="en-GB"/>
              <a:t>"smart home," in Oxford English Dictionary Online, 2016. [Online]. Available: https://en.oxforddictionaries.com/definition/smart_home. Accessed: Jan. 15, 2017.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[2] "machine learning," in Oxford English Dictionary Online, 2016. [Online]. Available: https://en.oxforddictionaries.com/definition/machine_learning. Accessed: Jan. 15, 2017.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Smart Home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91200"/>
            <a:ext cx="8520600" cy="159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Oxford Dictionary: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“A home equipped with lighting, heating, and electronic devices that can be controlled remotely by smartphone or computer”</a:t>
            </a:r>
            <a:r>
              <a:rPr baseline="30000" lang="en-GB"/>
              <a:t>[1]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Machine Learning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391200"/>
            <a:ext cx="8520600" cy="159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Oxford Dictionary: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“The capacity of a computer to learn from experience, i.e. to modify its processing on the basis of newly acquired information” </a:t>
            </a:r>
            <a:r>
              <a:rPr baseline="30000" lang="en-GB"/>
              <a:t>[2</a:t>
            </a:r>
            <a:r>
              <a:rPr baseline="30000" lang="en-GB"/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Existing Home Automation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0" y="1218475"/>
            <a:ext cx="1941136" cy="194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024" y="445026"/>
            <a:ext cx="4510600" cy="104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950" y="3221000"/>
            <a:ext cx="4219925" cy="18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8774" y="1826599"/>
            <a:ext cx="6324101" cy="12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250" y="3030849"/>
            <a:ext cx="4510598" cy="2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Motivation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738050"/>
            <a:ext cx="8520600" cy="267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Why do people use home automation?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What problems can people use home automation to solve?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Objectives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6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Scope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000175" y="1210575"/>
            <a:ext cx="676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/>
              <a:t>Monitoring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/>
              <a:t>Controlling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/>
              <a:t>Learning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