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22"/>
  </p:notesMasterIdLst>
  <p:sldIdLst>
    <p:sldId id="308" r:id="rId3"/>
    <p:sldId id="309" r:id="rId4"/>
    <p:sldId id="310" r:id="rId5"/>
    <p:sldId id="261" r:id="rId6"/>
    <p:sldId id="316" r:id="rId7"/>
    <p:sldId id="332" r:id="rId8"/>
    <p:sldId id="320" r:id="rId9"/>
    <p:sldId id="337" r:id="rId10"/>
    <p:sldId id="328" r:id="rId11"/>
    <p:sldId id="329" r:id="rId12"/>
    <p:sldId id="333" r:id="rId13"/>
    <p:sldId id="335" r:id="rId14"/>
    <p:sldId id="334" r:id="rId15"/>
    <p:sldId id="338" r:id="rId16"/>
    <p:sldId id="339" r:id="rId17"/>
    <p:sldId id="323" r:id="rId18"/>
    <p:sldId id="324" r:id="rId19"/>
    <p:sldId id="336" r:id="rId20"/>
    <p:sldId id="325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AA"/>
    <a:srgbClr val="84A8DB"/>
    <a:srgbClr val="0030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5"/>
    <p:restoredTop sz="68421"/>
  </p:normalViewPr>
  <p:slideViewPr>
    <p:cSldViewPr snapToGrid="0" snapToObjects="1">
      <p:cViewPr varScale="1">
        <p:scale>
          <a:sx n="84" d="100"/>
          <a:sy n="84" d="100"/>
        </p:scale>
        <p:origin x="1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C7F08-CF72-8544-B984-CC40748F068B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7378A-CF6F-3C40-9162-6214BC9304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357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402930dac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402930dac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1446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7378A-CF6F-3C40-9162-6214BC93044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735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7378A-CF6F-3C40-9162-6214BC93044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0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7378A-CF6F-3C40-9162-6214BC93044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04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7378A-CF6F-3C40-9162-6214BC93044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511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7378A-CF6F-3C40-9162-6214BC93044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602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7378A-CF6F-3C40-9162-6214BC93044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0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faut rajouter un slide je dois présenter déséquilibre des données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7378A-CF6F-3C40-9162-6214BC93044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673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faut rajouter un slide je dois présenter déséquilibre des données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7378A-CF6F-3C40-9162-6214BC93044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381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7378A-CF6F-3C40-9162-6214BC93044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177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7378A-CF6F-3C40-9162-6214BC93044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677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/>
              <a:t>Quand on compare le taux RMSE, MSE et RSE, (taux erreur ) </a:t>
            </a:r>
            <a:r>
              <a:rPr lang="fr-FR" sz="1200" b="1" dirty="0" err="1"/>
              <a:t>random</a:t>
            </a:r>
            <a:r>
              <a:rPr lang="fr-FR" sz="1200" b="1" dirty="0"/>
              <a:t> </a:t>
            </a:r>
            <a:r>
              <a:rPr lang="fr-FR" sz="1200" b="1" dirty="0" err="1"/>
              <a:t>forest</a:t>
            </a:r>
            <a:r>
              <a:rPr lang="fr-FR" sz="1200" b="1" dirty="0"/>
              <a:t> ; LGBM et XG Boost ont a peu près la même chose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/>
              <a:t>AUC: </a:t>
            </a:r>
            <a:r>
              <a:rPr lang="fr-FR" sz="1200" b="1" dirty="0" err="1"/>
              <a:t>Random</a:t>
            </a:r>
            <a:r>
              <a:rPr lang="fr-FR" sz="1200" b="1" dirty="0"/>
              <a:t> Forest, LGBM et </a:t>
            </a:r>
            <a:r>
              <a:rPr lang="fr-FR" sz="1200" b="1" dirty="0" err="1"/>
              <a:t>XGBoost</a:t>
            </a:r>
            <a:r>
              <a:rPr lang="fr-FR" sz="1200" b="1" dirty="0"/>
              <a:t>, prendre celui le plus élevé , s’ils sont a peut </a:t>
            </a:r>
            <a:r>
              <a:rPr lang="fr-FR" sz="1200" b="1" dirty="0" err="1"/>
              <a:t>pres</a:t>
            </a:r>
            <a:r>
              <a:rPr lang="fr-FR" sz="1200" b="1" dirty="0"/>
              <a:t> la </a:t>
            </a:r>
            <a:r>
              <a:rPr lang="fr-FR" sz="1200" b="1" dirty="0" err="1"/>
              <a:t>meme</a:t>
            </a:r>
            <a:r>
              <a:rPr lang="fr-FR" sz="1200" b="1" dirty="0"/>
              <a:t> chose donc on va voir F1, peut être j’ai une matrice de confusion meilleur que l’autre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/>
              <a:t>F1 on regarde le plus élevé , donc c’est LGBM qui est meilleur parmi les trois algorithmes (</a:t>
            </a:r>
            <a:r>
              <a:rPr lang="fr-FR" sz="1200" b="1" dirty="0" err="1"/>
              <a:t>random</a:t>
            </a:r>
            <a:r>
              <a:rPr lang="fr-FR" sz="1200" b="1" dirty="0"/>
              <a:t> </a:t>
            </a:r>
            <a:r>
              <a:rPr lang="fr-FR" sz="1200" b="1" dirty="0" err="1"/>
              <a:t>forest</a:t>
            </a:r>
            <a:r>
              <a:rPr lang="fr-FR" sz="1200" b="1" dirty="0"/>
              <a:t>, LGBM et </a:t>
            </a:r>
            <a:r>
              <a:rPr lang="fr-FR" sz="1200" b="1" dirty="0" err="1"/>
              <a:t>XGBoost</a:t>
            </a:r>
            <a:r>
              <a:rPr lang="fr-FR" sz="1200" b="1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7378A-CF6F-3C40-9162-6214BC93044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669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7378A-CF6F-3C40-9162-6214BC93044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290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7378A-CF6F-3C40-9162-6214BC93044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695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7378A-CF6F-3C40-9162-6214BC93044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236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AFB53D-9E91-3A43-A713-A06D20097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95D2F05-C590-AF40-A29C-079352D4A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50948F-C497-824E-9319-1E439577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65AC-9BFE-4445-929E-52E4C4799334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9A3399-E43F-3E4D-ADD1-3ED508D28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CB0168-60E7-AC45-AA1A-FAF4CCD4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3668-3330-B64F-9393-9465F87B74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82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DD0AE8-2336-F640-A69D-7A45333B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7F26FD6-2734-C747-8843-54917BDDB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E4FACD-73BF-8D46-BF57-F88987455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65AC-9BFE-4445-929E-52E4C4799334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AA9F4E-7518-C143-9FAA-9976BB4B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91AF02-85CD-594E-8A28-8CADE648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3668-3330-B64F-9393-9465F87B74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46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F27C284-8771-FE4E-BAD1-23E8E38F7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4069DB-086D-5D46-A343-1F0610FBC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D67659-D29D-984E-84D7-45F37C508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65AC-9BFE-4445-929E-52E4C4799334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D51226-9830-8541-9F72-01613C6B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781F81-D05C-D34F-9379-736217A50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3668-3330-B64F-9393-9465F87B74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818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/>
          <p:nvPr/>
        </p:nvSpPr>
        <p:spPr>
          <a:xfrm>
            <a:off x="0" y="-167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965200" y="482400"/>
            <a:ext cx="1026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 rot="10800000">
            <a:off x="0" y="5905833"/>
            <a:ext cx="2740400" cy="9616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20"/>
          <p:cNvSpPr/>
          <p:nvPr/>
        </p:nvSpPr>
        <p:spPr>
          <a:xfrm rot="5400000">
            <a:off x="11279384" y="443233"/>
            <a:ext cx="1356000" cy="469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37653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F7D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965200" y="482600"/>
            <a:ext cx="8597600" cy="7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965200" y="1271700"/>
            <a:ext cx="10261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4303"/>
              </a:buClr>
              <a:buSzPts val="1200"/>
              <a:buAutoNum type="arabicPeriod"/>
              <a:defRPr sz="1600">
                <a:solidFill>
                  <a:srgbClr val="000000"/>
                </a:solidFill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  <a:defRPr>
                <a:solidFill>
                  <a:srgbClr val="000000"/>
                </a:solidFill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AutoNum type="romanLcPeriod"/>
              <a:defRPr>
                <a:solidFill>
                  <a:srgbClr val="000000"/>
                </a:solidFill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  <a:defRPr>
                <a:solidFill>
                  <a:srgbClr val="000000"/>
                </a:solidFill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  <a:defRPr>
                <a:solidFill>
                  <a:srgbClr val="000000"/>
                </a:solidFill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AutoNum type="romanLcPeriod"/>
              <a:defRPr>
                <a:solidFill>
                  <a:srgbClr val="000000"/>
                </a:solidFill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  <a:defRPr>
                <a:solidFill>
                  <a:srgbClr val="000000"/>
                </a:solidFill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  <a:defRPr>
                <a:solidFill>
                  <a:srgbClr val="000000"/>
                </a:solidFill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200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777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F7D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5"/>
          <p:cNvSpPr/>
          <p:nvPr/>
        </p:nvSpPr>
        <p:spPr>
          <a:xfrm>
            <a:off x="2045200" y="1828800"/>
            <a:ext cx="3949200" cy="34288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5"/>
          <p:cNvSpPr/>
          <p:nvPr/>
        </p:nvSpPr>
        <p:spPr>
          <a:xfrm>
            <a:off x="6221333" y="1828800"/>
            <a:ext cx="3949200" cy="34288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965200" y="482400"/>
            <a:ext cx="1026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138051" y="3390833"/>
            <a:ext cx="3716000" cy="2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867">
                <a:solidFill>
                  <a:srgbClr val="FFFFFF"/>
                </a:solidFill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600">
                <a:solidFill>
                  <a:srgbClr val="FFFFFF"/>
                </a:solidFill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600">
                <a:solidFill>
                  <a:srgbClr val="FFFFFF"/>
                </a:solidFill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600">
                <a:solidFill>
                  <a:srgbClr val="FFFFFF"/>
                </a:solidFill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600">
                <a:solidFill>
                  <a:srgbClr val="FFFFFF"/>
                </a:solidFill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600">
                <a:solidFill>
                  <a:srgbClr val="FFFFFF"/>
                </a:solidFill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600">
                <a:solidFill>
                  <a:srgbClr val="FFFFFF"/>
                </a:solidFill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600">
                <a:solidFill>
                  <a:srgbClr val="FFFFFF"/>
                </a:solidFill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Clr>
                <a:srgbClr val="FFFFFF"/>
              </a:buClr>
              <a:buSzPts val="1200"/>
              <a:buChar char="■"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337937" y="3390833"/>
            <a:ext cx="3716000" cy="2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867">
                <a:solidFill>
                  <a:srgbClr val="FFFFFF"/>
                </a:solidFill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600">
                <a:solidFill>
                  <a:srgbClr val="FFFFFF"/>
                </a:solidFill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600">
                <a:solidFill>
                  <a:srgbClr val="FFFFFF"/>
                </a:solidFill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600">
                <a:solidFill>
                  <a:srgbClr val="FFFFFF"/>
                </a:solidFill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600">
                <a:solidFill>
                  <a:srgbClr val="FFFFFF"/>
                </a:solidFill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600">
                <a:solidFill>
                  <a:srgbClr val="FFFFFF"/>
                </a:solidFill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600">
                <a:solidFill>
                  <a:srgbClr val="FFFFFF"/>
                </a:solidFill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600">
                <a:solidFill>
                  <a:srgbClr val="FFFFFF"/>
                </a:solidFill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Clr>
                <a:srgbClr val="FFFFFF"/>
              </a:buClr>
              <a:buSzPts val="1200"/>
              <a:buChar char="■"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3"/>
          </p:nvPr>
        </p:nvSpPr>
        <p:spPr>
          <a:xfrm>
            <a:off x="2592667" y="2692200"/>
            <a:ext cx="280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4"/>
          </p:nvPr>
        </p:nvSpPr>
        <p:spPr>
          <a:xfrm>
            <a:off x="6792533" y="2692200"/>
            <a:ext cx="280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/>
          <p:nvPr/>
        </p:nvSpPr>
        <p:spPr>
          <a:xfrm rot="5400000">
            <a:off x="11279400" y="443400"/>
            <a:ext cx="1356000" cy="469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5"/>
          <p:cNvSpPr/>
          <p:nvPr/>
        </p:nvSpPr>
        <p:spPr>
          <a:xfrm rot="5400000">
            <a:off x="-1645600" y="4250808"/>
            <a:ext cx="4252800" cy="9616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74506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F7D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965300" y="482600"/>
            <a:ext cx="113608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4" name="Google Shape;44;p6"/>
          <p:cNvSpPr/>
          <p:nvPr/>
        </p:nvSpPr>
        <p:spPr>
          <a:xfrm rot="10800000">
            <a:off x="10836000" y="0"/>
            <a:ext cx="1356000" cy="469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6"/>
          <p:cNvSpPr/>
          <p:nvPr/>
        </p:nvSpPr>
        <p:spPr>
          <a:xfrm rot="5400000">
            <a:off x="11035800" y="5705400"/>
            <a:ext cx="1343600" cy="9616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12260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F7D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5334000" y="1775233"/>
            <a:ext cx="5892800" cy="9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400"/>
              <a:buNone/>
              <a:defRPr>
                <a:solidFill>
                  <a:srgbClr val="324A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400"/>
              <a:buNone/>
              <a:defRPr sz="3200">
                <a:solidFill>
                  <a:srgbClr val="324A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400"/>
              <a:buNone/>
              <a:defRPr sz="3200">
                <a:solidFill>
                  <a:srgbClr val="324A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400"/>
              <a:buNone/>
              <a:defRPr sz="3200">
                <a:solidFill>
                  <a:srgbClr val="324A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400"/>
              <a:buNone/>
              <a:defRPr sz="3200">
                <a:solidFill>
                  <a:srgbClr val="324A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400"/>
              <a:buNone/>
              <a:defRPr sz="3200">
                <a:solidFill>
                  <a:srgbClr val="324A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400"/>
              <a:buNone/>
              <a:defRPr sz="3200">
                <a:solidFill>
                  <a:srgbClr val="324A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400"/>
              <a:buNone/>
              <a:defRPr sz="3200">
                <a:solidFill>
                  <a:srgbClr val="324A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400"/>
              <a:buNone/>
              <a:defRPr sz="3200"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7226300" y="2835633"/>
            <a:ext cx="4000400" cy="27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867">
                <a:solidFill>
                  <a:srgbClr val="000000"/>
                </a:solidFill>
              </a:defRPr>
            </a:lvl1pPr>
            <a:lvl2pPr marL="1219170" lvl="1" indent="-423323" algn="r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828754" lvl="2" indent="-423323" algn="r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2438339" lvl="3" indent="-423323" algn="r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3047924" lvl="4" indent="-423323" algn="r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3657509" lvl="5" indent="-423323" algn="r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4267093" lvl="6" indent="-423323" algn="r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4876678" lvl="7" indent="-423323" algn="r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5486263" lvl="8" indent="-423323" algn="r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167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/>
          <p:nvPr/>
        </p:nvSpPr>
        <p:spPr>
          <a:xfrm rot="5400000">
            <a:off x="3248167" y="-1049500"/>
            <a:ext cx="5492000" cy="75648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2481800" y="1205533"/>
            <a:ext cx="722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9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9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9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9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9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9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9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9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9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 rot="10800000">
            <a:off x="7939200" y="8"/>
            <a:ext cx="4252800" cy="9616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8"/>
          <p:cNvSpPr/>
          <p:nvPr/>
        </p:nvSpPr>
        <p:spPr>
          <a:xfrm rot="10800000">
            <a:off x="0" y="5242533"/>
            <a:ext cx="4244800" cy="469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84691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0" y="-167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1"/>
          </p:nvPr>
        </p:nvSpPr>
        <p:spPr>
          <a:xfrm>
            <a:off x="965300" y="1434433"/>
            <a:ext cx="53936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Medium"/>
              <a:buNone/>
              <a:defRPr sz="2133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965300" y="2198267"/>
            <a:ext cx="5116000" cy="41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965300" y="482600"/>
            <a:ext cx="113608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47337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/>
          <p:nvPr/>
        </p:nvSpPr>
        <p:spPr>
          <a:xfrm>
            <a:off x="558800" y="0"/>
            <a:ext cx="4673600" cy="52576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858367" y="0"/>
            <a:ext cx="4355200" cy="48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6" name="Google Shape;66;p10"/>
          <p:cNvSpPr/>
          <p:nvPr/>
        </p:nvSpPr>
        <p:spPr>
          <a:xfrm rot="5400000">
            <a:off x="-889400" y="5006900"/>
            <a:ext cx="2740400" cy="9616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10"/>
          <p:cNvSpPr/>
          <p:nvPr/>
        </p:nvSpPr>
        <p:spPr>
          <a:xfrm rot="5400000">
            <a:off x="11279384" y="443400"/>
            <a:ext cx="1356000" cy="469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2961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00ACC-3670-5449-AE50-4246A8A4E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60B97B-D4EF-B546-9608-0330DE4E7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BF93C-BA2C-524C-8EEE-95A92E88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65AC-9BFE-4445-929E-52E4C4799334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44B5AC-9DEB-4740-A9FE-1A98B809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F077F1-2B30-5546-BF3C-3418C630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3668-3330-B64F-9393-9465F87B74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7262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/>
          <p:nvPr/>
        </p:nvSpPr>
        <p:spPr>
          <a:xfrm>
            <a:off x="0" y="-167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0"/>
              <a:buNone/>
              <a:defRPr sz="14266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6666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6666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6666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6666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6666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6666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6666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6666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415600" y="4092833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9521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3067"/>
            </a:lvl1pPr>
            <a:lvl2pPr marL="1219170" lvl="1" indent="-465655" algn="ctr">
              <a:spcBef>
                <a:spcPts val="2133"/>
              </a:spcBef>
              <a:spcAft>
                <a:spcPts val="0"/>
              </a:spcAft>
              <a:buSzPts val="1900"/>
              <a:buChar char="○"/>
              <a:defRPr sz="2533"/>
            </a:lvl2pPr>
            <a:lvl3pPr marL="1828754" lvl="2" indent="-465655" algn="ctr">
              <a:spcBef>
                <a:spcPts val="2133"/>
              </a:spcBef>
              <a:spcAft>
                <a:spcPts val="0"/>
              </a:spcAft>
              <a:buSzPts val="1900"/>
              <a:buChar char="■"/>
              <a:defRPr sz="2533"/>
            </a:lvl3pPr>
            <a:lvl4pPr marL="2438339" lvl="3" indent="-465655" algn="ctr">
              <a:spcBef>
                <a:spcPts val="2133"/>
              </a:spcBef>
              <a:spcAft>
                <a:spcPts val="0"/>
              </a:spcAft>
              <a:buSzPts val="1900"/>
              <a:buChar char="●"/>
              <a:defRPr sz="2533"/>
            </a:lvl4pPr>
            <a:lvl5pPr marL="3047924" lvl="4" indent="-465655" algn="ctr">
              <a:spcBef>
                <a:spcPts val="2133"/>
              </a:spcBef>
              <a:spcAft>
                <a:spcPts val="0"/>
              </a:spcAft>
              <a:buSzPts val="1900"/>
              <a:buChar char="○"/>
              <a:defRPr sz="2533"/>
            </a:lvl5pPr>
            <a:lvl6pPr marL="3657509" lvl="5" indent="-465655" algn="ctr">
              <a:spcBef>
                <a:spcPts val="2133"/>
              </a:spcBef>
              <a:spcAft>
                <a:spcPts val="0"/>
              </a:spcAft>
              <a:buSzPts val="1900"/>
              <a:buChar char="■"/>
              <a:defRPr sz="2533"/>
            </a:lvl6pPr>
            <a:lvl7pPr marL="4267093" lvl="6" indent="-465655" algn="ctr">
              <a:spcBef>
                <a:spcPts val="2133"/>
              </a:spcBef>
              <a:spcAft>
                <a:spcPts val="0"/>
              </a:spcAft>
              <a:buSzPts val="1900"/>
              <a:buChar char="●"/>
              <a:defRPr sz="2533"/>
            </a:lvl7pPr>
            <a:lvl8pPr marL="4876678" lvl="7" indent="-465655" algn="ctr">
              <a:spcBef>
                <a:spcPts val="2133"/>
              </a:spcBef>
              <a:spcAft>
                <a:spcPts val="0"/>
              </a:spcAft>
              <a:buSzPts val="1900"/>
              <a:buChar char="○"/>
              <a:defRPr sz="2533"/>
            </a:lvl8pPr>
            <a:lvl9pPr marL="5486263" lvl="8" indent="-465655" algn="ctr">
              <a:spcBef>
                <a:spcPts val="2133"/>
              </a:spcBef>
              <a:spcAft>
                <a:spcPts val="2133"/>
              </a:spcAft>
              <a:buSzPts val="1900"/>
              <a:buChar char="■"/>
              <a:defRPr sz="2533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3" name="Google Shape;73;p11"/>
          <p:cNvSpPr/>
          <p:nvPr/>
        </p:nvSpPr>
        <p:spPr>
          <a:xfrm rot="5400000">
            <a:off x="11107600" y="5746367"/>
            <a:ext cx="1343600" cy="9616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11"/>
          <p:cNvSpPr/>
          <p:nvPr/>
        </p:nvSpPr>
        <p:spPr>
          <a:xfrm rot="10800000">
            <a:off x="0" y="8"/>
            <a:ext cx="4252800" cy="9616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15853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8496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/>
          <p:nvPr/>
        </p:nvSpPr>
        <p:spPr>
          <a:xfrm>
            <a:off x="0" y="-167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1847000" y="4233767"/>
            <a:ext cx="53372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 sz="3467" b="0">
                <a:solidFill>
                  <a:srgbClr val="B45400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/>
          </p:nvPr>
        </p:nvSpPr>
        <p:spPr>
          <a:xfrm>
            <a:off x="1847000" y="1528400"/>
            <a:ext cx="5657200" cy="27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067" b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/>
          <p:nvPr/>
        </p:nvSpPr>
        <p:spPr>
          <a:xfrm rot="10800000">
            <a:off x="0" y="6388633"/>
            <a:ext cx="2735200" cy="469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3"/>
          <p:cNvSpPr/>
          <p:nvPr/>
        </p:nvSpPr>
        <p:spPr>
          <a:xfrm rot="5400000">
            <a:off x="9581200" y="1645441"/>
            <a:ext cx="4252800" cy="9616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562463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0" y="1727200"/>
            <a:ext cx="5029200" cy="4364800"/>
          </a:xfrm>
          <a:prstGeom prst="rect">
            <a:avLst/>
          </a:prstGeom>
          <a:solidFill>
            <a:srgbClr val="F4F7D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965300" y="2129600"/>
            <a:ext cx="3048000" cy="4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939900" y="2967800"/>
            <a:ext cx="3606800" cy="14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867">
                <a:solidFill>
                  <a:srgbClr val="000000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/>
          <p:nvPr/>
        </p:nvSpPr>
        <p:spPr>
          <a:xfrm rot="5400000">
            <a:off x="3657300" y="5007000"/>
            <a:ext cx="2740400" cy="9616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4"/>
          <p:cNvSpPr/>
          <p:nvPr/>
        </p:nvSpPr>
        <p:spPr>
          <a:xfrm rot="10800000">
            <a:off x="9456800" y="0"/>
            <a:ext cx="2735200" cy="469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430387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>
            <a:off x="7162800" y="724000"/>
            <a:ext cx="5029200" cy="4364800"/>
          </a:xfrm>
          <a:prstGeom prst="rect">
            <a:avLst/>
          </a:prstGeom>
          <a:solidFill>
            <a:srgbClr val="F4F7D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8153400" y="1524000"/>
            <a:ext cx="3048000" cy="4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7620000" y="2362200"/>
            <a:ext cx="3606800" cy="14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867">
                <a:solidFill>
                  <a:srgbClr val="000000"/>
                </a:solidFill>
              </a:defRPr>
            </a:lvl1pPr>
            <a:lvl2pPr marL="1219170" lvl="1" indent="-423323" algn="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828754" lvl="2" indent="-423323" algn="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2438339" lvl="3" indent="-423323" algn="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3047924" lvl="4" indent="-423323" algn="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3657509" lvl="5" indent="-423323" algn="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4267093" lvl="6" indent="-423323" algn="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4876678" lvl="7" indent="-423323" algn="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5486263" lvl="8" indent="-423323" algn="r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/>
          <p:nvPr/>
        </p:nvSpPr>
        <p:spPr>
          <a:xfrm rot="10800000">
            <a:off x="5755900" y="0"/>
            <a:ext cx="2740400" cy="9616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15"/>
          <p:cNvSpPr/>
          <p:nvPr/>
        </p:nvSpPr>
        <p:spPr>
          <a:xfrm rot="5400000">
            <a:off x="-1142233" y="5255800"/>
            <a:ext cx="2735200" cy="469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21142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>
            <a:off x="0" y="-167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965300" y="482600"/>
            <a:ext cx="113608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2" hasCustomPrompt="1"/>
          </p:nvPr>
        </p:nvSpPr>
        <p:spPr>
          <a:xfrm>
            <a:off x="965300" y="1961867"/>
            <a:ext cx="1515200" cy="9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8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3"/>
          </p:nvPr>
        </p:nvSpPr>
        <p:spPr>
          <a:xfrm>
            <a:off x="2321800" y="1517200"/>
            <a:ext cx="36204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title" idx="4"/>
          </p:nvPr>
        </p:nvSpPr>
        <p:spPr>
          <a:xfrm>
            <a:off x="2321800" y="2030467"/>
            <a:ext cx="32960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 b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title" idx="5" hasCustomPrompt="1"/>
          </p:nvPr>
        </p:nvSpPr>
        <p:spPr>
          <a:xfrm>
            <a:off x="965300" y="3597833"/>
            <a:ext cx="1515200" cy="9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8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 idx="6"/>
          </p:nvPr>
        </p:nvSpPr>
        <p:spPr>
          <a:xfrm>
            <a:off x="2321800" y="3153167"/>
            <a:ext cx="36204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 idx="7"/>
          </p:nvPr>
        </p:nvSpPr>
        <p:spPr>
          <a:xfrm>
            <a:off x="2321800" y="3666433"/>
            <a:ext cx="32960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 b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 idx="8" hasCustomPrompt="1"/>
          </p:nvPr>
        </p:nvSpPr>
        <p:spPr>
          <a:xfrm>
            <a:off x="965300" y="5233800"/>
            <a:ext cx="1515200" cy="9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8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 idx="9"/>
          </p:nvPr>
        </p:nvSpPr>
        <p:spPr>
          <a:xfrm>
            <a:off x="2321800" y="4789133"/>
            <a:ext cx="36204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 idx="13"/>
          </p:nvPr>
        </p:nvSpPr>
        <p:spPr>
          <a:xfrm>
            <a:off x="2321800" y="5302400"/>
            <a:ext cx="32960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 b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title" idx="14" hasCustomPrompt="1"/>
          </p:nvPr>
        </p:nvSpPr>
        <p:spPr>
          <a:xfrm>
            <a:off x="6600100" y="1961867"/>
            <a:ext cx="1515200" cy="9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8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 idx="15"/>
          </p:nvPr>
        </p:nvSpPr>
        <p:spPr>
          <a:xfrm>
            <a:off x="7956584" y="1517200"/>
            <a:ext cx="36204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title" idx="16"/>
          </p:nvPr>
        </p:nvSpPr>
        <p:spPr>
          <a:xfrm>
            <a:off x="7956600" y="2030467"/>
            <a:ext cx="32960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 b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title" idx="17" hasCustomPrompt="1"/>
          </p:nvPr>
        </p:nvSpPr>
        <p:spPr>
          <a:xfrm>
            <a:off x="6600100" y="3597833"/>
            <a:ext cx="1515200" cy="9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8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2" name="Google Shape;112;p16"/>
          <p:cNvSpPr txBox="1">
            <a:spLocks noGrp="1"/>
          </p:cNvSpPr>
          <p:nvPr>
            <p:ph type="title" idx="18"/>
          </p:nvPr>
        </p:nvSpPr>
        <p:spPr>
          <a:xfrm>
            <a:off x="7956584" y="3153167"/>
            <a:ext cx="36204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title" idx="19"/>
          </p:nvPr>
        </p:nvSpPr>
        <p:spPr>
          <a:xfrm>
            <a:off x="7956600" y="3666433"/>
            <a:ext cx="32960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 b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0" hasCustomPrompt="1"/>
          </p:nvPr>
        </p:nvSpPr>
        <p:spPr>
          <a:xfrm>
            <a:off x="6600100" y="5233800"/>
            <a:ext cx="1515200" cy="9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8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5" name="Google Shape;115;p16"/>
          <p:cNvSpPr txBox="1">
            <a:spLocks noGrp="1"/>
          </p:cNvSpPr>
          <p:nvPr>
            <p:ph type="title" idx="21"/>
          </p:nvPr>
        </p:nvSpPr>
        <p:spPr>
          <a:xfrm>
            <a:off x="7956584" y="4789133"/>
            <a:ext cx="36204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22"/>
          </p:nvPr>
        </p:nvSpPr>
        <p:spPr>
          <a:xfrm>
            <a:off x="7956600" y="5302400"/>
            <a:ext cx="32960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 b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63822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>
            <a:off x="0" y="-167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17"/>
          <p:cNvSpPr/>
          <p:nvPr/>
        </p:nvSpPr>
        <p:spPr>
          <a:xfrm>
            <a:off x="-67" y="1828800"/>
            <a:ext cx="12192000" cy="34288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965200" y="482400"/>
            <a:ext cx="1026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1"/>
          </p:nvPr>
        </p:nvSpPr>
        <p:spPr>
          <a:xfrm>
            <a:off x="965200" y="3260533"/>
            <a:ext cx="3046000" cy="2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867">
                <a:solidFill>
                  <a:srgbClr val="FFFFFF"/>
                </a:solidFill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600">
                <a:solidFill>
                  <a:srgbClr val="FFFFFF"/>
                </a:solidFill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600">
                <a:solidFill>
                  <a:srgbClr val="FFFFFF"/>
                </a:solidFill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600">
                <a:solidFill>
                  <a:srgbClr val="FFFFFF"/>
                </a:solidFill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600">
                <a:solidFill>
                  <a:srgbClr val="FFFFFF"/>
                </a:solidFill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600">
                <a:solidFill>
                  <a:srgbClr val="FFFFFF"/>
                </a:solidFill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600">
                <a:solidFill>
                  <a:srgbClr val="FFFFFF"/>
                </a:solidFill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600">
                <a:solidFill>
                  <a:srgbClr val="FFFFFF"/>
                </a:solidFill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Clr>
                <a:srgbClr val="FFFFFF"/>
              </a:buClr>
              <a:buSzPts val="1200"/>
              <a:buChar char="■"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2"/>
          </p:nvPr>
        </p:nvSpPr>
        <p:spPr>
          <a:xfrm>
            <a:off x="4572995" y="3260533"/>
            <a:ext cx="3046000" cy="2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867">
                <a:solidFill>
                  <a:srgbClr val="FFFFFF"/>
                </a:solidFill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600">
                <a:solidFill>
                  <a:srgbClr val="FFFFFF"/>
                </a:solidFill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600">
                <a:solidFill>
                  <a:srgbClr val="FFFFFF"/>
                </a:solidFill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600">
                <a:solidFill>
                  <a:srgbClr val="FFFFFF"/>
                </a:solidFill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600">
                <a:solidFill>
                  <a:srgbClr val="FFFFFF"/>
                </a:solidFill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600">
                <a:solidFill>
                  <a:srgbClr val="FFFFFF"/>
                </a:solidFill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600">
                <a:solidFill>
                  <a:srgbClr val="FFFFFF"/>
                </a:solidFill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600">
                <a:solidFill>
                  <a:srgbClr val="FFFFFF"/>
                </a:solidFill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Clr>
                <a:srgbClr val="FFFFFF"/>
              </a:buClr>
              <a:buSzPts val="1200"/>
              <a:buChar char="■"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4" name="Google Shape;124;p17"/>
          <p:cNvSpPr txBox="1">
            <a:spLocks noGrp="1"/>
          </p:cNvSpPr>
          <p:nvPr>
            <p:ph type="title" idx="3"/>
          </p:nvPr>
        </p:nvSpPr>
        <p:spPr>
          <a:xfrm>
            <a:off x="1337876" y="2561900"/>
            <a:ext cx="230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title" idx="4"/>
          </p:nvPr>
        </p:nvSpPr>
        <p:spPr>
          <a:xfrm>
            <a:off x="4945653" y="2561900"/>
            <a:ext cx="230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5"/>
          </p:nvPr>
        </p:nvSpPr>
        <p:spPr>
          <a:xfrm>
            <a:off x="8180811" y="3260533"/>
            <a:ext cx="3046000" cy="2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867">
                <a:solidFill>
                  <a:srgbClr val="FFFFFF"/>
                </a:solidFill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600">
                <a:solidFill>
                  <a:srgbClr val="FFFFFF"/>
                </a:solidFill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600">
                <a:solidFill>
                  <a:srgbClr val="FFFFFF"/>
                </a:solidFill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600">
                <a:solidFill>
                  <a:srgbClr val="FFFFFF"/>
                </a:solidFill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600">
                <a:solidFill>
                  <a:srgbClr val="FFFFFF"/>
                </a:solidFill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600">
                <a:solidFill>
                  <a:srgbClr val="FFFFFF"/>
                </a:solidFill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600">
                <a:solidFill>
                  <a:srgbClr val="FFFFFF"/>
                </a:solidFill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600">
                <a:solidFill>
                  <a:srgbClr val="FFFFFF"/>
                </a:solidFill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Clr>
                <a:srgbClr val="FFFFFF"/>
              </a:buClr>
              <a:buSzPts val="1200"/>
              <a:buChar char="■"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 idx="6"/>
          </p:nvPr>
        </p:nvSpPr>
        <p:spPr>
          <a:xfrm>
            <a:off x="8553469" y="2561900"/>
            <a:ext cx="230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7"/>
          <p:cNvSpPr/>
          <p:nvPr/>
        </p:nvSpPr>
        <p:spPr>
          <a:xfrm rot="10800000">
            <a:off x="-17867" y="4790267"/>
            <a:ext cx="2740400" cy="9616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17"/>
          <p:cNvSpPr/>
          <p:nvPr/>
        </p:nvSpPr>
        <p:spPr>
          <a:xfrm rot="5400000">
            <a:off x="11279384" y="1167400"/>
            <a:ext cx="1356000" cy="469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291013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1_title and two column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0" y="-167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965200" y="482400"/>
            <a:ext cx="1026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965300" y="3883751"/>
            <a:ext cx="2277600" cy="1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title" idx="2"/>
          </p:nvPr>
        </p:nvSpPr>
        <p:spPr>
          <a:xfrm>
            <a:off x="941687" y="3185117"/>
            <a:ext cx="230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3"/>
          </p:nvPr>
        </p:nvSpPr>
        <p:spPr>
          <a:xfrm>
            <a:off x="8925600" y="3883751"/>
            <a:ext cx="2277600" cy="1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title" idx="4"/>
          </p:nvPr>
        </p:nvSpPr>
        <p:spPr>
          <a:xfrm>
            <a:off x="8925587" y="3185117"/>
            <a:ext cx="230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38985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0" y="-167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1"/>
          </p:nvPr>
        </p:nvSpPr>
        <p:spPr>
          <a:xfrm>
            <a:off x="995500" y="2557800"/>
            <a:ext cx="2913200" cy="1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ctr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ctr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ctr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ctr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ctr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ctr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ctr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ctr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965300" y="1859167"/>
            <a:ext cx="294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title" idx="2"/>
          </p:nvPr>
        </p:nvSpPr>
        <p:spPr>
          <a:xfrm>
            <a:off x="965200" y="482400"/>
            <a:ext cx="1026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3"/>
          </p:nvPr>
        </p:nvSpPr>
        <p:spPr>
          <a:xfrm>
            <a:off x="4692624" y="2557800"/>
            <a:ext cx="2913200" cy="1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ctr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ctr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ctr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ctr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ctr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ctr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ctr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ctr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title" idx="4"/>
          </p:nvPr>
        </p:nvSpPr>
        <p:spPr>
          <a:xfrm>
            <a:off x="4662424" y="1859167"/>
            <a:ext cx="294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body" idx="5"/>
          </p:nvPr>
        </p:nvSpPr>
        <p:spPr>
          <a:xfrm>
            <a:off x="8313611" y="2557800"/>
            <a:ext cx="2913200" cy="1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ctr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ctr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ctr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ctr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ctr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ctr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ctr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ctr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title" idx="6"/>
          </p:nvPr>
        </p:nvSpPr>
        <p:spPr>
          <a:xfrm>
            <a:off x="8283411" y="1859167"/>
            <a:ext cx="294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body" idx="7"/>
          </p:nvPr>
        </p:nvSpPr>
        <p:spPr>
          <a:xfrm>
            <a:off x="995500" y="4821633"/>
            <a:ext cx="2913200" cy="1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ctr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ctr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ctr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ctr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ctr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ctr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ctr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ctr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title" idx="8"/>
          </p:nvPr>
        </p:nvSpPr>
        <p:spPr>
          <a:xfrm>
            <a:off x="965300" y="4123000"/>
            <a:ext cx="294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9"/>
          </p:nvPr>
        </p:nvSpPr>
        <p:spPr>
          <a:xfrm>
            <a:off x="4692624" y="4821633"/>
            <a:ext cx="2913200" cy="1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ctr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ctr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ctr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ctr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ctr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ctr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ctr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ctr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title" idx="13"/>
          </p:nvPr>
        </p:nvSpPr>
        <p:spPr>
          <a:xfrm>
            <a:off x="4662424" y="4123000"/>
            <a:ext cx="294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body" idx="14"/>
          </p:nvPr>
        </p:nvSpPr>
        <p:spPr>
          <a:xfrm>
            <a:off x="8313611" y="4821633"/>
            <a:ext cx="2913200" cy="1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ctr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ctr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ctr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ctr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ctr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ctr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ctr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ctr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title" idx="15"/>
          </p:nvPr>
        </p:nvSpPr>
        <p:spPr>
          <a:xfrm>
            <a:off x="8283411" y="4123000"/>
            <a:ext cx="294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19"/>
          <p:cNvSpPr/>
          <p:nvPr/>
        </p:nvSpPr>
        <p:spPr>
          <a:xfrm rot="5400000">
            <a:off x="-1133016" y="5256000"/>
            <a:ext cx="2735200" cy="469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19"/>
          <p:cNvSpPr/>
          <p:nvPr/>
        </p:nvSpPr>
        <p:spPr>
          <a:xfrm rot="10800000">
            <a:off x="7939200" y="8"/>
            <a:ext cx="4252800" cy="9616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&lt;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245349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/>
          <p:nvPr/>
        </p:nvSpPr>
        <p:spPr>
          <a:xfrm>
            <a:off x="0" y="-167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965200" y="482400"/>
            <a:ext cx="1026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 rot="10800000">
            <a:off x="0" y="5905833"/>
            <a:ext cx="2740400" cy="9616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20"/>
          <p:cNvSpPr/>
          <p:nvPr/>
        </p:nvSpPr>
        <p:spPr>
          <a:xfrm rot="5400000">
            <a:off x="11279384" y="443233"/>
            <a:ext cx="1356000" cy="469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1627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A7A49A-BBD1-614E-B1FA-57B9EB11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047963-5CFA-0940-9538-4CE24DA85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FF086A-939B-9E48-B3F4-E220AEC9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65AC-9BFE-4445-929E-52E4C4799334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0FB720-940B-2C45-9158-C43570A96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D573A7-028C-5E47-AFAA-728BD36D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3668-3330-B64F-9393-9465F87B74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1738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0" y="-167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965200" y="482400"/>
            <a:ext cx="1026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21"/>
          <p:cNvSpPr/>
          <p:nvPr/>
        </p:nvSpPr>
        <p:spPr>
          <a:xfrm rot="5400000">
            <a:off x="10337400" y="889400"/>
            <a:ext cx="2740400" cy="9616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21"/>
          <p:cNvSpPr/>
          <p:nvPr/>
        </p:nvSpPr>
        <p:spPr>
          <a:xfrm rot="10800000">
            <a:off x="-16" y="6388800"/>
            <a:ext cx="1356000" cy="469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804011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/>
          <p:nvPr/>
        </p:nvSpPr>
        <p:spPr>
          <a:xfrm>
            <a:off x="0" y="-167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965200" y="482400"/>
            <a:ext cx="1026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2"/>
          <p:cNvSpPr/>
          <p:nvPr/>
        </p:nvSpPr>
        <p:spPr>
          <a:xfrm rot="10800000">
            <a:off x="9456800" y="6388633"/>
            <a:ext cx="2735200" cy="469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22"/>
          <p:cNvSpPr/>
          <p:nvPr/>
        </p:nvSpPr>
        <p:spPr>
          <a:xfrm rot="5400000">
            <a:off x="11104400" y="190833"/>
            <a:ext cx="1343600" cy="9616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502764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>
            <a:off x="0" y="-167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" name="Google Shape;171;p23"/>
          <p:cNvSpPr txBox="1">
            <a:spLocks noGrp="1"/>
          </p:cNvSpPr>
          <p:nvPr>
            <p:ph type="title"/>
          </p:nvPr>
        </p:nvSpPr>
        <p:spPr>
          <a:xfrm>
            <a:off x="965200" y="482400"/>
            <a:ext cx="1026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3"/>
          <p:cNvSpPr/>
          <p:nvPr/>
        </p:nvSpPr>
        <p:spPr>
          <a:xfrm rot="5400000">
            <a:off x="-889400" y="5007000"/>
            <a:ext cx="2740400" cy="9616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" name="Google Shape;173;p23"/>
          <p:cNvSpPr/>
          <p:nvPr/>
        </p:nvSpPr>
        <p:spPr>
          <a:xfrm rot="10800000">
            <a:off x="10835984" y="0"/>
            <a:ext cx="1356000" cy="469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685864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/>
          <p:nvPr/>
        </p:nvSpPr>
        <p:spPr>
          <a:xfrm>
            <a:off x="0" y="-167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" name="Google Shape;176;p24"/>
          <p:cNvSpPr txBox="1">
            <a:spLocks noGrp="1"/>
          </p:cNvSpPr>
          <p:nvPr>
            <p:ph type="subTitle" idx="1"/>
          </p:nvPr>
        </p:nvSpPr>
        <p:spPr>
          <a:xfrm>
            <a:off x="6741591" y="2969533"/>
            <a:ext cx="4485200" cy="22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>
            <a:off x="6726800" y="2205933"/>
            <a:ext cx="448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24"/>
          <p:cNvSpPr/>
          <p:nvPr/>
        </p:nvSpPr>
        <p:spPr>
          <a:xfrm rot="5400000">
            <a:off x="-443416" y="5945400"/>
            <a:ext cx="1356000" cy="469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24"/>
          <p:cNvSpPr/>
          <p:nvPr/>
        </p:nvSpPr>
        <p:spPr>
          <a:xfrm rot="10800000">
            <a:off x="7939200" y="8"/>
            <a:ext cx="4252800" cy="9616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694957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Numbers and text 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/>
          <p:nvPr/>
        </p:nvSpPr>
        <p:spPr>
          <a:xfrm>
            <a:off x="0" y="-167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" name="Google Shape;182;p25"/>
          <p:cNvSpPr txBox="1">
            <a:spLocks noGrp="1"/>
          </p:cNvSpPr>
          <p:nvPr>
            <p:ph type="title"/>
          </p:nvPr>
        </p:nvSpPr>
        <p:spPr>
          <a:xfrm>
            <a:off x="965200" y="482400"/>
            <a:ext cx="1026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title" idx="2"/>
          </p:nvPr>
        </p:nvSpPr>
        <p:spPr>
          <a:xfrm>
            <a:off x="965200" y="3020700"/>
            <a:ext cx="32308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title" idx="3"/>
          </p:nvPr>
        </p:nvSpPr>
        <p:spPr>
          <a:xfrm>
            <a:off x="965200" y="3533967"/>
            <a:ext cx="32308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 b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title" idx="4" hasCustomPrompt="1"/>
          </p:nvPr>
        </p:nvSpPr>
        <p:spPr>
          <a:xfrm>
            <a:off x="965200" y="2445700"/>
            <a:ext cx="323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133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86" name="Google Shape;186;p25"/>
          <p:cNvSpPr txBox="1">
            <a:spLocks noGrp="1"/>
          </p:cNvSpPr>
          <p:nvPr>
            <p:ph type="title" idx="5"/>
          </p:nvPr>
        </p:nvSpPr>
        <p:spPr>
          <a:xfrm>
            <a:off x="4480515" y="2468767"/>
            <a:ext cx="32308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title" idx="6"/>
          </p:nvPr>
        </p:nvSpPr>
        <p:spPr>
          <a:xfrm>
            <a:off x="4480515" y="2982033"/>
            <a:ext cx="32308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 b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8" name="Google Shape;188;p25"/>
          <p:cNvSpPr txBox="1">
            <a:spLocks noGrp="1"/>
          </p:cNvSpPr>
          <p:nvPr>
            <p:ph type="title" idx="7" hasCustomPrompt="1"/>
          </p:nvPr>
        </p:nvSpPr>
        <p:spPr>
          <a:xfrm>
            <a:off x="4480515" y="1893767"/>
            <a:ext cx="323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133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89" name="Google Shape;189;p25"/>
          <p:cNvSpPr txBox="1">
            <a:spLocks noGrp="1"/>
          </p:cNvSpPr>
          <p:nvPr>
            <p:ph type="title" idx="8"/>
          </p:nvPr>
        </p:nvSpPr>
        <p:spPr>
          <a:xfrm>
            <a:off x="7995829" y="2011233"/>
            <a:ext cx="32308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1800"/>
              <a:buNone/>
              <a:defRPr sz="2400"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25"/>
          <p:cNvSpPr txBox="1">
            <a:spLocks noGrp="1"/>
          </p:cNvSpPr>
          <p:nvPr>
            <p:ph type="title" idx="9"/>
          </p:nvPr>
        </p:nvSpPr>
        <p:spPr>
          <a:xfrm>
            <a:off x="7995829" y="2524500"/>
            <a:ext cx="32308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 b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title" idx="13" hasCustomPrompt="1"/>
          </p:nvPr>
        </p:nvSpPr>
        <p:spPr>
          <a:xfrm>
            <a:off x="7995829" y="1436233"/>
            <a:ext cx="323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133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0598435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 and four columns 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/>
          <p:nvPr/>
        </p:nvSpPr>
        <p:spPr>
          <a:xfrm>
            <a:off x="0" y="-167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26"/>
          <p:cNvSpPr txBox="1">
            <a:spLocks noGrp="1"/>
          </p:cNvSpPr>
          <p:nvPr>
            <p:ph type="title"/>
          </p:nvPr>
        </p:nvSpPr>
        <p:spPr>
          <a:xfrm>
            <a:off x="965200" y="482400"/>
            <a:ext cx="1026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title" idx="2"/>
          </p:nvPr>
        </p:nvSpPr>
        <p:spPr>
          <a:xfrm>
            <a:off x="2626084" y="2034581"/>
            <a:ext cx="2946800" cy="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26"/>
          <p:cNvSpPr txBox="1">
            <a:spLocks noGrp="1"/>
          </p:cNvSpPr>
          <p:nvPr>
            <p:ph type="title" idx="3"/>
          </p:nvPr>
        </p:nvSpPr>
        <p:spPr>
          <a:xfrm>
            <a:off x="2626083" y="2473000"/>
            <a:ext cx="29468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 b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7" name="Google Shape;197;p26"/>
          <p:cNvSpPr txBox="1">
            <a:spLocks noGrp="1"/>
          </p:cNvSpPr>
          <p:nvPr>
            <p:ph type="title" idx="4"/>
          </p:nvPr>
        </p:nvSpPr>
        <p:spPr>
          <a:xfrm>
            <a:off x="2626085" y="4400649"/>
            <a:ext cx="2946800" cy="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title" idx="5"/>
          </p:nvPr>
        </p:nvSpPr>
        <p:spPr>
          <a:xfrm>
            <a:off x="2626084" y="4828100"/>
            <a:ext cx="29468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 b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title" idx="6"/>
          </p:nvPr>
        </p:nvSpPr>
        <p:spPr>
          <a:xfrm>
            <a:off x="7729217" y="2034568"/>
            <a:ext cx="2946800" cy="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26"/>
          <p:cNvSpPr txBox="1">
            <a:spLocks noGrp="1"/>
          </p:cNvSpPr>
          <p:nvPr>
            <p:ph type="title" idx="7"/>
          </p:nvPr>
        </p:nvSpPr>
        <p:spPr>
          <a:xfrm>
            <a:off x="7729219" y="2472984"/>
            <a:ext cx="29468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 b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title" idx="8"/>
          </p:nvPr>
        </p:nvSpPr>
        <p:spPr>
          <a:xfrm>
            <a:off x="7805415" y="4400649"/>
            <a:ext cx="2946800" cy="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26"/>
          <p:cNvSpPr txBox="1">
            <a:spLocks noGrp="1"/>
          </p:cNvSpPr>
          <p:nvPr>
            <p:ph type="title" idx="9"/>
          </p:nvPr>
        </p:nvSpPr>
        <p:spPr>
          <a:xfrm>
            <a:off x="7805416" y="4828100"/>
            <a:ext cx="29468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 b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3" name="Google Shape;203;p26"/>
          <p:cNvSpPr/>
          <p:nvPr/>
        </p:nvSpPr>
        <p:spPr>
          <a:xfrm rot="10800000">
            <a:off x="0" y="6388800"/>
            <a:ext cx="2735200" cy="469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4" name="Google Shape;204;p26"/>
          <p:cNvSpPr/>
          <p:nvPr/>
        </p:nvSpPr>
        <p:spPr>
          <a:xfrm rot="5400000">
            <a:off x="9581200" y="1645608"/>
            <a:ext cx="4252800" cy="9616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165318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/>
          <p:nvPr/>
        </p:nvSpPr>
        <p:spPr>
          <a:xfrm rot="5400000">
            <a:off x="6219200" y="97400"/>
            <a:ext cx="5350400" cy="6595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7" name="Google Shape;207;p27"/>
          <p:cNvSpPr/>
          <p:nvPr/>
        </p:nvSpPr>
        <p:spPr>
          <a:xfrm rot="10800000">
            <a:off x="0" y="5405133"/>
            <a:ext cx="8520400" cy="9424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8" name="Google Shape;208;p27"/>
          <p:cNvSpPr txBox="1">
            <a:spLocks noGrp="1"/>
          </p:cNvSpPr>
          <p:nvPr>
            <p:ph type="title"/>
          </p:nvPr>
        </p:nvSpPr>
        <p:spPr>
          <a:xfrm>
            <a:off x="6465100" y="942400"/>
            <a:ext cx="4300000" cy="10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3500"/>
              <a:buNone/>
              <a:defRPr sz="8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3500"/>
              <a:buNone/>
              <a:defRPr sz="4667">
                <a:solidFill>
                  <a:srgbClr val="324A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3500"/>
              <a:buNone/>
              <a:defRPr sz="4667">
                <a:solidFill>
                  <a:srgbClr val="324A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3500"/>
              <a:buNone/>
              <a:defRPr sz="4667">
                <a:solidFill>
                  <a:srgbClr val="324A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3500"/>
              <a:buNone/>
              <a:defRPr sz="4667">
                <a:solidFill>
                  <a:srgbClr val="324A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3500"/>
              <a:buNone/>
              <a:defRPr sz="4667">
                <a:solidFill>
                  <a:srgbClr val="324A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3500"/>
              <a:buNone/>
              <a:defRPr sz="4667">
                <a:solidFill>
                  <a:srgbClr val="324A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3500"/>
              <a:buNone/>
              <a:defRPr sz="4667">
                <a:solidFill>
                  <a:srgbClr val="324A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3500"/>
              <a:buNone/>
              <a:defRPr sz="4667"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27"/>
          <p:cNvSpPr txBox="1"/>
          <p:nvPr/>
        </p:nvSpPr>
        <p:spPr>
          <a:xfrm>
            <a:off x="6465333" y="3782400"/>
            <a:ext cx="5143600" cy="8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467" b="1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467" b="1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467" b="1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" sz="14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467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27"/>
          <p:cNvSpPr txBox="1">
            <a:spLocks noGrp="1"/>
          </p:cNvSpPr>
          <p:nvPr>
            <p:ph type="title" idx="2"/>
          </p:nvPr>
        </p:nvSpPr>
        <p:spPr>
          <a:xfrm>
            <a:off x="6465100" y="4743567"/>
            <a:ext cx="47616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1" name="Google Shape;211;p27"/>
          <p:cNvSpPr txBox="1">
            <a:spLocks noGrp="1"/>
          </p:cNvSpPr>
          <p:nvPr>
            <p:ph type="title" idx="3"/>
          </p:nvPr>
        </p:nvSpPr>
        <p:spPr>
          <a:xfrm>
            <a:off x="6465333" y="2204633"/>
            <a:ext cx="43000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 b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8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2" name="Google Shape;212;p27"/>
          <p:cNvSpPr/>
          <p:nvPr/>
        </p:nvSpPr>
        <p:spPr>
          <a:xfrm rot="10800000">
            <a:off x="9456800" y="489400"/>
            <a:ext cx="2735200" cy="469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822642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columns">
  <p:cSld name="text and two columns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/>
          <p:nvPr/>
        </p:nvSpPr>
        <p:spPr>
          <a:xfrm>
            <a:off x="0" y="-167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5" name="Google Shape;215;p28"/>
          <p:cNvSpPr txBox="1">
            <a:spLocks noGrp="1"/>
          </p:cNvSpPr>
          <p:nvPr>
            <p:ph type="title"/>
          </p:nvPr>
        </p:nvSpPr>
        <p:spPr>
          <a:xfrm>
            <a:off x="965200" y="482400"/>
            <a:ext cx="1026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28"/>
          <p:cNvSpPr txBox="1">
            <a:spLocks noGrp="1"/>
          </p:cNvSpPr>
          <p:nvPr>
            <p:ph type="body" idx="1"/>
          </p:nvPr>
        </p:nvSpPr>
        <p:spPr>
          <a:xfrm>
            <a:off x="965300" y="1371600"/>
            <a:ext cx="4985200" cy="47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 sz="1867">
                <a:solidFill>
                  <a:srgbClr val="000000"/>
                </a:solidFill>
              </a:defRPr>
            </a:lvl1pPr>
            <a:lvl2pPr marL="1219170" lvl="1" indent="-423323" algn="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828754" lvl="2" indent="-423323" algn="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2438339" lvl="3" indent="-423323" algn="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3047924" lvl="4" indent="-423323" algn="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3657509" lvl="5" indent="-423323" algn="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4267093" lvl="6" indent="-423323" algn="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4876678" lvl="7" indent="-423323" algn="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5486263" lvl="8" indent="-423323" algn="r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28"/>
          <p:cNvSpPr txBox="1">
            <a:spLocks noGrp="1"/>
          </p:cNvSpPr>
          <p:nvPr>
            <p:ph type="body" idx="2"/>
          </p:nvPr>
        </p:nvSpPr>
        <p:spPr>
          <a:xfrm>
            <a:off x="6241567" y="1371600"/>
            <a:ext cx="4985200" cy="47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 sz="1600">
                <a:solidFill>
                  <a:srgbClr val="000000"/>
                </a:solidFill>
              </a:defRPr>
            </a:lvl1pPr>
            <a:lvl2pPr marL="1219170" lvl="1" indent="-423323" algn="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828754" lvl="2" indent="-423323" algn="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2438339" lvl="3" indent="-423323" algn="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3047924" lvl="4" indent="-423323" algn="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3657509" lvl="5" indent="-423323" algn="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4267093" lvl="6" indent="-423323" algn="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4876678" lvl="7" indent="-423323" algn="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5486263" lvl="8" indent="-423323" algn="r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28"/>
          <p:cNvSpPr/>
          <p:nvPr/>
        </p:nvSpPr>
        <p:spPr>
          <a:xfrm rot="5400000">
            <a:off x="11035784" y="93400"/>
            <a:ext cx="1343600" cy="9616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" name="Google Shape;219;p28"/>
          <p:cNvSpPr/>
          <p:nvPr/>
        </p:nvSpPr>
        <p:spPr>
          <a:xfrm rot="10800000">
            <a:off x="7947184" y="6388800"/>
            <a:ext cx="4244800" cy="469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524190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1_title only 4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/>
          <p:nvPr/>
        </p:nvSpPr>
        <p:spPr>
          <a:xfrm>
            <a:off x="0" y="-167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" name="Google Shape;222;p29"/>
          <p:cNvSpPr/>
          <p:nvPr/>
        </p:nvSpPr>
        <p:spPr>
          <a:xfrm rot="5400000">
            <a:off x="11279400" y="443233"/>
            <a:ext cx="1356000" cy="469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" name="Google Shape;223;p29"/>
          <p:cNvSpPr/>
          <p:nvPr/>
        </p:nvSpPr>
        <p:spPr>
          <a:xfrm rot="5400000">
            <a:off x="-191000" y="5705400"/>
            <a:ext cx="1343600" cy="9616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4" name="Google Shape;224;p29"/>
          <p:cNvSpPr txBox="1">
            <a:spLocks noGrp="1"/>
          </p:cNvSpPr>
          <p:nvPr>
            <p:ph type="title"/>
          </p:nvPr>
        </p:nvSpPr>
        <p:spPr>
          <a:xfrm>
            <a:off x="965200" y="482400"/>
            <a:ext cx="1026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2207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/>
          <p:nvPr/>
        </p:nvSpPr>
        <p:spPr>
          <a:xfrm>
            <a:off x="0" y="-167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30"/>
          <p:cNvSpPr/>
          <p:nvPr/>
        </p:nvSpPr>
        <p:spPr>
          <a:xfrm>
            <a:off x="0" y="6388633"/>
            <a:ext cx="1356000" cy="469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30"/>
          <p:cNvSpPr txBox="1">
            <a:spLocks noGrp="1"/>
          </p:cNvSpPr>
          <p:nvPr>
            <p:ph type="title"/>
          </p:nvPr>
        </p:nvSpPr>
        <p:spPr>
          <a:xfrm>
            <a:off x="965200" y="482400"/>
            <a:ext cx="1026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30"/>
          <p:cNvSpPr/>
          <p:nvPr/>
        </p:nvSpPr>
        <p:spPr>
          <a:xfrm rot="-5400000">
            <a:off x="9581200" y="4250641"/>
            <a:ext cx="4252800" cy="9616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" name="Google Shape;230;p30"/>
          <p:cNvSpPr txBox="1">
            <a:spLocks noGrp="1"/>
          </p:cNvSpPr>
          <p:nvPr>
            <p:ph type="body" idx="1"/>
          </p:nvPr>
        </p:nvSpPr>
        <p:spPr>
          <a:xfrm>
            <a:off x="965300" y="1371600"/>
            <a:ext cx="4985200" cy="47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 sz="1867">
                <a:solidFill>
                  <a:srgbClr val="000000"/>
                </a:solidFill>
              </a:defRPr>
            </a:lvl1pPr>
            <a:lvl2pPr marL="1219170" lvl="1" indent="-423323" algn="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828754" lvl="2" indent="-423323" algn="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2438339" lvl="3" indent="-423323" algn="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3047924" lvl="4" indent="-423323" algn="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3657509" lvl="5" indent="-423323" algn="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4267093" lvl="6" indent="-423323" algn="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4876678" lvl="7" indent="-423323" algn="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5486263" lvl="8" indent="-423323" algn="r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body" idx="2"/>
          </p:nvPr>
        </p:nvSpPr>
        <p:spPr>
          <a:xfrm>
            <a:off x="6241567" y="1371600"/>
            <a:ext cx="4985200" cy="47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 sz="1600">
                <a:solidFill>
                  <a:srgbClr val="000000"/>
                </a:solidFill>
              </a:defRPr>
            </a:lvl1pPr>
            <a:lvl2pPr marL="1219170" lvl="1" indent="-423323" algn="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828754" lvl="2" indent="-423323" algn="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2438339" lvl="3" indent="-423323" algn="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3047924" lvl="4" indent="-423323" algn="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3657509" lvl="5" indent="-423323" algn="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4267093" lvl="6" indent="-423323" algn="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4876678" lvl="7" indent="-423323" algn="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5486263" lvl="8" indent="-423323" algn="r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335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27AC5-A143-904A-899C-D1DE26F9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6A8C4E-5586-CD44-B431-2833359E5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F38E69-1DD9-0B44-9F74-BA71A40BB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4B0609-AE16-414A-BBAD-14A63A89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65AC-9BFE-4445-929E-52E4C4799334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7ABFEE-3C4E-5C41-85C9-ECD1BC5C5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5AA7A0-F010-E24C-8593-74DCC270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3668-3330-B64F-9393-9465F87B74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8356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/>
          <p:nvPr/>
        </p:nvSpPr>
        <p:spPr>
          <a:xfrm>
            <a:off x="0" y="-167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642508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/>
          <p:nvPr/>
        </p:nvSpPr>
        <p:spPr>
          <a:xfrm>
            <a:off x="0" y="-167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6" name="Google Shape;236;p32"/>
          <p:cNvSpPr/>
          <p:nvPr/>
        </p:nvSpPr>
        <p:spPr>
          <a:xfrm rot="5400000">
            <a:off x="-443400" y="5945400"/>
            <a:ext cx="1356000" cy="469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7" name="Google Shape;237;p32"/>
          <p:cNvSpPr/>
          <p:nvPr/>
        </p:nvSpPr>
        <p:spPr>
          <a:xfrm>
            <a:off x="10848400" y="5896233"/>
            <a:ext cx="1343600" cy="9616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231943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/>
          <p:nvPr/>
        </p:nvSpPr>
        <p:spPr>
          <a:xfrm>
            <a:off x="0" y="-167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0" name="Google Shape;240;p33"/>
          <p:cNvSpPr/>
          <p:nvPr/>
        </p:nvSpPr>
        <p:spPr>
          <a:xfrm rot="10800000">
            <a:off x="-16" y="6388633"/>
            <a:ext cx="4244800" cy="469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1" name="Google Shape;241;p33"/>
          <p:cNvSpPr/>
          <p:nvPr/>
        </p:nvSpPr>
        <p:spPr>
          <a:xfrm rot="5400000">
            <a:off x="11035800" y="190833"/>
            <a:ext cx="1343600" cy="9616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901155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/>
          <p:nvPr/>
        </p:nvSpPr>
        <p:spPr>
          <a:xfrm>
            <a:off x="0" y="-167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4" name="Google Shape;244;p34"/>
          <p:cNvSpPr/>
          <p:nvPr/>
        </p:nvSpPr>
        <p:spPr>
          <a:xfrm rot="10800000">
            <a:off x="9451600" y="-167"/>
            <a:ext cx="2740400" cy="9616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" name="Google Shape;245;p34"/>
          <p:cNvSpPr/>
          <p:nvPr/>
        </p:nvSpPr>
        <p:spPr>
          <a:xfrm rot="5400000">
            <a:off x="10589800" y="5255800"/>
            <a:ext cx="2735200" cy="469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196397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/>
          <p:nvPr/>
        </p:nvSpPr>
        <p:spPr>
          <a:xfrm>
            <a:off x="0" y="-167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" name="Google Shape;248;p35"/>
          <p:cNvSpPr/>
          <p:nvPr/>
        </p:nvSpPr>
        <p:spPr>
          <a:xfrm rot="10800000">
            <a:off x="0" y="5896241"/>
            <a:ext cx="4252800" cy="9616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" name="Google Shape;249;p35"/>
          <p:cNvSpPr/>
          <p:nvPr/>
        </p:nvSpPr>
        <p:spPr>
          <a:xfrm>
            <a:off x="9456800" y="0"/>
            <a:ext cx="2735200" cy="469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5155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050DB5-3447-A145-82D8-FFC5C829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7BC7C7-C9DE-0D4E-88A6-490323E38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46BE31-847A-6B48-B0EC-EBC92EC89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C27DF8-C3F3-854C-A4FE-55ACC7603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C42339E-1BD0-2F49-8898-D8522C8D1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A8B99E5-C1EB-3E4D-B37A-B07530316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65AC-9BFE-4445-929E-52E4C4799334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A06BCF7-D913-E043-83CE-693A06E9C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9A2C6A-9005-4840-8486-C7FB3E09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3668-3330-B64F-9393-9465F87B74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64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F499E4-FAD4-3E40-A861-6842C0A6E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3C15547-DF97-4C46-94E2-6E605037A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65AC-9BFE-4445-929E-52E4C4799334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36C9A11-00BA-3D46-B18E-D52E2CA81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3FCDE4-0AEB-E645-A827-EB935901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3668-3330-B64F-9393-9465F87B74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03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1A1B727-3C81-5D4E-B5CE-96460604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65AC-9BFE-4445-929E-52E4C4799334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F45A1C0-F5E9-F042-9063-335E6F24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C37DBE-FC3B-9945-A066-CDE9D884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3668-3330-B64F-9393-9465F87B74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28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8AA671-BE01-B945-84C9-7CCEFB6F7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AEAED2-265A-584B-8ADF-0B3892AB7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08D931-FDE5-1A4B-9E9D-8C939F1EF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69B87B-C29D-1F46-AF23-F4DE1265D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65AC-9BFE-4445-929E-52E4C4799334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4AF67D-A924-1D4A-A0F6-26B12776B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6D6CF4-64E9-9F42-8E48-DB5A0C7E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3668-3330-B64F-9393-9465F87B74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45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0D3D9-A8B8-AE4D-9896-796998205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216ECF3-5072-D44F-919D-A5C9BD419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0A2B28-8AA5-E046-83CB-15C3034C2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F89E0F-E519-EF49-BAFC-5DD519D57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65AC-9BFE-4445-929E-52E4C4799334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F66FB2-FDD0-B747-8A07-D757380F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291389-2BC4-7A45-A16E-AC745B48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3668-3330-B64F-9393-9465F87B74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46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721D381-4157-C54B-BBAB-766D44C9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5AC5DF-914F-B44F-A611-375AEEE5C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9E5CCD-7362-784A-ACFF-649B47ED3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B65AC-9BFE-4445-929E-52E4C4799334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77023E-48EA-5747-8D8C-E534E8B1E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CF87A3-8331-BC4D-A232-0FDF730C3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E3668-3330-B64F-9393-9465F87B74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46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7665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690" r:id="rId26"/>
    <p:sldLayoutId id="2147483691" r:id="rId27"/>
    <p:sldLayoutId id="2147483692" r:id="rId28"/>
    <p:sldLayoutId id="2147483693" r:id="rId29"/>
    <p:sldLayoutId id="2147483694" r:id="rId30"/>
    <p:sldLayoutId id="2147483695" r:id="rId31"/>
    <p:sldLayoutId id="2147483696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78">
          <p15:clr>
            <a:srgbClr val="EA4335"/>
          </p15:clr>
        </p15:guide>
        <p15:guide id="4" pos="530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7D96FBA-7368-E048-AEC6-5C2F670BE20B}"/>
              </a:ext>
            </a:extLst>
          </p:cNvPr>
          <p:cNvSpPr/>
          <p:nvPr/>
        </p:nvSpPr>
        <p:spPr>
          <a:xfrm>
            <a:off x="-1" y="3190953"/>
            <a:ext cx="7129464" cy="2981247"/>
          </a:xfrm>
          <a:prstGeom prst="rect">
            <a:avLst/>
          </a:prstGeom>
          <a:solidFill>
            <a:srgbClr val="003054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957F60-AF78-C140-8558-83FD28729CC2}"/>
              </a:ext>
            </a:extLst>
          </p:cNvPr>
          <p:cNvSpPr/>
          <p:nvPr/>
        </p:nvSpPr>
        <p:spPr>
          <a:xfrm>
            <a:off x="4815624" y="5629275"/>
            <a:ext cx="3242526" cy="1228725"/>
          </a:xfrm>
          <a:prstGeom prst="rect">
            <a:avLst/>
          </a:prstGeom>
          <a:solidFill>
            <a:schemeClr val="bg1">
              <a:lumMod val="85000"/>
              <a:alpha val="53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50800" dir="5400000" algn="ctr" rotWithShape="0">
              <a:srgbClr val="003054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DE1C05C4-8296-4749-A4E1-490EE6B0AAE0}"/>
              </a:ext>
            </a:extLst>
          </p:cNvPr>
          <p:cNvSpPr txBox="1">
            <a:spLocks/>
          </p:cNvSpPr>
          <p:nvPr/>
        </p:nvSpPr>
        <p:spPr>
          <a:xfrm>
            <a:off x="0" y="5074456"/>
            <a:ext cx="6200508" cy="9786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b="1" kern="0" dirty="0">
                <a:solidFill>
                  <a:schemeClr val="bg1"/>
                </a:solidFill>
              </a:rPr>
              <a:t>Implémentez un modèle de </a:t>
            </a:r>
            <a:r>
              <a:rPr lang="fr-FR" b="1" kern="0" dirty="0" err="1">
                <a:solidFill>
                  <a:schemeClr val="bg1"/>
                </a:solidFill>
              </a:rPr>
              <a:t>scoring</a:t>
            </a:r>
            <a:r>
              <a:rPr lang="fr-FR" b="1" kern="0" dirty="0">
                <a:solidFill>
                  <a:schemeClr val="bg1"/>
                </a:solidFill>
              </a:rPr>
              <a:t> </a:t>
            </a:r>
          </a:p>
          <a:p>
            <a:endParaRPr lang="fr-FR" kern="0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1EC718AE-C920-6C4E-A9AB-7574673317AC}"/>
              </a:ext>
            </a:extLst>
          </p:cNvPr>
          <p:cNvSpPr txBox="1">
            <a:spLocks/>
          </p:cNvSpPr>
          <p:nvPr/>
        </p:nvSpPr>
        <p:spPr>
          <a:xfrm>
            <a:off x="-85728" y="3789327"/>
            <a:ext cx="7872553" cy="11114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3600" b="1" dirty="0">
                <a:solidFill>
                  <a:srgbClr val="FFFFFF"/>
                </a:solidFill>
                <a:latin typeface="Playfair Display"/>
                <a:sym typeface="Playfair Display"/>
              </a:rPr>
              <a:t>PARCOURS DATA </a:t>
            </a:r>
            <a:r>
              <a:rPr lang="fr-FR" sz="3600" b="1" dirty="0" err="1">
                <a:solidFill>
                  <a:srgbClr val="FFFFFF"/>
                </a:solidFill>
                <a:latin typeface="Playfair Display"/>
                <a:sym typeface="Playfair Display"/>
              </a:rPr>
              <a:t>Scientist</a:t>
            </a:r>
            <a:r>
              <a:rPr lang="fr-FR" sz="3600" b="1" dirty="0">
                <a:solidFill>
                  <a:srgbClr val="FFFFFF"/>
                </a:solidFill>
                <a:latin typeface="Playfair Display"/>
                <a:sym typeface="Playfair Display"/>
              </a:rPr>
              <a:t> </a:t>
            </a:r>
          </a:p>
          <a:p>
            <a:r>
              <a:rPr lang="fr-FR" sz="3600" b="1" dirty="0">
                <a:solidFill>
                  <a:srgbClr val="FFFFFF"/>
                </a:solidFill>
                <a:latin typeface="Playfair Display"/>
                <a:sym typeface="Playfair Display"/>
              </a:rPr>
              <a:t>Projet 7</a:t>
            </a:r>
            <a:endParaRPr lang="fr-FR" sz="2400" kern="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B9E32A-F00D-214D-A46E-ECC8C118740A}"/>
              </a:ext>
            </a:extLst>
          </p:cNvPr>
          <p:cNvSpPr/>
          <p:nvPr/>
        </p:nvSpPr>
        <p:spPr>
          <a:xfrm rot="16200000">
            <a:off x="10256628" y="795420"/>
            <a:ext cx="2730792" cy="1139952"/>
          </a:xfrm>
          <a:prstGeom prst="rect">
            <a:avLst/>
          </a:prstGeom>
          <a:solidFill>
            <a:schemeClr val="bg1">
              <a:lumMod val="85000"/>
              <a:alpha val="53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50800" dir="5400000" algn="ctr" rotWithShape="0">
              <a:srgbClr val="003054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3932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943E07E-DAF1-A148-ACFA-FA6D3579381F}"/>
              </a:ext>
            </a:extLst>
          </p:cNvPr>
          <p:cNvSpPr/>
          <p:nvPr/>
        </p:nvSpPr>
        <p:spPr>
          <a:xfrm>
            <a:off x="0" y="0"/>
            <a:ext cx="12143425" cy="1046780"/>
          </a:xfrm>
          <a:prstGeom prst="rect">
            <a:avLst/>
          </a:prstGeom>
          <a:solidFill>
            <a:srgbClr val="003054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5400" dirty="0"/>
              <a:t> </a:t>
            </a:r>
            <a:r>
              <a:rPr lang="fr-FR" sz="5400" b="1" dirty="0"/>
              <a:t>  Modélisation – Métrique d’évaluation </a:t>
            </a:r>
          </a:p>
        </p:txBody>
      </p:sp>
      <p:pic>
        <p:nvPicPr>
          <p:cNvPr id="3" name="Image 2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9DFBD959-16E4-D8F5-704D-459F25288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427" y="1661428"/>
            <a:ext cx="4851400" cy="4699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751DAFA-F685-79BA-F111-008CF26331E0}"/>
              </a:ext>
            </a:extLst>
          </p:cNvPr>
          <p:cNvSpPr txBox="1"/>
          <p:nvPr/>
        </p:nvSpPr>
        <p:spPr>
          <a:xfrm>
            <a:off x="872836" y="1814946"/>
            <a:ext cx="400396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Métrique d’évaluation: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RMSE: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RSE: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ROC_AUC: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Recall</a:t>
            </a:r>
            <a:r>
              <a:rPr lang="fr-FR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Precision</a:t>
            </a:r>
            <a:r>
              <a:rPr lang="fr-FR" sz="2400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Score F1  :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97D10F80-D325-2DA4-495F-7EDA5E1580A0}"/>
              </a:ext>
            </a:extLst>
          </p:cNvPr>
          <p:cNvCxnSpPr>
            <a:cxnSpLocks/>
          </p:cNvCxnSpPr>
          <p:nvPr/>
        </p:nvCxnSpPr>
        <p:spPr>
          <a:xfrm flipV="1">
            <a:off x="9221354" y="1880050"/>
            <a:ext cx="462973" cy="639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17AF397E-2DB2-73EF-851E-081160F8BF2B}"/>
              </a:ext>
            </a:extLst>
          </p:cNvPr>
          <p:cNvSpPr txBox="1"/>
          <p:nvPr/>
        </p:nvSpPr>
        <p:spPr>
          <a:xfrm>
            <a:off x="9401463" y="1461373"/>
            <a:ext cx="157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2"/>
                </a:solidFill>
              </a:rPr>
              <a:t>LGBM 0.78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1F1757F-309A-74FA-6FA1-B709B8627167}"/>
              </a:ext>
            </a:extLst>
          </p:cNvPr>
          <p:cNvCxnSpPr>
            <a:cxnSpLocks/>
          </p:cNvCxnSpPr>
          <p:nvPr/>
        </p:nvCxnSpPr>
        <p:spPr>
          <a:xfrm flipV="1">
            <a:off x="8764154" y="4415771"/>
            <a:ext cx="727364" cy="3573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0BE9FC90-BC9C-8242-5815-3FE1FAAAD221}"/>
              </a:ext>
            </a:extLst>
          </p:cNvPr>
          <p:cNvSpPr txBox="1"/>
          <p:nvPr/>
        </p:nvSpPr>
        <p:spPr>
          <a:xfrm>
            <a:off x="9252800" y="4573029"/>
            <a:ext cx="2565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1"/>
                </a:solidFill>
              </a:rPr>
              <a:t>DummyClassifier:0.5</a:t>
            </a:r>
          </a:p>
        </p:txBody>
      </p:sp>
    </p:spTree>
    <p:extLst>
      <p:ext uri="{BB962C8B-B14F-4D97-AF65-F5344CB8AC3E}">
        <p14:creationId xmlns:p14="http://schemas.microsoft.com/office/powerpoint/2010/main" val="60263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943E07E-DAF1-A148-ACFA-FA6D3579381F}"/>
              </a:ext>
            </a:extLst>
          </p:cNvPr>
          <p:cNvSpPr/>
          <p:nvPr/>
        </p:nvSpPr>
        <p:spPr>
          <a:xfrm>
            <a:off x="0" y="0"/>
            <a:ext cx="12143425" cy="1046780"/>
          </a:xfrm>
          <a:prstGeom prst="rect">
            <a:avLst/>
          </a:prstGeom>
          <a:solidFill>
            <a:srgbClr val="003054">
              <a:alpha val="7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5400" dirty="0"/>
              <a:t> </a:t>
            </a:r>
            <a:r>
              <a:rPr lang="fr-FR" sz="5400" b="1" dirty="0"/>
              <a:t>  Fonction de coût métier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31F06FF-B4FB-3F8C-D64A-74A66F0C024D}"/>
                  </a:ext>
                </a:extLst>
              </p:cNvPr>
              <p:cNvSpPr txBox="1"/>
              <p:nvPr/>
            </p:nvSpPr>
            <p:spPr>
              <a:xfrm>
                <a:off x="582930" y="1779396"/>
                <a:ext cx="9947910" cy="38710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8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Accorder un crédit à un client ne pouvant pas le rembourser (FP) ----&gt; perte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8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Accorder un crédit à un client pouvant rembourser (TP) ----&gt; gain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8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Ne pas accorder un crédit à un client ne pouvant pas rembourser (TN) ----&gt; neutre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8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Ne pas accorder un crédit à un client pouvant rembourser (FN) ----&gt; perte</a:t>
                </a:r>
                <a:endPara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fr-FR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 client étiqueté comme </a:t>
                </a:r>
                <a:r>
                  <a:rPr lang="fr-FR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faux positif</a:t>
                </a: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fr-FR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fp</a:t>
                </a: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coûte 10 fois plus cher qu’un </a:t>
                </a:r>
                <a:r>
                  <a:rPr lang="fr-FR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faux négatif </a:t>
                </a: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fr-FR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fn</a:t>
                </a: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 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 fonction de coût métier doit pénaliser 10 fois plus les </a:t>
                </a:r>
                <a:r>
                  <a:rPr lang="fr-FR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faux positifs</a:t>
                </a: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Nous avons donc la fonction de coût suivante :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𝑐𝑜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û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é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𝑡𝑖𝑒𝑟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10∗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𝑛𝑜𝑚𝑏𝑟𝑒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𝑑𝑒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𝑓𝑝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+1∗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𝑛𝑜𝑚𝑏𝑟𝑒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𝑑𝑒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𝑓𝑛</m:t>
                    </m:r>
                  </m:oMath>
                </a14:m>
                <a:r>
                  <a:rPr lang="fr-FR" dirty="0">
                    <a:effectLst/>
                  </a:rPr>
                  <a:t> </a:t>
                </a:r>
                <a:endParaRPr lang="fr-FR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31F06FF-B4FB-3F8C-D64A-74A66F0C0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30" y="1779396"/>
                <a:ext cx="9947910" cy="3871060"/>
              </a:xfrm>
              <a:prstGeom prst="rect">
                <a:avLst/>
              </a:prstGeom>
              <a:blipFill>
                <a:blip r:embed="rId3"/>
                <a:stretch>
                  <a:fillRect l="-638" t="-984" b="-6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12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943E07E-DAF1-A148-ACFA-FA6D3579381F}"/>
              </a:ext>
            </a:extLst>
          </p:cNvPr>
          <p:cNvSpPr/>
          <p:nvPr/>
        </p:nvSpPr>
        <p:spPr>
          <a:xfrm>
            <a:off x="0" y="0"/>
            <a:ext cx="12143425" cy="1046780"/>
          </a:xfrm>
          <a:prstGeom prst="rect">
            <a:avLst/>
          </a:prstGeom>
          <a:solidFill>
            <a:srgbClr val="003054">
              <a:alpha val="7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5400" dirty="0"/>
              <a:t> </a:t>
            </a:r>
            <a:r>
              <a:rPr lang="fr-FR" sz="5400" b="1" dirty="0"/>
              <a:t>  Fonction de coût métier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751DAFA-F685-79BA-F111-008CF26331E0}"/>
              </a:ext>
            </a:extLst>
          </p:cNvPr>
          <p:cNvSpPr txBox="1"/>
          <p:nvPr/>
        </p:nvSpPr>
        <p:spPr>
          <a:xfrm>
            <a:off x="516659" y="1621263"/>
            <a:ext cx="57300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Matrice de confusion du meilleur modèle:</a:t>
            </a:r>
          </a:p>
          <a:p>
            <a:endParaRPr lang="fr-FR" dirty="0"/>
          </a:p>
        </p:txBody>
      </p:sp>
      <p:pic>
        <p:nvPicPr>
          <p:cNvPr id="4" name="Image 3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49A82B7D-3919-098E-8DA7-973A32DF5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95" y="2359927"/>
            <a:ext cx="5084387" cy="40550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D9B32E6-D84E-7074-A492-A62F6A07B32D}"/>
                  </a:ext>
                </a:extLst>
              </p:cNvPr>
              <p:cNvSpPr txBox="1"/>
              <p:nvPr/>
            </p:nvSpPr>
            <p:spPr>
              <a:xfrm>
                <a:off x="6869777" y="1282932"/>
                <a:ext cx="5273648" cy="4885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Définition de la fonction :</a:t>
                </a:r>
              </a:p>
              <a:p>
                <a:endParaRPr lang="fr-FR" sz="2400" b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Faux positifs (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𝑓𝑝</m:t>
                    </m:r>
                  </m:oMath>
                </a14:m>
                <a:r>
                  <a:rPr lang="fr-FR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 : Le crédit est accordé à un client non solvable </a:t>
                </a:r>
              </a:p>
              <a:p>
                <a:r>
                  <a:rPr lang="fr-FR" sz="2400" dirty="0">
                    <a:latin typeface="Montserrat" panose="00000500000000000000" pitchFamily="2" charset="0"/>
                  </a:rPr>
                  <a:t>▶  </a:t>
                </a:r>
                <a:r>
                  <a:rPr lang="fr-FR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perte d’argent</a:t>
                </a:r>
              </a:p>
              <a:p>
                <a:endParaRPr lang="fr-FR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Faux négatifs (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𝑓𝑛</m:t>
                    </m:r>
                  </m:oMath>
                </a14:m>
                <a:r>
                  <a:rPr lang="fr-F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) : Le crédit n’est pas accordé à un client solvable </a:t>
                </a:r>
              </a:p>
              <a:p>
                <a:r>
                  <a:rPr lang="fr-FR" sz="2400" dirty="0">
                    <a:latin typeface="Montserrat" panose="00000500000000000000" pitchFamily="2" charset="0"/>
                  </a:rPr>
                  <a:t>▶  </a:t>
                </a:r>
                <a:r>
                  <a:rPr lang="fr-F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manque à gagner</a:t>
                </a:r>
                <a:endParaRPr lang="fr-FR" sz="2400" i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fr-FR" sz="24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𝑐𝑜</m:t>
                    </m:r>
                    <m:r>
                      <a:rPr lang="fr-FR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û</m:t>
                    </m:r>
                    <m:r>
                      <a:rPr lang="fr-FR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fr-FR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fr-FR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é</m:t>
                    </m:r>
                    <m:r>
                      <a:rPr lang="fr-FR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𝑡𝑖𝑒𝑟</m:t>
                    </m:r>
                    <m:r>
                      <a:rPr lang="fr-FR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10∗</m:t>
                    </m:r>
                    <m:r>
                      <a:rPr lang="fr-FR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𝑛𝑜𝑚𝑏𝑟𝑒</m:t>
                    </m:r>
                    <m:r>
                      <a:rPr lang="fr-FR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𝑑𝑒</m:t>
                    </m:r>
                    <m:r>
                      <a:rPr lang="fr-FR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𝑓𝑝</m:t>
                    </m:r>
                    <m:r>
                      <a:rPr lang="fr-FR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+1∗</m:t>
                    </m:r>
                    <m:r>
                      <a:rPr lang="fr-FR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𝑛𝑜𝑚𝑏𝑟𝑒</m:t>
                    </m:r>
                    <m:r>
                      <a:rPr lang="fr-FR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𝑑𝑒</m:t>
                    </m:r>
                    <m:r>
                      <a:rPr lang="fr-FR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𝑓𝑛</m:t>
                    </m:r>
                  </m:oMath>
                </a14:m>
                <a:endParaRPr lang="fr-FR" sz="2400" dirty="0"/>
              </a:p>
              <a:p>
                <a:endParaRPr lang="fr-FR" sz="2400" b="1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D9B32E6-D84E-7074-A492-A62F6A07B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777" y="1282932"/>
                <a:ext cx="5273648" cy="4885120"/>
              </a:xfrm>
              <a:prstGeom prst="rect">
                <a:avLst/>
              </a:prstGeom>
              <a:blipFill>
                <a:blip r:embed="rId4"/>
                <a:stretch>
                  <a:fillRect l="-1679" t="-1036" r="-11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A494E6DB-67DD-C686-7414-5A76E23A104C}"/>
              </a:ext>
            </a:extLst>
          </p:cNvPr>
          <p:cNvSpPr txBox="1"/>
          <p:nvPr/>
        </p:nvSpPr>
        <p:spPr>
          <a:xfrm>
            <a:off x="6869777" y="616805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Coût métier :41750</a:t>
            </a:r>
          </a:p>
        </p:txBody>
      </p:sp>
    </p:spTree>
    <p:extLst>
      <p:ext uri="{BB962C8B-B14F-4D97-AF65-F5344CB8AC3E}">
        <p14:creationId xmlns:p14="http://schemas.microsoft.com/office/powerpoint/2010/main" val="193089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943E07E-DAF1-A148-ACFA-FA6D3579381F}"/>
              </a:ext>
            </a:extLst>
          </p:cNvPr>
          <p:cNvSpPr/>
          <p:nvPr/>
        </p:nvSpPr>
        <p:spPr>
          <a:xfrm>
            <a:off x="0" y="0"/>
            <a:ext cx="12143425" cy="1046780"/>
          </a:xfrm>
          <a:prstGeom prst="rect">
            <a:avLst/>
          </a:prstGeom>
          <a:solidFill>
            <a:srgbClr val="003054">
              <a:alpha val="7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5400" dirty="0"/>
              <a:t>  Optimisation du coût métier  </a:t>
            </a:r>
            <a:endParaRPr lang="fr-FR" sz="5400" b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D9B32E6-D84E-7074-A492-A62F6A07B32D}"/>
              </a:ext>
            </a:extLst>
          </p:cNvPr>
          <p:cNvSpPr txBox="1"/>
          <p:nvPr/>
        </p:nvSpPr>
        <p:spPr>
          <a:xfrm>
            <a:off x="6277089" y="1368214"/>
            <a:ext cx="5960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Matrice de confusion pour le meilleur seuil: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9D4394F-F13D-564F-8A27-3FFDAE236587}"/>
              </a:ext>
            </a:extLst>
          </p:cNvPr>
          <p:cNvSpPr txBox="1"/>
          <p:nvPr/>
        </p:nvSpPr>
        <p:spPr>
          <a:xfrm>
            <a:off x="885305" y="1511293"/>
            <a:ext cx="4601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Choix d’un seuil de probabilité</a:t>
            </a:r>
          </a:p>
        </p:txBody>
      </p:sp>
      <p:pic>
        <p:nvPicPr>
          <p:cNvPr id="11" name="Image 10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E40DF8B2-E427-DADF-9D5D-77FAA2DEB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" y="2331720"/>
            <a:ext cx="5638083" cy="4054140"/>
          </a:xfrm>
          <a:prstGeom prst="rect">
            <a:avLst/>
          </a:prstGeom>
        </p:spPr>
      </p:pic>
      <p:pic>
        <p:nvPicPr>
          <p:cNvPr id="13" name="Image 12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0974A0F5-81C3-8F06-71A7-D7F2B8771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999" y="2151313"/>
            <a:ext cx="5228309" cy="418654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40CE3613-6B59-94F0-9ABF-62FD36942013}"/>
              </a:ext>
            </a:extLst>
          </p:cNvPr>
          <p:cNvSpPr txBox="1"/>
          <p:nvPr/>
        </p:nvSpPr>
        <p:spPr>
          <a:xfrm>
            <a:off x="1828800" y="4800600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Seuil :0.92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5DEA77B-C543-3B6A-3497-CC8417206959}"/>
              </a:ext>
            </a:extLst>
          </p:cNvPr>
          <p:cNvSpPr txBox="1"/>
          <p:nvPr/>
        </p:nvSpPr>
        <p:spPr>
          <a:xfrm>
            <a:off x="9784080" y="636580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Coût métier :25703</a:t>
            </a:r>
          </a:p>
        </p:txBody>
      </p:sp>
    </p:spTree>
    <p:extLst>
      <p:ext uri="{BB962C8B-B14F-4D97-AF65-F5344CB8AC3E}">
        <p14:creationId xmlns:p14="http://schemas.microsoft.com/office/powerpoint/2010/main" val="630355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943E07E-DAF1-A148-ACFA-FA6D3579381F}"/>
              </a:ext>
            </a:extLst>
          </p:cNvPr>
          <p:cNvSpPr/>
          <p:nvPr/>
        </p:nvSpPr>
        <p:spPr>
          <a:xfrm>
            <a:off x="0" y="0"/>
            <a:ext cx="12143425" cy="1046780"/>
          </a:xfrm>
          <a:prstGeom prst="rect">
            <a:avLst/>
          </a:prstGeom>
          <a:solidFill>
            <a:srgbClr val="003054">
              <a:alpha val="7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5400" dirty="0"/>
              <a:t>  Interprétation du modèle</a:t>
            </a:r>
            <a:endParaRPr lang="fr-FR" sz="5400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9D4394F-F13D-564F-8A27-3FFDAE236587}"/>
              </a:ext>
            </a:extLst>
          </p:cNvPr>
          <p:cNvSpPr txBox="1"/>
          <p:nvPr/>
        </p:nvSpPr>
        <p:spPr>
          <a:xfrm>
            <a:off x="885305" y="1511293"/>
            <a:ext cx="4601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Explication locale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5DEA77B-C543-3B6A-3497-CC8417206959}"/>
              </a:ext>
            </a:extLst>
          </p:cNvPr>
          <p:cNvSpPr txBox="1"/>
          <p:nvPr/>
        </p:nvSpPr>
        <p:spPr>
          <a:xfrm>
            <a:off x="899852" y="200458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Ex: ID 60</a:t>
            </a:r>
          </a:p>
        </p:txBody>
      </p:sp>
      <p:pic>
        <p:nvPicPr>
          <p:cNvPr id="3" name="Image 2" descr="Une image contenant Site web&#10;&#10;Description générée automatiquement">
            <a:extLst>
              <a:ext uri="{FF2B5EF4-FFF2-40B4-BE49-F238E27FC236}">
                <a16:creationId xmlns:a16="http://schemas.microsoft.com/office/drawing/2014/main" id="{9868B1DC-01CF-3366-9712-D61005C7A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13" y="2774882"/>
            <a:ext cx="10911774" cy="163177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BC1C3AB-D267-C734-9347-B4EEB2DECD25}"/>
              </a:ext>
            </a:extLst>
          </p:cNvPr>
          <p:cNvSpPr txBox="1"/>
          <p:nvPr/>
        </p:nvSpPr>
        <p:spPr>
          <a:xfrm>
            <a:off x="885305" y="4622949"/>
            <a:ext cx="10666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Ex: ID 60</a:t>
            </a:r>
          </a:p>
          <a:p>
            <a:endParaRPr lang="fr-FR" dirty="0"/>
          </a:p>
          <a:p>
            <a:r>
              <a:rPr lang="fr-FR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Les variables en rose ont contribué à accorder le crédit (donc à augmenter le score). – e.g</a:t>
            </a:r>
            <a:r>
              <a:rPr lang="fr-FR" dirty="0">
                <a:solidFill>
                  <a:srgbClr val="31333F"/>
                </a:solidFill>
                <a:latin typeface="Source Sans Pro" panose="020B0503030403020204" pitchFamily="34" charset="0"/>
              </a:rPr>
              <a:t>:</a:t>
            </a:r>
            <a:r>
              <a:rPr lang="fr-FR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EXT_SOURCE_3 </a:t>
            </a:r>
          </a:p>
          <a:p>
            <a:r>
              <a:rPr lang="fr-FR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Les variables en bleu ont contribué à refuser le crédit (donc à diminuer le score)- </a:t>
            </a:r>
            <a:r>
              <a:rPr lang="fr-FR" b="0" i="0" dirty="0" err="1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e.g</a:t>
            </a:r>
            <a:r>
              <a:rPr lang="fr-FR" dirty="0">
                <a:solidFill>
                  <a:srgbClr val="31333F"/>
                </a:solidFill>
                <a:latin typeface="Source Sans Pro" panose="020B0503030403020204" pitchFamily="34" charset="0"/>
              </a:rPr>
              <a:t>: EXT_SOURCE_1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351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943E07E-DAF1-A148-ACFA-FA6D3579381F}"/>
              </a:ext>
            </a:extLst>
          </p:cNvPr>
          <p:cNvSpPr/>
          <p:nvPr/>
        </p:nvSpPr>
        <p:spPr>
          <a:xfrm>
            <a:off x="0" y="0"/>
            <a:ext cx="12143425" cy="1046780"/>
          </a:xfrm>
          <a:prstGeom prst="rect">
            <a:avLst/>
          </a:prstGeom>
          <a:solidFill>
            <a:srgbClr val="003054">
              <a:alpha val="7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5400" dirty="0"/>
              <a:t>  Interprétation du modèle</a:t>
            </a:r>
            <a:endParaRPr lang="fr-FR" sz="5400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9D4394F-F13D-564F-8A27-3FFDAE236587}"/>
              </a:ext>
            </a:extLst>
          </p:cNvPr>
          <p:cNvSpPr txBox="1"/>
          <p:nvPr/>
        </p:nvSpPr>
        <p:spPr>
          <a:xfrm>
            <a:off x="885305" y="1511293"/>
            <a:ext cx="4601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Explication globale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BC1C3AB-D267-C734-9347-B4EEB2DECD25}"/>
              </a:ext>
            </a:extLst>
          </p:cNvPr>
          <p:cNvSpPr txBox="1"/>
          <p:nvPr/>
        </p:nvSpPr>
        <p:spPr>
          <a:xfrm>
            <a:off x="762709" y="2669397"/>
            <a:ext cx="61410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Ex: ID 60</a:t>
            </a:r>
          </a:p>
          <a:p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Pour chacune des variables et chacune des classes : Calcul de la contribution à l’amélioration ou à la diminution du score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Classement de l’importance des variables par l’ordre décroissant </a:t>
            </a:r>
          </a:p>
        </p:txBody>
      </p:sp>
      <p:pic>
        <p:nvPicPr>
          <p:cNvPr id="5" name="Image 4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41283D33-C7DA-94D4-AB05-3DF29764B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320" y="1384372"/>
            <a:ext cx="4176571" cy="497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90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B36B3E7-523F-7A41-8D47-AE5FE91FEE84}"/>
              </a:ext>
            </a:extLst>
          </p:cNvPr>
          <p:cNvSpPr/>
          <p:nvPr/>
        </p:nvSpPr>
        <p:spPr>
          <a:xfrm>
            <a:off x="1" y="0"/>
            <a:ext cx="12143424" cy="1046780"/>
          </a:xfrm>
          <a:prstGeom prst="rect">
            <a:avLst/>
          </a:prstGeom>
          <a:solidFill>
            <a:srgbClr val="003054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5400" dirty="0"/>
              <a:t> </a:t>
            </a:r>
            <a:r>
              <a:rPr lang="fr-FR" sz="5400" b="1" dirty="0"/>
              <a:t>  API</a:t>
            </a: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EC4C050C-148D-8CA6-02BC-6E0BB34B1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83" y="4023377"/>
            <a:ext cx="10280033" cy="228445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0A3C60D-E6A6-BE42-2757-22FCDD663157}"/>
              </a:ext>
            </a:extLst>
          </p:cNvPr>
          <p:cNvSpPr txBox="1"/>
          <p:nvPr/>
        </p:nvSpPr>
        <p:spPr>
          <a:xfrm>
            <a:off x="955983" y="1715053"/>
            <a:ext cx="99325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Une API créé via </a:t>
            </a:r>
            <a:r>
              <a:rPr lang="fr-FR" sz="2400" b="1" i="1" dirty="0"/>
              <a:t>Flask</a:t>
            </a:r>
            <a:r>
              <a:rPr lang="fr-FR" sz="2400" b="1" dirty="0"/>
              <a:t> </a:t>
            </a:r>
            <a:r>
              <a:rPr lang="fr-FR" sz="2400" dirty="0"/>
              <a:t>puis déployé par </a:t>
            </a:r>
            <a:r>
              <a:rPr lang="fr-FR" sz="2400" b="1" i="1" dirty="0" err="1"/>
              <a:t>Heroku</a:t>
            </a:r>
            <a:r>
              <a:rPr lang="fr-FR" sz="2400" dirty="0"/>
              <a:t> afin de réaliser une prédiction de solvabilité d’un client donné de façon automatique</a:t>
            </a:r>
          </a:p>
          <a:p>
            <a:endParaRPr lang="fr-FR" sz="2400" dirty="0"/>
          </a:p>
          <a:p>
            <a:r>
              <a:rPr lang="fr-FR" sz="2400" dirty="0"/>
              <a:t>Ex: score 0.98</a:t>
            </a:r>
          </a:p>
          <a:p>
            <a:r>
              <a:rPr lang="fr-FR" sz="2400" dirty="0">
                <a:solidFill>
                  <a:srgbClr val="FF0000"/>
                </a:solidFill>
              </a:rPr>
              <a:t>* </a:t>
            </a:r>
            <a:r>
              <a:rPr lang="fr-FR" sz="1600" dirty="0">
                <a:solidFill>
                  <a:srgbClr val="FF0000"/>
                </a:solidFill>
              </a:rPr>
              <a:t>Un seuil de probabilité a été défini à 92%, lors du score &gt;= 92, un crédit sera accordé par l’organisme financier  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844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13FA17B-DF61-F943-9091-4F7F59F75CBF}"/>
              </a:ext>
            </a:extLst>
          </p:cNvPr>
          <p:cNvSpPr/>
          <p:nvPr/>
        </p:nvSpPr>
        <p:spPr>
          <a:xfrm>
            <a:off x="0" y="0"/>
            <a:ext cx="12191999" cy="546817"/>
          </a:xfrm>
          <a:prstGeom prst="rect">
            <a:avLst/>
          </a:prstGeom>
          <a:solidFill>
            <a:srgbClr val="003054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5400" dirty="0"/>
              <a:t> </a:t>
            </a:r>
            <a:r>
              <a:rPr lang="fr-FR" sz="5400" b="1" dirty="0"/>
              <a:t> </a:t>
            </a:r>
            <a:r>
              <a:rPr lang="fr-FR" sz="4800" b="1" dirty="0"/>
              <a:t>Dashboard</a:t>
            </a:r>
            <a:endParaRPr lang="fr-FR" sz="16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15392A-2EEA-A841-B7C8-2E6358E7AD7B}"/>
              </a:ext>
            </a:extLst>
          </p:cNvPr>
          <p:cNvSpPr/>
          <p:nvPr/>
        </p:nvSpPr>
        <p:spPr>
          <a:xfrm>
            <a:off x="0" y="6547852"/>
            <a:ext cx="490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*Source: traité dans les données fournis par FAO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1D20E3C-DD95-947B-01D7-5582D5E42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" y="1051092"/>
            <a:ext cx="10515600" cy="544263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097C7EF-C91D-95D2-BCF7-2D5C988C73EA}"/>
              </a:ext>
            </a:extLst>
          </p:cNvPr>
          <p:cNvSpPr txBox="1"/>
          <p:nvPr/>
        </p:nvSpPr>
        <p:spPr>
          <a:xfrm>
            <a:off x="3672840" y="812296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https://bank-dashboard-oc-p7.herokuapp.com/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751022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13FA17B-DF61-F943-9091-4F7F59F75CBF}"/>
              </a:ext>
            </a:extLst>
          </p:cNvPr>
          <p:cNvSpPr/>
          <p:nvPr/>
        </p:nvSpPr>
        <p:spPr>
          <a:xfrm>
            <a:off x="0" y="0"/>
            <a:ext cx="12191999" cy="546817"/>
          </a:xfrm>
          <a:prstGeom prst="rect">
            <a:avLst/>
          </a:prstGeom>
          <a:solidFill>
            <a:srgbClr val="003054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5400" dirty="0"/>
              <a:t> </a:t>
            </a:r>
            <a:r>
              <a:rPr lang="fr-FR" sz="5400" b="1" dirty="0"/>
              <a:t> </a:t>
            </a:r>
            <a:r>
              <a:rPr lang="fr-FR" sz="4800" b="1" dirty="0"/>
              <a:t>Conclusion </a:t>
            </a:r>
            <a:endParaRPr lang="fr-FR" sz="16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15392A-2EEA-A841-B7C8-2E6358E7AD7B}"/>
              </a:ext>
            </a:extLst>
          </p:cNvPr>
          <p:cNvSpPr/>
          <p:nvPr/>
        </p:nvSpPr>
        <p:spPr>
          <a:xfrm>
            <a:off x="0" y="6547852"/>
            <a:ext cx="490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*Source: traité dans les données fournis par FAO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E4BC437-375A-48B1-1C88-E857C5BA285A}"/>
              </a:ext>
            </a:extLst>
          </p:cNvPr>
          <p:cNvSpPr txBox="1"/>
          <p:nvPr/>
        </p:nvSpPr>
        <p:spPr>
          <a:xfrm>
            <a:off x="762000" y="895574"/>
            <a:ext cx="94640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dirty="0"/>
              <a:t>On a </a:t>
            </a:r>
            <a:r>
              <a:rPr lang="fr-FR" sz="2800" dirty="0">
                <a:effectLst/>
                <a:latin typeface="Helvetica Neue" panose="02000503000000020004" pitchFamily="2" charset="0"/>
              </a:rPr>
              <a:t>utilisé un module de prétraitement des données pour gagner du temps </a:t>
            </a:r>
          </a:p>
          <a:p>
            <a:pPr marL="285750" indent="-285750">
              <a:buFontTx/>
              <a:buChar char="-"/>
            </a:pPr>
            <a:endParaRPr lang="fr-FR" sz="2800" dirty="0">
              <a:effectLst/>
              <a:latin typeface="Helvetica Neue" panose="02000503000000020004" pitchFamily="2" charset="0"/>
            </a:endParaRPr>
          </a:p>
          <a:p>
            <a:pPr marL="285750" indent="-285750">
              <a:buFontTx/>
              <a:buChar char="-"/>
            </a:pPr>
            <a:r>
              <a:rPr lang="fr-FR" sz="2800" dirty="0">
                <a:effectLst/>
                <a:latin typeface="Helvetica Neue" panose="02000503000000020004" pitchFamily="2" charset="0"/>
              </a:rPr>
              <a:t>on a remarqué dans ce projet est une manque de variables pertinents (les données de conjoint / d’autre données de la personne </a:t>
            </a:r>
            <a:r>
              <a:rPr lang="fr-FR" sz="2800" dirty="0" err="1">
                <a:effectLst/>
                <a:latin typeface="Helvetica Neue" panose="02000503000000020004" pitchFamily="2" charset="0"/>
              </a:rPr>
              <a:t>etc</a:t>
            </a:r>
            <a:r>
              <a:rPr lang="fr-FR" sz="2800" dirty="0">
                <a:effectLst/>
                <a:latin typeface="Helvetica Neue" panose="02000503000000020004" pitchFamily="2" charset="0"/>
              </a:rPr>
              <a:t> ) donc nous pourrons faire un traitement de </a:t>
            </a:r>
            <a:r>
              <a:rPr lang="fr-FR" sz="2800" dirty="0" err="1">
                <a:effectLst/>
                <a:latin typeface="Helvetica Neue" panose="02000503000000020004" pitchFamily="2" charset="0"/>
              </a:rPr>
              <a:t>feature</a:t>
            </a:r>
            <a:r>
              <a:rPr lang="fr-FR" sz="2800" dirty="0">
                <a:effectLst/>
                <a:latin typeface="Helvetica Neue" panose="02000503000000020004" pitchFamily="2" charset="0"/>
              </a:rPr>
              <a:t> </a:t>
            </a:r>
            <a:r>
              <a:rPr lang="fr-FR" sz="2800" dirty="0" err="1">
                <a:effectLst/>
                <a:latin typeface="Helvetica Neue" panose="02000503000000020004" pitchFamily="2" charset="0"/>
              </a:rPr>
              <a:t>enginnering</a:t>
            </a:r>
            <a:r>
              <a:rPr lang="fr-FR" sz="2800" dirty="0">
                <a:effectLst/>
                <a:latin typeface="Helvetica Neue" panose="02000503000000020004" pitchFamily="2" charset="0"/>
              </a:rPr>
              <a:t> plus poussé afin d’améliorer la performance de notre modèle </a:t>
            </a:r>
          </a:p>
          <a:p>
            <a:pPr marL="285750" indent="-285750">
              <a:buFontTx/>
              <a:buChar char="-"/>
            </a:pPr>
            <a:endParaRPr lang="fr-FR" dirty="0">
              <a:effectLst/>
              <a:latin typeface="Helvetica Neue" panose="02000503000000020004" pitchFamily="2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2178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4977762F-249A-324C-9221-41E4F4958FE0}"/>
              </a:ext>
            </a:extLst>
          </p:cNvPr>
          <p:cNvSpPr txBox="1"/>
          <p:nvPr/>
        </p:nvSpPr>
        <p:spPr>
          <a:xfrm>
            <a:off x="772970" y="2274838"/>
            <a:ext cx="11143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>
                <a:solidFill>
                  <a:srgbClr val="003054"/>
                </a:solidFill>
              </a:rPr>
              <a:t>MERCI DE VOTRE ATTENTION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3F19BF-F2CB-754E-80E9-410BB56475D5}"/>
              </a:ext>
            </a:extLst>
          </p:cNvPr>
          <p:cNvSpPr/>
          <p:nvPr/>
        </p:nvSpPr>
        <p:spPr>
          <a:xfrm>
            <a:off x="427703" y="2050026"/>
            <a:ext cx="11488994" cy="1814052"/>
          </a:xfrm>
          <a:prstGeom prst="rect">
            <a:avLst/>
          </a:prstGeom>
          <a:solidFill>
            <a:schemeClr val="accent1">
              <a:alpha val="23000"/>
            </a:schemeClr>
          </a:solidFill>
          <a:ln>
            <a:solidFill>
              <a:srgbClr val="84A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95286-BBB0-3440-AF79-C38317ABE905}"/>
              </a:ext>
            </a:extLst>
          </p:cNvPr>
          <p:cNvSpPr/>
          <p:nvPr/>
        </p:nvSpPr>
        <p:spPr>
          <a:xfrm>
            <a:off x="427703" y="3669622"/>
            <a:ext cx="11488994" cy="388911"/>
          </a:xfrm>
          <a:prstGeom prst="rect">
            <a:avLst/>
          </a:prstGeom>
          <a:solidFill>
            <a:schemeClr val="bg1">
              <a:lumMod val="85000"/>
              <a:alpha val="53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50800" dir="5400000" algn="ctr" rotWithShape="0">
              <a:srgbClr val="003054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0D0B11-15CD-564E-BFA1-D4DF896FDB66}"/>
              </a:ext>
            </a:extLst>
          </p:cNvPr>
          <p:cNvSpPr/>
          <p:nvPr/>
        </p:nvSpPr>
        <p:spPr>
          <a:xfrm>
            <a:off x="427703" y="1797437"/>
            <a:ext cx="11488994" cy="388911"/>
          </a:xfrm>
          <a:prstGeom prst="rect">
            <a:avLst/>
          </a:prstGeom>
          <a:solidFill>
            <a:schemeClr val="bg1">
              <a:lumMod val="85000"/>
              <a:alpha val="53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50800" dir="5400000" algn="ctr" rotWithShape="0">
              <a:srgbClr val="003054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853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55A523-D815-2F48-BF2C-6316B1C99E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BB1184-48D6-5942-ADD2-85CDD1FB4C66}"/>
              </a:ext>
            </a:extLst>
          </p:cNvPr>
          <p:cNvSpPr/>
          <p:nvPr/>
        </p:nvSpPr>
        <p:spPr>
          <a:xfrm flipV="1">
            <a:off x="0" y="485776"/>
            <a:ext cx="11701464" cy="76278"/>
          </a:xfrm>
          <a:prstGeom prst="rect">
            <a:avLst/>
          </a:prstGeom>
          <a:solidFill>
            <a:srgbClr val="003054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9C3938-9AF8-0248-83B3-2FFD64A4EF88}"/>
              </a:ext>
            </a:extLst>
          </p:cNvPr>
          <p:cNvSpPr/>
          <p:nvPr/>
        </p:nvSpPr>
        <p:spPr>
          <a:xfrm flipV="1">
            <a:off x="23809" y="638176"/>
            <a:ext cx="11677655" cy="76278"/>
          </a:xfrm>
          <a:prstGeom prst="rect">
            <a:avLst/>
          </a:prstGeom>
          <a:solidFill>
            <a:srgbClr val="84A8DB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9CB8C2-047C-0948-A1E6-95603B10D110}"/>
              </a:ext>
            </a:extLst>
          </p:cNvPr>
          <p:cNvSpPr/>
          <p:nvPr/>
        </p:nvSpPr>
        <p:spPr>
          <a:xfrm flipV="1">
            <a:off x="4758" y="804864"/>
            <a:ext cx="11701464" cy="76278"/>
          </a:xfrm>
          <a:prstGeom prst="rect">
            <a:avLst/>
          </a:prstGeom>
          <a:solidFill>
            <a:srgbClr val="007CAA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1D696B-00B7-234B-AD01-E4699DBB3A9B}"/>
              </a:ext>
            </a:extLst>
          </p:cNvPr>
          <p:cNvSpPr/>
          <p:nvPr/>
        </p:nvSpPr>
        <p:spPr>
          <a:xfrm flipV="1">
            <a:off x="466731" y="6153159"/>
            <a:ext cx="11701464" cy="76278"/>
          </a:xfrm>
          <a:prstGeom prst="rect">
            <a:avLst/>
          </a:prstGeom>
          <a:solidFill>
            <a:srgbClr val="003054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34F167-692F-5B4A-BDC6-C198B33B0FD8}"/>
              </a:ext>
            </a:extLst>
          </p:cNvPr>
          <p:cNvSpPr/>
          <p:nvPr/>
        </p:nvSpPr>
        <p:spPr>
          <a:xfrm flipV="1">
            <a:off x="466731" y="5991233"/>
            <a:ext cx="11715749" cy="61903"/>
          </a:xfrm>
          <a:prstGeom prst="rect">
            <a:avLst/>
          </a:prstGeom>
          <a:solidFill>
            <a:srgbClr val="84A8DB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285C09-6104-EB40-ADC0-D3A3955B411E}"/>
              </a:ext>
            </a:extLst>
          </p:cNvPr>
          <p:cNvSpPr/>
          <p:nvPr/>
        </p:nvSpPr>
        <p:spPr>
          <a:xfrm flipV="1">
            <a:off x="474199" y="5815029"/>
            <a:ext cx="11701464" cy="76278"/>
          </a:xfrm>
          <a:prstGeom prst="rect">
            <a:avLst/>
          </a:prstGeom>
          <a:solidFill>
            <a:srgbClr val="007CAA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23ABFA4-C01E-8A35-F55F-C09CFCA6E97B}"/>
              </a:ext>
            </a:extLst>
          </p:cNvPr>
          <p:cNvSpPr txBox="1"/>
          <p:nvPr/>
        </p:nvSpPr>
        <p:spPr>
          <a:xfrm>
            <a:off x="733926" y="1132180"/>
            <a:ext cx="702644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Sommaire: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Contexte du projet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Présentation du jeu des données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Pre - </a:t>
            </a:r>
            <a:r>
              <a:rPr lang="fr-FR" sz="2800" dirty="0" err="1"/>
              <a:t>processing</a:t>
            </a:r>
            <a:r>
              <a:rPr lang="fr-FR" sz="2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Déséquilibre des données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Modélisation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360330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BB1184-48D6-5942-ADD2-85CDD1FB4C66}"/>
              </a:ext>
            </a:extLst>
          </p:cNvPr>
          <p:cNvSpPr/>
          <p:nvPr/>
        </p:nvSpPr>
        <p:spPr>
          <a:xfrm flipV="1">
            <a:off x="0" y="200019"/>
            <a:ext cx="3530278" cy="625394"/>
          </a:xfrm>
          <a:prstGeom prst="rect">
            <a:avLst/>
          </a:prstGeom>
          <a:solidFill>
            <a:srgbClr val="003054">
              <a:alpha val="59000"/>
            </a:srgb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9C3938-9AF8-0248-83B3-2FFD64A4EF88}"/>
              </a:ext>
            </a:extLst>
          </p:cNvPr>
          <p:cNvSpPr/>
          <p:nvPr/>
        </p:nvSpPr>
        <p:spPr>
          <a:xfrm flipV="1">
            <a:off x="1268004" y="472992"/>
            <a:ext cx="3525516" cy="592848"/>
          </a:xfrm>
          <a:prstGeom prst="rect">
            <a:avLst/>
          </a:prstGeom>
          <a:solidFill>
            <a:srgbClr val="84A8DB">
              <a:alpha val="65000"/>
            </a:srgb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9CB8C2-047C-0948-A1E6-95603B10D110}"/>
              </a:ext>
            </a:extLst>
          </p:cNvPr>
          <p:cNvSpPr/>
          <p:nvPr/>
        </p:nvSpPr>
        <p:spPr>
          <a:xfrm flipV="1">
            <a:off x="2907486" y="782552"/>
            <a:ext cx="3525516" cy="625394"/>
          </a:xfrm>
          <a:prstGeom prst="rect">
            <a:avLst/>
          </a:prstGeom>
          <a:solidFill>
            <a:srgbClr val="007CAA">
              <a:alpha val="66000"/>
            </a:srgb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Google Shape;293;p41">
            <a:extLst>
              <a:ext uri="{FF2B5EF4-FFF2-40B4-BE49-F238E27FC236}">
                <a16:creationId xmlns:a16="http://schemas.microsoft.com/office/drawing/2014/main" id="{A27050B7-5ED2-9248-B905-6D2DF15E56B8}"/>
              </a:ext>
            </a:extLst>
          </p:cNvPr>
          <p:cNvSpPr txBox="1">
            <a:spLocks/>
          </p:cNvSpPr>
          <p:nvPr/>
        </p:nvSpPr>
        <p:spPr>
          <a:xfrm>
            <a:off x="6376149" y="271590"/>
            <a:ext cx="5665260" cy="628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400"/>
              <a:buFont typeface="Playfair Display"/>
              <a:buNone/>
              <a:defRPr sz="2800" b="1" i="0" u="none" strike="noStrike" cap="none">
                <a:solidFill>
                  <a:srgbClr val="324A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667" dirty="0">
                <a:solidFill>
                  <a:schemeClr val="tx1"/>
                </a:solidFill>
              </a:rPr>
              <a:t>Contexte du projet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40391C2-4AC1-5948-ACCA-1D4C81824719}"/>
              </a:ext>
            </a:extLst>
          </p:cNvPr>
          <p:cNvSpPr txBox="1"/>
          <p:nvPr/>
        </p:nvSpPr>
        <p:spPr>
          <a:xfrm>
            <a:off x="6754673" y="951756"/>
            <a:ext cx="538286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6262" algn="just">
              <a:lnSpc>
                <a:spcPct val="90000"/>
              </a:lnSpc>
              <a:buClr>
                <a:srgbClr val="000000"/>
              </a:buClr>
              <a:buSzPts val="1400"/>
            </a:pPr>
            <a:r>
              <a:rPr lang="fr-FR" b="1" dirty="0">
                <a:solidFill>
                  <a:schemeClr val="accent2">
                    <a:lumMod val="50000"/>
                  </a:schemeClr>
                </a:solidFill>
                <a:sym typeface="Montserrat"/>
              </a:rPr>
              <a:t>En tant qu’un Data </a:t>
            </a:r>
            <a:r>
              <a:rPr lang="fr-FR" b="1" dirty="0" err="1">
                <a:solidFill>
                  <a:schemeClr val="accent2">
                    <a:lumMod val="50000"/>
                  </a:schemeClr>
                </a:solidFill>
                <a:sym typeface="Montserrat"/>
              </a:rPr>
              <a:t>Scientist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  <a:sym typeface="Montserrat"/>
              </a:rPr>
              <a:t> dans une société financière « Prêt à dépenser »</a:t>
            </a:r>
          </a:p>
          <a:p>
            <a:pPr marL="186262" algn="just">
              <a:lnSpc>
                <a:spcPct val="90000"/>
              </a:lnSpc>
              <a:buClr>
                <a:srgbClr val="000000"/>
              </a:buClr>
              <a:buSzPts val="1400"/>
            </a:pPr>
            <a:endParaRPr lang="fr-FR" b="1" dirty="0">
              <a:solidFill>
                <a:schemeClr val="accent2">
                  <a:lumMod val="50000"/>
                </a:schemeClr>
              </a:solidFill>
              <a:sym typeface="Montserrat"/>
            </a:endParaRPr>
          </a:p>
          <a:p>
            <a:pPr marL="472012" indent="-285750" algn="just">
              <a:lnSpc>
                <a:spcPct val="90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fr-FR" i="0" u="none" strike="noStrike" dirty="0">
                <a:solidFill>
                  <a:srgbClr val="271A38"/>
                </a:solidFill>
                <a:effectLst/>
                <a:latin typeface="Inter"/>
              </a:rPr>
              <a:t>mettre en œuvre un outil de “</a:t>
            </a:r>
            <a:r>
              <a:rPr lang="fr-FR" i="0" u="none" strike="noStrike" dirty="0" err="1">
                <a:solidFill>
                  <a:srgbClr val="271A38"/>
                </a:solidFill>
                <a:effectLst/>
                <a:latin typeface="Inter"/>
              </a:rPr>
              <a:t>scoring</a:t>
            </a:r>
            <a:r>
              <a:rPr lang="fr-FR" i="0" u="none" strike="noStrike" dirty="0">
                <a:solidFill>
                  <a:srgbClr val="271A38"/>
                </a:solidFill>
                <a:effectLst/>
                <a:latin typeface="Inter"/>
              </a:rPr>
              <a:t> crédit” pour calculer la probabilité</a:t>
            </a:r>
            <a:r>
              <a:rPr lang="fr-FR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Inter"/>
                <a:sym typeface="Montserrat"/>
              </a:rPr>
              <a:t> en développant un algorithme de classification afin de classifier une demande d’un client ayant peu ou pas de crédit historique, sa demande accordée ou refusée  </a:t>
            </a:r>
          </a:p>
          <a:p>
            <a:pPr marL="472012" indent="-285750" algn="just">
              <a:lnSpc>
                <a:spcPct val="90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fr-FR" i="0" u="none" strike="noStrike" dirty="0">
              <a:solidFill>
                <a:schemeClr val="accent2">
                  <a:lumMod val="50000"/>
                </a:schemeClr>
              </a:solidFill>
              <a:effectLst/>
              <a:latin typeface="Inter"/>
              <a:sym typeface="Montserrat"/>
            </a:endParaRPr>
          </a:p>
          <a:p>
            <a:pPr marL="472012" indent="-285750" algn="just">
              <a:lnSpc>
                <a:spcPct val="90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2">
                    <a:lumMod val="50000"/>
                  </a:schemeClr>
                </a:solidFill>
                <a:latin typeface="Inter"/>
                <a:sym typeface="Montserrat"/>
              </a:rPr>
              <a:t>Mise en place d’industrialisation d’un API via </a:t>
            </a:r>
            <a:r>
              <a:rPr lang="fr-FR" i="1" dirty="0">
                <a:solidFill>
                  <a:schemeClr val="accent2">
                    <a:lumMod val="50000"/>
                  </a:schemeClr>
                </a:solidFill>
                <a:latin typeface="Inter"/>
                <a:sym typeface="Montserrat"/>
              </a:rPr>
              <a:t>Flask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  <a:latin typeface="Inter"/>
                <a:sym typeface="Montserrat"/>
              </a:rPr>
              <a:t> en appliquant le modèle entraîné en amont </a:t>
            </a:r>
          </a:p>
          <a:p>
            <a:pPr marL="472012" indent="-285750" algn="just">
              <a:lnSpc>
                <a:spcPct val="90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2">
                  <a:lumMod val="50000"/>
                </a:schemeClr>
              </a:solidFill>
              <a:latin typeface="Inter"/>
              <a:sym typeface="Montserrat"/>
            </a:endParaRPr>
          </a:p>
          <a:p>
            <a:pPr marL="472012" indent="-285750" algn="just">
              <a:lnSpc>
                <a:spcPct val="90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2">
                    <a:lumMod val="50000"/>
                  </a:schemeClr>
                </a:solidFill>
                <a:latin typeface="Inter"/>
                <a:sym typeface="Montserrat"/>
              </a:rPr>
              <a:t>Création d’un Dashboard interactif sous </a:t>
            </a:r>
            <a:r>
              <a:rPr lang="fr-FR" i="1" dirty="0" err="1">
                <a:solidFill>
                  <a:schemeClr val="accent2">
                    <a:lumMod val="50000"/>
                  </a:schemeClr>
                </a:solidFill>
                <a:latin typeface="Inter"/>
                <a:sym typeface="Montserrat"/>
              </a:rPr>
              <a:t>Steamlit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  <a:latin typeface="Inter"/>
                <a:sym typeface="Montserrat"/>
              </a:rPr>
              <a:t> afin de disposer un maximum de transparence de la décision de la société et offrir un service illustrative par le service client en face des clients </a:t>
            </a:r>
          </a:p>
          <a:p>
            <a:pPr marL="472012" indent="-285750" algn="just">
              <a:lnSpc>
                <a:spcPct val="90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2">
                  <a:lumMod val="50000"/>
                </a:schemeClr>
              </a:solidFill>
              <a:latin typeface="Inter"/>
              <a:sym typeface="Montserrat"/>
            </a:endParaRPr>
          </a:p>
          <a:p>
            <a:pPr marL="472012" indent="-285750" algn="just">
              <a:lnSpc>
                <a:spcPct val="90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2">
                    <a:lumMod val="50000"/>
                  </a:schemeClr>
                </a:solidFill>
                <a:latin typeface="Inter"/>
                <a:sym typeface="Montserrat"/>
              </a:rPr>
              <a:t>Un déploiement par  </a:t>
            </a:r>
            <a:r>
              <a:rPr lang="fr-FR" i="1" dirty="0" err="1">
                <a:solidFill>
                  <a:schemeClr val="accent2">
                    <a:lumMod val="50000"/>
                  </a:schemeClr>
                </a:solidFill>
                <a:latin typeface="Inter"/>
                <a:sym typeface="Montserrat"/>
              </a:rPr>
              <a:t>Heroku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  <a:latin typeface="Inter"/>
                <a:sym typeface="Montserrat"/>
              </a:rPr>
              <a:t> sur chacun du API et du </a:t>
            </a:r>
            <a:r>
              <a:rPr lang="fr-FR" dirty="0" err="1">
                <a:solidFill>
                  <a:schemeClr val="accent2">
                    <a:lumMod val="50000"/>
                  </a:schemeClr>
                </a:solidFill>
                <a:latin typeface="Inter"/>
                <a:sym typeface="Montserrat"/>
              </a:rPr>
              <a:t>dashboard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  <a:latin typeface="Inter"/>
                <a:sym typeface="Montserrat"/>
              </a:rPr>
              <a:t> afin de disposer aux </a:t>
            </a:r>
            <a:r>
              <a:rPr lang="fr-FR" dirty="0" err="1">
                <a:solidFill>
                  <a:schemeClr val="accent2">
                    <a:lumMod val="50000"/>
                  </a:schemeClr>
                </a:solidFill>
                <a:latin typeface="Inter"/>
                <a:sym typeface="Montserrat"/>
              </a:rPr>
              <a:t>conselliers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  <a:latin typeface="Inter"/>
                <a:sym typeface="Montserrat"/>
              </a:rPr>
              <a:t> bancaires</a:t>
            </a:r>
            <a:endParaRPr lang="fr-FR" dirty="0">
              <a:solidFill>
                <a:schemeClr val="accent2">
                  <a:lumMod val="50000"/>
                </a:schemeClr>
              </a:solidFill>
              <a:sym typeface="Montserrat"/>
            </a:endParaRPr>
          </a:p>
          <a:p>
            <a:endParaRPr lang="fr-FR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3E5AE2-2953-DD45-9CB3-E8FE8905336E}"/>
              </a:ext>
            </a:extLst>
          </p:cNvPr>
          <p:cNvSpPr/>
          <p:nvPr/>
        </p:nvSpPr>
        <p:spPr>
          <a:xfrm rot="10800000" flipV="1">
            <a:off x="595312" y="6104027"/>
            <a:ext cx="11596687" cy="625394"/>
          </a:xfrm>
          <a:prstGeom prst="rect">
            <a:avLst/>
          </a:prstGeom>
          <a:solidFill>
            <a:srgbClr val="003054">
              <a:alpha val="61000"/>
            </a:srgb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*source de </a:t>
            </a:r>
            <a:r>
              <a:rPr lang="fr-FR" dirty="0" err="1"/>
              <a:t>données:fr.wikipedia.org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328613-BBF0-08C1-BCEA-EE8841B81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16" y="1493809"/>
            <a:ext cx="4913815" cy="448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4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D8FDD8-B2C2-2649-AC57-2D64E0CED7B8}"/>
              </a:ext>
            </a:extLst>
          </p:cNvPr>
          <p:cNvSpPr/>
          <p:nvPr/>
        </p:nvSpPr>
        <p:spPr>
          <a:xfrm>
            <a:off x="1" y="5900948"/>
            <a:ext cx="2714624" cy="95343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B2DDE-3FC6-2D4D-AEAB-0D1D551365A6}"/>
              </a:ext>
            </a:extLst>
          </p:cNvPr>
          <p:cNvSpPr/>
          <p:nvPr/>
        </p:nvSpPr>
        <p:spPr>
          <a:xfrm rot="16200000">
            <a:off x="10962019" y="532799"/>
            <a:ext cx="1762780" cy="6971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136BE84-FB80-3F8E-BBA0-0FEC381F50E5}"/>
              </a:ext>
            </a:extLst>
          </p:cNvPr>
          <p:cNvSpPr txBox="1"/>
          <p:nvPr/>
        </p:nvSpPr>
        <p:spPr>
          <a:xfrm>
            <a:off x="656634" y="495644"/>
            <a:ext cx="9974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Présentation du jeux des données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CC36557-60F6-6E86-E5B4-0FDB73E34F46}"/>
              </a:ext>
            </a:extLst>
          </p:cNvPr>
          <p:cNvSpPr txBox="1"/>
          <p:nvPr/>
        </p:nvSpPr>
        <p:spPr>
          <a:xfrm>
            <a:off x="531095" y="5074071"/>
            <a:ext cx="5043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 err="1"/>
              <a:t>HomeCredit_columns_description.csv</a:t>
            </a:r>
            <a:endParaRPr lang="fr-FR" dirty="0"/>
          </a:p>
        </p:txBody>
      </p:sp>
      <p:graphicFrame>
        <p:nvGraphicFramePr>
          <p:cNvPr id="12" name="Tableau 12">
            <a:extLst>
              <a:ext uri="{FF2B5EF4-FFF2-40B4-BE49-F238E27FC236}">
                <a16:creationId xmlns:a16="http://schemas.microsoft.com/office/drawing/2014/main" id="{0159A601-5B7D-4451-D2C8-F5EE35A76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398778"/>
              </p:ext>
            </p:extLst>
          </p:nvPr>
        </p:nvGraphicFramePr>
        <p:xfrm>
          <a:off x="656634" y="1460763"/>
          <a:ext cx="3582858" cy="3773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2858">
                  <a:extLst>
                    <a:ext uri="{9D8B030D-6E8A-4147-A177-3AD203B41FA5}">
                      <a16:colId xmlns:a16="http://schemas.microsoft.com/office/drawing/2014/main" val="649526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/>
                        <a:t>8 fichiers disposé: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978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err="1"/>
                        <a:t>application_test.csv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90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err="1"/>
                        <a:t>bureau.csv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15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err="1"/>
                        <a:t>bureau_balance.csv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627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err="1"/>
                        <a:t>credit_card_balance.csv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6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err="1"/>
                        <a:t>installments_payments.csv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444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err="1"/>
                        <a:t>POS_CASH_balance.csv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002547"/>
                  </a:ext>
                </a:extLst>
              </a:tr>
              <a:tr h="511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err="1"/>
                        <a:t>previous_application.csv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671045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E24EA8CE-C877-458A-07C3-3A44FF3D4329}"/>
              </a:ext>
            </a:extLst>
          </p:cNvPr>
          <p:cNvSpPr txBox="1"/>
          <p:nvPr/>
        </p:nvSpPr>
        <p:spPr>
          <a:xfrm>
            <a:off x="4505968" y="2390254"/>
            <a:ext cx="714461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Avant le traitement:</a:t>
            </a:r>
          </a:p>
          <a:p>
            <a:endParaRPr lang="fr-FR" dirty="0"/>
          </a:p>
          <a:p>
            <a:r>
              <a:rPr lang="fr-FR" sz="2000" dirty="0"/>
              <a:t>- Taille des données: 30,700 lignes (clients); 522 variables</a:t>
            </a:r>
          </a:p>
          <a:p>
            <a:r>
              <a:rPr lang="fr-FR" sz="2000" dirty="0"/>
              <a:t>- Type d’information: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Information générale: revenue/  âge/ genre etc…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Information spécifique: nb de prêt précédant / durée / solde bancaire etc…</a:t>
            </a:r>
          </a:p>
        </p:txBody>
      </p:sp>
    </p:spTree>
    <p:extLst>
      <p:ext uri="{BB962C8B-B14F-4D97-AF65-F5344CB8AC3E}">
        <p14:creationId xmlns:p14="http://schemas.microsoft.com/office/powerpoint/2010/main" val="391778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8964C0C-B46B-4D41-AF69-9AC28D890DA4}"/>
              </a:ext>
            </a:extLst>
          </p:cNvPr>
          <p:cNvSpPr/>
          <p:nvPr/>
        </p:nvSpPr>
        <p:spPr>
          <a:xfrm rot="10800000" flipV="1">
            <a:off x="0" y="0"/>
            <a:ext cx="12192000" cy="625394"/>
          </a:xfrm>
          <a:prstGeom prst="rect">
            <a:avLst/>
          </a:prstGeom>
          <a:solidFill>
            <a:srgbClr val="003054">
              <a:alpha val="59000"/>
            </a:srgb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/>
              <a:t>Pre – </a:t>
            </a:r>
            <a:r>
              <a:rPr lang="fr-FR" sz="2800" dirty="0" err="1"/>
              <a:t>Processing</a:t>
            </a:r>
            <a:r>
              <a:rPr lang="fr-FR" sz="2800" dirty="0"/>
              <a:t> &amp; </a:t>
            </a:r>
            <a:r>
              <a:rPr lang="fr-FR" sz="2800" dirty="0" err="1"/>
              <a:t>Feature</a:t>
            </a:r>
            <a:r>
              <a:rPr lang="fr-FR" sz="2800" dirty="0"/>
              <a:t> Engineering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A726EC-14A0-A04F-BB45-58CA34447A0B}"/>
              </a:ext>
            </a:extLst>
          </p:cNvPr>
          <p:cNvSpPr/>
          <p:nvPr/>
        </p:nvSpPr>
        <p:spPr>
          <a:xfrm flipV="1">
            <a:off x="0" y="6738173"/>
            <a:ext cx="12192000" cy="112830"/>
          </a:xfrm>
          <a:prstGeom prst="rect">
            <a:avLst/>
          </a:prstGeom>
          <a:solidFill>
            <a:srgbClr val="003054">
              <a:alpha val="59000"/>
            </a:srgb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2DF2564-E021-B84E-BD51-ACF82A4E9942}"/>
              </a:ext>
            </a:extLst>
          </p:cNvPr>
          <p:cNvSpPr txBox="1"/>
          <p:nvPr/>
        </p:nvSpPr>
        <p:spPr>
          <a:xfrm>
            <a:off x="240632" y="1106659"/>
            <a:ext cx="620829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fr-FR" b="1" dirty="0"/>
              <a:t>Un kernel de notebook </a:t>
            </a:r>
            <a:r>
              <a:rPr lang="fr-FR" b="1" dirty="0" err="1"/>
              <a:t>Kaggle</a:t>
            </a:r>
            <a:r>
              <a:rPr lang="fr-FR" b="1" dirty="0"/>
              <a:t> a été utilisé </a:t>
            </a:r>
          </a:p>
          <a:p>
            <a:endParaRPr lang="fr-FR" dirty="0"/>
          </a:p>
          <a:p>
            <a:pPr marL="285750" indent="-285750">
              <a:buFont typeface="Wingdings" pitchFamily="2" charset="2"/>
              <a:buChar char="§"/>
            </a:pPr>
            <a:r>
              <a:rPr lang="fr-FR" b="1" dirty="0"/>
              <a:t>Chargement des données </a:t>
            </a:r>
          </a:p>
          <a:p>
            <a:endParaRPr lang="fr-FR" dirty="0"/>
          </a:p>
          <a:p>
            <a:pPr marL="285750" indent="-285750">
              <a:buFont typeface="Wingdings" pitchFamily="2" charset="2"/>
              <a:buChar char="§"/>
            </a:pPr>
            <a:r>
              <a:rPr lang="fr-FR" b="1" dirty="0"/>
              <a:t>Fusion des fichiers </a:t>
            </a:r>
          </a:p>
          <a:p>
            <a:endParaRPr lang="fr-FR" dirty="0"/>
          </a:p>
          <a:p>
            <a:pPr marL="285750" indent="-285750">
              <a:buFont typeface="Wingdings" pitchFamily="2" charset="2"/>
              <a:buChar char="§"/>
            </a:pPr>
            <a:r>
              <a:rPr lang="fr-FR" b="1" dirty="0"/>
              <a:t>Encodage des variables catégorielles </a:t>
            </a:r>
            <a:r>
              <a:rPr lang="fr-FR" dirty="0"/>
              <a:t>(</a:t>
            </a:r>
            <a:r>
              <a:rPr lang="fr-FR" dirty="0" err="1"/>
              <a:t>OneHotEncoding</a:t>
            </a:r>
            <a:r>
              <a:rPr lang="fr-FR" dirty="0"/>
              <a:t>)</a:t>
            </a:r>
          </a:p>
          <a:p>
            <a:endParaRPr lang="fr-FR" dirty="0"/>
          </a:p>
          <a:p>
            <a:pPr marL="285750" indent="-285750">
              <a:buFont typeface="Wingdings" pitchFamily="2" charset="2"/>
              <a:buChar char="§"/>
            </a:pPr>
            <a:r>
              <a:rPr lang="fr-FR" b="1" dirty="0" err="1"/>
              <a:t>Feature</a:t>
            </a:r>
            <a:r>
              <a:rPr lang="fr-FR" b="1" dirty="0"/>
              <a:t> engineering</a:t>
            </a:r>
            <a:r>
              <a:rPr lang="fr-FR" dirty="0"/>
              <a:t>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Montant remboursé par le client/ montant du crédit précédent (%)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Durée expérience professionnelle/ âge du client (%)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Revenu du client / montant total du crédit précédent (%)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Revenu du client / membre de la famille (revenu par personne)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Annuité du prêt/ revenu client (%)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Annuité du prêt/ montant du crédit (%)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6DCD017-FB29-E276-6DF3-FE455D287ECA}"/>
              </a:ext>
            </a:extLst>
          </p:cNvPr>
          <p:cNvSpPr txBox="1"/>
          <p:nvPr/>
        </p:nvSpPr>
        <p:spPr>
          <a:xfrm>
            <a:off x="6448926" y="1103915"/>
            <a:ext cx="574307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fr-FR" b="1" dirty="0"/>
              <a:t>Sélection des données </a:t>
            </a:r>
          </a:p>
          <a:p>
            <a:r>
              <a:rPr lang="fr-FR" dirty="0"/>
              <a:t>     (retirer des valeurs manquantes &gt; 50% complétion )</a:t>
            </a:r>
          </a:p>
          <a:p>
            <a:endParaRPr lang="fr-FR" dirty="0"/>
          </a:p>
          <a:p>
            <a:pPr marL="285750" indent="-285750">
              <a:buFont typeface="Wingdings" pitchFamily="2" charset="2"/>
              <a:buChar char="§"/>
            </a:pPr>
            <a:r>
              <a:rPr lang="fr-FR" b="1" dirty="0"/>
              <a:t>Séparation des données </a:t>
            </a:r>
            <a:r>
              <a:rPr lang="fr-FR" dirty="0"/>
              <a:t>(80% apprentissage , 20% test )</a:t>
            </a:r>
          </a:p>
          <a:p>
            <a:endParaRPr lang="fr-FR" dirty="0"/>
          </a:p>
          <a:p>
            <a:pPr marL="285750" indent="-285750">
              <a:buFont typeface="Wingdings" pitchFamily="2" charset="2"/>
              <a:buChar char="§"/>
            </a:pPr>
            <a:r>
              <a:rPr lang="fr-FR" b="1" dirty="0"/>
              <a:t>Imputation des données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dirty="0"/>
              <a:t>variable numérique -&gt; médiane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dirty="0"/>
              <a:t>variable catégorielle -</a:t>
            </a:r>
            <a:r>
              <a:rPr lang="fr-FR" dirty="0">
                <a:sym typeface="Wingdings" pitchFamily="2" charset="2"/>
              </a:rPr>
              <a:t>&gt;</a:t>
            </a:r>
            <a:r>
              <a:rPr lang="fr-FR" dirty="0"/>
              <a:t> le plus fréquent</a:t>
            </a:r>
          </a:p>
          <a:p>
            <a:r>
              <a:rPr lang="fr-FR" dirty="0"/>
              <a:t>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b="1" dirty="0"/>
              <a:t>Normalisation des données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91849CB-68EA-E20C-5C1A-7BD06688FC03}"/>
              </a:ext>
            </a:extLst>
          </p:cNvPr>
          <p:cNvSpPr txBox="1"/>
          <p:nvPr/>
        </p:nvSpPr>
        <p:spPr>
          <a:xfrm>
            <a:off x="6448926" y="5029533"/>
            <a:ext cx="53179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i="1" dirty="0"/>
              <a:t>Après le traitement des données,  nous avons obtenu un fichier en taille :</a:t>
            </a:r>
          </a:p>
          <a:p>
            <a:endParaRPr lang="fr-FR" sz="1800" b="1" i="1" dirty="0"/>
          </a:p>
          <a:p>
            <a:r>
              <a:rPr lang="fr-FR" sz="1800" b="1" i="1" u="sng" dirty="0"/>
              <a:t>252133, 522   </a:t>
            </a:r>
            <a:endParaRPr lang="fr-FR" sz="1800" b="1" i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549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8964C0C-B46B-4D41-AF69-9AC28D890DA4}"/>
              </a:ext>
            </a:extLst>
          </p:cNvPr>
          <p:cNvSpPr/>
          <p:nvPr/>
        </p:nvSpPr>
        <p:spPr>
          <a:xfrm rot="10800000" flipV="1">
            <a:off x="0" y="0"/>
            <a:ext cx="12192000" cy="625394"/>
          </a:xfrm>
          <a:prstGeom prst="rect">
            <a:avLst/>
          </a:prstGeom>
          <a:solidFill>
            <a:srgbClr val="003054">
              <a:alpha val="59000"/>
            </a:srgb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/>
              <a:t>Déséquilibre des données 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A726EC-14A0-A04F-BB45-58CA34447A0B}"/>
              </a:ext>
            </a:extLst>
          </p:cNvPr>
          <p:cNvSpPr/>
          <p:nvPr/>
        </p:nvSpPr>
        <p:spPr>
          <a:xfrm flipV="1">
            <a:off x="0" y="6738173"/>
            <a:ext cx="12192000" cy="112830"/>
          </a:xfrm>
          <a:prstGeom prst="rect">
            <a:avLst/>
          </a:prstGeom>
          <a:solidFill>
            <a:srgbClr val="003054">
              <a:alpha val="59000"/>
            </a:srgb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2DF2564-E021-B84E-BD51-ACF82A4E9942}"/>
              </a:ext>
            </a:extLst>
          </p:cNvPr>
          <p:cNvSpPr txBox="1"/>
          <p:nvPr/>
        </p:nvSpPr>
        <p:spPr>
          <a:xfrm>
            <a:off x="4211052" y="943758"/>
            <a:ext cx="62082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Répartition des clients des différents classes </a:t>
            </a: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endParaRPr lang="fr-FR" dirty="0"/>
          </a:p>
        </p:txBody>
      </p:sp>
      <p:pic>
        <p:nvPicPr>
          <p:cNvPr id="8" name="Image 7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0EA5520C-3725-B708-AB8C-F4B64130F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1582340"/>
            <a:ext cx="5461000" cy="4102100"/>
          </a:xfrm>
          <a:prstGeom prst="rect">
            <a:avLst/>
          </a:prstGeom>
        </p:spPr>
      </p:pic>
      <p:pic>
        <p:nvPicPr>
          <p:cNvPr id="10" name="Image 9" descr="Une image contenant graphique, diagramme circulaire&#10;&#10;Description générée automatiquement">
            <a:extLst>
              <a:ext uri="{FF2B5EF4-FFF2-40B4-BE49-F238E27FC236}">
                <a16:creationId xmlns:a16="http://schemas.microsoft.com/office/drawing/2014/main" id="{029AAAE6-CF3A-67EF-CE2D-5774BD7F7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155" y="1317734"/>
            <a:ext cx="4344554" cy="408213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14F961C-B09F-C7ED-6EA7-3B33521B4F2E}"/>
              </a:ext>
            </a:extLst>
          </p:cNvPr>
          <p:cNvSpPr txBox="1"/>
          <p:nvPr/>
        </p:nvSpPr>
        <p:spPr>
          <a:xfrm>
            <a:off x="1123706" y="5718055"/>
            <a:ext cx="10931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effectLst/>
                <a:latin typeface="AppleSystemUIFont"/>
                <a:ea typeface="DengXian" panose="02010600030101010101" pitchFamily="2" charset="-122"/>
                <a:cs typeface="AppleSystemUIFont"/>
              </a:rPr>
              <a:t>un problème de classification binaire d’une base de données avec des classes déséquilibrées </a:t>
            </a:r>
          </a:p>
          <a:p>
            <a:r>
              <a:rPr lang="fr-FR" sz="1800" dirty="0">
                <a:effectLst/>
                <a:latin typeface="AppleSystemUIFont"/>
                <a:ea typeface="DengXian" panose="02010600030101010101" pitchFamily="2" charset="-122"/>
                <a:cs typeface="AppleSystemUIFont"/>
              </a:rPr>
              <a:t>« 0 » ---</a:t>
            </a:r>
            <a:r>
              <a:rPr lang="fr-FR" sz="1800" dirty="0">
                <a:effectLst/>
                <a:latin typeface="AppleSystemUIFont"/>
                <a:ea typeface="DengXian" panose="02010600030101010101" pitchFamily="2" charset="-122"/>
                <a:cs typeface="AppleSystemUIFont"/>
                <a:sym typeface="Wingdings" pitchFamily="2" charset="2"/>
              </a:rPr>
              <a:t></a:t>
            </a:r>
            <a:r>
              <a:rPr lang="fr-FR" sz="1800" dirty="0">
                <a:effectLst/>
                <a:latin typeface="AppleSystemUIFont"/>
                <a:ea typeface="DengXian" panose="02010600030101010101" pitchFamily="2" charset="-122"/>
                <a:cs typeface="AppleSystemUIFont"/>
              </a:rPr>
              <a:t>8.7 % des individus ne seront pas capables de rembourser ses crédits contre ---</a:t>
            </a:r>
            <a:r>
              <a:rPr lang="fr-FR" sz="1800" dirty="0">
                <a:effectLst/>
                <a:latin typeface="AppleSystemUIFont"/>
                <a:ea typeface="DengXian" panose="02010600030101010101" pitchFamily="2" charset="-122"/>
                <a:cs typeface="AppleSystemUIFont"/>
                <a:sym typeface="Wingdings" pitchFamily="2" charset="2"/>
              </a:rPr>
              <a:t>crédit non accordé</a:t>
            </a:r>
            <a:endParaRPr lang="fr-FR" sz="1800" dirty="0">
              <a:effectLst/>
              <a:latin typeface="AppleSystemUIFont"/>
              <a:ea typeface="DengXian" panose="02010600030101010101" pitchFamily="2" charset="-122"/>
              <a:cs typeface="AppleSystemUIFont"/>
            </a:endParaRPr>
          </a:p>
          <a:p>
            <a:r>
              <a:rPr lang="fr-FR" sz="1800" dirty="0">
                <a:effectLst/>
                <a:latin typeface="AppleSystemUIFont"/>
                <a:ea typeface="DengXian" panose="02010600030101010101" pitchFamily="2" charset="-122"/>
                <a:cs typeface="AppleSystemUIFont"/>
              </a:rPr>
              <a:t>« 1 » ---</a:t>
            </a:r>
            <a:r>
              <a:rPr lang="fr-FR" sz="1800" dirty="0">
                <a:effectLst/>
                <a:latin typeface="AppleSystemUIFont"/>
                <a:ea typeface="DengXian" panose="02010600030101010101" pitchFamily="2" charset="-122"/>
                <a:cs typeface="AppleSystemUIFont"/>
                <a:sym typeface="Wingdings" pitchFamily="2" charset="2"/>
              </a:rPr>
              <a:t></a:t>
            </a:r>
            <a:r>
              <a:rPr lang="fr-FR" sz="1800" dirty="0">
                <a:effectLst/>
                <a:latin typeface="AppleSystemUIFont"/>
                <a:ea typeface="DengXian" panose="02010600030101010101" pitchFamily="2" charset="-122"/>
                <a:cs typeface="AppleSystemUIFont"/>
              </a:rPr>
              <a:t>91.3 % des individus seront capables de rembourser ses crédits ----</a:t>
            </a:r>
            <a:r>
              <a:rPr lang="fr-FR" sz="1800" dirty="0">
                <a:effectLst/>
                <a:latin typeface="AppleSystemUIFont"/>
                <a:ea typeface="DengXian" panose="02010600030101010101" pitchFamily="2" charset="-122"/>
                <a:cs typeface="AppleSystemUIFont"/>
                <a:sym typeface="Wingdings" pitchFamily="2" charset="2"/>
              </a:rPr>
              <a:t>crédit accordé </a:t>
            </a:r>
            <a:r>
              <a:rPr lang="fr-FR" sz="1800" dirty="0">
                <a:effectLst/>
                <a:latin typeface="AppleSystemUIFont"/>
                <a:ea typeface="DengXian" panose="02010600030101010101" pitchFamily="2" charset="-122"/>
                <a:cs typeface="AppleSystemUIFont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776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943E07E-DAF1-A148-ACFA-FA6D3579381F}"/>
              </a:ext>
            </a:extLst>
          </p:cNvPr>
          <p:cNvSpPr/>
          <p:nvPr/>
        </p:nvSpPr>
        <p:spPr>
          <a:xfrm>
            <a:off x="0" y="0"/>
            <a:ext cx="12143425" cy="1046780"/>
          </a:xfrm>
          <a:prstGeom prst="rect">
            <a:avLst/>
          </a:prstGeom>
          <a:solidFill>
            <a:srgbClr val="003054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5400" dirty="0"/>
              <a:t> </a:t>
            </a:r>
            <a:r>
              <a:rPr lang="fr-FR" sz="5400" b="1" dirty="0"/>
              <a:t>  Modélisation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9BB1D3A-1CE9-4F8F-F04F-AF19D5A28428}"/>
              </a:ext>
            </a:extLst>
          </p:cNvPr>
          <p:cNvSpPr txBox="1"/>
          <p:nvPr/>
        </p:nvSpPr>
        <p:spPr>
          <a:xfrm>
            <a:off x="524285" y="2157662"/>
            <a:ext cx="654517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Recherche d’hyperparamètres (</a:t>
            </a:r>
            <a:r>
              <a:rPr lang="fr-FR" sz="2800" dirty="0" err="1"/>
              <a:t>GridSearchCV</a:t>
            </a:r>
            <a:r>
              <a:rPr lang="fr-FR" sz="2800" dirty="0"/>
              <a:t>):</a:t>
            </a:r>
          </a:p>
          <a:p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/>
              <a:t>GridSearchCV</a:t>
            </a:r>
            <a:r>
              <a:rPr lang="fr-FR" sz="2400" dirty="0"/>
              <a:t> simple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/>
              <a:t>GridSearch</a:t>
            </a:r>
            <a:r>
              <a:rPr lang="fr-FR" sz="2400" dirty="0"/>
              <a:t> + SMOTE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/>
              <a:t>GridSearch</a:t>
            </a:r>
            <a:r>
              <a:rPr lang="fr-FR" sz="2400" dirty="0"/>
              <a:t> + SMOTE + </a:t>
            </a:r>
            <a:r>
              <a:rPr lang="fr-FR" sz="2400" dirty="0" err="1"/>
              <a:t>RandomUnderSampler</a:t>
            </a:r>
            <a:r>
              <a:rPr lang="fr-FR" sz="2400" dirty="0"/>
              <a:t> 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8840B02-0D46-1390-CEDA-B8F9612B86B8}"/>
              </a:ext>
            </a:extLst>
          </p:cNvPr>
          <p:cNvSpPr txBox="1"/>
          <p:nvPr/>
        </p:nvSpPr>
        <p:spPr>
          <a:xfrm>
            <a:off x="7172280" y="2157662"/>
            <a:ext cx="509847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Algorithme:</a:t>
            </a:r>
          </a:p>
          <a:p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/>
              <a:t>Dummy</a:t>
            </a:r>
            <a:r>
              <a:rPr lang="fr-FR" sz="2400" dirty="0"/>
              <a:t> </a:t>
            </a:r>
            <a:r>
              <a:rPr lang="fr-FR" sz="2400" dirty="0" err="1"/>
              <a:t>baseline</a:t>
            </a: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/>
              <a:t>Random</a:t>
            </a:r>
            <a:r>
              <a:rPr lang="fr-FR" sz="2400" dirty="0"/>
              <a:t> Forest classifier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LGBM classifier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/>
              <a:t>XGBoost</a:t>
            </a: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/>
              <a:t>Logistic</a:t>
            </a:r>
            <a:r>
              <a:rPr lang="fr-FR" sz="2400" dirty="0"/>
              <a:t> </a:t>
            </a:r>
            <a:r>
              <a:rPr lang="fr-FR" sz="2400" dirty="0" err="1"/>
              <a:t>Regression</a:t>
            </a:r>
            <a:endParaRPr lang="fr-FR" sz="2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AE8B270-51C3-6A64-B24C-CFF64901BF5A}"/>
              </a:ext>
            </a:extLst>
          </p:cNvPr>
          <p:cNvSpPr txBox="1"/>
          <p:nvPr/>
        </p:nvSpPr>
        <p:spPr>
          <a:xfrm>
            <a:off x="524284" y="5149408"/>
            <a:ext cx="65451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* SMOTE: sur échantillonnage aléatoire de la classe minoritaire </a:t>
            </a:r>
          </a:p>
          <a:p>
            <a:r>
              <a:rPr lang="fr-FR" sz="2400" dirty="0"/>
              <a:t>* </a:t>
            </a:r>
            <a:r>
              <a:rPr lang="fr-FR" sz="2400" dirty="0" err="1"/>
              <a:t>RandomUnderSampler</a:t>
            </a:r>
            <a:r>
              <a:rPr lang="fr-FR" sz="2400" dirty="0"/>
              <a:t>: sous échantillonnage aléatoire de la classe majoritaire </a:t>
            </a:r>
          </a:p>
        </p:txBody>
      </p:sp>
    </p:spTree>
    <p:extLst>
      <p:ext uri="{BB962C8B-B14F-4D97-AF65-F5344CB8AC3E}">
        <p14:creationId xmlns:p14="http://schemas.microsoft.com/office/powerpoint/2010/main" val="1488338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943E07E-DAF1-A148-ACFA-FA6D3579381F}"/>
              </a:ext>
            </a:extLst>
          </p:cNvPr>
          <p:cNvSpPr/>
          <p:nvPr/>
        </p:nvSpPr>
        <p:spPr>
          <a:xfrm>
            <a:off x="0" y="0"/>
            <a:ext cx="12143425" cy="1046780"/>
          </a:xfrm>
          <a:prstGeom prst="rect">
            <a:avLst/>
          </a:prstGeom>
          <a:solidFill>
            <a:srgbClr val="003054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5400" dirty="0"/>
              <a:t> </a:t>
            </a:r>
            <a:r>
              <a:rPr lang="fr-FR" sz="5400" b="1" dirty="0"/>
              <a:t>  Modélisation</a:t>
            </a:r>
          </a:p>
        </p:txBody>
      </p:sp>
      <p:pic>
        <p:nvPicPr>
          <p:cNvPr id="5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48D3E3F6-636E-EA11-D5A5-F5263F6A0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490" y="1371600"/>
            <a:ext cx="8881674" cy="516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07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55A523-D815-2F48-BF2C-6316B1C99E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pp</a:t>
            </a:r>
            <a:r>
              <a:rPr lang="fr-FR" b="1" dirty="0"/>
              <a:t>0</a:t>
            </a:r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43E07E-DAF1-A148-ACFA-FA6D3579381F}"/>
              </a:ext>
            </a:extLst>
          </p:cNvPr>
          <p:cNvSpPr/>
          <p:nvPr/>
        </p:nvSpPr>
        <p:spPr>
          <a:xfrm>
            <a:off x="0" y="0"/>
            <a:ext cx="12143425" cy="1046780"/>
          </a:xfrm>
          <a:prstGeom prst="rect">
            <a:avLst/>
          </a:prstGeom>
          <a:solidFill>
            <a:srgbClr val="003054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5400" dirty="0"/>
              <a:t> </a:t>
            </a:r>
            <a:r>
              <a:rPr lang="fr-FR" sz="5400" b="1" dirty="0"/>
              <a:t>  Modélisation – </a:t>
            </a:r>
            <a:r>
              <a:rPr lang="fr-FR" sz="5400" b="1" dirty="0" err="1"/>
              <a:t>GridSearch</a:t>
            </a:r>
            <a:r>
              <a:rPr lang="fr-FR" sz="5400" b="1" dirty="0"/>
              <a:t> </a:t>
            </a:r>
          </a:p>
        </p:txBody>
      </p:sp>
      <p:pic>
        <p:nvPicPr>
          <p:cNvPr id="10" name="Image 9" descr="Une image contenant table&#10;&#10;Description générée automatiquement">
            <a:extLst>
              <a:ext uri="{FF2B5EF4-FFF2-40B4-BE49-F238E27FC236}">
                <a16:creationId xmlns:a16="http://schemas.microsoft.com/office/drawing/2014/main" id="{E04D34C9-E840-9997-3EC0-1F8F001C4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57" y="1413588"/>
            <a:ext cx="11457709" cy="51468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8CA33B5-D44C-20BD-4EA2-0371935BE77C}"/>
              </a:ext>
            </a:extLst>
          </p:cNvPr>
          <p:cNvSpPr/>
          <p:nvPr/>
        </p:nvSpPr>
        <p:spPr>
          <a:xfrm>
            <a:off x="8437418" y="4603554"/>
            <a:ext cx="955964" cy="245538"/>
          </a:xfrm>
          <a:prstGeom prst="rect">
            <a:avLst/>
          </a:prstGeom>
          <a:solidFill>
            <a:srgbClr val="FF0000">
              <a:alpha val="5878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35409-A807-3C80-8846-8B78B63B7748}"/>
              </a:ext>
            </a:extLst>
          </p:cNvPr>
          <p:cNvSpPr/>
          <p:nvPr/>
        </p:nvSpPr>
        <p:spPr>
          <a:xfrm>
            <a:off x="7279105" y="4603554"/>
            <a:ext cx="986590" cy="245538"/>
          </a:xfrm>
          <a:prstGeom prst="rect">
            <a:avLst/>
          </a:prstGeom>
          <a:solidFill>
            <a:schemeClr val="accent6">
              <a:alpha val="5374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191CE7-A27A-8BD1-746A-D3BB858F5D91}"/>
              </a:ext>
            </a:extLst>
          </p:cNvPr>
          <p:cNvSpPr/>
          <p:nvPr/>
        </p:nvSpPr>
        <p:spPr>
          <a:xfrm>
            <a:off x="7279105" y="6085990"/>
            <a:ext cx="986590" cy="245538"/>
          </a:xfrm>
          <a:prstGeom prst="rect">
            <a:avLst/>
          </a:prstGeom>
          <a:solidFill>
            <a:schemeClr val="accent6">
              <a:alpha val="5374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Sourire 5">
            <a:extLst>
              <a:ext uri="{FF2B5EF4-FFF2-40B4-BE49-F238E27FC236}">
                <a16:creationId xmlns:a16="http://schemas.microsoft.com/office/drawing/2014/main" id="{DF618256-EF6B-522A-B935-BF1964C55E48}"/>
              </a:ext>
            </a:extLst>
          </p:cNvPr>
          <p:cNvSpPr/>
          <p:nvPr/>
        </p:nvSpPr>
        <p:spPr>
          <a:xfrm>
            <a:off x="7279105" y="1680246"/>
            <a:ext cx="263236" cy="279014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8937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ustainable Agriculture Project Proposal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4F7DA"/>
      </a:lt2>
      <a:accent1>
        <a:srgbClr val="B4BD6E"/>
      </a:accent1>
      <a:accent2>
        <a:srgbClr val="63753C"/>
      </a:accent2>
      <a:accent3>
        <a:srgbClr val="324A00"/>
      </a:accent3>
      <a:accent4>
        <a:srgbClr val="B45400"/>
      </a:accent4>
      <a:accent5>
        <a:srgbClr val="8C4303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{D4C64E8D-680F-B74B-A3DE-5CD8B0F16AEB}tf10001063</Template>
  <TotalTime>32043</TotalTime>
  <Words>1161</Words>
  <Application>Microsoft Macintosh PowerPoint</Application>
  <PresentationFormat>Grand écran</PresentationFormat>
  <Paragraphs>184</Paragraphs>
  <Slides>19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14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19</vt:i4>
      </vt:variant>
    </vt:vector>
  </HeadingPairs>
  <TitlesOfParts>
    <vt:vector size="35" baseType="lpstr">
      <vt:lpstr>AppleSystemUIFont</vt:lpstr>
      <vt:lpstr>Inter</vt:lpstr>
      <vt:lpstr>Playfair Display Regular</vt:lpstr>
      <vt:lpstr>Quicksand</vt:lpstr>
      <vt:lpstr>Arial</vt:lpstr>
      <vt:lpstr>Calibri</vt:lpstr>
      <vt:lpstr>Calibri Light</vt:lpstr>
      <vt:lpstr>Cambria Math</vt:lpstr>
      <vt:lpstr>Helvetica Neue</vt:lpstr>
      <vt:lpstr>Montserrat</vt:lpstr>
      <vt:lpstr>Montserrat Medium</vt:lpstr>
      <vt:lpstr>Playfair Display</vt:lpstr>
      <vt:lpstr>Source Sans Pro</vt:lpstr>
      <vt:lpstr>Wingdings</vt:lpstr>
      <vt:lpstr>Thème Office</vt:lpstr>
      <vt:lpstr>Sustainable Agriculture Project Proposal by Slidesgo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Parcours data analyst V1 – P3</dc:title>
  <dc:creator>Lucas Quinton</dc:creator>
  <cp:lastModifiedBy>Jing Lu</cp:lastModifiedBy>
  <cp:revision>96</cp:revision>
  <cp:lastPrinted>2021-07-08T19:08:51Z</cp:lastPrinted>
  <dcterms:created xsi:type="dcterms:W3CDTF">2021-07-03T21:27:22Z</dcterms:created>
  <dcterms:modified xsi:type="dcterms:W3CDTF">2023-03-22T12:55:49Z</dcterms:modified>
</cp:coreProperties>
</file>