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82EE2-32C0-466A-BDFC-156D3C2BF7E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BAC3D-DC0C-45BF-9E89-7F0BCEB4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2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gistr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docker/distribution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5/5/2017 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FB5-A36B-9F49-935F-DC2671CF8E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Hub and Docker Store</a:t>
            </a:r>
          </a:p>
          <a:p>
            <a:pPr lvl="1"/>
            <a:r>
              <a:rPr lang="en-US" dirty="0"/>
              <a:t>Public, Official and Private image repositories</a:t>
            </a:r>
          </a:p>
          <a:p>
            <a:pPr lvl="1"/>
            <a:r>
              <a:rPr lang="en-US" dirty="0"/>
              <a:t>Granular access controls with organization support</a:t>
            </a:r>
          </a:p>
          <a:p>
            <a:pPr lvl="1"/>
            <a:r>
              <a:rPr lang="en-US" dirty="0"/>
              <a:t>Automated image build support</a:t>
            </a:r>
          </a:p>
          <a:p>
            <a:r>
              <a:rPr lang="en-US" dirty="0"/>
              <a:t>Docker Trusted Registry</a:t>
            </a:r>
          </a:p>
          <a:p>
            <a:pPr lvl="1"/>
            <a:r>
              <a:rPr lang="en-US" dirty="0"/>
              <a:t>Enterprise Grade Private Registries</a:t>
            </a:r>
          </a:p>
          <a:p>
            <a:pPr lvl="1"/>
            <a:r>
              <a:rPr lang="en-US" dirty="0"/>
              <a:t>Runs on your infrastructure (on-</a:t>
            </a:r>
            <a:r>
              <a:rPr lang="en-US" dirty="0" err="1"/>
              <a:t>prem</a:t>
            </a:r>
            <a:r>
              <a:rPr lang="en-US" dirty="0"/>
              <a:t> or cloud)</a:t>
            </a:r>
          </a:p>
          <a:p>
            <a:pPr lvl="1"/>
            <a:r>
              <a:rPr lang="en-US" dirty="0"/>
              <a:t>Active Directory and Role Based Access Controls</a:t>
            </a:r>
          </a:p>
          <a:p>
            <a:r>
              <a:rPr lang="en-US" dirty="0"/>
              <a:t>Docker Registry</a:t>
            </a:r>
          </a:p>
          <a:p>
            <a:pPr lvl="1"/>
            <a:r>
              <a:rPr lang="en-US" dirty="0"/>
              <a:t>Open source foundation of Hub and DTR</a:t>
            </a:r>
          </a:p>
          <a:p>
            <a:pPr lvl="1"/>
            <a:r>
              <a:rPr lang="en-US" dirty="0"/>
              <a:t>Runs on your infrastructure (on-</a:t>
            </a:r>
            <a:r>
              <a:rPr lang="en-US" dirty="0" err="1"/>
              <a:t>prem</a:t>
            </a:r>
            <a:r>
              <a:rPr lang="en-US" dirty="0"/>
              <a:t> or cloud) as a container</a:t>
            </a:r>
          </a:p>
          <a:p>
            <a:pPr lvl="1"/>
            <a:r>
              <a:rPr lang="en-US" dirty="0">
                <a:hlinkClick r:id="rId3"/>
              </a:rPr>
              <a:t>https://docs.docker.com/registry</a:t>
            </a:r>
            <a:r>
              <a:rPr lang="en-US" dirty="0"/>
              <a:t> and or </a:t>
            </a:r>
            <a:r>
              <a:rPr lang="en-US" dirty="0">
                <a:hlinkClick r:id="rId4"/>
              </a:rPr>
              <a:t>https://github.com/docker/distribution</a:t>
            </a:r>
            <a:r>
              <a:rPr lang="en-US" dirty="0"/>
              <a:t> </a:t>
            </a:r>
          </a:p>
          <a:p>
            <a:r>
              <a:rPr lang="en-US" dirty="0"/>
              <a:t>Azure Container Registry</a:t>
            </a:r>
          </a:p>
          <a:p>
            <a:pPr lvl="1"/>
            <a:r>
              <a:rPr lang="en-US" b="1" dirty="0"/>
              <a:t>Currently in Preview</a:t>
            </a:r>
          </a:p>
          <a:p>
            <a:pPr lvl="1"/>
            <a:r>
              <a:rPr lang="en-US" dirty="0"/>
              <a:t>Store your container image in local, network-close storage on Azure</a:t>
            </a:r>
          </a:p>
          <a:p>
            <a:pPr lvl="1"/>
            <a:r>
              <a:rPr lang="en-US" dirty="0"/>
              <a:t>Use Azure Active Directory to manage access</a:t>
            </a:r>
          </a:p>
          <a:p>
            <a:pPr lvl="1"/>
            <a:r>
              <a:rPr lang="en-US" dirty="0"/>
              <a:t>Manage Windows and Linux container images in a single registry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F184-D0DE-4EA4-92F0-32FB0A945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FB5-A36B-9F49-935F-DC2671CF8E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5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FB5-A36B-9F49-935F-DC2671CF8E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1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FB5-A36B-9F49-935F-DC2671CF8E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9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FB5-A36B-9F49-935F-DC2671CF8E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this is the only step that is Swarm Specific.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FB5-A36B-9F49-935F-DC2671CF8E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FB5-A36B-9F49-935F-DC2671CF8E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this is the only step that is Swarm Specific.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FB5-A36B-9F49-935F-DC2671CF8E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4CC-F220-48E0-9CF2-14EB78F52857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0F4C-3936-4D26-B03B-E5648EA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7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4CC-F220-48E0-9CF2-14EB78F52857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0F4C-3936-4D26-B03B-E5648EA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4CC-F220-48E0-9CF2-14EB78F52857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0F4C-3936-4D26-B03B-E5648EA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1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6126438"/>
            <a:ext cx="12192000" cy="7393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23779" y="6372063"/>
            <a:ext cx="1025270" cy="224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4080" y="3877588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26151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05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5882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7211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5826759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2031817"/>
            <a:ext cx="5826760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60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4CC-F220-48E0-9CF2-14EB78F52857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0F4C-3936-4D26-B03B-E5648EA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4CC-F220-48E0-9CF2-14EB78F52857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0F4C-3936-4D26-B03B-E5648EA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4CC-F220-48E0-9CF2-14EB78F52857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0F4C-3936-4D26-B03B-E5648EA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7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4CC-F220-48E0-9CF2-14EB78F52857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0F4C-3936-4D26-B03B-E5648EA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4CC-F220-48E0-9CF2-14EB78F52857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0F4C-3936-4D26-B03B-E5648EA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4CC-F220-48E0-9CF2-14EB78F52857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0F4C-3936-4D26-B03B-E5648EA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4CC-F220-48E0-9CF2-14EB78F52857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0F4C-3936-4D26-B03B-E5648EA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5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4CC-F220-48E0-9CF2-14EB78F52857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0F4C-3936-4D26-B03B-E5648EA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7E4CC-F220-48E0-9CF2-14EB78F52857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0F4C-3936-4D26-B03B-E5648EA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gi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7.gi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577" y="1412044"/>
            <a:ext cx="9179004" cy="1804055"/>
          </a:xfrm>
        </p:spPr>
        <p:txBody>
          <a:bodyPr/>
          <a:lstStyle/>
          <a:p>
            <a:r>
              <a:rPr lang="en-US" dirty="0"/>
              <a:t>Build 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40715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11" y="80416"/>
            <a:ext cx="10515600" cy="1325563"/>
          </a:xfrm>
        </p:spPr>
        <p:txBody>
          <a:bodyPr/>
          <a:lstStyle/>
          <a:p>
            <a:r>
              <a:rPr lang="en-US" dirty="0"/>
              <a:t>Step 4b: QA tests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0219741" y="229031"/>
            <a:ext cx="1454532" cy="1497302"/>
            <a:chOff x="4471859" y="1384944"/>
            <a:chExt cx="1454532" cy="1497302"/>
          </a:xfrm>
        </p:grpSpPr>
        <p:grpSp>
          <p:nvGrpSpPr>
            <p:cNvPr id="42" name="Group 41"/>
            <p:cNvGrpSpPr/>
            <p:nvPr/>
          </p:nvGrpSpPr>
          <p:grpSpPr>
            <a:xfrm>
              <a:off x="5358868" y="2525792"/>
              <a:ext cx="521943" cy="305259"/>
              <a:chOff x="4227749" y="3121751"/>
              <a:chExt cx="532409" cy="311380"/>
            </a:xfrm>
          </p:grpSpPr>
          <p:grpSp>
            <p:nvGrpSpPr>
              <p:cNvPr id="49" name="Group 48"/>
              <p:cNvGrpSpPr>
                <a:grpSpLocks noChangeAspect="1"/>
              </p:cNvGrpSpPr>
              <p:nvPr/>
            </p:nvGrpSpPr>
            <p:grpSpPr>
              <a:xfrm>
                <a:off x="4227749" y="3180454"/>
                <a:ext cx="450741" cy="252677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2" name="Freeform 7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3" name="Freeform 7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1287" y="3121751"/>
                <a:ext cx="488871" cy="273622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4471859" y="1384944"/>
              <a:ext cx="1454532" cy="1497302"/>
              <a:chOff x="2777875" y="1412218"/>
              <a:chExt cx="1483698" cy="1527326"/>
            </a:xfrm>
          </p:grpSpPr>
          <p:sp>
            <p:nvSpPr>
              <p:cNvPr id="46" name="Rounded Rectangle 12"/>
              <p:cNvSpPr/>
              <p:nvPr/>
            </p:nvSpPr>
            <p:spPr>
              <a:xfrm>
                <a:off x="2777875" y="1461030"/>
                <a:ext cx="1483698" cy="147851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727">
                  <a:defRPr/>
                </a:pPr>
                <a:endParaRPr lang="en-US" sz="107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825969" y="1794022"/>
                <a:ext cx="1387510" cy="899200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Build/CI,</a:t>
                </a:r>
              </a:p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Integrate,</a:t>
                </a:r>
              </a:p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Test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081795" y="1412218"/>
                <a:ext cx="967141" cy="390626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961" b="1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3.</a:t>
                </a:r>
              </a:p>
            </p:txBody>
          </p:sp>
        </p:grpSp>
        <p:pic>
          <p:nvPicPr>
            <p:cNvPr id="44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5695" y="2451320"/>
              <a:ext cx="587223" cy="3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4544063" y="1476108"/>
              <a:ext cx="287715" cy="26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11" y="2332091"/>
            <a:ext cx="12192000" cy="15196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6510" y="1176132"/>
            <a:ext cx="11332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-compose -f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docker-compose.build.yml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run --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staging-tests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-compose -f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docker-compose.build.yml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down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197" y="2173934"/>
            <a:ext cx="9288171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7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07" y="129941"/>
            <a:ext cx="10515600" cy="1325563"/>
          </a:xfrm>
        </p:spPr>
        <p:txBody>
          <a:bodyPr/>
          <a:lstStyle/>
          <a:p>
            <a:r>
              <a:rPr lang="en-US" dirty="0"/>
              <a:t>Step 4c: Deploy To Production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94" y="965963"/>
            <a:ext cx="5220242" cy="56592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207" y="1089891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docker</a:t>
            </a:r>
            <a:r>
              <a:rPr lang="en-US" dirty="0"/>
              <a:t> stack deploy -c </a:t>
            </a:r>
            <a:r>
              <a:rPr lang="en-US" dirty="0" err="1"/>
              <a:t>docker-compose.deploy.yml</a:t>
            </a:r>
            <a:r>
              <a:rPr lang="en-US" dirty="0"/>
              <a:t> </a:t>
            </a:r>
            <a:r>
              <a:rPr lang="en-US" dirty="0" err="1"/>
              <a:t>webfront</a:t>
            </a:r>
            <a:endParaRPr lang="en-US" dirty="0"/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93654" y="2491991"/>
            <a:ext cx="4069582" cy="251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55565" y="3339283"/>
            <a:ext cx="1947701" cy="4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10790" y="5506975"/>
            <a:ext cx="1850349" cy="827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345932" y="188745"/>
            <a:ext cx="1454532" cy="1521328"/>
            <a:chOff x="6625561" y="1360917"/>
            <a:chExt cx="1454532" cy="1521328"/>
          </a:xfrm>
        </p:grpSpPr>
        <p:grpSp>
          <p:nvGrpSpPr>
            <p:cNvPr id="17" name="Group 16"/>
            <p:cNvGrpSpPr/>
            <p:nvPr/>
          </p:nvGrpSpPr>
          <p:grpSpPr>
            <a:xfrm>
              <a:off x="6625561" y="1360917"/>
              <a:ext cx="1454532" cy="1521328"/>
              <a:chOff x="4974763" y="1387710"/>
              <a:chExt cx="1483698" cy="1551834"/>
            </a:xfrm>
          </p:grpSpPr>
          <p:sp>
            <p:nvSpPr>
              <p:cNvPr id="26" name="Rounded Rectangle 12"/>
              <p:cNvSpPr/>
              <p:nvPr/>
            </p:nvSpPr>
            <p:spPr>
              <a:xfrm>
                <a:off x="4974763" y="1461030"/>
                <a:ext cx="1483698" cy="147851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727">
                  <a:defRPr/>
                </a:pPr>
                <a:endParaRPr lang="en-US" sz="107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50687" y="1935424"/>
                <a:ext cx="1240480" cy="310392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CD, Deploy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23238" y="1387710"/>
                <a:ext cx="967141" cy="390626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961" b="1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4.</a:t>
                </a:r>
              </a:p>
            </p:txBody>
          </p:sp>
        </p:grpSp>
        <p:pic>
          <p:nvPicPr>
            <p:cNvPr id="18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0754" y="2451320"/>
              <a:ext cx="587223" cy="3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6688612" y="1476108"/>
              <a:ext cx="287715" cy="26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015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41" y="0"/>
            <a:ext cx="10515600" cy="1325563"/>
          </a:xfrm>
        </p:spPr>
        <p:txBody>
          <a:bodyPr/>
          <a:lstStyle/>
          <a:p>
            <a:r>
              <a:rPr lang="en-US" dirty="0"/>
              <a:t>Reading secrets in 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83" y="1166679"/>
            <a:ext cx="8478433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3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44" y="113916"/>
            <a:ext cx="10515600" cy="1325563"/>
          </a:xfrm>
        </p:spPr>
        <p:txBody>
          <a:bodyPr/>
          <a:lstStyle/>
          <a:p>
            <a:r>
              <a:rPr lang="en-US" dirty="0"/>
              <a:t>VSTS: Build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49" y="0"/>
            <a:ext cx="4669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7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820"/>
            <a:ext cx="10515600" cy="1325563"/>
          </a:xfrm>
        </p:spPr>
        <p:txBody>
          <a:bodyPr/>
          <a:lstStyle/>
          <a:p>
            <a:r>
              <a:rPr lang="en-US" dirty="0"/>
              <a:t>VSTS: Release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370"/>
            <a:ext cx="12192000" cy="44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5"/>
          <p:cNvSpPr/>
          <p:nvPr/>
        </p:nvSpPr>
        <p:spPr>
          <a:xfrm>
            <a:off x="2614819" y="1680342"/>
            <a:ext cx="2622623" cy="925482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727">
              <a:defRPr/>
            </a:pPr>
            <a:endParaRPr lang="en-US" sz="1078" kern="0" dirty="0">
              <a:solidFill>
                <a:sysClr val="windowText" lastClr="000000"/>
              </a:solidFill>
              <a:latin typeface="Segoe UI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873829" y="2792770"/>
            <a:ext cx="771637" cy="656803"/>
          </a:xfrm>
          <a:prstGeom prst="straightConnector1">
            <a:avLst/>
          </a:prstGeom>
          <a:ln w="76200">
            <a:solidFill>
              <a:srgbClr val="89CBFF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5"/>
          <p:cNvSpPr/>
          <p:nvPr/>
        </p:nvSpPr>
        <p:spPr>
          <a:xfrm>
            <a:off x="4718367" y="1680342"/>
            <a:ext cx="2622623" cy="925482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727">
              <a:defRPr/>
            </a:pPr>
            <a:endParaRPr lang="en-US" sz="1078" kern="0" dirty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42" name="Right Arrow 5"/>
          <p:cNvSpPr/>
          <p:nvPr/>
        </p:nvSpPr>
        <p:spPr>
          <a:xfrm>
            <a:off x="7258227" y="1669768"/>
            <a:ext cx="2000961" cy="925482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727">
              <a:defRPr/>
            </a:pPr>
            <a:endParaRPr lang="en-US" sz="1078" kern="0" dirty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21723" y="358435"/>
            <a:ext cx="10308885" cy="723379"/>
          </a:xfrm>
        </p:spPr>
        <p:txBody>
          <a:bodyPr/>
          <a:lstStyle/>
          <a:p>
            <a:r>
              <a:rPr lang="en-US" dirty="0"/>
              <a:t>Containerized Workflow</a:t>
            </a:r>
          </a:p>
        </p:txBody>
      </p:sp>
      <p:sp>
        <p:nvSpPr>
          <p:cNvPr id="45" name="Bent Arrow 14"/>
          <p:cNvSpPr/>
          <p:nvPr/>
        </p:nvSpPr>
        <p:spPr>
          <a:xfrm rot="10800000">
            <a:off x="4605853" y="2803359"/>
            <a:ext cx="5731961" cy="3061210"/>
          </a:xfrm>
          <a:prstGeom prst="bentArrow">
            <a:avLst>
              <a:gd name="adj1" fmla="val 4873"/>
              <a:gd name="adj2" fmla="val 8600"/>
              <a:gd name="adj3" fmla="val 13322"/>
              <a:gd name="adj4" fmla="val 294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727">
              <a:defRPr/>
            </a:pPr>
            <a:endParaRPr lang="en-US" sz="1078" kern="0" dirty="0">
              <a:solidFill>
                <a:sysClr val="windowText" lastClr="000000"/>
              </a:solidFill>
              <a:latin typeface="Segoe UI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72268" y="2819440"/>
            <a:ext cx="1147770" cy="1876463"/>
            <a:chOff x="2372268" y="2819440"/>
            <a:chExt cx="1147770" cy="1876463"/>
          </a:xfrm>
        </p:grpSpPr>
        <p:sp>
          <p:nvSpPr>
            <p:cNvPr id="20" name="Right Arrow 5"/>
            <p:cNvSpPr/>
            <p:nvPr/>
          </p:nvSpPr>
          <p:spPr>
            <a:xfrm rot="16200000">
              <a:off x="2119065" y="3294931"/>
              <a:ext cx="1876463" cy="925482"/>
            </a:xfrm>
            <a:prstGeom prst="rightArrow">
              <a:avLst>
                <a:gd name="adj1" fmla="val 50000"/>
                <a:gd name="adj2" fmla="val 73537"/>
              </a:avLst>
            </a:prstGeom>
            <a:solidFill>
              <a:srgbClr val="0078D7">
                <a:lumMod val="40000"/>
                <a:lumOff val="6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727">
                <a:defRPr/>
              </a:pPr>
              <a:endParaRPr lang="en-US" sz="1078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372268" y="3642415"/>
              <a:ext cx="505911" cy="422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6386">
                <a:defRPr/>
              </a:pPr>
              <a:r>
                <a:rPr lang="en-US" sz="107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Push</a:t>
              </a:r>
            </a:p>
            <a:p>
              <a:pPr algn="ctr" defTabSz="896386">
                <a:defRPr/>
              </a:pPr>
              <a:r>
                <a:rPr lang="en-US" sz="107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</p:grpSp>
      <p:cxnSp>
        <p:nvCxnSpPr>
          <p:cNvPr id="50" name="Straight Arrow Connector 49"/>
          <p:cNvCxnSpPr>
            <a:cxnSpLocks/>
          </p:cNvCxnSpPr>
          <p:nvPr/>
        </p:nvCxnSpPr>
        <p:spPr>
          <a:xfrm flipH="1">
            <a:off x="4667490" y="3809122"/>
            <a:ext cx="1967641" cy="1162934"/>
          </a:xfrm>
          <a:prstGeom prst="straightConnector1">
            <a:avLst/>
          </a:prstGeom>
          <a:ln w="76200">
            <a:solidFill>
              <a:srgbClr val="89CBFF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9172122" y="1360918"/>
            <a:ext cx="1458884" cy="1605804"/>
            <a:chOff x="7572388" y="1387710"/>
            <a:chExt cx="1488138" cy="1638004"/>
          </a:xfrm>
        </p:grpSpPr>
        <p:sp>
          <p:nvSpPr>
            <p:cNvPr id="52" name="Rounded Rectangle 26"/>
            <p:cNvSpPr/>
            <p:nvPr/>
          </p:nvSpPr>
          <p:spPr>
            <a:xfrm>
              <a:off x="7576828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727">
                <a:defRPr/>
              </a:pPr>
              <a:endParaRPr lang="en-US" sz="1078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72388" y="2437531"/>
              <a:ext cx="1406898" cy="588183"/>
            </a:xfrm>
            <a:prstGeom prst="rect">
              <a:avLst/>
            </a:prstGeom>
          </p:spPr>
          <p:txBody>
            <a:bodyPr vert="horz" wrap="square" lIns="89593" tIns="89593" rIns="89593" bIns="89593" rtlCol="0" anchor="t">
              <a:noAutofit/>
            </a:bodyPr>
            <a:lstStyle/>
            <a:p>
              <a:pPr marL="228611" indent="-228611" defTabSz="878727">
                <a:defRPr/>
              </a:pPr>
              <a:r>
                <a:rPr lang="en-US" sz="1078" kern="0" dirty="0">
                  <a:solidFill>
                    <a:prstClr val="white"/>
                  </a:solidFill>
                  <a:latin typeface="Segoe UI" panose="020B0502040204020203" pitchFamily="34" charset="0"/>
                  <a:ea typeface="Segoe UI" pitchFamily="34" charset="0"/>
                  <a:cs typeface="Segoe UI" panose="020B0502040204020203" pitchFamily="34" charset="0"/>
                </a:rPr>
                <a:t>Production</a:t>
              </a:r>
            </a:p>
            <a:p>
              <a:pPr marL="228611" indent="-228611" defTabSz="878727">
                <a:defRPr/>
              </a:pPr>
              <a:r>
                <a:rPr lang="en-US" sz="1078" kern="0" dirty="0">
                  <a:solidFill>
                    <a:prstClr val="white"/>
                  </a:solidFill>
                  <a:latin typeface="Segoe UI" panose="020B0502040204020203" pitchFamily="34" charset="0"/>
                  <a:ea typeface="Segoe UI" pitchFamily="34" charset="0"/>
                  <a:cs typeface="Segoe UI" panose="020B0502040204020203" pitchFamily="34" charset="0"/>
                </a:rPr>
                <a:t>environments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32963" y="1680614"/>
              <a:ext cx="1411380" cy="427319"/>
            </a:xfrm>
            <a:prstGeom prst="rect">
              <a:avLst/>
            </a:prstGeom>
          </p:spPr>
          <p:txBody>
            <a:bodyPr vert="horz" wrap="square" lIns="89593" tIns="89593" rIns="89593" bIns="89593" rtlCol="0" anchor="t">
              <a:noAutofit/>
            </a:bodyPr>
            <a:lstStyle/>
            <a:p>
              <a:pPr marL="228611" indent="-228611" algn="ctr" defTabSz="878727">
                <a:defRPr/>
              </a:pPr>
              <a:r>
                <a:rPr lang="en-US" sz="1568" kern="0" dirty="0">
                  <a:solidFill>
                    <a:prstClr val="white"/>
                  </a:solidFill>
                  <a:latin typeface="Segoe UI" panose="020B0502040204020203" pitchFamily="34" charset="0"/>
                  <a:ea typeface="Segoe UI" pitchFamily="34" charset="0"/>
                  <a:cs typeface="Segoe UI" panose="020B0502040204020203" pitchFamily="34" charset="0"/>
                </a:rPr>
                <a:t>Run, Manage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83226" y="2034185"/>
              <a:ext cx="1262181" cy="432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386">
                <a:defRPr/>
              </a:pPr>
              <a:endParaRPr lang="en-US" sz="1765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9766" y="2080979"/>
              <a:ext cx="392605" cy="338551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7849949" y="1387710"/>
              <a:ext cx="967141" cy="390626"/>
            </a:xfrm>
            <a:prstGeom prst="rect">
              <a:avLst/>
            </a:prstGeom>
          </p:spPr>
          <p:txBody>
            <a:bodyPr vert="horz" wrap="square" lIns="89593" tIns="89593" rIns="89593" bIns="89593" rtlCol="0" anchor="t">
              <a:noAutofit/>
            </a:bodyPr>
            <a:lstStyle/>
            <a:p>
              <a:pPr marL="228611" indent="-228611" algn="ctr" defTabSz="878727">
                <a:defRPr/>
              </a:pPr>
              <a:r>
                <a:rPr lang="en-US" sz="1961" b="1" kern="0" dirty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6301" y="2105507"/>
              <a:ext cx="628748" cy="308658"/>
            </a:xfrm>
            <a:prstGeom prst="rect">
              <a:avLst/>
            </a:prstGeom>
          </p:spPr>
        </p:pic>
        <p:cxnSp>
          <p:nvCxnSpPr>
            <p:cNvPr id="59" name="Straight Connector 58"/>
            <p:cNvCxnSpPr/>
            <p:nvPr/>
          </p:nvCxnSpPr>
          <p:spPr>
            <a:xfrm>
              <a:off x="8199520" y="2090620"/>
              <a:ext cx="96781" cy="2119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8190439" y="2398285"/>
              <a:ext cx="116983" cy="297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/>
            <p:cNvSpPr/>
            <p:nvPr/>
          </p:nvSpPr>
          <p:spPr>
            <a:xfrm>
              <a:off x="7725711" y="2057484"/>
              <a:ext cx="482889" cy="3800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386">
                <a:defRPr/>
              </a:pPr>
              <a:endParaRPr lang="en-US" sz="1765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341962" y="4655138"/>
            <a:ext cx="2028741" cy="1580603"/>
            <a:chOff x="4681901" y="4747986"/>
            <a:chExt cx="2069421" cy="161229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81901" y="4854122"/>
              <a:ext cx="2069421" cy="1506161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4984766" y="4897716"/>
              <a:ext cx="1705477" cy="202787"/>
            </a:xfrm>
            <a:prstGeom prst="rect">
              <a:avLst/>
            </a:prstGeom>
            <a:solidFill>
              <a:srgbClr val="65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386">
                <a:defRPr/>
              </a:pPr>
              <a:endParaRPr lang="en-US" sz="1765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91402" y="4747986"/>
              <a:ext cx="967141" cy="390626"/>
            </a:xfrm>
            <a:prstGeom prst="rect">
              <a:avLst/>
            </a:prstGeom>
          </p:spPr>
          <p:txBody>
            <a:bodyPr vert="horz" wrap="square" lIns="89593" tIns="89593" rIns="89593" bIns="89593" rtlCol="0" anchor="t">
              <a:noAutofit/>
            </a:bodyPr>
            <a:lstStyle/>
            <a:p>
              <a:pPr marL="228611" indent="-228611" algn="ctr" defTabSz="878727">
                <a:defRPr/>
              </a:pPr>
              <a:r>
                <a:rPr lang="en-US" sz="1961" b="1" kern="0" dirty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</a:p>
          </p:txBody>
        </p:sp>
      </p:grpSp>
      <p:cxnSp>
        <p:nvCxnSpPr>
          <p:cNvPr id="109" name="Straight Arrow Connector 108"/>
          <p:cNvCxnSpPr>
            <a:cxnSpLocks/>
          </p:cNvCxnSpPr>
          <p:nvPr/>
        </p:nvCxnSpPr>
        <p:spPr>
          <a:xfrm flipV="1">
            <a:off x="8084445" y="2813734"/>
            <a:ext cx="1144216" cy="561255"/>
          </a:xfrm>
          <a:prstGeom prst="straightConnector1">
            <a:avLst/>
          </a:prstGeom>
          <a:ln w="76200">
            <a:solidFill>
              <a:srgbClr val="89CBFF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471859" y="1384944"/>
            <a:ext cx="1454532" cy="1497302"/>
            <a:chOff x="4471859" y="1384944"/>
            <a:chExt cx="1454532" cy="1497302"/>
          </a:xfrm>
        </p:grpSpPr>
        <p:grpSp>
          <p:nvGrpSpPr>
            <p:cNvPr id="8" name="Group 7"/>
            <p:cNvGrpSpPr/>
            <p:nvPr/>
          </p:nvGrpSpPr>
          <p:grpSpPr>
            <a:xfrm>
              <a:off x="5358868" y="2525792"/>
              <a:ext cx="521943" cy="305259"/>
              <a:chOff x="4227749" y="3121751"/>
              <a:chExt cx="532409" cy="311380"/>
            </a:xfrm>
          </p:grpSpPr>
          <p:grpSp>
            <p:nvGrpSpPr>
              <p:cNvPr id="9" name="Group 8"/>
              <p:cNvGrpSpPr>
                <a:grpSpLocks noChangeAspect="1"/>
              </p:cNvGrpSpPr>
              <p:nvPr/>
            </p:nvGrpSpPr>
            <p:grpSpPr>
              <a:xfrm>
                <a:off x="4227749" y="3180454"/>
                <a:ext cx="450741" cy="252677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" name="Freeform 7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3" name="Freeform 7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1287" y="3121751"/>
                <a:ext cx="488871" cy="273622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4471859" y="1384944"/>
              <a:ext cx="1454532" cy="1497302"/>
              <a:chOff x="2777875" y="1412218"/>
              <a:chExt cx="1483698" cy="1527326"/>
            </a:xfrm>
          </p:grpSpPr>
          <p:sp>
            <p:nvSpPr>
              <p:cNvPr id="16" name="Rounded Rectangle 12"/>
              <p:cNvSpPr/>
              <p:nvPr/>
            </p:nvSpPr>
            <p:spPr>
              <a:xfrm>
                <a:off x="2777875" y="1461030"/>
                <a:ext cx="1483698" cy="147851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727">
                  <a:defRPr/>
                </a:pPr>
                <a:endParaRPr lang="en-US" sz="107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25969" y="1794022"/>
                <a:ext cx="1387510" cy="899200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Build/CI,</a:t>
                </a:r>
              </a:p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Integrate,</a:t>
                </a:r>
              </a:p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Test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81795" y="1412218"/>
                <a:ext cx="967141" cy="390626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961" b="1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3.</a:t>
                </a:r>
              </a:p>
            </p:txBody>
          </p:sp>
        </p:grpSp>
        <p:pic>
          <p:nvPicPr>
            <p:cNvPr id="101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5695" y="2451320"/>
              <a:ext cx="587223" cy="3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4544063" y="1476108"/>
              <a:ext cx="287715" cy="26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2345297" y="1401151"/>
            <a:ext cx="1454532" cy="1481095"/>
            <a:chOff x="2345297" y="1401151"/>
            <a:chExt cx="1454532" cy="14810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203521" y="1795645"/>
              <a:ext cx="588097" cy="613299"/>
            </a:xfrm>
            <a:prstGeom prst="rect">
              <a:avLst/>
            </a:prstGeom>
          </p:spPr>
        </p:pic>
        <p:grpSp>
          <p:nvGrpSpPr>
            <p:cNvPr id="113" name="Group 112"/>
            <p:cNvGrpSpPr/>
            <p:nvPr/>
          </p:nvGrpSpPr>
          <p:grpSpPr>
            <a:xfrm>
              <a:off x="2345297" y="1401151"/>
              <a:ext cx="1454532" cy="1481095"/>
              <a:chOff x="608671" y="1428750"/>
              <a:chExt cx="1483698" cy="1510794"/>
            </a:xfrm>
          </p:grpSpPr>
          <p:sp>
            <p:nvSpPr>
              <p:cNvPr id="114" name="Rounded Rectangle 11"/>
              <p:cNvSpPr/>
              <p:nvPr/>
            </p:nvSpPr>
            <p:spPr>
              <a:xfrm>
                <a:off x="608671" y="1461030"/>
                <a:ext cx="1483698" cy="147851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727">
                  <a:defRPr/>
                </a:pPr>
                <a:endParaRPr lang="en-US" sz="107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59206" y="1806524"/>
                <a:ext cx="1375377" cy="876125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Source Code Control</a:t>
                </a:r>
              </a:p>
              <a:p>
                <a:pPr algn="ctr" defTabSz="878727">
                  <a:defRPr/>
                </a:pPr>
                <a:r>
                  <a:rPr lang="en-US" sz="107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(SCC)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89041" y="1428750"/>
                <a:ext cx="967141" cy="390626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961" b="1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2.</a:t>
                </a:r>
              </a:p>
            </p:txBody>
          </p:sp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1050" y="2532908"/>
                <a:ext cx="360364" cy="358071"/>
              </a:xfrm>
              <a:prstGeom prst="rect">
                <a:avLst/>
              </a:prstGeom>
            </p:spPr>
          </p:pic>
        </p:grpSp>
        <p:pic>
          <p:nvPicPr>
            <p:cNvPr id="124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2399515" y="1476108"/>
              <a:ext cx="287715" cy="26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0" descr="https://wiki.jenkins-ci.org/download/attachments/2916393/logo-title.png?version=1&amp;modificationDate=1302753947000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203"/>
            <a:stretch/>
          </p:blipFill>
          <p:spPr bwMode="auto">
            <a:xfrm>
              <a:off x="2399036" y="2448153"/>
              <a:ext cx="342557" cy="396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6625561" y="1360917"/>
            <a:ext cx="1454532" cy="1521328"/>
            <a:chOff x="6625561" y="1360917"/>
            <a:chExt cx="1454532" cy="1521328"/>
          </a:xfrm>
        </p:grpSpPr>
        <p:grpSp>
          <p:nvGrpSpPr>
            <p:cNvPr id="103" name="Group 102"/>
            <p:cNvGrpSpPr/>
            <p:nvPr/>
          </p:nvGrpSpPr>
          <p:grpSpPr>
            <a:xfrm>
              <a:off x="6625561" y="1360917"/>
              <a:ext cx="1454532" cy="1521328"/>
              <a:chOff x="4974763" y="1387710"/>
              <a:chExt cx="1483698" cy="1551834"/>
            </a:xfrm>
          </p:grpSpPr>
          <p:sp>
            <p:nvSpPr>
              <p:cNvPr id="104" name="Rounded Rectangle 12"/>
              <p:cNvSpPr/>
              <p:nvPr/>
            </p:nvSpPr>
            <p:spPr>
              <a:xfrm>
                <a:off x="4974763" y="1461030"/>
                <a:ext cx="1483698" cy="147851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727">
                  <a:defRPr/>
                </a:pPr>
                <a:endParaRPr lang="en-US" sz="107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150687" y="1935424"/>
                <a:ext cx="1240480" cy="310392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CD, Deploy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223238" y="1387710"/>
                <a:ext cx="967141" cy="390626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961" b="1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4.</a:t>
                </a:r>
              </a:p>
            </p:txBody>
          </p:sp>
        </p:grpSp>
        <p:pic>
          <p:nvPicPr>
            <p:cNvPr id="110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0754" y="2451320"/>
              <a:ext cx="587223" cy="3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6688612" y="1476108"/>
              <a:ext cx="287715" cy="26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6587352" y="3063520"/>
            <a:ext cx="1530185" cy="1449450"/>
            <a:chOff x="6587352" y="3063520"/>
            <a:chExt cx="1530185" cy="1449450"/>
          </a:xfrm>
        </p:grpSpPr>
        <p:grpSp>
          <p:nvGrpSpPr>
            <p:cNvPr id="120" name="Group 119"/>
            <p:cNvGrpSpPr/>
            <p:nvPr/>
          </p:nvGrpSpPr>
          <p:grpSpPr>
            <a:xfrm>
              <a:off x="6587352" y="3063520"/>
              <a:ext cx="1530185" cy="1449450"/>
              <a:chOff x="4863724" y="3106743"/>
              <a:chExt cx="1560868" cy="1478514"/>
            </a:xfrm>
          </p:grpSpPr>
          <p:sp>
            <p:nvSpPr>
              <p:cNvPr id="121" name="Rounded Rectangle 12"/>
              <p:cNvSpPr/>
              <p:nvPr/>
            </p:nvSpPr>
            <p:spPr>
              <a:xfrm>
                <a:off x="4863724" y="3106743"/>
                <a:ext cx="1483698" cy="147851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727">
                  <a:defRPr/>
                </a:pPr>
                <a:endParaRPr lang="en-US" sz="1078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459227" y="3546106"/>
                <a:ext cx="96536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896386">
                  <a:defRPr/>
                </a:pPr>
                <a:r>
                  <a:rPr lang="en-US" sz="1078" kern="0" dirty="0">
                    <a:solidFill>
                      <a:prstClr val="white"/>
                    </a:solidFill>
                    <a:ea typeface="Segoe UI" panose="020B0502040204020203" pitchFamily="34" charset="0"/>
                    <a:cs typeface="Segoe UI" panose="020B0502040204020203" pitchFamily="34" charset="0"/>
                  </a:rPr>
                  <a:t>Container Registry</a:t>
                </a:r>
              </a:p>
            </p:txBody>
          </p:sp>
        </p:grp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31941" y="3598918"/>
              <a:ext cx="554779" cy="554779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7166436" y="3340206"/>
              <a:ext cx="946388" cy="2564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6386">
                <a:defRPr/>
              </a:pPr>
              <a:endParaRPr lang="en-US" sz="1078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996583" y="4659948"/>
            <a:ext cx="2574714" cy="1806467"/>
            <a:chOff x="1996583" y="4659948"/>
            <a:chExt cx="2574714" cy="180646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07579" y="4711007"/>
              <a:ext cx="588097" cy="613299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1996583" y="4687416"/>
              <a:ext cx="2569574" cy="1751630"/>
              <a:chOff x="252964" y="4780912"/>
              <a:chExt cx="2621099" cy="1786754"/>
            </a:xfrm>
          </p:grpSpPr>
          <p:sp>
            <p:nvSpPr>
              <p:cNvPr id="23" name="Rounded Rectangle 11"/>
              <p:cNvSpPr/>
              <p:nvPr/>
            </p:nvSpPr>
            <p:spPr>
              <a:xfrm>
                <a:off x="300269" y="4780912"/>
                <a:ext cx="2573794" cy="178675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727">
                  <a:defRPr/>
                </a:pPr>
                <a:endParaRPr lang="en-US" sz="107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756065" y="5902498"/>
                <a:ext cx="658373" cy="378242"/>
                <a:chOff x="2195243" y="5902498"/>
                <a:chExt cx="658373" cy="378242"/>
              </a:xfrm>
            </p:grpSpPr>
            <p:sp>
              <p:nvSpPr>
                <p:cNvPr id="36" name="Rectangle 30"/>
                <p:cNvSpPr>
                  <a:spLocks noChangeArrowheads="1"/>
                </p:cNvSpPr>
                <p:nvPr/>
              </p:nvSpPr>
              <p:spPr bwMode="auto">
                <a:xfrm>
                  <a:off x="2273989" y="5902498"/>
                  <a:ext cx="509916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" name="Oval 31"/>
                <p:cNvSpPr>
                  <a:spLocks noChangeArrowheads="1"/>
                </p:cNvSpPr>
                <p:nvPr/>
              </p:nvSpPr>
              <p:spPr bwMode="auto">
                <a:xfrm>
                  <a:off x="2524429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Rectangle 32"/>
                <p:cNvSpPr>
                  <a:spLocks noChangeArrowheads="1"/>
                </p:cNvSpPr>
                <p:nvPr/>
              </p:nvSpPr>
              <p:spPr bwMode="auto">
                <a:xfrm>
                  <a:off x="2292062" y="5929607"/>
                  <a:ext cx="475061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Freeform 33"/>
                <p:cNvSpPr>
                  <a:spLocks/>
                </p:cNvSpPr>
                <p:nvPr/>
              </p:nvSpPr>
              <p:spPr bwMode="auto">
                <a:xfrm>
                  <a:off x="2195243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7 w 449"/>
                    <a:gd name="T5" fmla="*/ 18 h 18"/>
                    <a:gd name="T6" fmla="*/ 433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8" y="18"/>
                        <a:pt x="17" y="18"/>
                      </a:cubicBezTo>
                      <a:cubicBezTo>
                        <a:pt x="433" y="18"/>
                        <a:pt x="433" y="18"/>
                        <a:pt x="433" y="18"/>
                      </a:cubicBezTo>
                      <a:cubicBezTo>
                        <a:pt x="442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" name="Freeform 38"/>
                <p:cNvSpPr>
                  <a:spLocks/>
                </p:cNvSpPr>
                <p:nvPr/>
              </p:nvSpPr>
              <p:spPr bwMode="auto">
                <a:xfrm>
                  <a:off x="2440519" y="6016100"/>
                  <a:ext cx="171693" cy="153621"/>
                </a:xfrm>
                <a:custGeom>
                  <a:avLst/>
                  <a:gdLst>
                    <a:gd name="T0" fmla="*/ 99 w 117"/>
                    <a:gd name="T1" fmla="*/ 40 h 105"/>
                    <a:gd name="T2" fmla="*/ 114 w 117"/>
                    <a:gd name="T3" fmla="*/ 14 h 105"/>
                    <a:gd name="T4" fmla="*/ 89 w 117"/>
                    <a:gd name="T5" fmla="*/ 1 h 105"/>
                    <a:gd name="T6" fmla="*/ 63 w 117"/>
                    <a:gd name="T7" fmla="*/ 7 h 105"/>
                    <a:gd name="T8" fmla="*/ 40 w 117"/>
                    <a:gd name="T9" fmla="*/ 1 h 105"/>
                    <a:gd name="T10" fmla="*/ 12 w 117"/>
                    <a:gd name="T11" fmla="*/ 18 h 105"/>
                    <a:gd name="T12" fmla="*/ 20 w 117"/>
                    <a:gd name="T13" fmla="*/ 87 h 105"/>
                    <a:gd name="T14" fmla="*/ 42 w 117"/>
                    <a:gd name="T15" fmla="*/ 105 h 105"/>
                    <a:gd name="T16" fmla="*/ 64 w 117"/>
                    <a:gd name="T17" fmla="*/ 99 h 105"/>
                    <a:gd name="T18" fmla="*/ 87 w 117"/>
                    <a:gd name="T19" fmla="*/ 104 h 105"/>
                    <a:gd name="T20" fmla="*/ 108 w 117"/>
                    <a:gd name="T21" fmla="*/ 88 h 105"/>
                    <a:gd name="T22" fmla="*/ 117 w 117"/>
                    <a:gd name="T23" fmla="*/ 68 h 105"/>
                    <a:gd name="T24" fmla="*/ 99 w 117"/>
                    <a:gd name="T25" fmla="*/ 4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05">
                      <a:moveTo>
                        <a:pt x="99" y="40"/>
                      </a:moveTo>
                      <a:cubicBezTo>
                        <a:pt x="99" y="23"/>
                        <a:pt x="113" y="15"/>
                        <a:pt x="114" y="14"/>
                      </a:cubicBezTo>
                      <a:cubicBezTo>
                        <a:pt x="106" y="3"/>
                        <a:pt x="93" y="1"/>
                        <a:pt x="89" y="1"/>
                      </a:cubicBezTo>
                      <a:cubicBezTo>
                        <a:pt x="78" y="0"/>
                        <a:pt x="68" y="7"/>
                        <a:pt x="63" y="7"/>
                      </a:cubicBezTo>
                      <a:cubicBezTo>
                        <a:pt x="57" y="7"/>
                        <a:pt x="49" y="1"/>
                        <a:pt x="40" y="1"/>
                      </a:cubicBezTo>
                      <a:cubicBezTo>
                        <a:pt x="28" y="1"/>
                        <a:pt x="18" y="8"/>
                        <a:pt x="12" y="18"/>
                      </a:cubicBezTo>
                      <a:cubicBezTo>
                        <a:pt x="0" y="39"/>
                        <a:pt x="9" y="70"/>
                        <a:pt x="20" y="87"/>
                      </a:cubicBezTo>
                      <a:cubicBezTo>
                        <a:pt x="26" y="96"/>
                        <a:pt x="33" y="105"/>
                        <a:pt x="42" y="105"/>
                      </a:cubicBezTo>
                      <a:cubicBezTo>
                        <a:pt x="51" y="104"/>
                        <a:pt x="54" y="99"/>
                        <a:pt x="64" y="99"/>
                      </a:cubicBezTo>
                      <a:cubicBezTo>
                        <a:pt x="75" y="99"/>
                        <a:pt x="78" y="105"/>
                        <a:pt x="87" y="104"/>
                      </a:cubicBezTo>
                      <a:cubicBezTo>
                        <a:pt x="96" y="104"/>
                        <a:pt x="102" y="96"/>
                        <a:pt x="108" y="88"/>
                      </a:cubicBezTo>
                      <a:cubicBezTo>
                        <a:pt x="115" y="78"/>
                        <a:pt x="117" y="69"/>
                        <a:pt x="117" y="68"/>
                      </a:cubicBezTo>
                      <a:cubicBezTo>
                        <a:pt x="117" y="68"/>
                        <a:pt x="99" y="61"/>
                        <a:pt x="99" y="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Freeform 39"/>
                <p:cNvSpPr>
                  <a:spLocks/>
                </p:cNvSpPr>
                <p:nvPr/>
              </p:nvSpPr>
              <p:spPr bwMode="auto">
                <a:xfrm>
                  <a:off x="2530884" y="5968335"/>
                  <a:ext cx="42600" cy="47765"/>
                </a:xfrm>
                <a:custGeom>
                  <a:avLst/>
                  <a:gdLst>
                    <a:gd name="T0" fmla="*/ 21 w 29"/>
                    <a:gd name="T1" fmla="*/ 22 h 32"/>
                    <a:gd name="T2" fmla="*/ 28 w 29"/>
                    <a:gd name="T3" fmla="*/ 0 h 32"/>
                    <a:gd name="T4" fmla="*/ 8 w 29"/>
                    <a:gd name="T5" fmla="*/ 10 h 32"/>
                    <a:gd name="T6" fmla="*/ 1 w 29"/>
                    <a:gd name="T7" fmla="*/ 31 h 32"/>
                    <a:gd name="T8" fmla="*/ 21 w 29"/>
                    <a:gd name="T9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32">
                      <a:moveTo>
                        <a:pt x="21" y="22"/>
                      </a:moveTo>
                      <a:cubicBezTo>
                        <a:pt x="26" y="16"/>
                        <a:pt x="29" y="8"/>
                        <a:pt x="28" y="0"/>
                      </a:cubicBezTo>
                      <a:cubicBezTo>
                        <a:pt x="21" y="0"/>
                        <a:pt x="13" y="4"/>
                        <a:pt x="8" y="10"/>
                      </a:cubicBezTo>
                      <a:cubicBezTo>
                        <a:pt x="3" y="15"/>
                        <a:pt x="0" y="23"/>
                        <a:pt x="1" y="31"/>
                      </a:cubicBezTo>
                      <a:cubicBezTo>
                        <a:pt x="8" y="32"/>
                        <a:pt x="16" y="27"/>
                        <a:pt x="21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06413" y="5902498"/>
                <a:ext cx="658373" cy="378242"/>
                <a:chOff x="1392286" y="5902498"/>
                <a:chExt cx="658373" cy="378242"/>
              </a:xfrm>
            </p:grpSpPr>
            <p:sp>
              <p:nvSpPr>
                <p:cNvPr id="28" name="Rectangle 34"/>
                <p:cNvSpPr>
                  <a:spLocks noChangeArrowheads="1"/>
                </p:cNvSpPr>
                <p:nvPr/>
              </p:nvSpPr>
              <p:spPr bwMode="auto">
                <a:xfrm>
                  <a:off x="1469742" y="5902498"/>
                  <a:ext cx="511207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" name="Oval 35"/>
                <p:cNvSpPr>
                  <a:spLocks noChangeArrowheads="1"/>
                </p:cNvSpPr>
                <p:nvPr/>
              </p:nvSpPr>
              <p:spPr bwMode="auto">
                <a:xfrm>
                  <a:off x="1721472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Rectangle 36"/>
                <p:cNvSpPr>
                  <a:spLocks noChangeArrowheads="1"/>
                </p:cNvSpPr>
                <p:nvPr/>
              </p:nvSpPr>
              <p:spPr bwMode="auto">
                <a:xfrm>
                  <a:off x="1487815" y="5929607"/>
                  <a:ext cx="476352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Freeform 37"/>
                <p:cNvSpPr>
                  <a:spLocks/>
                </p:cNvSpPr>
                <p:nvPr/>
              </p:nvSpPr>
              <p:spPr bwMode="auto">
                <a:xfrm>
                  <a:off x="1392286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6 w 449"/>
                    <a:gd name="T5" fmla="*/ 18 h 18"/>
                    <a:gd name="T6" fmla="*/ 432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7" y="18"/>
                        <a:pt x="16" y="18"/>
                      </a:cubicBezTo>
                      <a:cubicBezTo>
                        <a:pt x="432" y="18"/>
                        <a:pt x="432" y="18"/>
                        <a:pt x="432" y="18"/>
                      </a:cubicBezTo>
                      <a:cubicBezTo>
                        <a:pt x="441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Freeform 40"/>
                <p:cNvSpPr>
                  <a:spLocks/>
                </p:cNvSpPr>
                <p:nvPr/>
              </p:nvSpPr>
              <p:spPr bwMode="auto">
                <a:xfrm>
                  <a:off x="1711145" y="5988990"/>
                  <a:ext cx="98110" cy="86493"/>
                </a:xfrm>
                <a:custGeom>
                  <a:avLst/>
                  <a:gdLst>
                    <a:gd name="T0" fmla="*/ 0 w 76"/>
                    <a:gd name="T1" fmla="*/ 67 h 67"/>
                    <a:gd name="T2" fmla="*/ 76 w 76"/>
                    <a:gd name="T3" fmla="*/ 67 h 67"/>
                    <a:gd name="T4" fmla="*/ 76 w 76"/>
                    <a:gd name="T5" fmla="*/ 0 h 67"/>
                    <a:gd name="T6" fmla="*/ 0 w 76"/>
                    <a:gd name="T7" fmla="*/ 11 h 67"/>
                    <a:gd name="T8" fmla="*/ 0 w 76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7">
                      <a:moveTo>
                        <a:pt x="0" y="67"/>
                      </a:moveTo>
                      <a:lnTo>
                        <a:pt x="76" y="67"/>
                      </a:lnTo>
                      <a:lnTo>
                        <a:pt x="76" y="0"/>
                      </a:lnTo>
                      <a:lnTo>
                        <a:pt x="0" y="11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3" name="Freeform 41"/>
                <p:cNvSpPr>
                  <a:spLocks/>
                </p:cNvSpPr>
                <p:nvPr/>
              </p:nvSpPr>
              <p:spPr bwMode="auto">
                <a:xfrm>
                  <a:off x="1633689" y="6003191"/>
                  <a:ext cx="73582" cy="72292"/>
                </a:xfrm>
                <a:custGeom>
                  <a:avLst/>
                  <a:gdLst>
                    <a:gd name="T0" fmla="*/ 57 w 57"/>
                    <a:gd name="T1" fmla="*/ 56 h 56"/>
                    <a:gd name="T2" fmla="*/ 57 w 57"/>
                    <a:gd name="T3" fmla="*/ 0 h 56"/>
                    <a:gd name="T4" fmla="*/ 0 w 57"/>
                    <a:gd name="T5" fmla="*/ 8 h 56"/>
                    <a:gd name="T6" fmla="*/ 0 w 57"/>
                    <a:gd name="T7" fmla="*/ 56 h 56"/>
                    <a:gd name="T8" fmla="*/ 57 w 5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6">
                      <a:moveTo>
                        <a:pt x="57" y="56"/>
                      </a:moveTo>
                      <a:lnTo>
                        <a:pt x="57" y="0"/>
                      </a:lnTo>
                      <a:lnTo>
                        <a:pt x="0" y="8"/>
                      </a:lnTo>
                      <a:lnTo>
                        <a:pt x="0" y="56"/>
                      </a:lnTo>
                      <a:lnTo>
                        <a:pt x="57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4" name="Freeform 42"/>
                <p:cNvSpPr>
                  <a:spLocks/>
                </p:cNvSpPr>
                <p:nvPr/>
              </p:nvSpPr>
              <p:spPr bwMode="auto">
                <a:xfrm>
                  <a:off x="1633689" y="6078064"/>
                  <a:ext cx="73582" cy="73583"/>
                </a:xfrm>
                <a:custGeom>
                  <a:avLst/>
                  <a:gdLst>
                    <a:gd name="T0" fmla="*/ 57 w 57"/>
                    <a:gd name="T1" fmla="*/ 0 h 57"/>
                    <a:gd name="T2" fmla="*/ 0 w 57"/>
                    <a:gd name="T3" fmla="*/ 0 h 57"/>
                    <a:gd name="T4" fmla="*/ 0 w 57"/>
                    <a:gd name="T5" fmla="*/ 49 h 57"/>
                    <a:gd name="T6" fmla="*/ 57 w 57"/>
                    <a:gd name="T7" fmla="*/ 57 h 57"/>
                    <a:gd name="T8" fmla="*/ 57 w 57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57" y="0"/>
                      </a:move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57" y="57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5" name="Freeform 43"/>
                <p:cNvSpPr>
                  <a:spLocks/>
                </p:cNvSpPr>
                <p:nvPr/>
              </p:nvSpPr>
              <p:spPr bwMode="auto">
                <a:xfrm>
                  <a:off x="1711145" y="6078064"/>
                  <a:ext cx="98110" cy="87783"/>
                </a:xfrm>
                <a:custGeom>
                  <a:avLst/>
                  <a:gdLst>
                    <a:gd name="T0" fmla="*/ 0 w 76"/>
                    <a:gd name="T1" fmla="*/ 0 h 68"/>
                    <a:gd name="T2" fmla="*/ 0 w 76"/>
                    <a:gd name="T3" fmla="*/ 57 h 68"/>
                    <a:gd name="T4" fmla="*/ 76 w 76"/>
                    <a:gd name="T5" fmla="*/ 68 h 68"/>
                    <a:gd name="T6" fmla="*/ 76 w 76"/>
                    <a:gd name="T7" fmla="*/ 0 h 68"/>
                    <a:gd name="T8" fmla="*/ 0 w 76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8">
                      <a:moveTo>
                        <a:pt x="0" y="0"/>
                      </a:moveTo>
                      <a:lnTo>
                        <a:pt x="0" y="57"/>
                      </a:lnTo>
                      <a:lnTo>
                        <a:pt x="76" y="68"/>
                      </a:lnTo>
                      <a:lnTo>
                        <a:pt x="7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252964" y="4876684"/>
                <a:ext cx="967141" cy="390626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961" b="1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1.</a:t>
                </a:r>
              </a:p>
            </p:txBody>
          </p:sp>
        </p:grpSp>
        <p:sp>
          <p:nvSpPr>
            <p:cNvPr id="47" name="AutoShape 21"/>
            <p:cNvSpPr>
              <a:spLocks noChangeAspect="1" noChangeArrowheads="1" noTextEdit="1"/>
            </p:cNvSpPr>
            <p:nvPr/>
          </p:nvSpPr>
          <p:spPr bwMode="auto">
            <a:xfrm>
              <a:off x="2212959" y="5052795"/>
              <a:ext cx="2190667" cy="14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2629405" y="5013739"/>
              <a:ext cx="1319588" cy="878879"/>
              <a:chOff x="1883426" y="5104140"/>
              <a:chExt cx="1346048" cy="896502"/>
            </a:xfrm>
          </p:grpSpPr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45264" y="5243497"/>
                <a:ext cx="668742" cy="618646"/>
              </a:xfrm>
              <a:prstGeom prst="rect">
                <a:avLst/>
              </a:prstGeom>
            </p:spPr>
          </p:pic>
          <p:sp>
            <p:nvSpPr>
              <p:cNvPr id="93" name="Rectangle 92"/>
              <p:cNvSpPr/>
              <p:nvPr/>
            </p:nvSpPr>
            <p:spPr>
              <a:xfrm>
                <a:off x="1883426" y="5483571"/>
                <a:ext cx="267702" cy="1384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96386">
                  <a:defRPr/>
                </a:pPr>
                <a:r>
                  <a:rPr lang="en-US" sz="882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Code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379447" y="5104140"/>
                <a:ext cx="200376" cy="1384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96386">
                  <a:defRPr/>
                </a:pPr>
                <a:r>
                  <a:rPr lang="en-US" sz="882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Run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817502" y="5483571"/>
                <a:ext cx="411972" cy="1384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96386">
                  <a:defRPr/>
                </a:pPr>
                <a:r>
                  <a:rPr lang="en-US" sz="882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Validate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308915" y="5862143"/>
                <a:ext cx="341440" cy="1384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96386">
                  <a:defRPr/>
                </a:pPr>
                <a:r>
                  <a:rPr lang="en-US" sz="882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Debug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091053" y="4708451"/>
              <a:ext cx="1480244" cy="878007"/>
              <a:chOff x="1369381" y="4802368"/>
              <a:chExt cx="1509926" cy="895613"/>
            </a:xfrm>
          </p:grpSpPr>
          <p:pic>
            <p:nvPicPr>
              <p:cNvPr id="98" name="Picture 12" descr="Image result for docker  logo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0309" y="4802368"/>
                <a:ext cx="598998" cy="39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_x0020_6" descr="image01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9381" y="5426936"/>
                <a:ext cx="297381" cy="27104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0" name="Rectangle 99"/>
            <p:cNvSpPr/>
            <p:nvPr/>
          </p:nvSpPr>
          <p:spPr>
            <a:xfrm>
              <a:off x="2030429" y="4659948"/>
              <a:ext cx="1097365" cy="286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96386">
                <a:defRPr/>
              </a:pPr>
              <a:r>
                <a:rPr lang="en-US" sz="1274" i="1" kern="0" dirty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Inner-Loop</a:t>
              </a:r>
            </a:p>
          </p:txBody>
        </p:sp>
        <p:pic>
          <p:nvPicPr>
            <p:cNvPr id="134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3083845" y="6080159"/>
              <a:ext cx="287715" cy="26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9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42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Registries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5451694"/>
          </a:xfrm>
        </p:spPr>
        <p:txBody>
          <a:bodyPr>
            <a:normAutofit/>
          </a:bodyPr>
          <a:lstStyle/>
          <a:p>
            <a:r>
              <a:rPr lang="en-US" dirty="0"/>
              <a:t>Docker Hub and Docker Store</a:t>
            </a:r>
          </a:p>
          <a:p>
            <a:pPr lvl="1"/>
            <a:r>
              <a:rPr lang="en-US" dirty="0"/>
              <a:t>Public, Official and Private image repositories</a:t>
            </a:r>
          </a:p>
          <a:p>
            <a:endParaRPr lang="en-US" dirty="0"/>
          </a:p>
          <a:p>
            <a:r>
              <a:rPr lang="en-US" dirty="0"/>
              <a:t>Docker Trusted Registry</a:t>
            </a:r>
          </a:p>
          <a:p>
            <a:pPr lvl="1"/>
            <a:r>
              <a:rPr lang="en-US" dirty="0"/>
              <a:t>Enterprise Grade Private Registries</a:t>
            </a:r>
          </a:p>
          <a:p>
            <a:endParaRPr lang="en-US" dirty="0"/>
          </a:p>
          <a:p>
            <a:r>
              <a:rPr lang="en-US" dirty="0"/>
              <a:t>Docker Registry</a:t>
            </a:r>
          </a:p>
          <a:p>
            <a:pPr lvl="1"/>
            <a:r>
              <a:rPr lang="en-US" dirty="0"/>
              <a:t>Open source foundation of Hub and DTR</a:t>
            </a:r>
          </a:p>
          <a:p>
            <a:endParaRPr lang="en-US" dirty="0"/>
          </a:p>
          <a:p>
            <a:r>
              <a:rPr lang="en-US" dirty="0"/>
              <a:t>Azure Container Registry</a:t>
            </a:r>
          </a:p>
          <a:p>
            <a:pPr lvl="1"/>
            <a:r>
              <a:rPr lang="en-US" dirty="0"/>
              <a:t>Store your container image in local, network-close storage on Azure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339" y="1860257"/>
            <a:ext cx="4258669" cy="3289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1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80" y="202488"/>
            <a:ext cx="10515600" cy="1325563"/>
          </a:xfrm>
        </p:spPr>
        <p:txBody>
          <a:bodyPr/>
          <a:lstStyle/>
          <a:p>
            <a:r>
              <a:rPr lang="en-US" dirty="0"/>
              <a:t>Step 1,2: Develop locally and commit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391928" y="4412900"/>
            <a:ext cx="2574714" cy="1806467"/>
            <a:chOff x="1996583" y="4659948"/>
            <a:chExt cx="2574714" cy="18064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07579" y="4711007"/>
              <a:ext cx="588097" cy="613299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1996583" y="4687416"/>
              <a:ext cx="2569574" cy="1751630"/>
              <a:chOff x="252964" y="4780912"/>
              <a:chExt cx="2621099" cy="1786754"/>
            </a:xfrm>
          </p:grpSpPr>
          <p:sp>
            <p:nvSpPr>
              <p:cNvPr id="18" name="Rounded Rectangle 11"/>
              <p:cNvSpPr/>
              <p:nvPr/>
            </p:nvSpPr>
            <p:spPr>
              <a:xfrm>
                <a:off x="300269" y="4780912"/>
                <a:ext cx="2573794" cy="178675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727">
                  <a:defRPr/>
                </a:pPr>
                <a:endParaRPr lang="en-US" sz="107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756065" y="5902498"/>
                <a:ext cx="658373" cy="378242"/>
                <a:chOff x="2195243" y="5902498"/>
                <a:chExt cx="658373" cy="378242"/>
              </a:xfrm>
            </p:grpSpPr>
            <p:sp>
              <p:nvSpPr>
                <p:cNvPr id="30" name="Rectangle 30"/>
                <p:cNvSpPr>
                  <a:spLocks noChangeArrowheads="1"/>
                </p:cNvSpPr>
                <p:nvPr/>
              </p:nvSpPr>
              <p:spPr bwMode="auto">
                <a:xfrm>
                  <a:off x="2273989" y="5902498"/>
                  <a:ext cx="509916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Oval 31"/>
                <p:cNvSpPr>
                  <a:spLocks noChangeArrowheads="1"/>
                </p:cNvSpPr>
                <p:nvPr/>
              </p:nvSpPr>
              <p:spPr bwMode="auto">
                <a:xfrm>
                  <a:off x="2524429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Rectangle 32"/>
                <p:cNvSpPr>
                  <a:spLocks noChangeArrowheads="1"/>
                </p:cNvSpPr>
                <p:nvPr/>
              </p:nvSpPr>
              <p:spPr bwMode="auto">
                <a:xfrm>
                  <a:off x="2292062" y="5929607"/>
                  <a:ext cx="475061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3" name="Freeform 33"/>
                <p:cNvSpPr>
                  <a:spLocks/>
                </p:cNvSpPr>
                <p:nvPr/>
              </p:nvSpPr>
              <p:spPr bwMode="auto">
                <a:xfrm>
                  <a:off x="2195243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7 w 449"/>
                    <a:gd name="T5" fmla="*/ 18 h 18"/>
                    <a:gd name="T6" fmla="*/ 433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8" y="18"/>
                        <a:pt x="17" y="18"/>
                      </a:cubicBezTo>
                      <a:cubicBezTo>
                        <a:pt x="433" y="18"/>
                        <a:pt x="433" y="18"/>
                        <a:pt x="433" y="18"/>
                      </a:cubicBezTo>
                      <a:cubicBezTo>
                        <a:pt x="442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4" name="Freeform 38"/>
                <p:cNvSpPr>
                  <a:spLocks/>
                </p:cNvSpPr>
                <p:nvPr/>
              </p:nvSpPr>
              <p:spPr bwMode="auto">
                <a:xfrm>
                  <a:off x="2440519" y="6016100"/>
                  <a:ext cx="171693" cy="153621"/>
                </a:xfrm>
                <a:custGeom>
                  <a:avLst/>
                  <a:gdLst>
                    <a:gd name="T0" fmla="*/ 99 w 117"/>
                    <a:gd name="T1" fmla="*/ 40 h 105"/>
                    <a:gd name="T2" fmla="*/ 114 w 117"/>
                    <a:gd name="T3" fmla="*/ 14 h 105"/>
                    <a:gd name="T4" fmla="*/ 89 w 117"/>
                    <a:gd name="T5" fmla="*/ 1 h 105"/>
                    <a:gd name="T6" fmla="*/ 63 w 117"/>
                    <a:gd name="T7" fmla="*/ 7 h 105"/>
                    <a:gd name="T8" fmla="*/ 40 w 117"/>
                    <a:gd name="T9" fmla="*/ 1 h 105"/>
                    <a:gd name="T10" fmla="*/ 12 w 117"/>
                    <a:gd name="T11" fmla="*/ 18 h 105"/>
                    <a:gd name="T12" fmla="*/ 20 w 117"/>
                    <a:gd name="T13" fmla="*/ 87 h 105"/>
                    <a:gd name="T14" fmla="*/ 42 w 117"/>
                    <a:gd name="T15" fmla="*/ 105 h 105"/>
                    <a:gd name="T16" fmla="*/ 64 w 117"/>
                    <a:gd name="T17" fmla="*/ 99 h 105"/>
                    <a:gd name="T18" fmla="*/ 87 w 117"/>
                    <a:gd name="T19" fmla="*/ 104 h 105"/>
                    <a:gd name="T20" fmla="*/ 108 w 117"/>
                    <a:gd name="T21" fmla="*/ 88 h 105"/>
                    <a:gd name="T22" fmla="*/ 117 w 117"/>
                    <a:gd name="T23" fmla="*/ 68 h 105"/>
                    <a:gd name="T24" fmla="*/ 99 w 117"/>
                    <a:gd name="T25" fmla="*/ 4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05">
                      <a:moveTo>
                        <a:pt x="99" y="40"/>
                      </a:moveTo>
                      <a:cubicBezTo>
                        <a:pt x="99" y="23"/>
                        <a:pt x="113" y="15"/>
                        <a:pt x="114" y="14"/>
                      </a:cubicBezTo>
                      <a:cubicBezTo>
                        <a:pt x="106" y="3"/>
                        <a:pt x="93" y="1"/>
                        <a:pt x="89" y="1"/>
                      </a:cubicBezTo>
                      <a:cubicBezTo>
                        <a:pt x="78" y="0"/>
                        <a:pt x="68" y="7"/>
                        <a:pt x="63" y="7"/>
                      </a:cubicBezTo>
                      <a:cubicBezTo>
                        <a:pt x="57" y="7"/>
                        <a:pt x="49" y="1"/>
                        <a:pt x="40" y="1"/>
                      </a:cubicBezTo>
                      <a:cubicBezTo>
                        <a:pt x="28" y="1"/>
                        <a:pt x="18" y="8"/>
                        <a:pt x="12" y="18"/>
                      </a:cubicBezTo>
                      <a:cubicBezTo>
                        <a:pt x="0" y="39"/>
                        <a:pt x="9" y="70"/>
                        <a:pt x="20" y="87"/>
                      </a:cubicBezTo>
                      <a:cubicBezTo>
                        <a:pt x="26" y="96"/>
                        <a:pt x="33" y="105"/>
                        <a:pt x="42" y="105"/>
                      </a:cubicBezTo>
                      <a:cubicBezTo>
                        <a:pt x="51" y="104"/>
                        <a:pt x="54" y="99"/>
                        <a:pt x="64" y="99"/>
                      </a:cubicBezTo>
                      <a:cubicBezTo>
                        <a:pt x="75" y="99"/>
                        <a:pt x="78" y="105"/>
                        <a:pt x="87" y="104"/>
                      </a:cubicBezTo>
                      <a:cubicBezTo>
                        <a:pt x="96" y="104"/>
                        <a:pt x="102" y="96"/>
                        <a:pt x="108" y="88"/>
                      </a:cubicBezTo>
                      <a:cubicBezTo>
                        <a:pt x="115" y="78"/>
                        <a:pt x="117" y="69"/>
                        <a:pt x="117" y="68"/>
                      </a:cubicBezTo>
                      <a:cubicBezTo>
                        <a:pt x="117" y="68"/>
                        <a:pt x="99" y="61"/>
                        <a:pt x="99" y="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5" name="Freeform 39"/>
                <p:cNvSpPr>
                  <a:spLocks/>
                </p:cNvSpPr>
                <p:nvPr/>
              </p:nvSpPr>
              <p:spPr bwMode="auto">
                <a:xfrm>
                  <a:off x="2530884" y="5968335"/>
                  <a:ext cx="42600" cy="47765"/>
                </a:xfrm>
                <a:custGeom>
                  <a:avLst/>
                  <a:gdLst>
                    <a:gd name="T0" fmla="*/ 21 w 29"/>
                    <a:gd name="T1" fmla="*/ 22 h 32"/>
                    <a:gd name="T2" fmla="*/ 28 w 29"/>
                    <a:gd name="T3" fmla="*/ 0 h 32"/>
                    <a:gd name="T4" fmla="*/ 8 w 29"/>
                    <a:gd name="T5" fmla="*/ 10 h 32"/>
                    <a:gd name="T6" fmla="*/ 1 w 29"/>
                    <a:gd name="T7" fmla="*/ 31 h 32"/>
                    <a:gd name="T8" fmla="*/ 21 w 29"/>
                    <a:gd name="T9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32">
                      <a:moveTo>
                        <a:pt x="21" y="22"/>
                      </a:moveTo>
                      <a:cubicBezTo>
                        <a:pt x="26" y="16"/>
                        <a:pt x="29" y="8"/>
                        <a:pt x="28" y="0"/>
                      </a:cubicBezTo>
                      <a:cubicBezTo>
                        <a:pt x="21" y="0"/>
                        <a:pt x="13" y="4"/>
                        <a:pt x="8" y="10"/>
                      </a:cubicBezTo>
                      <a:cubicBezTo>
                        <a:pt x="3" y="15"/>
                        <a:pt x="0" y="23"/>
                        <a:pt x="1" y="31"/>
                      </a:cubicBezTo>
                      <a:cubicBezTo>
                        <a:pt x="8" y="32"/>
                        <a:pt x="16" y="27"/>
                        <a:pt x="21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606413" y="5902498"/>
                <a:ext cx="658373" cy="378242"/>
                <a:chOff x="1392286" y="5902498"/>
                <a:chExt cx="658373" cy="378242"/>
              </a:xfrm>
            </p:grpSpPr>
            <p:sp>
              <p:nvSpPr>
                <p:cNvPr id="22" name="Rectangle 34"/>
                <p:cNvSpPr>
                  <a:spLocks noChangeArrowheads="1"/>
                </p:cNvSpPr>
                <p:nvPr/>
              </p:nvSpPr>
              <p:spPr bwMode="auto">
                <a:xfrm>
                  <a:off x="1469742" y="5902498"/>
                  <a:ext cx="511207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3" name="Oval 35"/>
                <p:cNvSpPr>
                  <a:spLocks noChangeArrowheads="1"/>
                </p:cNvSpPr>
                <p:nvPr/>
              </p:nvSpPr>
              <p:spPr bwMode="auto">
                <a:xfrm>
                  <a:off x="1721472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4" name="Rectangle 36"/>
                <p:cNvSpPr>
                  <a:spLocks noChangeArrowheads="1"/>
                </p:cNvSpPr>
                <p:nvPr/>
              </p:nvSpPr>
              <p:spPr bwMode="auto">
                <a:xfrm>
                  <a:off x="1487815" y="5929607"/>
                  <a:ext cx="476352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Freeform 37"/>
                <p:cNvSpPr>
                  <a:spLocks/>
                </p:cNvSpPr>
                <p:nvPr/>
              </p:nvSpPr>
              <p:spPr bwMode="auto">
                <a:xfrm>
                  <a:off x="1392286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6 w 449"/>
                    <a:gd name="T5" fmla="*/ 18 h 18"/>
                    <a:gd name="T6" fmla="*/ 432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7" y="18"/>
                        <a:pt x="16" y="18"/>
                      </a:cubicBezTo>
                      <a:cubicBezTo>
                        <a:pt x="432" y="18"/>
                        <a:pt x="432" y="18"/>
                        <a:pt x="432" y="18"/>
                      </a:cubicBezTo>
                      <a:cubicBezTo>
                        <a:pt x="441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6" name="Freeform 40"/>
                <p:cNvSpPr>
                  <a:spLocks/>
                </p:cNvSpPr>
                <p:nvPr/>
              </p:nvSpPr>
              <p:spPr bwMode="auto">
                <a:xfrm>
                  <a:off x="1711145" y="5988990"/>
                  <a:ext cx="98110" cy="86493"/>
                </a:xfrm>
                <a:custGeom>
                  <a:avLst/>
                  <a:gdLst>
                    <a:gd name="T0" fmla="*/ 0 w 76"/>
                    <a:gd name="T1" fmla="*/ 67 h 67"/>
                    <a:gd name="T2" fmla="*/ 76 w 76"/>
                    <a:gd name="T3" fmla="*/ 67 h 67"/>
                    <a:gd name="T4" fmla="*/ 76 w 76"/>
                    <a:gd name="T5" fmla="*/ 0 h 67"/>
                    <a:gd name="T6" fmla="*/ 0 w 76"/>
                    <a:gd name="T7" fmla="*/ 11 h 67"/>
                    <a:gd name="T8" fmla="*/ 0 w 76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7">
                      <a:moveTo>
                        <a:pt x="0" y="67"/>
                      </a:moveTo>
                      <a:lnTo>
                        <a:pt x="76" y="67"/>
                      </a:lnTo>
                      <a:lnTo>
                        <a:pt x="76" y="0"/>
                      </a:lnTo>
                      <a:lnTo>
                        <a:pt x="0" y="11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7" name="Freeform 41"/>
                <p:cNvSpPr>
                  <a:spLocks/>
                </p:cNvSpPr>
                <p:nvPr/>
              </p:nvSpPr>
              <p:spPr bwMode="auto">
                <a:xfrm>
                  <a:off x="1633689" y="6003191"/>
                  <a:ext cx="73582" cy="72292"/>
                </a:xfrm>
                <a:custGeom>
                  <a:avLst/>
                  <a:gdLst>
                    <a:gd name="T0" fmla="*/ 57 w 57"/>
                    <a:gd name="T1" fmla="*/ 56 h 56"/>
                    <a:gd name="T2" fmla="*/ 57 w 57"/>
                    <a:gd name="T3" fmla="*/ 0 h 56"/>
                    <a:gd name="T4" fmla="*/ 0 w 57"/>
                    <a:gd name="T5" fmla="*/ 8 h 56"/>
                    <a:gd name="T6" fmla="*/ 0 w 57"/>
                    <a:gd name="T7" fmla="*/ 56 h 56"/>
                    <a:gd name="T8" fmla="*/ 57 w 5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6">
                      <a:moveTo>
                        <a:pt x="57" y="56"/>
                      </a:moveTo>
                      <a:lnTo>
                        <a:pt x="57" y="0"/>
                      </a:lnTo>
                      <a:lnTo>
                        <a:pt x="0" y="8"/>
                      </a:lnTo>
                      <a:lnTo>
                        <a:pt x="0" y="56"/>
                      </a:lnTo>
                      <a:lnTo>
                        <a:pt x="57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8" name="Freeform 42"/>
                <p:cNvSpPr>
                  <a:spLocks/>
                </p:cNvSpPr>
                <p:nvPr/>
              </p:nvSpPr>
              <p:spPr bwMode="auto">
                <a:xfrm>
                  <a:off x="1633689" y="6078064"/>
                  <a:ext cx="73582" cy="73583"/>
                </a:xfrm>
                <a:custGeom>
                  <a:avLst/>
                  <a:gdLst>
                    <a:gd name="T0" fmla="*/ 57 w 57"/>
                    <a:gd name="T1" fmla="*/ 0 h 57"/>
                    <a:gd name="T2" fmla="*/ 0 w 57"/>
                    <a:gd name="T3" fmla="*/ 0 h 57"/>
                    <a:gd name="T4" fmla="*/ 0 w 57"/>
                    <a:gd name="T5" fmla="*/ 49 h 57"/>
                    <a:gd name="T6" fmla="*/ 57 w 57"/>
                    <a:gd name="T7" fmla="*/ 57 h 57"/>
                    <a:gd name="T8" fmla="*/ 57 w 57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57" y="0"/>
                      </a:move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57" y="57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" name="Freeform 43"/>
                <p:cNvSpPr>
                  <a:spLocks/>
                </p:cNvSpPr>
                <p:nvPr/>
              </p:nvSpPr>
              <p:spPr bwMode="auto">
                <a:xfrm>
                  <a:off x="1711145" y="6078064"/>
                  <a:ext cx="98110" cy="87783"/>
                </a:xfrm>
                <a:custGeom>
                  <a:avLst/>
                  <a:gdLst>
                    <a:gd name="T0" fmla="*/ 0 w 76"/>
                    <a:gd name="T1" fmla="*/ 0 h 68"/>
                    <a:gd name="T2" fmla="*/ 0 w 76"/>
                    <a:gd name="T3" fmla="*/ 57 h 68"/>
                    <a:gd name="T4" fmla="*/ 76 w 76"/>
                    <a:gd name="T5" fmla="*/ 68 h 68"/>
                    <a:gd name="T6" fmla="*/ 76 w 76"/>
                    <a:gd name="T7" fmla="*/ 0 h 68"/>
                    <a:gd name="T8" fmla="*/ 0 w 76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8">
                      <a:moveTo>
                        <a:pt x="0" y="0"/>
                      </a:moveTo>
                      <a:lnTo>
                        <a:pt x="0" y="57"/>
                      </a:lnTo>
                      <a:lnTo>
                        <a:pt x="76" y="68"/>
                      </a:lnTo>
                      <a:lnTo>
                        <a:pt x="7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252964" y="4876684"/>
                <a:ext cx="967141" cy="390626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961" b="1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1.</a:t>
                </a:r>
              </a:p>
            </p:txBody>
          </p:sp>
        </p:grpSp>
        <p:sp>
          <p:nvSpPr>
            <p:cNvPr id="6" name="AutoShape 21"/>
            <p:cNvSpPr>
              <a:spLocks noChangeAspect="1" noChangeArrowheads="1" noTextEdit="1"/>
            </p:cNvSpPr>
            <p:nvPr/>
          </p:nvSpPr>
          <p:spPr bwMode="auto">
            <a:xfrm>
              <a:off x="2212959" y="5052795"/>
              <a:ext cx="2190667" cy="14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29405" y="5013739"/>
              <a:ext cx="1319588" cy="878879"/>
              <a:chOff x="1883426" y="5104140"/>
              <a:chExt cx="1346048" cy="89650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5264" y="5243497"/>
                <a:ext cx="668742" cy="618646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883426" y="5483571"/>
                <a:ext cx="267702" cy="1384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96386">
                  <a:defRPr/>
                </a:pPr>
                <a:r>
                  <a:rPr lang="en-US" sz="882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Code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79447" y="5104140"/>
                <a:ext cx="200376" cy="1384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96386">
                  <a:defRPr/>
                </a:pPr>
                <a:r>
                  <a:rPr lang="en-US" sz="882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Run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817502" y="5483571"/>
                <a:ext cx="411972" cy="1384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96386">
                  <a:defRPr/>
                </a:pPr>
                <a:r>
                  <a:rPr lang="en-US" sz="882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Validate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08915" y="5862143"/>
                <a:ext cx="341440" cy="1384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96386">
                  <a:defRPr/>
                </a:pPr>
                <a:r>
                  <a:rPr lang="en-US" sz="882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Debug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91053" y="4708451"/>
              <a:ext cx="1480244" cy="878007"/>
              <a:chOff x="1369381" y="4802368"/>
              <a:chExt cx="1509926" cy="895613"/>
            </a:xfrm>
          </p:grpSpPr>
          <p:pic>
            <p:nvPicPr>
              <p:cNvPr id="11" name="Picture 12" descr="Image result for docker  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0309" y="4802368"/>
                <a:ext cx="598998" cy="39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_x0020_6" descr="image01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9381" y="5426936"/>
                <a:ext cx="297381" cy="27104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2030429" y="4659948"/>
              <a:ext cx="1097365" cy="286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96386">
                <a:defRPr/>
              </a:pPr>
              <a:r>
                <a:rPr lang="en-US" sz="1274" i="1" kern="0" dirty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Inner-Loop</a:t>
              </a:r>
            </a:p>
          </p:txBody>
        </p:sp>
        <p:pic>
          <p:nvPicPr>
            <p:cNvPr id="10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3083845" y="6080159"/>
              <a:ext cx="287715" cy="26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880" y="1591741"/>
            <a:ext cx="5296639" cy="2657846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29880" y="1210970"/>
            <a:ext cx="7870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-compose -f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docker-compose.build.yml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up -d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975087" y="2519400"/>
            <a:ext cx="1147770" cy="1876463"/>
            <a:chOff x="2372268" y="2819440"/>
            <a:chExt cx="1147770" cy="1876463"/>
          </a:xfrm>
        </p:grpSpPr>
        <p:sp>
          <p:nvSpPr>
            <p:cNvPr id="40" name="Right Arrow 5"/>
            <p:cNvSpPr/>
            <p:nvPr/>
          </p:nvSpPr>
          <p:spPr>
            <a:xfrm rot="16200000">
              <a:off x="2119065" y="3294931"/>
              <a:ext cx="1876463" cy="925482"/>
            </a:xfrm>
            <a:prstGeom prst="rightArrow">
              <a:avLst>
                <a:gd name="adj1" fmla="val 50000"/>
                <a:gd name="adj2" fmla="val 73537"/>
              </a:avLst>
            </a:prstGeom>
            <a:solidFill>
              <a:srgbClr val="0078D7">
                <a:lumMod val="40000"/>
                <a:lumOff val="6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727">
                <a:defRPr/>
              </a:pPr>
              <a:endParaRPr lang="en-US" sz="1078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72268" y="3642415"/>
              <a:ext cx="505911" cy="422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6386">
                <a:defRPr/>
              </a:pPr>
              <a:r>
                <a:rPr lang="en-US" sz="107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Push</a:t>
              </a:r>
            </a:p>
            <a:p>
              <a:pPr algn="ctr" defTabSz="896386">
                <a:defRPr/>
              </a:pPr>
              <a:r>
                <a:rPr lang="en-US" sz="1078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948116" y="1101111"/>
            <a:ext cx="1454532" cy="1481095"/>
            <a:chOff x="2345297" y="1401151"/>
            <a:chExt cx="1454532" cy="148109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203521" y="1795645"/>
              <a:ext cx="588097" cy="613299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2345297" y="1401151"/>
              <a:ext cx="1454532" cy="1481095"/>
              <a:chOff x="608671" y="1428750"/>
              <a:chExt cx="1483698" cy="1510794"/>
            </a:xfrm>
          </p:grpSpPr>
          <p:sp>
            <p:nvSpPr>
              <p:cNvPr id="47" name="Rounded Rectangle 11"/>
              <p:cNvSpPr/>
              <p:nvPr/>
            </p:nvSpPr>
            <p:spPr>
              <a:xfrm>
                <a:off x="608671" y="1461030"/>
                <a:ext cx="1483698" cy="147851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727">
                  <a:defRPr/>
                </a:pPr>
                <a:endParaRPr lang="en-US" sz="107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59206" y="1806524"/>
                <a:ext cx="1375377" cy="876125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Source Code Control</a:t>
                </a:r>
              </a:p>
              <a:p>
                <a:pPr algn="ctr" defTabSz="878727">
                  <a:defRPr/>
                </a:pPr>
                <a:r>
                  <a:rPr lang="en-US" sz="107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(SCC)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89041" y="1428750"/>
                <a:ext cx="967141" cy="390626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961" b="1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2.</a:t>
                </a: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1050" y="2532908"/>
                <a:ext cx="360364" cy="358071"/>
              </a:xfrm>
              <a:prstGeom prst="rect">
                <a:avLst/>
              </a:prstGeom>
            </p:spPr>
          </p:pic>
        </p:grpSp>
        <p:pic>
          <p:nvPicPr>
            <p:cNvPr id="45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2399515" y="1476108"/>
              <a:ext cx="287715" cy="26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https://wiki.jenkins-ci.org/download/attachments/2916393/logo-title.png?version=1&amp;modificationDate=1302753947000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203"/>
            <a:stretch/>
          </p:blipFill>
          <p:spPr bwMode="auto">
            <a:xfrm>
              <a:off x="2399036" y="2448153"/>
              <a:ext cx="342557" cy="396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8265" y="1836545"/>
            <a:ext cx="9140617" cy="50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55" y="-16710"/>
            <a:ext cx="10515600" cy="1325563"/>
          </a:xfrm>
        </p:spPr>
        <p:txBody>
          <a:bodyPr/>
          <a:lstStyle/>
          <a:p>
            <a:r>
              <a:rPr lang="en-US" dirty="0"/>
              <a:t>Step 3a: Build and Test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5155" y="996744"/>
            <a:ext cx="8196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-compose -f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docker-compose.build.yml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up unit-tests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77" y="1702247"/>
            <a:ext cx="10031225" cy="32770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43953" y="4141694"/>
            <a:ext cx="8222937" cy="251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87507" y="2322307"/>
            <a:ext cx="5764306" cy="815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321" y="2080283"/>
            <a:ext cx="9173855" cy="4791744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0219741" y="229031"/>
            <a:ext cx="1454532" cy="1497302"/>
            <a:chOff x="4471859" y="1384944"/>
            <a:chExt cx="1454532" cy="1497302"/>
          </a:xfrm>
        </p:grpSpPr>
        <p:grpSp>
          <p:nvGrpSpPr>
            <p:cNvPr id="42" name="Group 41"/>
            <p:cNvGrpSpPr/>
            <p:nvPr/>
          </p:nvGrpSpPr>
          <p:grpSpPr>
            <a:xfrm>
              <a:off x="5358868" y="2525792"/>
              <a:ext cx="521943" cy="305259"/>
              <a:chOff x="4227749" y="3121751"/>
              <a:chExt cx="532409" cy="311380"/>
            </a:xfrm>
          </p:grpSpPr>
          <p:grpSp>
            <p:nvGrpSpPr>
              <p:cNvPr id="49" name="Group 48"/>
              <p:cNvGrpSpPr>
                <a:grpSpLocks noChangeAspect="1"/>
              </p:cNvGrpSpPr>
              <p:nvPr/>
            </p:nvGrpSpPr>
            <p:grpSpPr>
              <a:xfrm>
                <a:off x="4227749" y="3180454"/>
                <a:ext cx="450741" cy="252677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2" name="Freeform 7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3" name="Freeform 7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1287" y="3121751"/>
                <a:ext cx="488871" cy="273622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4471859" y="1384944"/>
              <a:ext cx="1454532" cy="1497302"/>
              <a:chOff x="2777875" y="1412218"/>
              <a:chExt cx="1483698" cy="1527326"/>
            </a:xfrm>
          </p:grpSpPr>
          <p:sp>
            <p:nvSpPr>
              <p:cNvPr id="46" name="Rounded Rectangle 12"/>
              <p:cNvSpPr/>
              <p:nvPr/>
            </p:nvSpPr>
            <p:spPr>
              <a:xfrm>
                <a:off x="2777875" y="1461030"/>
                <a:ext cx="1483698" cy="147851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727">
                  <a:defRPr/>
                </a:pPr>
                <a:endParaRPr lang="en-US" sz="107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825969" y="1794022"/>
                <a:ext cx="1387510" cy="899200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Build/CI,</a:t>
                </a:r>
              </a:p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Integrate,</a:t>
                </a:r>
              </a:p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Test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081795" y="1412218"/>
                <a:ext cx="967141" cy="390626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961" b="1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3.</a:t>
                </a:r>
              </a:p>
            </p:txBody>
          </p:sp>
        </p:grpSp>
        <p:pic>
          <p:nvPicPr>
            <p:cNvPr id="44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5695" y="2451320"/>
              <a:ext cx="587223" cy="3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4544063" y="1476108"/>
              <a:ext cx="287715" cy="26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768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20" y="165585"/>
            <a:ext cx="10515600" cy="1325563"/>
          </a:xfrm>
        </p:spPr>
        <p:txBody>
          <a:bodyPr/>
          <a:lstStyle/>
          <a:p>
            <a:r>
              <a:rPr lang="en-US" dirty="0"/>
              <a:t>Step 3b: Build Docker image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4003" y="1120791"/>
            <a:ext cx="105769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-compose -f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docker-compose.build.yml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build build-image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0219741" y="229031"/>
            <a:ext cx="1454532" cy="1497302"/>
            <a:chOff x="4471859" y="1384944"/>
            <a:chExt cx="1454532" cy="1497302"/>
          </a:xfrm>
        </p:grpSpPr>
        <p:grpSp>
          <p:nvGrpSpPr>
            <p:cNvPr id="42" name="Group 41"/>
            <p:cNvGrpSpPr/>
            <p:nvPr/>
          </p:nvGrpSpPr>
          <p:grpSpPr>
            <a:xfrm>
              <a:off x="5358868" y="2525792"/>
              <a:ext cx="521943" cy="305259"/>
              <a:chOff x="4227749" y="3121751"/>
              <a:chExt cx="532409" cy="311380"/>
            </a:xfrm>
          </p:grpSpPr>
          <p:grpSp>
            <p:nvGrpSpPr>
              <p:cNvPr id="49" name="Group 48"/>
              <p:cNvGrpSpPr>
                <a:grpSpLocks noChangeAspect="1"/>
              </p:cNvGrpSpPr>
              <p:nvPr/>
            </p:nvGrpSpPr>
            <p:grpSpPr>
              <a:xfrm>
                <a:off x="4227749" y="3180454"/>
                <a:ext cx="450741" cy="252677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2" name="Freeform 7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3" name="Freeform 7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1287" y="3121751"/>
                <a:ext cx="488871" cy="273622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4471859" y="1384944"/>
              <a:ext cx="1454532" cy="1497302"/>
              <a:chOff x="2777875" y="1412218"/>
              <a:chExt cx="1483698" cy="1527326"/>
            </a:xfrm>
          </p:grpSpPr>
          <p:sp>
            <p:nvSpPr>
              <p:cNvPr id="46" name="Rounded Rectangle 12"/>
              <p:cNvSpPr/>
              <p:nvPr/>
            </p:nvSpPr>
            <p:spPr>
              <a:xfrm>
                <a:off x="2777875" y="1461030"/>
                <a:ext cx="1483698" cy="147851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727">
                  <a:defRPr/>
                </a:pPr>
                <a:endParaRPr lang="en-US" sz="107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825969" y="1794022"/>
                <a:ext cx="1387510" cy="899200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Build/CI,</a:t>
                </a:r>
              </a:p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Integrate,</a:t>
                </a:r>
              </a:p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Test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081795" y="1412218"/>
                <a:ext cx="967141" cy="390626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961" b="1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3.</a:t>
                </a:r>
              </a:p>
            </p:txBody>
          </p:sp>
        </p:grpSp>
        <p:pic>
          <p:nvPicPr>
            <p:cNvPr id="44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5695" y="2451320"/>
              <a:ext cx="587223" cy="3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4544063" y="1476108"/>
              <a:ext cx="287715" cy="26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900024"/>
            <a:ext cx="3086531" cy="1019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4201" y="1830531"/>
            <a:ext cx="931675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4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11" y="80416"/>
            <a:ext cx="10515600" cy="1325563"/>
          </a:xfrm>
        </p:spPr>
        <p:txBody>
          <a:bodyPr/>
          <a:lstStyle/>
          <a:p>
            <a:r>
              <a:rPr lang="en-US" dirty="0"/>
              <a:t>Step 3c: Staging tests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0219741" y="229031"/>
            <a:ext cx="1454532" cy="1497302"/>
            <a:chOff x="4471859" y="1384944"/>
            <a:chExt cx="1454532" cy="1497302"/>
          </a:xfrm>
        </p:grpSpPr>
        <p:grpSp>
          <p:nvGrpSpPr>
            <p:cNvPr id="42" name="Group 41"/>
            <p:cNvGrpSpPr/>
            <p:nvPr/>
          </p:nvGrpSpPr>
          <p:grpSpPr>
            <a:xfrm>
              <a:off x="5358868" y="2525792"/>
              <a:ext cx="521943" cy="305259"/>
              <a:chOff x="4227749" y="3121751"/>
              <a:chExt cx="532409" cy="311380"/>
            </a:xfrm>
          </p:grpSpPr>
          <p:grpSp>
            <p:nvGrpSpPr>
              <p:cNvPr id="49" name="Group 48"/>
              <p:cNvGrpSpPr>
                <a:grpSpLocks noChangeAspect="1"/>
              </p:cNvGrpSpPr>
              <p:nvPr/>
            </p:nvGrpSpPr>
            <p:grpSpPr>
              <a:xfrm>
                <a:off x="4227749" y="3180454"/>
                <a:ext cx="450741" cy="252677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2" name="Freeform 7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3" name="Freeform 7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195152">
                    <a:defRPr/>
                  </a:pPr>
                  <a:endParaRPr lang="en-US" sz="1730" kern="0" dirty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1287" y="3121751"/>
                <a:ext cx="488871" cy="273622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4471859" y="1384944"/>
              <a:ext cx="1454532" cy="1497302"/>
              <a:chOff x="2777875" y="1412218"/>
              <a:chExt cx="1483698" cy="1527326"/>
            </a:xfrm>
          </p:grpSpPr>
          <p:sp>
            <p:nvSpPr>
              <p:cNvPr id="46" name="Rounded Rectangle 12"/>
              <p:cNvSpPr/>
              <p:nvPr/>
            </p:nvSpPr>
            <p:spPr>
              <a:xfrm>
                <a:off x="2777875" y="1461030"/>
                <a:ext cx="1483698" cy="147851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727">
                  <a:defRPr/>
                </a:pPr>
                <a:endParaRPr lang="en-US" sz="107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825969" y="1794022"/>
                <a:ext cx="1387510" cy="899200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Build/CI,</a:t>
                </a:r>
              </a:p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Integrate,</a:t>
                </a:r>
              </a:p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Test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081795" y="1412218"/>
                <a:ext cx="967141" cy="390626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961" b="1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3.</a:t>
                </a:r>
              </a:p>
            </p:txBody>
          </p:sp>
        </p:grpSp>
        <p:pic>
          <p:nvPicPr>
            <p:cNvPr id="44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5695" y="2451320"/>
              <a:ext cx="587223" cy="3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4544063" y="1476108"/>
              <a:ext cx="287715" cy="26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00" y="1306852"/>
            <a:ext cx="9461009" cy="56852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83689" y="3315202"/>
            <a:ext cx="9783898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-compose -f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docker-compose.build.yml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up -d staging-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-compose -f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docker-compose.build.yml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run --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staging-tests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-compose -f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docker-compose.build.yml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down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2241" y="6430669"/>
            <a:ext cx="6648772" cy="357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6293" y="1222080"/>
            <a:ext cx="9288171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4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61" y="115385"/>
            <a:ext cx="10515600" cy="1325563"/>
          </a:xfrm>
        </p:spPr>
        <p:txBody>
          <a:bodyPr/>
          <a:lstStyle/>
          <a:p>
            <a:r>
              <a:rPr lang="en-US" dirty="0"/>
              <a:t>Step 3d: Publish</a:t>
            </a:r>
          </a:p>
        </p:txBody>
      </p:sp>
      <p:sp>
        <p:nvSpPr>
          <p:cNvPr id="6" name="Rectangle 5"/>
          <p:cNvSpPr/>
          <p:nvPr/>
        </p:nvSpPr>
        <p:spPr>
          <a:xfrm>
            <a:off x="316235" y="1311915"/>
            <a:ext cx="91440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docker</a:t>
            </a:r>
            <a:r>
              <a:rPr lang="en-US" dirty="0"/>
              <a:t> tag web-front </a:t>
            </a:r>
            <a:r>
              <a:rPr lang="en-US" dirty="0" err="1"/>
              <a:t>jsturtevant</a:t>
            </a:r>
            <a:r>
              <a:rPr lang="en-US" dirty="0"/>
              <a:t>/web-front:$1</a:t>
            </a:r>
          </a:p>
          <a:p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push </a:t>
            </a:r>
            <a:r>
              <a:rPr lang="en-US" dirty="0" err="1"/>
              <a:t>jsturtevant</a:t>
            </a:r>
            <a:r>
              <a:rPr lang="en-US" dirty="0"/>
              <a:t>/web-front:$1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60" y="2660210"/>
            <a:ext cx="8674930" cy="474918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266890" y="241238"/>
            <a:ext cx="1530185" cy="1449450"/>
            <a:chOff x="6587352" y="3063520"/>
            <a:chExt cx="1530185" cy="1449450"/>
          </a:xfrm>
        </p:grpSpPr>
        <p:grpSp>
          <p:nvGrpSpPr>
            <p:cNvPr id="20" name="Group 19"/>
            <p:cNvGrpSpPr/>
            <p:nvPr/>
          </p:nvGrpSpPr>
          <p:grpSpPr>
            <a:xfrm>
              <a:off x="6587352" y="3063520"/>
              <a:ext cx="1530185" cy="1449450"/>
              <a:chOff x="4863724" y="3106743"/>
              <a:chExt cx="1560868" cy="1478514"/>
            </a:xfrm>
          </p:grpSpPr>
          <p:sp>
            <p:nvSpPr>
              <p:cNvPr id="23" name="Rounded Rectangle 12"/>
              <p:cNvSpPr/>
              <p:nvPr/>
            </p:nvSpPr>
            <p:spPr>
              <a:xfrm>
                <a:off x="4863724" y="3106743"/>
                <a:ext cx="1483698" cy="147851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727">
                  <a:defRPr/>
                </a:pPr>
                <a:endParaRPr lang="en-US" sz="1078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459227" y="3546106"/>
                <a:ext cx="96536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896386">
                  <a:defRPr/>
                </a:pPr>
                <a:r>
                  <a:rPr lang="en-US" sz="1078" kern="0" dirty="0">
                    <a:solidFill>
                      <a:prstClr val="white"/>
                    </a:solidFill>
                    <a:ea typeface="Segoe UI" panose="020B0502040204020203" pitchFamily="34" charset="0"/>
                    <a:cs typeface="Segoe UI" panose="020B0502040204020203" pitchFamily="34" charset="0"/>
                  </a:rPr>
                  <a:t>Container Registry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1941" y="3598918"/>
              <a:ext cx="554779" cy="55477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7166436" y="3340206"/>
              <a:ext cx="946388" cy="2564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6386">
                <a:defRPr/>
              </a:pPr>
              <a:endParaRPr lang="en-US" sz="1078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07" y="129941"/>
            <a:ext cx="10515600" cy="1325563"/>
          </a:xfrm>
        </p:spPr>
        <p:txBody>
          <a:bodyPr/>
          <a:lstStyle/>
          <a:p>
            <a:r>
              <a:rPr lang="en-US" dirty="0"/>
              <a:t>Step 4a: Deploy To QA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708" y="965963"/>
            <a:ext cx="5220242" cy="56592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207" y="1089891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docker</a:t>
            </a:r>
            <a:r>
              <a:rPr lang="en-US" dirty="0"/>
              <a:t> stack deploy -c </a:t>
            </a:r>
            <a:r>
              <a:rPr lang="en-US" dirty="0" err="1"/>
              <a:t>docker-compose.deploy.yml</a:t>
            </a:r>
            <a:r>
              <a:rPr lang="en-US" dirty="0"/>
              <a:t> </a:t>
            </a:r>
            <a:r>
              <a:rPr lang="en-US" dirty="0" err="1"/>
              <a:t>webfront</a:t>
            </a:r>
            <a:endParaRPr lang="en-US" dirty="0"/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93654" y="2491991"/>
            <a:ext cx="4069582" cy="251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55565" y="3339283"/>
            <a:ext cx="1947701" cy="4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10790" y="5506975"/>
            <a:ext cx="1850349" cy="827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345932" y="188745"/>
            <a:ext cx="1454532" cy="1521328"/>
            <a:chOff x="6625561" y="1360917"/>
            <a:chExt cx="1454532" cy="1521328"/>
          </a:xfrm>
        </p:grpSpPr>
        <p:grpSp>
          <p:nvGrpSpPr>
            <p:cNvPr id="17" name="Group 16"/>
            <p:cNvGrpSpPr/>
            <p:nvPr/>
          </p:nvGrpSpPr>
          <p:grpSpPr>
            <a:xfrm>
              <a:off x="6625561" y="1360917"/>
              <a:ext cx="1454532" cy="1521328"/>
              <a:chOff x="4974763" y="1387710"/>
              <a:chExt cx="1483698" cy="1551834"/>
            </a:xfrm>
          </p:grpSpPr>
          <p:sp>
            <p:nvSpPr>
              <p:cNvPr id="26" name="Rounded Rectangle 12"/>
              <p:cNvSpPr/>
              <p:nvPr/>
            </p:nvSpPr>
            <p:spPr>
              <a:xfrm>
                <a:off x="4974763" y="1461030"/>
                <a:ext cx="1483698" cy="147851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93" tIns="89593" rIns="89593" bIns="8959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727">
                  <a:defRPr/>
                </a:pPr>
                <a:endParaRPr lang="en-US" sz="107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50687" y="1935424"/>
                <a:ext cx="1240480" cy="310392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568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CD, Deploy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23238" y="1387710"/>
                <a:ext cx="967141" cy="390626"/>
              </a:xfrm>
              <a:prstGeom prst="rect">
                <a:avLst/>
              </a:prstGeom>
            </p:spPr>
            <p:txBody>
              <a:bodyPr vert="horz" wrap="square" lIns="89593" tIns="89593" rIns="89593" bIns="89593" rtlCol="0" anchor="t">
                <a:noAutofit/>
              </a:bodyPr>
              <a:lstStyle/>
              <a:p>
                <a:pPr marL="228611" indent="-228611" algn="ctr" defTabSz="878727">
                  <a:defRPr/>
                </a:pPr>
                <a:r>
                  <a:rPr lang="en-US" sz="1961" b="1" kern="0" dirty="0">
                    <a:solidFill>
                      <a:prstClr val="whit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4.</a:t>
                </a:r>
              </a:p>
            </p:txBody>
          </p:sp>
        </p:grpSp>
        <p:pic>
          <p:nvPicPr>
            <p:cNvPr id="18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0754" y="2451320"/>
              <a:ext cx="587223" cy="3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6688612" y="1476108"/>
              <a:ext cx="287715" cy="26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3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Widescreen</PresentationFormat>
  <Paragraphs>128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Office Theme</vt:lpstr>
      <vt:lpstr>Build &amp; Deployment</vt:lpstr>
      <vt:lpstr>Containerized Workflow</vt:lpstr>
      <vt:lpstr>Image Registries</vt:lpstr>
      <vt:lpstr>Step 1,2: Develop locally and commit</vt:lpstr>
      <vt:lpstr>Step 3a: Build and Test</vt:lpstr>
      <vt:lpstr>Step 3b: Build Docker image</vt:lpstr>
      <vt:lpstr>Step 3c: Staging tests</vt:lpstr>
      <vt:lpstr>Step 3d: Publish</vt:lpstr>
      <vt:lpstr>Step 4a: Deploy To QA</vt:lpstr>
      <vt:lpstr>Step 4b: QA tests</vt:lpstr>
      <vt:lpstr>Step 4c: Deploy To Production</vt:lpstr>
      <vt:lpstr>Reading secrets in .NET</vt:lpstr>
      <vt:lpstr>VSTS: Build</vt:lpstr>
      <vt:lpstr>VSTS: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&amp; Deployment</dc:title>
  <dc:creator>James Sturtevant</dc:creator>
  <cp:lastModifiedBy>James Sturtevant</cp:lastModifiedBy>
  <cp:revision>1</cp:revision>
  <dcterms:created xsi:type="dcterms:W3CDTF">2017-05-05T18:50:38Z</dcterms:created>
  <dcterms:modified xsi:type="dcterms:W3CDTF">2017-05-05T18:50:46Z</dcterms:modified>
</cp:coreProperties>
</file>