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64" d="100"/>
          <a:sy n="64" d="100"/>
        </p:scale>
        <p:origin x="84"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94466-73C0-43B5-9C7B-374E6499C7EB}" type="datetimeFigureOut">
              <a:rPr lang="en-US" smtClean="0"/>
              <a:t>5/5/2017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07F7C-E0C3-4F65-80DA-92233CD3BEF5}" type="slidenum">
              <a:rPr lang="en-US" smtClean="0"/>
              <a:t>‹#›</a:t>
            </a:fld>
            <a:endParaRPr lang="en-US"/>
          </a:p>
        </p:txBody>
      </p:sp>
    </p:spTree>
    <p:extLst>
      <p:ext uri="{BB962C8B-B14F-4D97-AF65-F5344CB8AC3E}">
        <p14:creationId xmlns:p14="http://schemas.microsoft.com/office/powerpoint/2010/main" val="2619574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5/5/2017 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73531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B1D981F-D03B-4C7F-8468-3D25ABE4C38F}"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603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B1D981F-D03B-4C7F-8468-3D25ABE4C38F}"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8680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B1D981F-D03B-4C7F-8468-3D25ABE4C38F}"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1659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274FB5-A36B-9F49-935F-DC2671CF8EB5}" type="slidenum">
              <a:rPr lang="en-US" smtClean="0"/>
              <a:t>16</a:t>
            </a:fld>
            <a:endParaRPr lang="en-US"/>
          </a:p>
        </p:txBody>
      </p:sp>
    </p:spTree>
    <p:extLst>
      <p:ext uri="{BB962C8B-B14F-4D97-AF65-F5344CB8AC3E}">
        <p14:creationId xmlns:p14="http://schemas.microsoft.com/office/powerpoint/2010/main" val="2071098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6F184-D0DE-4EA4-92F0-32FB0A945ECB}" type="slidenum">
              <a:rPr lang="en-US" smtClean="0"/>
              <a:t>18</a:t>
            </a:fld>
            <a:endParaRPr lang="en-US"/>
          </a:p>
        </p:txBody>
      </p:sp>
    </p:spTree>
    <p:extLst>
      <p:ext uri="{BB962C8B-B14F-4D97-AF65-F5344CB8AC3E}">
        <p14:creationId xmlns:p14="http://schemas.microsoft.com/office/powerpoint/2010/main" val="36030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love </a:t>
            </a:r>
            <a:r>
              <a:rPr lang="en-US" dirty="0" err="1"/>
              <a:t>docker</a:t>
            </a:r>
            <a:r>
              <a:rPr lang="en-US" dirty="0"/>
              <a:t> and it’s doing great for you but now your ready to scale and start adding services:  </a:t>
            </a:r>
          </a:p>
          <a:p>
            <a:endParaRPr lang="en-US" dirty="0"/>
          </a:p>
          <a:p>
            <a:r>
              <a:rPr lang="en-US" dirty="0"/>
              <a:t>You have </a:t>
            </a:r>
          </a:p>
          <a:p>
            <a:endParaRPr lang="en-US" dirty="0"/>
          </a:p>
          <a:p>
            <a:r>
              <a:rPr lang="en-US" dirty="0"/>
              <a:t>First you add machines and scale your app</a:t>
            </a:r>
          </a:p>
          <a:p>
            <a:r>
              <a:rPr lang="en-US" dirty="0"/>
              <a:t>	add examples likes </a:t>
            </a:r>
          </a:p>
          <a:p>
            <a:r>
              <a:rPr lang="en-US" dirty="0"/>
              <a:t>Next you have a new service</a:t>
            </a:r>
          </a:p>
          <a:p>
            <a:r>
              <a:rPr lang="en-US" dirty="0"/>
              <a:t>Then you have a service but doesn’t need the scale so you only </a:t>
            </a:r>
          </a:p>
          <a:p>
            <a:r>
              <a:rPr lang="en-US" dirty="0"/>
              <a:t>	this is your first sign of trouble (how do you know where things are?</a:t>
            </a:r>
          </a:p>
          <a:p>
            <a:endParaRPr lang="en-US" dirty="0"/>
          </a:p>
          <a:p>
            <a:r>
              <a:rPr lang="en-US" dirty="0"/>
              <a:t>You start to realize you really create these containers for all sorts of things including batch processing (Azure functions anyone?)</a:t>
            </a:r>
          </a:p>
          <a:p>
            <a:endParaRPr lang="en-US" dirty="0"/>
          </a:p>
          <a:p>
            <a:r>
              <a:rPr lang="en-US" dirty="0"/>
              <a:t>Next you have a tasks that needs to scale but not just at the service level but 300 hundred to do some serious processing (image processing maybe?)</a:t>
            </a:r>
          </a:p>
          <a:p>
            <a:r>
              <a:rPr lang="en-US" dirty="0"/>
              <a:t>	this is you next issue (how do you determine where to run them given resource consumptions (memory/</a:t>
            </a:r>
            <a:r>
              <a:rPr lang="en-US" dirty="0" err="1"/>
              <a:t>cpu</a:t>
            </a:r>
            <a:r>
              <a:rPr lang="en-US" dirty="0"/>
              <a:t>/</a:t>
            </a:r>
            <a:r>
              <a:rPr lang="en-US" dirty="0" err="1"/>
              <a:t>etc</a:t>
            </a:r>
            <a:r>
              <a:rPr lang="en-US" dirty="0"/>
              <a:t>)</a:t>
            </a:r>
          </a:p>
          <a:p>
            <a:endParaRPr lang="en-US" dirty="0"/>
          </a:p>
          <a:p>
            <a:r>
              <a:rPr lang="en-US" dirty="0"/>
              <a:t>Finally now that you have everything running what do you do when a machine goes down? Where do those containers go?  Do they go anywhere?  Do you even know that they are not running?</a:t>
            </a:r>
          </a:p>
        </p:txBody>
      </p:sp>
      <p:sp>
        <p:nvSpPr>
          <p:cNvPr id="4" name="Slide Number Placeholder 3"/>
          <p:cNvSpPr>
            <a:spLocks noGrp="1"/>
          </p:cNvSpPr>
          <p:nvPr>
            <p:ph type="sldNum" sz="quarter" idx="10"/>
          </p:nvPr>
        </p:nvSpPr>
        <p:spPr/>
        <p:txBody>
          <a:bodyPr/>
          <a:lstStyle/>
          <a:p>
            <a:fld id="{A456F184-D0DE-4EA4-92F0-32FB0A945ECB}" type="slidenum">
              <a:rPr lang="en-US" smtClean="0"/>
              <a:t>2</a:t>
            </a:fld>
            <a:endParaRPr lang="en-US"/>
          </a:p>
        </p:txBody>
      </p:sp>
    </p:spTree>
    <p:extLst>
      <p:ext uri="{BB962C8B-B14F-4D97-AF65-F5344CB8AC3E}">
        <p14:creationId xmlns:p14="http://schemas.microsoft.com/office/powerpoint/2010/main" val="4127447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a:t>
            </a:r>
            <a:r>
              <a:rPr lang="en-US" dirty="0" err="1"/>
              <a:t>contraints</a:t>
            </a:r>
            <a:r>
              <a:rPr lang="en-US" dirty="0"/>
              <a:t> on multiple servers</a:t>
            </a:r>
          </a:p>
          <a:p>
            <a:endParaRPr lang="en-US" dirty="0"/>
          </a:p>
          <a:p>
            <a:r>
              <a:rPr lang="en-US" dirty="0"/>
              <a:t>Reliability/ </a:t>
            </a:r>
            <a:r>
              <a:rPr lang="en-US" dirty="0" err="1"/>
              <a:t>scalling</a:t>
            </a:r>
            <a:r>
              <a:rPr lang="en-US" dirty="0"/>
              <a:t>/ fault </a:t>
            </a:r>
            <a:r>
              <a:rPr lang="en-US" dirty="0" err="1"/>
              <a:t>taulernace</a:t>
            </a:r>
            <a:r>
              <a:rPr lang="en-US" dirty="0"/>
              <a:t>.</a:t>
            </a:r>
          </a:p>
          <a:p>
            <a:endParaRPr lang="en-US" dirty="0"/>
          </a:p>
          <a:p>
            <a:r>
              <a:rPr lang="en-US" sz="1200" b="0" i="0" kern="1200" dirty="0">
                <a:solidFill>
                  <a:schemeClr val="tx1"/>
                </a:solidFill>
                <a:effectLst/>
                <a:latin typeface="+mn-lt"/>
                <a:ea typeface="+mn-ea"/>
                <a:cs typeface="+mn-cs"/>
              </a:rPr>
              <a:t>Apache </a:t>
            </a:r>
            <a:r>
              <a:rPr lang="en-US" sz="1200" b="0" i="0" kern="1200" dirty="0" err="1">
                <a:solidFill>
                  <a:schemeClr val="tx1"/>
                </a:solidFill>
                <a:effectLst/>
                <a:latin typeface="+mn-lt"/>
                <a:ea typeface="+mn-ea"/>
                <a:cs typeface="+mn-cs"/>
              </a:rPr>
              <a:t>Mesos</a:t>
            </a:r>
            <a:r>
              <a:rPr lang="en-US" sz="1200" b="0" i="0" kern="1200" dirty="0">
                <a:solidFill>
                  <a:schemeClr val="tx1"/>
                </a:solidFill>
                <a:effectLst/>
                <a:latin typeface="+mn-lt"/>
                <a:ea typeface="+mn-ea"/>
                <a:cs typeface="+mn-cs"/>
              </a:rPr>
              <a:t> abstracts CPU, memory,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storage, and other compute resources away from machines (physical or virtual), enabling fault-tolerant and elastic distributed systems to easily be built and run effectively.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Swarm is native clustering for Docker. It turns a pool of Docker hosts into a single, virtual Docker host.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8864B30-0336-4240-8F03-978A80658E64}" type="datetime1">
              <a:rPr lang="en-US" smtClean="0">
                <a:solidFill>
                  <a:prstClr val="black"/>
                </a:solidFill>
              </a:rPr>
              <a:pPr/>
              <a:t>5/5/2017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44553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0D637C-4196-456A-BE05-35CAEA30856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8113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B1D981F-D03B-4C7F-8468-3D25ABE4C38F}"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5676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the orchestrators so they are in VM scale sets, have security setup, subnets, load </a:t>
            </a:r>
            <a:r>
              <a:rPr lang="en-US" dirty="0" err="1"/>
              <a:t>balaneer</a:t>
            </a:r>
            <a:r>
              <a:rPr lang="en-US" dirty="0"/>
              <a:t>, </a:t>
            </a:r>
            <a:r>
              <a:rPr lang="en-US" dirty="0" err="1"/>
              <a:t>etc</a:t>
            </a:r>
            <a:r>
              <a:rPr lang="en-US" dirty="0"/>
              <a:t>, can get complicated.</a:t>
            </a:r>
          </a:p>
          <a:p>
            <a:endParaRPr lang="en-US" dirty="0"/>
          </a:p>
          <a:p>
            <a:endParaRPr lang="en-US" dirty="0"/>
          </a:p>
        </p:txBody>
      </p:sp>
      <p:sp>
        <p:nvSpPr>
          <p:cNvPr id="4" name="Slide Number Placeholder 3"/>
          <p:cNvSpPr>
            <a:spLocks noGrp="1"/>
          </p:cNvSpPr>
          <p:nvPr>
            <p:ph type="sldNum" sz="quarter" idx="10"/>
          </p:nvPr>
        </p:nvSpPr>
        <p:spPr/>
        <p:txBody>
          <a:bodyPr/>
          <a:lstStyle/>
          <a:p>
            <a:fld id="{F5274FB5-A36B-9F49-935F-DC2671CF8EB5}" type="slidenum">
              <a:rPr lang="en-US" smtClean="0"/>
              <a:t>6</a:t>
            </a:fld>
            <a:endParaRPr lang="en-US"/>
          </a:p>
        </p:txBody>
      </p:sp>
    </p:spTree>
    <p:extLst>
      <p:ext uri="{BB962C8B-B14F-4D97-AF65-F5344CB8AC3E}">
        <p14:creationId xmlns:p14="http://schemas.microsoft.com/office/powerpoint/2010/main" val="931845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4813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274FB5-A36B-9F49-935F-DC2671CF8EB5}" type="slidenum">
              <a:rPr lang="en-US" smtClean="0"/>
              <a:t>8</a:t>
            </a:fld>
            <a:endParaRPr lang="en-US"/>
          </a:p>
        </p:txBody>
      </p:sp>
    </p:spTree>
    <p:extLst>
      <p:ext uri="{BB962C8B-B14F-4D97-AF65-F5344CB8AC3E}">
        <p14:creationId xmlns:p14="http://schemas.microsoft.com/office/powerpoint/2010/main" val="3988387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Aside….</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8864B30-0336-4240-8F03-978A80658E64}" type="datetime1">
              <a:rPr lang="en-US" smtClean="0">
                <a:solidFill>
                  <a:prstClr val="black"/>
                </a:solidFill>
              </a:rPr>
              <a:pPr/>
              <a:t>5/5/2017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2749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D90E83-D7B6-41BE-9524-B71D9AF8CD80}"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342290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90E83-D7B6-41BE-9524-B71D9AF8CD80}"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66324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90E83-D7B6-41BE-9524-B71D9AF8CD80}"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1510217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78D7"/>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6126438"/>
            <a:ext cx="12192000" cy="739344"/>
          </a:xfrm>
          <a:prstGeom prst="rect">
            <a:avLst/>
          </a:prstGeom>
          <a:solidFill>
            <a:schemeClr val="bg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rotWithShape="1">
          <a:blip r:embed="rId2">
            <a:alphaModFix amt="10000"/>
          </a:blip>
          <a:srcRect t="43378" r="43213" b="10783"/>
          <a:stretch/>
        </p:blipFill>
        <p:spPr>
          <a:xfrm>
            <a:off x="2998896" y="477"/>
            <a:ext cx="9172873" cy="6857523"/>
          </a:xfrm>
          <a:prstGeom prst="rect">
            <a:avLst/>
          </a:prstGeom>
        </p:spPr>
      </p:pic>
      <p:pic>
        <p:nvPicPr>
          <p:cNvPr id="11" name="Picture 10"/>
          <p:cNvPicPr>
            <a:picLocks noChangeAspect="1"/>
          </p:cNvPicPr>
          <p:nvPr userDrawn="1"/>
        </p:nvPicPr>
        <p:blipFill rotWithShape="1">
          <a:blip r:embed="rId3" cstate="print">
            <a:extLst>
              <a:ext uri="{BEBA8EAE-BF5A-486C-A8C5-ECC9F3942E4B}">
                <a14:imgProps xmlns:a14="http://schemas.microsoft.com/office/drawing/2010/main">
                  <a14:imgLayer r:embed="rId4"/>
                </a14:imgProps>
              </a:ext>
              <a:ext uri="{28A0092B-C50C-407E-A947-70E740481C1C}">
                <a14:useLocalDpi xmlns:a14="http://schemas.microsoft.com/office/drawing/2010/main"/>
              </a:ext>
            </a:extLst>
          </a:blip>
          <a:stretch/>
        </p:blipFill>
        <p:spPr bwMode="invGray">
          <a:xfrm>
            <a:off x="423779" y="6372063"/>
            <a:ext cx="1025270" cy="224138"/>
          </a:xfrm>
          <a:prstGeom prst="rect">
            <a:avLst/>
          </a:prstGeom>
          <a:noFill/>
          <a:ln>
            <a:noFill/>
          </a:ln>
        </p:spPr>
      </p:pic>
      <p:sp>
        <p:nvSpPr>
          <p:cNvPr id="13" name="Text Placeholder 4"/>
          <p:cNvSpPr>
            <a:spLocks noGrp="1"/>
          </p:cNvSpPr>
          <p:nvPr>
            <p:ph type="body" sz="quarter" idx="13" hasCustomPrompt="1"/>
          </p:nvPr>
        </p:nvSpPr>
        <p:spPr>
          <a:xfrm>
            <a:off x="544080" y="3877588"/>
            <a:ext cx="9179003" cy="651821"/>
          </a:xfrm>
          <a:prstGeom prst="rect">
            <a:avLst/>
          </a:prstGeom>
          <a:noFill/>
        </p:spPr>
        <p:txBody>
          <a:bodyPr wrap="square" lIns="146304" tIns="109728" rIns="146304" bIns="109728">
            <a:spAutoFit/>
          </a:bodyPr>
          <a:lstStyle>
            <a:lvl1pPr marL="0" indent="0">
              <a:spcBef>
                <a:spcPts val="0"/>
              </a:spcBef>
              <a:buNone/>
              <a:defRPr sz="3137" spc="0" baseline="0">
                <a:solidFill>
                  <a:schemeClr val="bg1"/>
                </a:solidFill>
                <a:latin typeface="+mj-lt"/>
              </a:defRPr>
            </a:lvl1pPr>
          </a:lstStyle>
          <a:p>
            <a:r>
              <a:rPr lang="en-US" dirty="0">
                <a:solidFill>
                  <a:schemeClr val="bg1"/>
                </a:solidFill>
              </a:rPr>
              <a:t>Name</a:t>
            </a:r>
          </a:p>
        </p:txBody>
      </p:sp>
      <p:sp>
        <p:nvSpPr>
          <p:cNvPr id="14" name="Title 12"/>
          <p:cNvSpPr>
            <a:spLocks noGrp="1"/>
          </p:cNvSpPr>
          <p:nvPr>
            <p:ph type="title" hasCustomPrompt="1"/>
          </p:nvPr>
        </p:nvSpPr>
        <p:spPr>
          <a:xfrm>
            <a:off x="526151" y="2073276"/>
            <a:ext cx="9179004" cy="1804311"/>
          </a:xfrm>
          <a:prstGeom prst="rect">
            <a:avLst/>
          </a:prstGeom>
        </p:spPr>
        <p:txBody>
          <a:bodyPr lIns="146304" tIns="9144" rIns="146304" bIns="9144" anchor="b" anchorCtr="0"/>
          <a:lstStyle>
            <a:lvl1pPr marL="0" indent="0">
              <a:spcBef>
                <a:spcPts val="0"/>
              </a:spcBef>
              <a:buNone/>
              <a:defRPr sz="7058">
                <a:solidFill>
                  <a:schemeClr val="bg1"/>
                </a:solidFill>
                <a:latin typeface="+mj-lt"/>
              </a:defRPr>
            </a:lvl1pPr>
          </a:lstStyle>
          <a:p>
            <a:r>
              <a:rPr lang="en-US" sz="5882" dirty="0">
                <a:solidFill>
                  <a:schemeClr val="bg1"/>
                </a:solidFill>
              </a:rPr>
              <a:t>Demo</a:t>
            </a:r>
          </a:p>
        </p:txBody>
      </p:sp>
    </p:spTree>
    <p:extLst>
      <p:ext uri="{BB962C8B-B14F-4D97-AF65-F5344CB8AC3E}">
        <p14:creationId xmlns:p14="http://schemas.microsoft.com/office/powerpoint/2010/main" val="27457776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8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8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77096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90E83-D7B6-41BE-9524-B71D9AF8CD80}"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408126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D90E83-D7B6-41BE-9524-B71D9AF8CD80}"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31080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D90E83-D7B6-41BE-9524-B71D9AF8CD80}"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122126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D90E83-D7B6-41BE-9524-B71D9AF8CD80}" type="datetimeFigureOut">
              <a:rPr lang="en-US" smtClean="0"/>
              <a:t>5/5/2017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120291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D90E83-D7B6-41BE-9524-B71D9AF8CD80}" type="datetimeFigureOut">
              <a:rPr lang="en-US" smtClean="0"/>
              <a:t>5/5/2017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282562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90E83-D7B6-41BE-9524-B71D9AF8CD80}" type="datetimeFigureOut">
              <a:rPr lang="en-US" smtClean="0"/>
              <a:t>5/5/2017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174727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D90E83-D7B6-41BE-9524-B71D9AF8CD80}"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181026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D90E83-D7B6-41BE-9524-B71D9AF8CD80}"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D5A93-E1EA-4430-81EA-461C8BC6D09F}" type="slidenum">
              <a:rPr lang="en-US" smtClean="0"/>
              <a:t>‹#›</a:t>
            </a:fld>
            <a:endParaRPr lang="en-US"/>
          </a:p>
        </p:txBody>
      </p:sp>
    </p:spTree>
    <p:extLst>
      <p:ext uri="{BB962C8B-B14F-4D97-AF65-F5344CB8AC3E}">
        <p14:creationId xmlns:p14="http://schemas.microsoft.com/office/powerpoint/2010/main" val="251656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90E83-D7B6-41BE-9524-B71D9AF8CD80}" type="datetimeFigureOut">
              <a:rPr lang="en-US" smtClean="0"/>
              <a:t>5/5/2017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D5A93-E1EA-4430-81EA-461C8BC6D09F}" type="slidenum">
              <a:rPr lang="en-US" smtClean="0"/>
              <a:t>‹#›</a:t>
            </a:fld>
            <a:endParaRPr lang="en-US"/>
          </a:p>
        </p:txBody>
      </p:sp>
    </p:spTree>
    <p:extLst>
      <p:ext uri="{BB962C8B-B14F-4D97-AF65-F5344CB8AC3E}">
        <p14:creationId xmlns:p14="http://schemas.microsoft.com/office/powerpoint/2010/main" val="1472749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tripdubroot/ContainerCamp/blob/master/labfour/deploy-docker-swarm.md"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hyperlink" Target="https://github.com/Azure/acs-engine/blob/master/docs/swarmmode.md" TargetMode="External"/><Relationship Id="rId4" Type="http://schemas.openxmlformats.org/officeDocument/2006/relationships/hyperlink" Target="https://docs.docker.com/docker-for-azur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6305" y="1412044"/>
            <a:ext cx="9179004" cy="1804055"/>
          </a:xfrm>
        </p:spPr>
        <p:txBody>
          <a:bodyPr/>
          <a:lstStyle/>
          <a:p>
            <a:r>
              <a:rPr lang="en-US" dirty="0"/>
              <a:t>Multiple Services</a:t>
            </a:r>
          </a:p>
        </p:txBody>
      </p:sp>
    </p:spTree>
    <p:extLst>
      <p:ext uri="{BB962C8B-B14F-4D97-AF65-F5344CB8AC3E}">
        <p14:creationId xmlns:p14="http://schemas.microsoft.com/office/powerpoint/2010/main" val="587713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2447416" y="313890"/>
            <a:ext cx="7297168" cy="6230219"/>
          </a:xfrm>
          <a:prstGeom prst="rect">
            <a:avLst/>
          </a:prstGeom>
        </p:spPr>
      </p:pic>
    </p:spTree>
    <p:extLst>
      <p:ext uri="{BB962C8B-B14F-4D97-AF65-F5344CB8AC3E}">
        <p14:creationId xmlns:p14="http://schemas.microsoft.com/office/powerpoint/2010/main" val="2440853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2185442" y="771154"/>
            <a:ext cx="7821116" cy="5315692"/>
          </a:xfrm>
          <a:prstGeom prst="rect">
            <a:avLst/>
          </a:prstGeom>
        </p:spPr>
      </p:pic>
    </p:spTree>
    <p:extLst>
      <p:ext uri="{BB962C8B-B14F-4D97-AF65-F5344CB8AC3E}">
        <p14:creationId xmlns:p14="http://schemas.microsoft.com/office/powerpoint/2010/main" val="360417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47" y="193298"/>
            <a:ext cx="10515600" cy="1325563"/>
          </a:xfrm>
        </p:spPr>
        <p:txBody>
          <a:bodyPr/>
          <a:lstStyle/>
          <a:p>
            <a:r>
              <a:rPr lang="en-US" spc="-100" dirty="0">
                <a:ln w="3175">
                  <a:noFill/>
                </a:ln>
                <a:solidFill>
                  <a:srgbClr val="0072C6"/>
                </a:solidFill>
              </a:rPr>
              <a:t>Swarm Mode</a:t>
            </a:r>
            <a:endParaRPr lang="en-US" sz="2745" dirty="0">
              <a:gradFill>
                <a:gsLst>
                  <a:gs pos="76250">
                    <a:schemeClr val="tx2"/>
                  </a:gs>
                  <a:gs pos="40000">
                    <a:schemeClr val="tx2"/>
                  </a:gs>
                </a:gsLst>
                <a:lin ang="5400000" scaled="0"/>
              </a:gradFill>
            </a:endParaRPr>
          </a:p>
        </p:txBody>
      </p:sp>
      <p:sp>
        <p:nvSpPr>
          <p:cNvPr id="98" name="Rectangle 97"/>
          <p:cNvSpPr/>
          <p:nvPr/>
        </p:nvSpPr>
        <p:spPr>
          <a:xfrm>
            <a:off x="236147" y="1163425"/>
            <a:ext cx="11955853" cy="2554545"/>
          </a:xfrm>
          <a:prstGeom prst="rect">
            <a:avLst/>
          </a:prstGeom>
        </p:spPr>
        <p:txBody>
          <a:bodyPr wrap="square">
            <a:spAutoFit/>
          </a:bodyPr>
          <a:lstStyle/>
          <a:p>
            <a:r>
              <a:rPr lang="en-US" sz="3200" dirty="0"/>
              <a:t>Not currently support in ACS. Options are:</a:t>
            </a:r>
          </a:p>
          <a:p>
            <a:endParaRPr lang="en-US" sz="3200" dirty="0"/>
          </a:p>
          <a:p>
            <a:pPr marL="457200" indent="-457200">
              <a:buFont typeface="Arial" panose="020B0604020202020204" pitchFamily="34" charset="0"/>
              <a:buChar char="•"/>
            </a:pPr>
            <a:r>
              <a:rPr lang="en-US" sz="3200" dirty="0">
                <a:hlinkClick r:id="rId3"/>
              </a:rPr>
              <a:t>Docker Machine using Azure Driver</a:t>
            </a:r>
            <a:endParaRPr lang="en-US" sz="3200" dirty="0">
              <a:hlinkClick r:id="rId4"/>
            </a:endParaRPr>
          </a:p>
          <a:p>
            <a:pPr marL="457200" indent="-457200">
              <a:buFont typeface="Arial" panose="020B0604020202020204" pitchFamily="34" charset="0"/>
              <a:buChar char="•"/>
            </a:pPr>
            <a:r>
              <a:rPr lang="en-US" sz="3200" dirty="0">
                <a:hlinkClick r:id="rId4"/>
              </a:rPr>
              <a:t>Docker for Azure</a:t>
            </a:r>
            <a:endParaRPr lang="en-US" sz="3200" dirty="0"/>
          </a:p>
          <a:p>
            <a:pPr marL="457200" indent="-457200">
              <a:buFont typeface="Arial" panose="020B0604020202020204" pitchFamily="34" charset="0"/>
              <a:buChar char="•"/>
            </a:pPr>
            <a:r>
              <a:rPr lang="en-US" sz="3200" dirty="0">
                <a:hlinkClick r:id="rId5"/>
              </a:rPr>
              <a:t>Use ACS Engine to generate template</a:t>
            </a:r>
            <a:endParaRPr lang="en-US" sz="3200" dirty="0"/>
          </a:p>
        </p:txBody>
      </p:sp>
    </p:spTree>
    <p:extLst>
      <p:ext uri="{BB962C8B-B14F-4D97-AF65-F5344CB8AC3E}">
        <p14:creationId xmlns:p14="http://schemas.microsoft.com/office/powerpoint/2010/main" val="3296244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2"/>
          <p:cNvSpPr>
            <a:spLocks noGrp="1"/>
          </p:cNvSpPr>
          <p:nvPr>
            <p:ph type="title"/>
          </p:nvPr>
        </p:nvSpPr>
        <p:spPr>
          <a:xfrm>
            <a:off x="0" y="9331"/>
            <a:ext cx="11654187" cy="899409"/>
          </a:xfrm>
        </p:spPr>
        <p:txBody>
          <a:bodyPr/>
          <a:lstStyle/>
          <a:p>
            <a:r>
              <a:rPr lang="en-US" sz="4800" dirty="0">
                <a:latin typeface="Corbel" panose="020B0503020204020204" pitchFamily="34" charset="0"/>
              </a:rPr>
              <a:t>Swarm setup</a:t>
            </a:r>
          </a:p>
        </p:txBody>
      </p:sp>
      <p:sp>
        <p:nvSpPr>
          <p:cNvPr id="49" name="Rectangle 48"/>
          <p:cNvSpPr/>
          <p:nvPr/>
        </p:nvSpPr>
        <p:spPr bwMode="auto">
          <a:xfrm>
            <a:off x="8028761" y="1040292"/>
            <a:ext cx="1511564" cy="5855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Rectangle 33"/>
          <p:cNvSpPr/>
          <p:nvPr/>
        </p:nvSpPr>
        <p:spPr>
          <a:xfrm>
            <a:off x="4688378" y="771242"/>
            <a:ext cx="5843848" cy="112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7731" y="288689"/>
            <a:ext cx="1647941" cy="954071"/>
          </a:xfrm>
          <a:prstGeom prst="rect">
            <a:avLst/>
          </a:prstGeom>
        </p:spPr>
      </p:pic>
      <p:sp>
        <p:nvSpPr>
          <p:cNvPr id="39" name="Rectangle 38"/>
          <p:cNvSpPr/>
          <p:nvPr/>
        </p:nvSpPr>
        <p:spPr>
          <a:xfrm>
            <a:off x="2702972" y="1082139"/>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Node</a:t>
            </a:r>
          </a:p>
        </p:txBody>
      </p:sp>
      <p:cxnSp>
        <p:nvCxnSpPr>
          <p:cNvPr id="40" name="Straight Connector 39"/>
          <p:cNvCxnSpPr>
            <a:cxnSpLocks/>
          </p:cNvCxnSpPr>
          <p:nvPr/>
        </p:nvCxnSpPr>
        <p:spPr>
          <a:xfrm>
            <a:off x="1251282" y="2559962"/>
            <a:ext cx="9785686" cy="318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Arrow Connector 40"/>
          <p:cNvCxnSpPr>
            <a:cxnSpLocks/>
          </p:cNvCxnSpPr>
          <p:nvPr/>
        </p:nvCxnSpPr>
        <p:spPr>
          <a:xfrm flipH="1">
            <a:off x="3951143" y="2272259"/>
            <a:ext cx="1598716" cy="102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6855521" y="2234607"/>
            <a:ext cx="1534500" cy="1036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6255409" y="2512197"/>
            <a:ext cx="24926" cy="2322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810917" y="1136357"/>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Node</a:t>
            </a:r>
          </a:p>
        </p:txBody>
      </p:sp>
      <p:cxnSp>
        <p:nvCxnSpPr>
          <p:cNvPr id="6" name="Straight Arrow Connector 5"/>
          <p:cNvCxnSpPr>
            <a:cxnSpLocks/>
          </p:cNvCxnSpPr>
          <p:nvPr/>
        </p:nvCxnSpPr>
        <p:spPr>
          <a:xfrm>
            <a:off x="5811051" y="1562570"/>
            <a:ext cx="774264" cy="117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1608703" y="1707701"/>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Use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937" y="1082139"/>
            <a:ext cx="914400" cy="914400"/>
          </a:xfrm>
          <a:prstGeom prst="rect">
            <a:avLst/>
          </a:prstGeom>
        </p:spPr>
      </p:pic>
      <p:cxnSp>
        <p:nvCxnSpPr>
          <p:cNvPr id="18" name="Straight Arrow Connector 17"/>
          <p:cNvCxnSpPr>
            <a:cxnSpLocks/>
          </p:cNvCxnSpPr>
          <p:nvPr/>
        </p:nvCxnSpPr>
        <p:spPr>
          <a:xfrm>
            <a:off x="1511320" y="1555301"/>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536161" y="3429705"/>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23" name="Rectangle 22"/>
          <p:cNvSpPr/>
          <p:nvPr/>
        </p:nvSpPr>
        <p:spPr>
          <a:xfrm>
            <a:off x="4298325" y="4903407"/>
            <a:ext cx="3520441"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r>
              <a:rPr lang="en-US" b="1" dirty="0"/>
              <a:t>orke</a:t>
            </a:r>
            <a:r>
              <a:rPr lang="en-US" dirty="0"/>
              <a:t>r Node</a:t>
            </a:r>
          </a:p>
        </p:txBody>
      </p:sp>
      <p:sp>
        <p:nvSpPr>
          <p:cNvPr id="24" name="Rectangle 23"/>
          <p:cNvSpPr/>
          <p:nvPr/>
        </p:nvSpPr>
        <p:spPr>
          <a:xfrm>
            <a:off x="1251282" y="3371787"/>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Tree>
    <p:extLst>
      <p:ext uri="{BB962C8B-B14F-4D97-AF65-F5344CB8AC3E}">
        <p14:creationId xmlns:p14="http://schemas.microsoft.com/office/powerpoint/2010/main" val="306103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7536161" y="3429705"/>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42" name="Title 2"/>
          <p:cNvSpPr>
            <a:spLocks noGrp="1"/>
          </p:cNvSpPr>
          <p:nvPr>
            <p:ph type="title"/>
          </p:nvPr>
        </p:nvSpPr>
        <p:spPr>
          <a:xfrm>
            <a:off x="0" y="9331"/>
            <a:ext cx="11654187" cy="899409"/>
          </a:xfrm>
        </p:spPr>
        <p:txBody>
          <a:bodyPr/>
          <a:lstStyle/>
          <a:p>
            <a:r>
              <a:rPr lang="en-US" sz="4800" dirty="0">
                <a:latin typeface="Corbel" panose="020B0503020204020204" pitchFamily="34" charset="0"/>
              </a:rPr>
              <a:t>Create Service</a:t>
            </a:r>
          </a:p>
        </p:txBody>
      </p:sp>
      <p:sp>
        <p:nvSpPr>
          <p:cNvPr id="49" name="Rectangle 48"/>
          <p:cNvSpPr/>
          <p:nvPr/>
        </p:nvSpPr>
        <p:spPr bwMode="auto">
          <a:xfrm>
            <a:off x="8028761" y="1040292"/>
            <a:ext cx="1511564" cy="5855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Rectangle 33"/>
          <p:cNvSpPr/>
          <p:nvPr/>
        </p:nvSpPr>
        <p:spPr>
          <a:xfrm>
            <a:off x="4688378" y="771242"/>
            <a:ext cx="5843848" cy="112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7731" y="288689"/>
            <a:ext cx="1647941" cy="954071"/>
          </a:xfrm>
          <a:prstGeom prst="rect">
            <a:avLst/>
          </a:prstGeom>
        </p:spPr>
      </p:pic>
      <p:sp>
        <p:nvSpPr>
          <p:cNvPr id="39" name="Rectangle 38"/>
          <p:cNvSpPr/>
          <p:nvPr/>
        </p:nvSpPr>
        <p:spPr>
          <a:xfrm>
            <a:off x="2702972" y="1082139"/>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Node</a:t>
            </a:r>
          </a:p>
        </p:txBody>
      </p:sp>
      <p:cxnSp>
        <p:nvCxnSpPr>
          <p:cNvPr id="40" name="Straight Connector 39"/>
          <p:cNvCxnSpPr>
            <a:cxnSpLocks/>
          </p:cNvCxnSpPr>
          <p:nvPr/>
        </p:nvCxnSpPr>
        <p:spPr>
          <a:xfrm>
            <a:off x="1251282" y="2559962"/>
            <a:ext cx="9785686" cy="318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Arrow Connector 40"/>
          <p:cNvCxnSpPr>
            <a:cxnSpLocks/>
          </p:cNvCxnSpPr>
          <p:nvPr/>
        </p:nvCxnSpPr>
        <p:spPr>
          <a:xfrm flipH="1">
            <a:off x="3951143" y="2272259"/>
            <a:ext cx="1598716" cy="102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6855521" y="2234607"/>
            <a:ext cx="1534500" cy="1036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6255409" y="2512197"/>
            <a:ext cx="24926" cy="2322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810917" y="1136357"/>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Node</a:t>
            </a:r>
          </a:p>
        </p:txBody>
      </p:sp>
      <p:cxnSp>
        <p:nvCxnSpPr>
          <p:cNvPr id="6" name="Straight Arrow Connector 5"/>
          <p:cNvCxnSpPr>
            <a:cxnSpLocks/>
          </p:cNvCxnSpPr>
          <p:nvPr/>
        </p:nvCxnSpPr>
        <p:spPr>
          <a:xfrm>
            <a:off x="5811051" y="1562570"/>
            <a:ext cx="774264" cy="117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1608703" y="1707701"/>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Use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937" y="1082139"/>
            <a:ext cx="914400" cy="914400"/>
          </a:xfrm>
          <a:prstGeom prst="rect">
            <a:avLst/>
          </a:prstGeom>
        </p:spPr>
      </p:pic>
      <p:cxnSp>
        <p:nvCxnSpPr>
          <p:cNvPr id="18" name="Straight Arrow Connector 17"/>
          <p:cNvCxnSpPr>
            <a:cxnSpLocks/>
          </p:cNvCxnSpPr>
          <p:nvPr/>
        </p:nvCxnSpPr>
        <p:spPr>
          <a:xfrm>
            <a:off x="1511320" y="1555301"/>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6823" y="6328432"/>
            <a:ext cx="13074316" cy="590931"/>
          </a:xfrm>
          <a:prstGeom prst="rect">
            <a:avLst/>
          </a:prstGeom>
        </p:spPr>
        <p:txBody>
          <a:bodyPr wrap="square">
            <a:spAutoFit/>
          </a:bodyPr>
          <a:lstStyle/>
          <a:p>
            <a:pPr algn="ctr" defTabSz="914367">
              <a:lnSpc>
                <a:spcPct val="90000"/>
              </a:lnSpc>
              <a:spcBef>
                <a:spcPct val="20000"/>
              </a:spcBef>
              <a:buSzPct val="90000"/>
            </a:pPr>
            <a:r>
              <a:rPr lang="en-US" sz="3600" b="1" dirty="0" err="1">
                <a:gradFill>
                  <a:gsLst>
                    <a:gs pos="1250">
                      <a:schemeClr val="tx1"/>
                    </a:gs>
                    <a:gs pos="100000">
                      <a:schemeClr val="tx1"/>
                    </a:gs>
                  </a:gsLst>
                  <a:lin ang="5400000" scaled="0"/>
                </a:gradFill>
                <a:latin typeface="+mj-lt"/>
              </a:rPr>
              <a:t>docker</a:t>
            </a:r>
            <a:r>
              <a:rPr lang="en-US" sz="3600" b="1" dirty="0">
                <a:gradFill>
                  <a:gsLst>
                    <a:gs pos="1250">
                      <a:schemeClr val="tx1"/>
                    </a:gs>
                    <a:gs pos="100000">
                      <a:schemeClr val="tx1"/>
                    </a:gs>
                  </a:gsLst>
                  <a:lin ang="5400000" scaled="0"/>
                </a:gradFill>
                <a:latin typeface="+mj-lt"/>
              </a:rPr>
              <a:t> service create --replicas 1 --name </a:t>
            </a:r>
            <a:r>
              <a:rPr lang="en-US" sz="3600" b="1" dirty="0" err="1">
                <a:gradFill>
                  <a:gsLst>
                    <a:gs pos="1250">
                      <a:schemeClr val="tx1"/>
                    </a:gs>
                    <a:gs pos="100000">
                      <a:schemeClr val="tx1"/>
                    </a:gs>
                  </a:gsLst>
                  <a:lin ang="5400000" scaled="0"/>
                </a:gradFill>
                <a:latin typeface="+mj-lt"/>
              </a:rPr>
              <a:t>my_web</a:t>
            </a:r>
            <a:r>
              <a:rPr lang="en-US" sz="3600" b="1" dirty="0">
                <a:gradFill>
                  <a:gsLst>
                    <a:gs pos="1250">
                      <a:schemeClr val="tx1"/>
                    </a:gs>
                    <a:gs pos="100000">
                      <a:schemeClr val="tx1"/>
                    </a:gs>
                  </a:gsLst>
                  <a:lin ang="5400000" scaled="0"/>
                </a:gradFill>
                <a:latin typeface="+mj-lt"/>
              </a:rPr>
              <a:t> </a:t>
            </a:r>
            <a:r>
              <a:rPr lang="en-US" sz="3600" b="1" dirty="0" err="1">
                <a:gradFill>
                  <a:gsLst>
                    <a:gs pos="1250">
                      <a:schemeClr val="tx1"/>
                    </a:gs>
                    <a:gs pos="100000">
                      <a:schemeClr val="tx1"/>
                    </a:gs>
                  </a:gsLst>
                  <a:lin ang="5400000" scaled="0"/>
                </a:gradFill>
                <a:latin typeface="+mj-lt"/>
              </a:rPr>
              <a:t>nginx</a:t>
            </a:r>
            <a:endParaRPr lang="en-US" sz="3600" b="1" dirty="0">
              <a:gradFill>
                <a:gsLst>
                  <a:gs pos="1250">
                    <a:schemeClr val="tx1"/>
                  </a:gs>
                  <a:gs pos="100000">
                    <a:schemeClr val="tx1"/>
                  </a:gs>
                </a:gsLst>
                <a:lin ang="5400000" scaled="0"/>
              </a:gradFill>
              <a:latin typeface="+mj-lt"/>
            </a:endParaRPr>
          </a:p>
        </p:txBody>
      </p:sp>
      <p:sp>
        <p:nvSpPr>
          <p:cNvPr id="20" name="Rectangle 19"/>
          <p:cNvSpPr/>
          <p:nvPr/>
        </p:nvSpPr>
        <p:spPr>
          <a:xfrm>
            <a:off x="4298325" y="4903407"/>
            <a:ext cx="3520441"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r>
              <a:rPr lang="en-US" b="1" dirty="0"/>
              <a:t>orke</a:t>
            </a:r>
            <a:r>
              <a:rPr lang="en-US" dirty="0"/>
              <a:t>r Node</a:t>
            </a:r>
          </a:p>
        </p:txBody>
      </p:sp>
      <p:sp>
        <p:nvSpPr>
          <p:cNvPr id="21" name="Rectangle 20"/>
          <p:cNvSpPr/>
          <p:nvPr/>
        </p:nvSpPr>
        <p:spPr>
          <a:xfrm>
            <a:off x="1251282" y="3371787"/>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22" name="Hexagon 21"/>
          <p:cNvSpPr/>
          <p:nvPr/>
        </p:nvSpPr>
        <p:spPr bwMode="auto">
          <a:xfrm>
            <a:off x="1319317" y="4366287"/>
            <a:ext cx="358519" cy="304740"/>
          </a:xfrm>
          <a:prstGeom prst="hexagon">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277546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7536161" y="3429705"/>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42" name="Title 2"/>
          <p:cNvSpPr>
            <a:spLocks noGrp="1"/>
          </p:cNvSpPr>
          <p:nvPr>
            <p:ph type="title"/>
          </p:nvPr>
        </p:nvSpPr>
        <p:spPr>
          <a:xfrm>
            <a:off x="0" y="9331"/>
            <a:ext cx="11654187" cy="899409"/>
          </a:xfrm>
        </p:spPr>
        <p:txBody>
          <a:bodyPr/>
          <a:lstStyle/>
          <a:p>
            <a:r>
              <a:rPr lang="en-US" sz="4800" dirty="0">
                <a:latin typeface="Corbel" panose="020B0503020204020204" pitchFamily="34" charset="0"/>
              </a:rPr>
              <a:t>Scale Service</a:t>
            </a:r>
          </a:p>
        </p:txBody>
      </p:sp>
      <p:sp>
        <p:nvSpPr>
          <p:cNvPr id="49" name="Rectangle 48"/>
          <p:cNvSpPr/>
          <p:nvPr/>
        </p:nvSpPr>
        <p:spPr bwMode="auto">
          <a:xfrm>
            <a:off x="8028761" y="1040292"/>
            <a:ext cx="1511564" cy="5855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Rectangle 33"/>
          <p:cNvSpPr/>
          <p:nvPr/>
        </p:nvSpPr>
        <p:spPr>
          <a:xfrm>
            <a:off x="4688378" y="771242"/>
            <a:ext cx="5843848" cy="112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7731" y="288689"/>
            <a:ext cx="1647941" cy="954071"/>
          </a:xfrm>
          <a:prstGeom prst="rect">
            <a:avLst/>
          </a:prstGeom>
        </p:spPr>
      </p:pic>
      <p:sp>
        <p:nvSpPr>
          <p:cNvPr id="39" name="Rectangle 38"/>
          <p:cNvSpPr/>
          <p:nvPr/>
        </p:nvSpPr>
        <p:spPr>
          <a:xfrm>
            <a:off x="2702972" y="1082139"/>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Node</a:t>
            </a:r>
          </a:p>
        </p:txBody>
      </p:sp>
      <p:cxnSp>
        <p:nvCxnSpPr>
          <p:cNvPr id="40" name="Straight Connector 39"/>
          <p:cNvCxnSpPr>
            <a:cxnSpLocks/>
          </p:cNvCxnSpPr>
          <p:nvPr/>
        </p:nvCxnSpPr>
        <p:spPr>
          <a:xfrm>
            <a:off x="1251282" y="2559962"/>
            <a:ext cx="9785686" cy="318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Arrow Connector 40"/>
          <p:cNvCxnSpPr>
            <a:cxnSpLocks/>
          </p:cNvCxnSpPr>
          <p:nvPr/>
        </p:nvCxnSpPr>
        <p:spPr>
          <a:xfrm flipH="1">
            <a:off x="3951143" y="2272259"/>
            <a:ext cx="1598716" cy="102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6855521" y="2234607"/>
            <a:ext cx="1534500" cy="1036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6255409" y="2512197"/>
            <a:ext cx="24926" cy="2322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810917" y="1136357"/>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Node</a:t>
            </a:r>
          </a:p>
        </p:txBody>
      </p:sp>
      <p:cxnSp>
        <p:nvCxnSpPr>
          <p:cNvPr id="6" name="Straight Arrow Connector 5"/>
          <p:cNvCxnSpPr>
            <a:cxnSpLocks/>
          </p:cNvCxnSpPr>
          <p:nvPr/>
        </p:nvCxnSpPr>
        <p:spPr>
          <a:xfrm>
            <a:off x="5811051" y="1562570"/>
            <a:ext cx="774264" cy="117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1608703" y="1707701"/>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Use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937" y="1082139"/>
            <a:ext cx="914400" cy="914400"/>
          </a:xfrm>
          <a:prstGeom prst="rect">
            <a:avLst/>
          </a:prstGeom>
        </p:spPr>
      </p:pic>
      <p:cxnSp>
        <p:nvCxnSpPr>
          <p:cNvPr id="18" name="Straight Arrow Connector 17"/>
          <p:cNvCxnSpPr>
            <a:cxnSpLocks/>
          </p:cNvCxnSpPr>
          <p:nvPr/>
        </p:nvCxnSpPr>
        <p:spPr>
          <a:xfrm>
            <a:off x="1511320" y="1555301"/>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6823" y="6328432"/>
            <a:ext cx="13074316" cy="646331"/>
          </a:xfrm>
          <a:prstGeom prst="rect">
            <a:avLst/>
          </a:prstGeom>
        </p:spPr>
        <p:txBody>
          <a:bodyPr wrap="square">
            <a:spAutoFit/>
          </a:bodyPr>
          <a:lstStyle/>
          <a:p>
            <a:pPr algn="ctr"/>
            <a:r>
              <a:rPr lang="en-US" sz="3600" dirty="0" err="1"/>
              <a:t>docker</a:t>
            </a:r>
            <a:r>
              <a:rPr lang="en-US" sz="3600" dirty="0"/>
              <a:t> service scale </a:t>
            </a:r>
            <a:r>
              <a:rPr lang="en-US" sz="3600" dirty="0" err="1"/>
              <a:t>helloworld</a:t>
            </a:r>
            <a:r>
              <a:rPr lang="en-US" sz="3600" dirty="0"/>
              <a:t>=3</a:t>
            </a:r>
          </a:p>
        </p:txBody>
      </p:sp>
      <p:sp>
        <p:nvSpPr>
          <p:cNvPr id="20" name="Rectangle 19"/>
          <p:cNvSpPr/>
          <p:nvPr/>
        </p:nvSpPr>
        <p:spPr>
          <a:xfrm>
            <a:off x="4298325" y="4903407"/>
            <a:ext cx="3520441"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r>
              <a:rPr lang="en-US" b="1" dirty="0"/>
              <a:t>orke</a:t>
            </a:r>
            <a:r>
              <a:rPr lang="en-US" dirty="0"/>
              <a:t>r Node</a:t>
            </a:r>
          </a:p>
        </p:txBody>
      </p:sp>
      <p:sp>
        <p:nvSpPr>
          <p:cNvPr id="21" name="Rectangle 20"/>
          <p:cNvSpPr/>
          <p:nvPr/>
        </p:nvSpPr>
        <p:spPr>
          <a:xfrm>
            <a:off x="1251282" y="3371787"/>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22" name="Hexagon 21"/>
          <p:cNvSpPr/>
          <p:nvPr/>
        </p:nvSpPr>
        <p:spPr bwMode="auto">
          <a:xfrm>
            <a:off x="1319317" y="4366287"/>
            <a:ext cx="358519" cy="304740"/>
          </a:xfrm>
          <a:prstGeom prst="hexagon">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25" name="Hexagon 24"/>
          <p:cNvSpPr/>
          <p:nvPr/>
        </p:nvSpPr>
        <p:spPr bwMode="auto">
          <a:xfrm>
            <a:off x="4391982" y="5898409"/>
            <a:ext cx="358519" cy="304740"/>
          </a:xfrm>
          <a:prstGeom prst="hexagon">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26" name="Hexagon 25"/>
          <p:cNvSpPr/>
          <p:nvPr/>
        </p:nvSpPr>
        <p:spPr bwMode="auto">
          <a:xfrm>
            <a:off x="7594965" y="4428475"/>
            <a:ext cx="358519" cy="304740"/>
          </a:xfrm>
          <a:prstGeom prst="hexagon">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247140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anim calcmode="lin" valueType="num">
                                      <p:cBhvr>
                                        <p:cTn id="17" dur="1000" fill="hold"/>
                                        <p:tgtEl>
                                          <p:spTgt spid="26"/>
                                        </p:tgtEl>
                                        <p:attrNameLst>
                                          <p:attrName>ppt_x</p:attrName>
                                        </p:attrNameLst>
                                      </p:cBhvr>
                                      <p:tavLst>
                                        <p:tav tm="0">
                                          <p:val>
                                            <p:strVal val="#ppt_x"/>
                                          </p:val>
                                        </p:tav>
                                        <p:tav tm="100000">
                                          <p:val>
                                            <p:strVal val="#ppt_x"/>
                                          </p:val>
                                        </p:tav>
                                      </p:tavLst>
                                    </p:anim>
                                    <p:anim calcmode="lin" valueType="num">
                                      <p:cBhvr>
                                        <p:cTn id="1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0442" y="2870261"/>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 Proxy</a:t>
            </a:r>
          </a:p>
        </p:txBody>
      </p:sp>
      <p:sp>
        <p:nvSpPr>
          <p:cNvPr id="5" name="Rectangle 4"/>
          <p:cNvSpPr/>
          <p:nvPr/>
        </p:nvSpPr>
        <p:spPr>
          <a:xfrm>
            <a:off x="6416715" y="1161777"/>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(Container) – nginx:1.0</a:t>
            </a:r>
          </a:p>
        </p:txBody>
      </p:sp>
      <p:sp>
        <p:nvSpPr>
          <p:cNvPr id="6" name="Rectangle 5"/>
          <p:cNvSpPr/>
          <p:nvPr/>
        </p:nvSpPr>
        <p:spPr>
          <a:xfrm>
            <a:off x="6416715" y="2870261"/>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(Container) – nginx:1.0</a:t>
            </a:r>
          </a:p>
        </p:txBody>
      </p:sp>
      <p:sp>
        <p:nvSpPr>
          <p:cNvPr id="7" name="Rectangle 6"/>
          <p:cNvSpPr/>
          <p:nvPr/>
        </p:nvSpPr>
        <p:spPr>
          <a:xfrm>
            <a:off x="6416714" y="4578745"/>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(Container) – nginx:1.0</a:t>
            </a:r>
          </a:p>
        </p:txBody>
      </p:sp>
      <p:cxnSp>
        <p:nvCxnSpPr>
          <p:cNvPr id="9" name="Straight Connector 8"/>
          <p:cNvCxnSpPr>
            <a:cxnSpLocks/>
          </p:cNvCxnSpPr>
          <p:nvPr/>
        </p:nvCxnSpPr>
        <p:spPr>
          <a:xfrm>
            <a:off x="5406186" y="462802"/>
            <a:ext cx="16042" cy="512545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ectangle 10"/>
          <p:cNvSpPr/>
          <p:nvPr/>
        </p:nvSpPr>
        <p:spPr>
          <a:xfrm>
            <a:off x="2919565" y="6083787"/>
            <a:ext cx="6994453" cy="646331"/>
          </a:xfrm>
          <a:prstGeom prst="rect">
            <a:avLst/>
          </a:prstGeom>
        </p:spPr>
        <p:txBody>
          <a:bodyPr wrap="square">
            <a:spAutoFit/>
          </a:bodyPr>
          <a:lstStyle/>
          <a:p>
            <a:r>
              <a:rPr lang="en-US" sz="3600" dirty="0" err="1"/>
              <a:t>docker</a:t>
            </a:r>
            <a:r>
              <a:rPr lang="en-US" sz="3600" dirty="0"/>
              <a:t> service scale proxy=3</a:t>
            </a:r>
          </a:p>
        </p:txBody>
      </p:sp>
    </p:spTree>
    <p:extLst>
      <p:ext uri="{BB962C8B-B14F-4D97-AF65-F5344CB8AC3E}">
        <p14:creationId xmlns:p14="http://schemas.microsoft.com/office/powerpoint/2010/main" val="16856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9208" y="1487081"/>
            <a:ext cx="2117686" cy="70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 Proxy</a:t>
            </a:r>
          </a:p>
        </p:txBody>
      </p:sp>
      <p:sp>
        <p:nvSpPr>
          <p:cNvPr id="5" name="Rectangle 4"/>
          <p:cNvSpPr/>
          <p:nvPr/>
        </p:nvSpPr>
        <p:spPr>
          <a:xfrm>
            <a:off x="7924918" y="620076"/>
            <a:ext cx="2117686" cy="70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(Container) – nginx:1.0</a:t>
            </a:r>
          </a:p>
        </p:txBody>
      </p:sp>
      <p:sp>
        <p:nvSpPr>
          <p:cNvPr id="6" name="Rectangle 5"/>
          <p:cNvSpPr/>
          <p:nvPr/>
        </p:nvSpPr>
        <p:spPr>
          <a:xfrm>
            <a:off x="7924918" y="1487081"/>
            <a:ext cx="2117686" cy="70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(Container) – nginx:1.0</a:t>
            </a:r>
          </a:p>
        </p:txBody>
      </p:sp>
      <p:sp>
        <p:nvSpPr>
          <p:cNvPr id="7" name="Rectangle 6"/>
          <p:cNvSpPr/>
          <p:nvPr/>
        </p:nvSpPr>
        <p:spPr>
          <a:xfrm>
            <a:off x="7924918" y="2282484"/>
            <a:ext cx="2117686" cy="70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(Container) – nginx:1.0</a:t>
            </a:r>
          </a:p>
        </p:txBody>
      </p:sp>
      <p:cxnSp>
        <p:nvCxnSpPr>
          <p:cNvPr id="9" name="Straight Connector 8"/>
          <p:cNvCxnSpPr>
            <a:cxnSpLocks/>
          </p:cNvCxnSpPr>
          <p:nvPr/>
        </p:nvCxnSpPr>
        <p:spPr>
          <a:xfrm>
            <a:off x="7676272" y="449013"/>
            <a:ext cx="16042" cy="271353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ectangle 10"/>
          <p:cNvSpPr/>
          <p:nvPr/>
        </p:nvSpPr>
        <p:spPr>
          <a:xfrm>
            <a:off x="2919565" y="6083787"/>
            <a:ext cx="6994453" cy="646331"/>
          </a:xfrm>
          <a:prstGeom prst="rect">
            <a:avLst/>
          </a:prstGeom>
        </p:spPr>
        <p:txBody>
          <a:bodyPr wrap="square">
            <a:spAutoFit/>
          </a:bodyPr>
          <a:lstStyle/>
          <a:p>
            <a:r>
              <a:rPr lang="en-US" sz="3600" dirty="0" err="1"/>
              <a:t>docker</a:t>
            </a:r>
            <a:r>
              <a:rPr lang="en-US" sz="3600" dirty="0"/>
              <a:t> service scale proxy=3</a:t>
            </a:r>
          </a:p>
        </p:txBody>
      </p:sp>
      <p:sp>
        <p:nvSpPr>
          <p:cNvPr id="16" name="Rectangle 15"/>
          <p:cNvSpPr/>
          <p:nvPr/>
        </p:nvSpPr>
        <p:spPr>
          <a:xfrm>
            <a:off x="5009208" y="4448352"/>
            <a:ext cx="2117686" cy="70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 Front</a:t>
            </a:r>
          </a:p>
        </p:txBody>
      </p:sp>
      <p:sp>
        <p:nvSpPr>
          <p:cNvPr id="17" name="Rectangle 16"/>
          <p:cNvSpPr/>
          <p:nvPr/>
        </p:nvSpPr>
        <p:spPr>
          <a:xfrm>
            <a:off x="7924918" y="3558290"/>
            <a:ext cx="2117686" cy="70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(Container) – dotnetapp:1.0</a:t>
            </a:r>
          </a:p>
        </p:txBody>
      </p:sp>
      <p:sp>
        <p:nvSpPr>
          <p:cNvPr id="18" name="Rectangle 17"/>
          <p:cNvSpPr/>
          <p:nvPr/>
        </p:nvSpPr>
        <p:spPr>
          <a:xfrm>
            <a:off x="7924918" y="4425295"/>
            <a:ext cx="2117686" cy="70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(Container) – dotenetapp:1.0</a:t>
            </a:r>
          </a:p>
        </p:txBody>
      </p:sp>
      <p:sp>
        <p:nvSpPr>
          <p:cNvPr id="19" name="Rectangle 18"/>
          <p:cNvSpPr/>
          <p:nvPr/>
        </p:nvSpPr>
        <p:spPr>
          <a:xfrm>
            <a:off x="7924918" y="5220698"/>
            <a:ext cx="2117686" cy="70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(Container) – dotnetapp:1.0</a:t>
            </a:r>
          </a:p>
        </p:txBody>
      </p:sp>
      <p:cxnSp>
        <p:nvCxnSpPr>
          <p:cNvPr id="20" name="Straight Connector 19"/>
          <p:cNvCxnSpPr>
            <a:cxnSpLocks/>
          </p:cNvCxnSpPr>
          <p:nvPr/>
        </p:nvCxnSpPr>
        <p:spPr>
          <a:xfrm>
            <a:off x="7692314" y="3558290"/>
            <a:ext cx="0" cy="254247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a:cxnSpLocks/>
          </p:cNvCxnSpPr>
          <p:nvPr/>
        </p:nvCxnSpPr>
        <p:spPr>
          <a:xfrm>
            <a:off x="4443788" y="552865"/>
            <a:ext cx="16042" cy="55309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a:cxnSpLocks/>
          </p:cNvCxnSpPr>
          <p:nvPr/>
        </p:nvCxnSpPr>
        <p:spPr>
          <a:xfrm flipH="1">
            <a:off x="5113608" y="3318326"/>
            <a:ext cx="51574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Rectangle 24"/>
          <p:cNvSpPr/>
          <p:nvPr/>
        </p:nvSpPr>
        <p:spPr>
          <a:xfrm>
            <a:off x="1243736" y="2923967"/>
            <a:ext cx="2117686" cy="70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Stack – </a:t>
            </a:r>
            <a:r>
              <a:rPr lang="en-US" dirty="0" err="1"/>
              <a:t>MyApp</a:t>
            </a:r>
            <a:endParaRPr lang="en-US" dirty="0"/>
          </a:p>
        </p:txBody>
      </p:sp>
      <p:sp>
        <p:nvSpPr>
          <p:cNvPr id="22" name="Rectangle 21"/>
          <p:cNvSpPr/>
          <p:nvPr/>
        </p:nvSpPr>
        <p:spPr>
          <a:xfrm>
            <a:off x="3048151" y="6088732"/>
            <a:ext cx="6994453" cy="646331"/>
          </a:xfrm>
          <a:prstGeom prst="rect">
            <a:avLst/>
          </a:prstGeom>
        </p:spPr>
        <p:txBody>
          <a:bodyPr wrap="square">
            <a:spAutoFit/>
          </a:bodyPr>
          <a:lstStyle/>
          <a:p>
            <a:r>
              <a:rPr lang="en-US" sz="3600" dirty="0" err="1"/>
              <a:t>docker</a:t>
            </a:r>
            <a:r>
              <a:rPr lang="en-US" sz="3600" dirty="0"/>
              <a:t> service scale front=3</a:t>
            </a:r>
          </a:p>
        </p:txBody>
      </p:sp>
    </p:spTree>
    <p:extLst>
      <p:ext uri="{BB962C8B-B14F-4D97-AF65-F5344CB8AC3E}">
        <p14:creationId xmlns:p14="http://schemas.microsoft.com/office/powerpoint/2010/main" val="158848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P spid="11" grpId="1"/>
      <p:bldP spid="18" grpId="0" animBg="1"/>
      <p:bldP spid="19" grpId="0" animBg="1"/>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178911"/>
            <a:ext cx="10515600" cy="1325563"/>
          </a:xfrm>
        </p:spPr>
        <p:txBody>
          <a:bodyPr>
            <a:normAutofit/>
          </a:bodyPr>
          <a:lstStyle/>
          <a:p>
            <a:r>
              <a:rPr lang="en-US" spc="-100" dirty="0">
                <a:ln w="3175">
                  <a:noFill/>
                </a:ln>
                <a:solidFill>
                  <a:srgbClr val="0072C6"/>
                </a:solidFill>
              </a:rPr>
              <a:t>Docker Compose</a:t>
            </a:r>
            <a:br>
              <a:rPr lang="en-US" spc="-100" dirty="0">
                <a:ln w="3175">
                  <a:noFill/>
                </a:ln>
                <a:solidFill>
                  <a:srgbClr val="0072C6"/>
                </a:solidFill>
              </a:rPr>
            </a:br>
            <a:endParaRPr lang="en-US" spc="-100" dirty="0">
              <a:ln w="3175">
                <a:noFill/>
              </a:ln>
              <a:solidFill>
                <a:srgbClr val="0072C6"/>
              </a:solidFill>
            </a:endParaRPr>
          </a:p>
        </p:txBody>
      </p:sp>
      <p:sp>
        <p:nvSpPr>
          <p:cNvPr id="5" name="Rectangle 4"/>
          <p:cNvSpPr/>
          <p:nvPr/>
        </p:nvSpPr>
        <p:spPr>
          <a:xfrm>
            <a:off x="609599" y="5923067"/>
            <a:ext cx="12673263" cy="590931"/>
          </a:xfrm>
          <a:prstGeom prst="rect">
            <a:avLst/>
          </a:prstGeom>
        </p:spPr>
        <p:txBody>
          <a:bodyPr wrap="square">
            <a:spAutoFit/>
          </a:bodyPr>
          <a:lstStyle/>
          <a:p>
            <a:pPr defTabSz="914367">
              <a:lnSpc>
                <a:spcPct val="90000"/>
              </a:lnSpc>
              <a:spcBef>
                <a:spcPct val="20000"/>
              </a:spcBef>
              <a:buSzPct val="90000"/>
            </a:pPr>
            <a:r>
              <a:rPr lang="en-US" sz="3600" dirty="0" err="1">
                <a:gradFill>
                  <a:gsLst>
                    <a:gs pos="1250">
                      <a:schemeClr val="tx1"/>
                    </a:gs>
                    <a:gs pos="100000">
                      <a:schemeClr val="tx1"/>
                    </a:gs>
                  </a:gsLst>
                  <a:lin ang="5400000" scaled="0"/>
                </a:gradFill>
                <a:latin typeface="+mj-lt"/>
              </a:rPr>
              <a:t>docker</a:t>
            </a:r>
            <a:r>
              <a:rPr lang="en-US" sz="3600" dirty="0">
                <a:gradFill>
                  <a:gsLst>
                    <a:gs pos="1250">
                      <a:schemeClr val="tx1"/>
                    </a:gs>
                    <a:gs pos="100000">
                      <a:schemeClr val="tx1"/>
                    </a:gs>
                  </a:gsLst>
                  <a:lin ang="5400000" scaled="0"/>
                </a:gradFill>
                <a:latin typeface="+mj-lt"/>
              </a:rPr>
              <a:t> stack deploy -c deploy/</a:t>
            </a:r>
            <a:r>
              <a:rPr lang="en-US" sz="3600" dirty="0" err="1">
                <a:gradFill>
                  <a:gsLst>
                    <a:gs pos="1250">
                      <a:schemeClr val="tx1"/>
                    </a:gs>
                    <a:gs pos="100000">
                      <a:schemeClr val="tx1"/>
                    </a:gs>
                  </a:gsLst>
                  <a:lin ang="5400000" scaled="0"/>
                </a:gradFill>
                <a:latin typeface="+mj-lt"/>
              </a:rPr>
              <a:t>docker-compose.yml</a:t>
            </a:r>
            <a:r>
              <a:rPr lang="en-US" sz="3600" dirty="0">
                <a:gradFill>
                  <a:gsLst>
                    <a:gs pos="1250">
                      <a:schemeClr val="tx1"/>
                    </a:gs>
                    <a:gs pos="100000">
                      <a:schemeClr val="tx1"/>
                    </a:gs>
                  </a:gsLst>
                  <a:lin ang="5400000" scaled="0"/>
                </a:gradFill>
                <a:latin typeface="+mj-lt"/>
              </a:rPr>
              <a:t> </a:t>
            </a:r>
            <a:r>
              <a:rPr lang="en-US" sz="3600" dirty="0" err="1">
                <a:gradFill>
                  <a:gsLst>
                    <a:gs pos="1250">
                      <a:schemeClr val="tx1"/>
                    </a:gs>
                    <a:gs pos="100000">
                      <a:schemeClr val="tx1"/>
                    </a:gs>
                  </a:gsLst>
                  <a:lin ang="5400000" scaled="0"/>
                </a:gradFill>
                <a:latin typeface="+mj-lt"/>
              </a:rPr>
              <a:t>myshop</a:t>
            </a:r>
            <a:r>
              <a:rPr lang="en-US" sz="3600" dirty="0">
                <a:gradFill>
                  <a:gsLst>
                    <a:gs pos="1250">
                      <a:schemeClr val="tx1"/>
                    </a:gs>
                    <a:gs pos="100000">
                      <a:schemeClr val="tx1"/>
                    </a:gs>
                  </a:gsLst>
                  <a:lin ang="5400000" scaled="0"/>
                </a:gradFill>
                <a:latin typeface="+mj-lt"/>
              </a:rPr>
              <a:t> </a:t>
            </a:r>
            <a:endParaRPr lang="en-US" sz="3600" dirty="0"/>
          </a:p>
        </p:txBody>
      </p:sp>
      <p:pic>
        <p:nvPicPr>
          <p:cNvPr id="2" name="Picture 1"/>
          <p:cNvPicPr>
            <a:picLocks noChangeAspect="1"/>
          </p:cNvPicPr>
          <p:nvPr/>
        </p:nvPicPr>
        <p:blipFill>
          <a:blip r:embed="rId3"/>
          <a:stretch>
            <a:fillRect/>
          </a:stretch>
        </p:blipFill>
        <p:spPr>
          <a:xfrm>
            <a:off x="5057847" y="625642"/>
            <a:ext cx="3776765" cy="5107368"/>
          </a:xfrm>
          <a:prstGeom prst="rect">
            <a:avLst/>
          </a:prstGeom>
        </p:spPr>
      </p:pic>
      <p:sp>
        <p:nvSpPr>
          <p:cNvPr id="4" name="Rectangle 3"/>
          <p:cNvSpPr/>
          <p:nvPr/>
        </p:nvSpPr>
        <p:spPr>
          <a:xfrm>
            <a:off x="5255581" y="2689934"/>
            <a:ext cx="2769833" cy="3043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2924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949" y="171449"/>
            <a:ext cx="10515600" cy="1325563"/>
          </a:xfrm>
        </p:spPr>
        <p:txBody>
          <a:bodyPr>
            <a:normAutofit/>
          </a:bodyPr>
          <a:lstStyle/>
          <a:p>
            <a:r>
              <a:rPr lang="en-US" dirty="0">
                <a:solidFill>
                  <a:srgbClr val="0072C6"/>
                </a:solidFill>
              </a:rPr>
              <a:t>Deploying Docker</a:t>
            </a:r>
          </a:p>
        </p:txBody>
      </p:sp>
      <p:sp>
        <p:nvSpPr>
          <p:cNvPr id="9" name="TextBox 8"/>
          <p:cNvSpPr txBox="1"/>
          <p:nvPr/>
        </p:nvSpPr>
        <p:spPr>
          <a:xfrm>
            <a:off x="4475455" y="1302613"/>
            <a:ext cx="6450164" cy="1754326"/>
          </a:xfrm>
          <a:prstGeom prst="rect">
            <a:avLst/>
          </a:prstGeom>
          <a:noFill/>
        </p:spPr>
        <p:txBody>
          <a:bodyPr wrap="none" rtlCol="0">
            <a:spAutoFit/>
          </a:bodyPr>
          <a:lstStyle/>
          <a:p>
            <a:r>
              <a:rPr lang="en-US" dirty="0"/>
              <a:t>Demands:</a:t>
            </a:r>
          </a:p>
          <a:p>
            <a:pPr marL="742950" lvl="1" indent="-285750">
              <a:buFont typeface="Arial" panose="020B0604020202020204" pitchFamily="34" charset="0"/>
              <a:buChar char="•"/>
            </a:pPr>
            <a:r>
              <a:rPr lang="en-US" dirty="0"/>
              <a:t>Demand for you app grows (Scale &amp; Redundancy)</a:t>
            </a:r>
          </a:p>
          <a:p>
            <a:pPr marL="742950" lvl="1" indent="-285750">
              <a:buFont typeface="Arial" panose="020B0604020202020204" pitchFamily="34" charset="0"/>
              <a:buChar char="•"/>
            </a:pPr>
            <a:r>
              <a:rPr lang="en-US" dirty="0"/>
              <a:t>You add another external app (Multiple Services)</a:t>
            </a:r>
          </a:p>
          <a:p>
            <a:pPr marL="742950" lvl="1" indent="-285750">
              <a:buFont typeface="Arial" panose="020B0604020202020204" pitchFamily="34" charset="0"/>
              <a:buChar char="•"/>
            </a:pPr>
            <a:r>
              <a:rPr lang="en-US" dirty="0"/>
              <a:t>You need internal app  (More Services/ Independent Scale)</a:t>
            </a:r>
          </a:p>
          <a:p>
            <a:pPr marL="742950" lvl="1" indent="-285750">
              <a:buFont typeface="Arial" panose="020B0604020202020204" pitchFamily="34" charset="0"/>
              <a:buChar char="•"/>
            </a:pPr>
            <a:r>
              <a:rPr lang="en-US" dirty="0"/>
              <a:t>You love this container thing  (Batch processing)</a:t>
            </a:r>
          </a:p>
          <a:p>
            <a:pPr marL="742950" lvl="1" indent="-285750">
              <a:buFont typeface="Arial" panose="020B0604020202020204" pitchFamily="34" charset="0"/>
              <a:buChar char="•"/>
            </a:pPr>
            <a:r>
              <a:rPr lang="en-US" dirty="0"/>
              <a:t>Machine failures (Redundancy/ Coordination)</a:t>
            </a:r>
          </a:p>
        </p:txBody>
      </p:sp>
      <p:sp>
        <p:nvSpPr>
          <p:cNvPr id="13" name="Rectangle 12"/>
          <p:cNvSpPr/>
          <p:nvPr/>
        </p:nvSpPr>
        <p:spPr>
          <a:xfrm>
            <a:off x="3980357" y="4318958"/>
            <a:ext cx="1620449" cy="1277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VM </a:t>
            </a:r>
          </a:p>
        </p:txBody>
      </p:sp>
      <p:sp>
        <p:nvSpPr>
          <p:cNvPr id="14" name="Rectangle 13"/>
          <p:cNvSpPr/>
          <p:nvPr/>
        </p:nvSpPr>
        <p:spPr>
          <a:xfrm>
            <a:off x="6353988" y="4316572"/>
            <a:ext cx="1620449" cy="1277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VM</a:t>
            </a:r>
          </a:p>
        </p:txBody>
      </p:sp>
      <p:sp>
        <p:nvSpPr>
          <p:cNvPr id="15" name="Rectangle 14"/>
          <p:cNvSpPr/>
          <p:nvPr/>
        </p:nvSpPr>
        <p:spPr>
          <a:xfrm>
            <a:off x="8412796" y="4321344"/>
            <a:ext cx="1620449" cy="1277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VM </a:t>
            </a:r>
          </a:p>
        </p:txBody>
      </p:sp>
      <p:sp>
        <p:nvSpPr>
          <p:cNvPr id="17" name="Hexagon 16"/>
          <p:cNvSpPr/>
          <p:nvPr/>
        </p:nvSpPr>
        <p:spPr bwMode="auto">
          <a:xfrm>
            <a:off x="3993703" y="5289137"/>
            <a:ext cx="358519" cy="304740"/>
          </a:xfrm>
          <a:prstGeom prst="hexagon">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435514" y="1497012"/>
            <a:ext cx="358519" cy="304740"/>
          </a:xfrm>
          <a:prstGeom prst="hexagon">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r>
              <a:rPr lang="en-US" dirty="0">
                <a:solidFill>
                  <a:schemeClr val="tx1"/>
                </a:solidFill>
                <a:latin typeface="Segoe UI"/>
                <a:ea typeface="Segoe UI" pitchFamily="34" charset="0"/>
                <a:cs typeface="Segoe UI" pitchFamily="34" charset="0"/>
              </a:rPr>
              <a:t>Service 1</a:t>
            </a:r>
          </a:p>
        </p:txBody>
      </p:sp>
      <p:sp>
        <p:nvSpPr>
          <p:cNvPr id="21" name="Hexagon 20"/>
          <p:cNvSpPr/>
          <p:nvPr/>
        </p:nvSpPr>
        <p:spPr bwMode="auto">
          <a:xfrm>
            <a:off x="430557" y="1998542"/>
            <a:ext cx="358519" cy="304740"/>
          </a:xfrm>
          <a:prstGeom prst="hex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r>
              <a:rPr lang="en-US" dirty="0">
                <a:solidFill>
                  <a:schemeClr val="tx1"/>
                </a:solidFill>
                <a:latin typeface="Segoe UI"/>
                <a:ea typeface="Segoe UI" pitchFamily="34" charset="0"/>
                <a:cs typeface="Segoe UI" pitchFamily="34" charset="0"/>
              </a:rPr>
              <a:t>Service 2</a:t>
            </a:r>
          </a:p>
        </p:txBody>
      </p:sp>
      <p:sp>
        <p:nvSpPr>
          <p:cNvPr id="26" name="Hexagon 25"/>
          <p:cNvSpPr/>
          <p:nvPr/>
        </p:nvSpPr>
        <p:spPr bwMode="auto">
          <a:xfrm>
            <a:off x="454782" y="2539885"/>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r>
              <a:rPr lang="en-US" dirty="0">
                <a:solidFill>
                  <a:schemeClr val="tx1"/>
                </a:solidFill>
                <a:latin typeface="Segoe UI"/>
                <a:ea typeface="Segoe UI" pitchFamily="34" charset="0"/>
                <a:cs typeface="Segoe UI" pitchFamily="34" charset="0"/>
              </a:rPr>
              <a:t>Service 3</a:t>
            </a:r>
          </a:p>
        </p:txBody>
      </p:sp>
      <p:grpSp>
        <p:nvGrpSpPr>
          <p:cNvPr id="2" name="Group 1"/>
          <p:cNvGrpSpPr/>
          <p:nvPr/>
        </p:nvGrpSpPr>
        <p:grpSpPr>
          <a:xfrm>
            <a:off x="2489392" y="1429747"/>
            <a:ext cx="1620450" cy="1277305"/>
            <a:chOff x="4790581" y="1414950"/>
            <a:chExt cx="1620450" cy="1277305"/>
          </a:xfrm>
        </p:grpSpPr>
        <p:sp>
          <p:nvSpPr>
            <p:cNvPr id="10" name="Rectangle 9"/>
            <p:cNvSpPr/>
            <p:nvPr/>
          </p:nvSpPr>
          <p:spPr>
            <a:xfrm>
              <a:off x="4790582" y="1414950"/>
              <a:ext cx="1620449" cy="1277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VM</a:t>
              </a:r>
            </a:p>
          </p:txBody>
        </p:sp>
        <p:sp>
          <p:nvSpPr>
            <p:cNvPr id="30" name="Hexagon 29"/>
            <p:cNvSpPr/>
            <p:nvPr/>
          </p:nvSpPr>
          <p:spPr bwMode="auto">
            <a:xfrm>
              <a:off x="4790581" y="2387515"/>
              <a:ext cx="358519" cy="304740"/>
            </a:xfrm>
            <a:prstGeom prst="hexagon">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1" name="Hexagon 30"/>
          <p:cNvSpPr/>
          <p:nvPr/>
        </p:nvSpPr>
        <p:spPr bwMode="auto">
          <a:xfrm>
            <a:off x="427922" y="3056939"/>
            <a:ext cx="358519" cy="304740"/>
          </a:xfrm>
          <a:prstGeom prst="hexagon">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r>
              <a:rPr lang="en-US" dirty="0">
                <a:solidFill>
                  <a:schemeClr val="tx1"/>
                </a:solidFill>
                <a:latin typeface="Segoe UI"/>
                <a:ea typeface="Segoe UI" pitchFamily="34" charset="0"/>
                <a:cs typeface="Segoe UI" pitchFamily="34" charset="0"/>
              </a:rPr>
              <a:t>Service 4</a:t>
            </a:r>
          </a:p>
        </p:txBody>
      </p:sp>
      <p:sp>
        <p:nvSpPr>
          <p:cNvPr id="29" name="Multiply 2"/>
          <p:cNvSpPr/>
          <p:nvPr/>
        </p:nvSpPr>
        <p:spPr bwMode="auto">
          <a:xfrm>
            <a:off x="3907527" y="4159722"/>
            <a:ext cx="1767060" cy="14389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2310133" y="5293909"/>
            <a:ext cx="358519" cy="304740"/>
          </a:xfrm>
          <a:prstGeom prst="hex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27" name="Hexagon 26"/>
          <p:cNvSpPr/>
          <p:nvPr/>
        </p:nvSpPr>
        <p:spPr bwMode="auto">
          <a:xfrm>
            <a:off x="2711593" y="5293909"/>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32" name="Hexagon 31"/>
          <p:cNvSpPr/>
          <p:nvPr/>
        </p:nvSpPr>
        <p:spPr bwMode="auto">
          <a:xfrm>
            <a:off x="3088183" y="5282674"/>
            <a:ext cx="358519" cy="304740"/>
          </a:xfrm>
          <a:prstGeom prst="hexagon">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33" name="Hexagon 32"/>
          <p:cNvSpPr/>
          <p:nvPr/>
        </p:nvSpPr>
        <p:spPr bwMode="auto">
          <a:xfrm>
            <a:off x="3100051" y="4971443"/>
            <a:ext cx="358519" cy="304740"/>
          </a:xfrm>
          <a:prstGeom prst="hexagon">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34" name="Hexagon 33"/>
          <p:cNvSpPr/>
          <p:nvPr/>
        </p:nvSpPr>
        <p:spPr bwMode="auto">
          <a:xfrm>
            <a:off x="3100050" y="4648947"/>
            <a:ext cx="358519" cy="304740"/>
          </a:xfrm>
          <a:prstGeom prst="hexagon">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18" name="Hexagon 17"/>
          <p:cNvSpPr/>
          <p:nvPr/>
        </p:nvSpPr>
        <p:spPr bwMode="auto">
          <a:xfrm>
            <a:off x="6326169" y="5284232"/>
            <a:ext cx="358519" cy="304740"/>
          </a:xfrm>
          <a:prstGeom prst="hexagon">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8384977" y="5280748"/>
            <a:ext cx="358519" cy="304740"/>
          </a:xfrm>
          <a:prstGeom prst="hexagon">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6734427" y="5292013"/>
            <a:ext cx="358519" cy="304740"/>
          </a:xfrm>
          <a:prstGeom prst="hex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25" name="Hexagon 24"/>
          <p:cNvSpPr/>
          <p:nvPr/>
        </p:nvSpPr>
        <p:spPr bwMode="auto">
          <a:xfrm>
            <a:off x="8754890" y="5284232"/>
            <a:ext cx="358519" cy="304740"/>
          </a:xfrm>
          <a:prstGeom prst="hex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28" name="Hexagon 27"/>
          <p:cNvSpPr/>
          <p:nvPr/>
        </p:nvSpPr>
        <p:spPr bwMode="auto">
          <a:xfrm>
            <a:off x="4725863" y="5289626"/>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35" name="Hexagon 34"/>
          <p:cNvSpPr/>
          <p:nvPr/>
        </p:nvSpPr>
        <p:spPr bwMode="auto">
          <a:xfrm>
            <a:off x="5077007" y="5272816"/>
            <a:ext cx="358519" cy="304740"/>
          </a:xfrm>
          <a:prstGeom prst="hexagon">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39" name="Hexagon 38"/>
          <p:cNvSpPr/>
          <p:nvPr/>
        </p:nvSpPr>
        <p:spPr bwMode="auto">
          <a:xfrm>
            <a:off x="9106697" y="5272816"/>
            <a:ext cx="358519" cy="304740"/>
          </a:xfrm>
          <a:prstGeom prst="hexagon">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41" name="Hexagon 40"/>
          <p:cNvSpPr/>
          <p:nvPr/>
        </p:nvSpPr>
        <p:spPr bwMode="auto">
          <a:xfrm>
            <a:off x="7049387" y="5253371"/>
            <a:ext cx="358519" cy="304740"/>
          </a:xfrm>
          <a:prstGeom prst="hexagon">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42" name="Hexagon 41"/>
          <p:cNvSpPr/>
          <p:nvPr/>
        </p:nvSpPr>
        <p:spPr bwMode="auto">
          <a:xfrm>
            <a:off x="7397197" y="5253371"/>
            <a:ext cx="358519" cy="304740"/>
          </a:xfrm>
          <a:prstGeom prst="hexagon">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
        <p:nvSpPr>
          <p:cNvPr id="47" name="Hexagon 46"/>
          <p:cNvSpPr/>
          <p:nvPr/>
        </p:nvSpPr>
        <p:spPr bwMode="auto">
          <a:xfrm>
            <a:off x="4352222" y="5293939"/>
            <a:ext cx="358519" cy="304740"/>
          </a:xfrm>
          <a:prstGeom prst="hex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548640" tIns="89630" rIns="0" bIns="33615" rtlCol="0" anchor="ctr" anchorCtr="0"/>
          <a:lstStyle/>
          <a:p>
            <a:pPr defTabSz="913862">
              <a:defRPr/>
            </a:pPr>
            <a:endParaRPr lang="en-US" dirty="0">
              <a:solidFill>
                <a:schemeClr val="tx1"/>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112374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91667E-6 -0.00556 L -0.04635 0.42338 " pathEditMode="relative" rAng="0" ptsTypes="AA">
                                      <p:cBhvr>
                                        <p:cTn id="12" dur="2000" fill="hold"/>
                                        <p:tgtEl>
                                          <p:spTgt spid="2"/>
                                        </p:tgtEl>
                                        <p:attrNameLst>
                                          <p:attrName>ppt_x</p:attrName>
                                          <p:attrName>ppt_y</p:attrName>
                                        </p:attrNameLst>
                                      </p:cBhvr>
                                      <p:rCtr x="-2318" y="21435"/>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1000"/>
                                        <p:tgtEl>
                                          <p:spTgt spid="47"/>
                                        </p:tgtEl>
                                      </p:cBhvr>
                                    </p:animEffect>
                                    <p:anim calcmode="lin" valueType="num">
                                      <p:cBhvr>
                                        <p:cTn id="61" dur="1000" fill="hold"/>
                                        <p:tgtEl>
                                          <p:spTgt spid="47"/>
                                        </p:tgtEl>
                                        <p:attrNameLst>
                                          <p:attrName>ppt_x</p:attrName>
                                        </p:attrNameLst>
                                      </p:cBhvr>
                                      <p:tavLst>
                                        <p:tav tm="0">
                                          <p:val>
                                            <p:strVal val="#ppt_x"/>
                                          </p:val>
                                        </p:tav>
                                        <p:tav tm="100000">
                                          <p:val>
                                            <p:strVal val="#ppt_x"/>
                                          </p:val>
                                        </p:tav>
                                      </p:tavLst>
                                    </p:anim>
                                    <p:anim calcmode="lin" valueType="num">
                                      <p:cBhvr>
                                        <p:cTn id="62" dur="1000" fill="hold"/>
                                        <p:tgtEl>
                                          <p:spTgt spid="4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anim calcmode="lin" valueType="num">
                                      <p:cBhvr>
                                        <p:cTn id="66" dur="1000" fill="hold"/>
                                        <p:tgtEl>
                                          <p:spTgt spid="25"/>
                                        </p:tgtEl>
                                        <p:attrNameLst>
                                          <p:attrName>ppt_x</p:attrName>
                                        </p:attrNameLst>
                                      </p:cBhvr>
                                      <p:tavLst>
                                        <p:tav tm="0">
                                          <p:val>
                                            <p:strVal val="#ppt_x"/>
                                          </p:val>
                                        </p:tav>
                                        <p:tav tm="100000">
                                          <p:val>
                                            <p:strVal val="#ppt_x"/>
                                          </p:val>
                                        </p:tav>
                                      </p:tavLst>
                                    </p:anim>
                                    <p:anim calcmode="lin" valueType="num">
                                      <p:cBhvr>
                                        <p:cTn id="6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1000"/>
                                        <p:tgtEl>
                                          <p:spTgt spid="28"/>
                                        </p:tgtEl>
                                      </p:cBhvr>
                                    </p:animEffect>
                                    <p:anim calcmode="lin" valueType="num">
                                      <p:cBhvr>
                                        <p:cTn id="84" dur="1000" fill="hold"/>
                                        <p:tgtEl>
                                          <p:spTgt spid="28"/>
                                        </p:tgtEl>
                                        <p:attrNameLst>
                                          <p:attrName>ppt_x</p:attrName>
                                        </p:attrNameLst>
                                      </p:cBhvr>
                                      <p:tavLst>
                                        <p:tav tm="0">
                                          <p:val>
                                            <p:strVal val="#ppt_x"/>
                                          </p:val>
                                        </p:tav>
                                        <p:tav tm="100000">
                                          <p:val>
                                            <p:strVal val="#ppt_x"/>
                                          </p:val>
                                        </p:tav>
                                      </p:tavLst>
                                    </p:anim>
                                    <p:anim calcmode="lin" valueType="num">
                                      <p:cBhvr>
                                        <p:cTn id="8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1000"/>
                                        <p:tgtEl>
                                          <p:spTgt spid="32"/>
                                        </p:tgtEl>
                                      </p:cBhvr>
                                    </p:animEffect>
                                    <p:anim calcmode="lin" valueType="num">
                                      <p:cBhvr>
                                        <p:cTn id="97" dur="1000" fill="hold"/>
                                        <p:tgtEl>
                                          <p:spTgt spid="32"/>
                                        </p:tgtEl>
                                        <p:attrNameLst>
                                          <p:attrName>ppt_x</p:attrName>
                                        </p:attrNameLst>
                                      </p:cBhvr>
                                      <p:tavLst>
                                        <p:tav tm="0">
                                          <p:val>
                                            <p:strVal val="#ppt_x"/>
                                          </p:val>
                                        </p:tav>
                                        <p:tav tm="100000">
                                          <p:val>
                                            <p:strVal val="#ppt_x"/>
                                          </p:val>
                                        </p:tav>
                                      </p:tavLst>
                                    </p:anim>
                                    <p:anim calcmode="lin" valueType="num">
                                      <p:cBhvr>
                                        <p:cTn id="98" dur="1000" fill="hold"/>
                                        <p:tgtEl>
                                          <p:spTgt spid="3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1000"/>
                                        <p:tgtEl>
                                          <p:spTgt spid="33"/>
                                        </p:tgtEl>
                                      </p:cBhvr>
                                    </p:animEffect>
                                    <p:anim calcmode="lin" valueType="num">
                                      <p:cBhvr>
                                        <p:cTn id="102" dur="1000" fill="hold"/>
                                        <p:tgtEl>
                                          <p:spTgt spid="33"/>
                                        </p:tgtEl>
                                        <p:attrNameLst>
                                          <p:attrName>ppt_x</p:attrName>
                                        </p:attrNameLst>
                                      </p:cBhvr>
                                      <p:tavLst>
                                        <p:tav tm="0">
                                          <p:val>
                                            <p:strVal val="#ppt_x"/>
                                          </p:val>
                                        </p:tav>
                                        <p:tav tm="100000">
                                          <p:val>
                                            <p:strVal val="#ppt_x"/>
                                          </p:val>
                                        </p:tav>
                                      </p:tavLst>
                                    </p:anim>
                                    <p:anim calcmode="lin" valueType="num">
                                      <p:cBhvr>
                                        <p:cTn id="103" dur="1000" fill="hold"/>
                                        <p:tgtEl>
                                          <p:spTgt spid="33"/>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1000"/>
                                        <p:tgtEl>
                                          <p:spTgt spid="34"/>
                                        </p:tgtEl>
                                      </p:cBhvr>
                                    </p:animEffect>
                                    <p:anim calcmode="lin" valueType="num">
                                      <p:cBhvr>
                                        <p:cTn id="107" dur="1000" fill="hold"/>
                                        <p:tgtEl>
                                          <p:spTgt spid="34"/>
                                        </p:tgtEl>
                                        <p:attrNameLst>
                                          <p:attrName>ppt_x</p:attrName>
                                        </p:attrNameLst>
                                      </p:cBhvr>
                                      <p:tavLst>
                                        <p:tav tm="0">
                                          <p:val>
                                            <p:strVal val="#ppt_x"/>
                                          </p:val>
                                        </p:tav>
                                        <p:tav tm="100000">
                                          <p:val>
                                            <p:strVal val="#ppt_x"/>
                                          </p:val>
                                        </p:tav>
                                      </p:tavLst>
                                    </p:anim>
                                    <p:anim calcmode="lin" valueType="num">
                                      <p:cBhvr>
                                        <p:cTn id="108" dur="1000" fill="hold"/>
                                        <p:tgtEl>
                                          <p:spTgt spid="34"/>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1000"/>
                                        <p:tgtEl>
                                          <p:spTgt spid="35"/>
                                        </p:tgtEl>
                                      </p:cBhvr>
                                    </p:animEffect>
                                    <p:anim calcmode="lin" valueType="num">
                                      <p:cBhvr>
                                        <p:cTn id="112" dur="1000" fill="hold"/>
                                        <p:tgtEl>
                                          <p:spTgt spid="35"/>
                                        </p:tgtEl>
                                        <p:attrNameLst>
                                          <p:attrName>ppt_x</p:attrName>
                                        </p:attrNameLst>
                                      </p:cBhvr>
                                      <p:tavLst>
                                        <p:tav tm="0">
                                          <p:val>
                                            <p:strVal val="#ppt_x"/>
                                          </p:val>
                                        </p:tav>
                                        <p:tav tm="100000">
                                          <p:val>
                                            <p:strVal val="#ppt_x"/>
                                          </p:val>
                                        </p:tav>
                                      </p:tavLst>
                                    </p:anim>
                                    <p:anim calcmode="lin" valueType="num">
                                      <p:cBhvr>
                                        <p:cTn id="113" dur="1000" fill="hold"/>
                                        <p:tgtEl>
                                          <p:spTgt spid="35"/>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1000"/>
                                        <p:tgtEl>
                                          <p:spTgt spid="41"/>
                                        </p:tgtEl>
                                      </p:cBhvr>
                                    </p:animEffect>
                                    <p:anim calcmode="lin" valueType="num">
                                      <p:cBhvr>
                                        <p:cTn id="117" dur="1000" fill="hold"/>
                                        <p:tgtEl>
                                          <p:spTgt spid="41"/>
                                        </p:tgtEl>
                                        <p:attrNameLst>
                                          <p:attrName>ppt_x</p:attrName>
                                        </p:attrNameLst>
                                      </p:cBhvr>
                                      <p:tavLst>
                                        <p:tav tm="0">
                                          <p:val>
                                            <p:strVal val="#ppt_x"/>
                                          </p:val>
                                        </p:tav>
                                        <p:tav tm="100000">
                                          <p:val>
                                            <p:strVal val="#ppt_x"/>
                                          </p:val>
                                        </p:tav>
                                      </p:tavLst>
                                    </p:anim>
                                    <p:anim calcmode="lin" valueType="num">
                                      <p:cBhvr>
                                        <p:cTn id="118" dur="1000" fill="hold"/>
                                        <p:tgtEl>
                                          <p:spTgt spid="41"/>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1000"/>
                                        <p:tgtEl>
                                          <p:spTgt spid="42"/>
                                        </p:tgtEl>
                                      </p:cBhvr>
                                    </p:animEffect>
                                    <p:anim calcmode="lin" valueType="num">
                                      <p:cBhvr>
                                        <p:cTn id="122" dur="1000" fill="hold"/>
                                        <p:tgtEl>
                                          <p:spTgt spid="42"/>
                                        </p:tgtEl>
                                        <p:attrNameLst>
                                          <p:attrName>ppt_x</p:attrName>
                                        </p:attrNameLst>
                                      </p:cBhvr>
                                      <p:tavLst>
                                        <p:tav tm="0">
                                          <p:val>
                                            <p:strVal val="#ppt_x"/>
                                          </p:val>
                                        </p:tav>
                                        <p:tav tm="100000">
                                          <p:val>
                                            <p:strVal val="#ppt_x"/>
                                          </p:val>
                                        </p:tav>
                                      </p:tavLst>
                                    </p:anim>
                                    <p:anim calcmode="lin" valueType="num">
                                      <p:cBhvr>
                                        <p:cTn id="12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fade">
                                      <p:cBhvr>
                                        <p:cTn id="128" dur="1000"/>
                                        <p:tgtEl>
                                          <p:spTgt spid="39"/>
                                        </p:tgtEl>
                                      </p:cBhvr>
                                    </p:animEffect>
                                    <p:anim calcmode="lin" valueType="num">
                                      <p:cBhvr>
                                        <p:cTn id="129" dur="1000" fill="hold"/>
                                        <p:tgtEl>
                                          <p:spTgt spid="39"/>
                                        </p:tgtEl>
                                        <p:attrNameLst>
                                          <p:attrName>ppt_x</p:attrName>
                                        </p:attrNameLst>
                                      </p:cBhvr>
                                      <p:tavLst>
                                        <p:tav tm="0">
                                          <p:val>
                                            <p:strVal val="#ppt_x"/>
                                          </p:val>
                                        </p:tav>
                                        <p:tav tm="100000">
                                          <p:val>
                                            <p:strVal val="#ppt_x"/>
                                          </p:val>
                                        </p:tav>
                                      </p:tavLst>
                                    </p:anim>
                                    <p:anim calcmode="lin" valueType="num">
                                      <p:cBhvr>
                                        <p:cTn id="13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13"/>
                                        </p:tgtEl>
                                      </p:cBhvr>
                                    </p:animEffect>
                                    <p:set>
                                      <p:cBhvr>
                                        <p:cTn id="141" dur="1" fill="hold">
                                          <p:stCondLst>
                                            <p:cond delay="499"/>
                                          </p:stCondLst>
                                        </p:cTn>
                                        <p:tgtEl>
                                          <p:spTgt spid="13"/>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29"/>
                                        </p:tgtEl>
                                      </p:cBhvr>
                                    </p:animEffect>
                                    <p:set>
                                      <p:cBhvr>
                                        <p:cTn id="144" dur="1" fill="hold">
                                          <p:stCondLst>
                                            <p:cond delay="499"/>
                                          </p:stCondLst>
                                        </p:cTn>
                                        <p:tgtEl>
                                          <p:spTgt spid="2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31" presetClass="exit" presetSubtype="0" fill="hold" grpId="1" nodeType="clickEffect">
                                  <p:stCondLst>
                                    <p:cond delay="0"/>
                                  </p:stCondLst>
                                  <p:childTnLst>
                                    <p:anim calcmode="lin" valueType="num">
                                      <p:cBhvr>
                                        <p:cTn id="148" dur="1000"/>
                                        <p:tgtEl>
                                          <p:spTgt spid="17"/>
                                        </p:tgtEl>
                                        <p:attrNameLst>
                                          <p:attrName>ppt_w</p:attrName>
                                        </p:attrNameLst>
                                      </p:cBhvr>
                                      <p:tavLst>
                                        <p:tav tm="0">
                                          <p:val>
                                            <p:strVal val="ppt_w"/>
                                          </p:val>
                                        </p:tav>
                                        <p:tav tm="100000">
                                          <p:val>
                                            <p:fltVal val="0"/>
                                          </p:val>
                                        </p:tav>
                                      </p:tavLst>
                                    </p:anim>
                                    <p:anim calcmode="lin" valueType="num">
                                      <p:cBhvr>
                                        <p:cTn id="149" dur="1000"/>
                                        <p:tgtEl>
                                          <p:spTgt spid="17"/>
                                        </p:tgtEl>
                                        <p:attrNameLst>
                                          <p:attrName>ppt_h</p:attrName>
                                        </p:attrNameLst>
                                      </p:cBhvr>
                                      <p:tavLst>
                                        <p:tav tm="0">
                                          <p:val>
                                            <p:strVal val="ppt_h"/>
                                          </p:val>
                                        </p:tav>
                                        <p:tav tm="100000">
                                          <p:val>
                                            <p:fltVal val="0"/>
                                          </p:val>
                                        </p:tav>
                                      </p:tavLst>
                                    </p:anim>
                                    <p:anim calcmode="lin" valueType="num">
                                      <p:cBhvr>
                                        <p:cTn id="150" dur="1000"/>
                                        <p:tgtEl>
                                          <p:spTgt spid="17"/>
                                        </p:tgtEl>
                                        <p:attrNameLst>
                                          <p:attrName>style.rotation</p:attrName>
                                        </p:attrNameLst>
                                      </p:cBhvr>
                                      <p:tavLst>
                                        <p:tav tm="0">
                                          <p:val>
                                            <p:fltVal val="0"/>
                                          </p:val>
                                        </p:tav>
                                        <p:tav tm="100000">
                                          <p:val>
                                            <p:fltVal val="90"/>
                                          </p:val>
                                        </p:tav>
                                      </p:tavLst>
                                    </p:anim>
                                    <p:animEffect transition="out" filter="fade">
                                      <p:cBhvr>
                                        <p:cTn id="151" dur="1000"/>
                                        <p:tgtEl>
                                          <p:spTgt spid="17"/>
                                        </p:tgtEl>
                                      </p:cBhvr>
                                    </p:animEffect>
                                    <p:set>
                                      <p:cBhvr>
                                        <p:cTn id="152" dur="1" fill="hold">
                                          <p:stCondLst>
                                            <p:cond delay="999"/>
                                          </p:stCondLst>
                                        </p:cTn>
                                        <p:tgtEl>
                                          <p:spTgt spid="17"/>
                                        </p:tgtEl>
                                        <p:attrNameLst>
                                          <p:attrName>style.visibility</p:attrName>
                                        </p:attrNameLst>
                                      </p:cBhvr>
                                      <p:to>
                                        <p:strVal val="hidden"/>
                                      </p:to>
                                    </p:set>
                                  </p:childTnLst>
                                </p:cTn>
                              </p:par>
                              <p:par>
                                <p:cTn id="153" presetID="31" presetClass="exit" presetSubtype="0" fill="hold" grpId="1" nodeType="withEffect">
                                  <p:stCondLst>
                                    <p:cond delay="0"/>
                                  </p:stCondLst>
                                  <p:childTnLst>
                                    <p:anim calcmode="lin" valueType="num">
                                      <p:cBhvr>
                                        <p:cTn id="154" dur="1000"/>
                                        <p:tgtEl>
                                          <p:spTgt spid="28"/>
                                        </p:tgtEl>
                                        <p:attrNameLst>
                                          <p:attrName>ppt_w</p:attrName>
                                        </p:attrNameLst>
                                      </p:cBhvr>
                                      <p:tavLst>
                                        <p:tav tm="0">
                                          <p:val>
                                            <p:strVal val="ppt_w"/>
                                          </p:val>
                                        </p:tav>
                                        <p:tav tm="100000">
                                          <p:val>
                                            <p:fltVal val="0"/>
                                          </p:val>
                                        </p:tav>
                                      </p:tavLst>
                                    </p:anim>
                                    <p:anim calcmode="lin" valueType="num">
                                      <p:cBhvr>
                                        <p:cTn id="155" dur="1000"/>
                                        <p:tgtEl>
                                          <p:spTgt spid="28"/>
                                        </p:tgtEl>
                                        <p:attrNameLst>
                                          <p:attrName>ppt_h</p:attrName>
                                        </p:attrNameLst>
                                      </p:cBhvr>
                                      <p:tavLst>
                                        <p:tav tm="0">
                                          <p:val>
                                            <p:strVal val="ppt_h"/>
                                          </p:val>
                                        </p:tav>
                                        <p:tav tm="100000">
                                          <p:val>
                                            <p:fltVal val="0"/>
                                          </p:val>
                                        </p:tav>
                                      </p:tavLst>
                                    </p:anim>
                                    <p:anim calcmode="lin" valueType="num">
                                      <p:cBhvr>
                                        <p:cTn id="156" dur="1000"/>
                                        <p:tgtEl>
                                          <p:spTgt spid="28"/>
                                        </p:tgtEl>
                                        <p:attrNameLst>
                                          <p:attrName>style.rotation</p:attrName>
                                        </p:attrNameLst>
                                      </p:cBhvr>
                                      <p:tavLst>
                                        <p:tav tm="0">
                                          <p:val>
                                            <p:fltVal val="0"/>
                                          </p:val>
                                        </p:tav>
                                        <p:tav tm="100000">
                                          <p:val>
                                            <p:fltVal val="90"/>
                                          </p:val>
                                        </p:tav>
                                      </p:tavLst>
                                    </p:anim>
                                    <p:animEffect transition="out" filter="fade">
                                      <p:cBhvr>
                                        <p:cTn id="157" dur="1000"/>
                                        <p:tgtEl>
                                          <p:spTgt spid="28"/>
                                        </p:tgtEl>
                                      </p:cBhvr>
                                    </p:animEffect>
                                    <p:set>
                                      <p:cBhvr>
                                        <p:cTn id="158" dur="1" fill="hold">
                                          <p:stCondLst>
                                            <p:cond delay="999"/>
                                          </p:stCondLst>
                                        </p:cTn>
                                        <p:tgtEl>
                                          <p:spTgt spid="28"/>
                                        </p:tgtEl>
                                        <p:attrNameLst>
                                          <p:attrName>style.visibility</p:attrName>
                                        </p:attrNameLst>
                                      </p:cBhvr>
                                      <p:to>
                                        <p:strVal val="hidden"/>
                                      </p:to>
                                    </p:set>
                                  </p:childTnLst>
                                </p:cTn>
                              </p:par>
                              <p:par>
                                <p:cTn id="159" presetID="31" presetClass="exit" presetSubtype="0" fill="hold" grpId="1" nodeType="withEffect">
                                  <p:stCondLst>
                                    <p:cond delay="0"/>
                                  </p:stCondLst>
                                  <p:childTnLst>
                                    <p:anim calcmode="lin" valueType="num">
                                      <p:cBhvr>
                                        <p:cTn id="160" dur="1000"/>
                                        <p:tgtEl>
                                          <p:spTgt spid="47"/>
                                        </p:tgtEl>
                                        <p:attrNameLst>
                                          <p:attrName>ppt_w</p:attrName>
                                        </p:attrNameLst>
                                      </p:cBhvr>
                                      <p:tavLst>
                                        <p:tav tm="0">
                                          <p:val>
                                            <p:strVal val="ppt_w"/>
                                          </p:val>
                                        </p:tav>
                                        <p:tav tm="100000">
                                          <p:val>
                                            <p:fltVal val="0"/>
                                          </p:val>
                                        </p:tav>
                                      </p:tavLst>
                                    </p:anim>
                                    <p:anim calcmode="lin" valueType="num">
                                      <p:cBhvr>
                                        <p:cTn id="161" dur="1000"/>
                                        <p:tgtEl>
                                          <p:spTgt spid="47"/>
                                        </p:tgtEl>
                                        <p:attrNameLst>
                                          <p:attrName>ppt_h</p:attrName>
                                        </p:attrNameLst>
                                      </p:cBhvr>
                                      <p:tavLst>
                                        <p:tav tm="0">
                                          <p:val>
                                            <p:strVal val="ppt_h"/>
                                          </p:val>
                                        </p:tav>
                                        <p:tav tm="100000">
                                          <p:val>
                                            <p:fltVal val="0"/>
                                          </p:val>
                                        </p:tav>
                                      </p:tavLst>
                                    </p:anim>
                                    <p:anim calcmode="lin" valueType="num">
                                      <p:cBhvr>
                                        <p:cTn id="162" dur="1000"/>
                                        <p:tgtEl>
                                          <p:spTgt spid="47"/>
                                        </p:tgtEl>
                                        <p:attrNameLst>
                                          <p:attrName>style.rotation</p:attrName>
                                        </p:attrNameLst>
                                      </p:cBhvr>
                                      <p:tavLst>
                                        <p:tav tm="0">
                                          <p:val>
                                            <p:fltVal val="0"/>
                                          </p:val>
                                        </p:tav>
                                        <p:tav tm="100000">
                                          <p:val>
                                            <p:fltVal val="90"/>
                                          </p:val>
                                        </p:tav>
                                      </p:tavLst>
                                    </p:anim>
                                    <p:animEffect transition="out" filter="fade">
                                      <p:cBhvr>
                                        <p:cTn id="163" dur="1000"/>
                                        <p:tgtEl>
                                          <p:spTgt spid="47"/>
                                        </p:tgtEl>
                                      </p:cBhvr>
                                    </p:animEffect>
                                    <p:set>
                                      <p:cBhvr>
                                        <p:cTn id="164" dur="1" fill="hold">
                                          <p:stCondLst>
                                            <p:cond delay="999"/>
                                          </p:stCondLst>
                                        </p:cTn>
                                        <p:tgtEl>
                                          <p:spTgt spid="47"/>
                                        </p:tgtEl>
                                        <p:attrNameLst>
                                          <p:attrName>style.visibility</p:attrName>
                                        </p:attrNameLst>
                                      </p:cBhvr>
                                      <p:to>
                                        <p:strVal val="hidden"/>
                                      </p:to>
                                    </p:set>
                                  </p:childTnLst>
                                </p:cTn>
                              </p:par>
                              <p:par>
                                <p:cTn id="165" presetID="31" presetClass="exit" presetSubtype="0" fill="hold" grpId="1" nodeType="withEffect">
                                  <p:stCondLst>
                                    <p:cond delay="0"/>
                                  </p:stCondLst>
                                  <p:childTnLst>
                                    <p:anim calcmode="lin" valueType="num">
                                      <p:cBhvr>
                                        <p:cTn id="166" dur="1000"/>
                                        <p:tgtEl>
                                          <p:spTgt spid="35"/>
                                        </p:tgtEl>
                                        <p:attrNameLst>
                                          <p:attrName>ppt_w</p:attrName>
                                        </p:attrNameLst>
                                      </p:cBhvr>
                                      <p:tavLst>
                                        <p:tav tm="0">
                                          <p:val>
                                            <p:strVal val="ppt_w"/>
                                          </p:val>
                                        </p:tav>
                                        <p:tav tm="100000">
                                          <p:val>
                                            <p:fltVal val="0"/>
                                          </p:val>
                                        </p:tav>
                                      </p:tavLst>
                                    </p:anim>
                                    <p:anim calcmode="lin" valueType="num">
                                      <p:cBhvr>
                                        <p:cTn id="167" dur="1000"/>
                                        <p:tgtEl>
                                          <p:spTgt spid="35"/>
                                        </p:tgtEl>
                                        <p:attrNameLst>
                                          <p:attrName>ppt_h</p:attrName>
                                        </p:attrNameLst>
                                      </p:cBhvr>
                                      <p:tavLst>
                                        <p:tav tm="0">
                                          <p:val>
                                            <p:strVal val="ppt_h"/>
                                          </p:val>
                                        </p:tav>
                                        <p:tav tm="100000">
                                          <p:val>
                                            <p:fltVal val="0"/>
                                          </p:val>
                                        </p:tav>
                                      </p:tavLst>
                                    </p:anim>
                                    <p:anim calcmode="lin" valueType="num">
                                      <p:cBhvr>
                                        <p:cTn id="168" dur="1000"/>
                                        <p:tgtEl>
                                          <p:spTgt spid="35"/>
                                        </p:tgtEl>
                                        <p:attrNameLst>
                                          <p:attrName>style.rotation</p:attrName>
                                        </p:attrNameLst>
                                      </p:cBhvr>
                                      <p:tavLst>
                                        <p:tav tm="0">
                                          <p:val>
                                            <p:fltVal val="0"/>
                                          </p:val>
                                        </p:tav>
                                        <p:tav tm="100000">
                                          <p:val>
                                            <p:fltVal val="90"/>
                                          </p:val>
                                        </p:tav>
                                      </p:tavLst>
                                    </p:anim>
                                    <p:animEffect transition="out" filter="fade">
                                      <p:cBhvr>
                                        <p:cTn id="169" dur="1000"/>
                                        <p:tgtEl>
                                          <p:spTgt spid="35"/>
                                        </p:tgtEl>
                                      </p:cBhvr>
                                    </p:animEffect>
                                    <p:set>
                                      <p:cBhvr>
                                        <p:cTn id="170" dur="1" fill="hold">
                                          <p:stCondLst>
                                            <p:cond delay="9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animBg="1"/>
      <p:bldP spid="13" grpId="1" animBg="1"/>
      <p:bldP spid="14" grpId="0" animBg="1"/>
      <p:bldP spid="15" grpId="0" animBg="1"/>
      <p:bldP spid="17" grpId="0" animBg="1"/>
      <p:bldP spid="17" grpId="1" animBg="1"/>
      <p:bldP spid="21" grpId="0" animBg="1"/>
      <p:bldP spid="26" grpId="0" animBg="1"/>
      <p:bldP spid="31" grpId="0" animBg="1"/>
      <p:bldP spid="29" grpId="0" animBg="1"/>
      <p:bldP spid="29" grpId="1" animBg="1"/>
      <p:bldP spid="22" grpId="0" animBg="1"/>
      <p:bldP spid="27" grpId="0" animBg="1"/>
      <p:bldP spid="32" grpId="0" animBg="1"/>
      <p:bldP spid="33" grpId="0" animBg="1"/>
      <p:bldP spid="34" grpId="0" animBg="1"/>
      <p:bldP spid="18" grpId="0" animBg="1"/>
      <p:bldP spid="19" grpId="0" animBg="1"/>
      <p:bldP spid="24" grpId="0" animBg="1"/>
      <p:bldP spid="25" grpId="0" animBg="1"/>
      <p:bldP spid="28" grpId="0" animBg="1"/>
      <p:bldP spid="28" grpId="1" animBg="1"/>
      <p:bldP spid="35" grpId="0" animBg="1"/>
      <p:bldP spid="35" grpId="1" animBg="1"/>
      <p:bldP spid="39" grpId="0" animBg="1"/>
      <p:bldP spid="41" grpId="0" animBg="1"/>
      <p:bldP spid="42" grpId="0" animBg="1"/>
      <p:bldP spid="47" grpId="0" animBg="1"/>
      <p:bldP spid="4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47" y="193298"/>
            <a:ext cx="10515600" cy="1325563"/>
          </a:xfrm>
        </p:spPr>
        <p:txBody>
          <a:bodyPr/>
          <a:lstStyle/>
          <a:p>
            <a:r>
              <a:rPr lang="en-US" spc="-100" dirty="0">
                <a:ln w="3175">
                  <a:noFill/>
                </a:ln>
                <a:solidFill>
                  <a:srgbClr val="0072C6"/>
                </a:solidFill>
              </a:rPr>
              <a:t>Orchestration Solutions</a:t>
            </a:r>
            <a:endParaRPr lang="en-US" sz="2745" dirty="0">
              <a:gradFill>
                <a:gsLst>
                  <a:gs pos="76250">
                    <a:schemeClr val="tx2"/>
                  </a:gs>
                  <a:gs pos="40000">
                    <a:schemeClr val="tx2"/>
                  </a:gs>
                </a:gsLst>
                <a:lin ang="5400000" scaled="0"/>
              </a:gradFill>
            </a:endParaRPr>
          </a:p>
        </p:txBody>
      </p:sp>
      <p:pic>
        <p:nvPicPr>
          <p:cNvPr id="70" name="Picture 69"/>
          <p:cNvPicPr>
            <a:picLocks noChangeAspect="1"/>
          </p:cNvPicPr>
          <p:nvPr/>
        </p:nvPicPr>
        <p:blipFill>
          <a:blip r:embed="rId3"/>
          <a:stretch>
            <a:fillRect/>
          </a:stretch>
        </p:blipFill>
        <p:spPr>
          <a:xfrm>
            <a:off x="585378" y="3861761"/>
            <a:ext cx="2137133" cy="2137133"/>
          </a:xfrm>
          <a:prstGeom prst="rect">
            <a:avLst/>
          </a:prstGeom>
        </p:spPr>
      </p:pic>
      <p:pic>
        <p:nvPicPr>
          <p:cNvPr id="71" name="Picture 70"/>
          <p:cNvPicPr>
            <a:picLocks noChangeAspect="1"/>
          </p:cNvPicPr>
          <p:nvPr/>
        </p:nvPicPr>
        <p:blipFill>
          <a:blip r:embed="rId4"/>
          <a:stretch>
            <a:fillRect/>
          </a:stretch>
        </p:blipFill>
        <p:spPr>
          <a:xfrm>
            <a:off x="5918646" y="3861761"/>
            <a:ext cx="2114430" cy="2051584"/>
          </a:xfrm>
          <a:prstGeom prst="rect">
            <a:avLst/>
          </a:prstGeom>
        </p:spPr>
      </p:pic>
      <p:pic>
        <p:nvPicPr>
          <p:cNvPr id="72" name="Picture 71"/>
          <p:cNvPicPr>
            <a:picLocks noChangeAspect="1"/>
          </p:cNvPicPr>
          <p:nvPr/>
        </p:nvPicPr>
        <p:blipFill>
          <a:blip r:embed="rId5"/>
          <a:stretch>
            <a:fillRect/>
          </a:stretch>
        </p:blipFill>
        <p:spPr>
          <a:xfrm>
            <a:off x="8834421" y="3861761"/>
            <a:ext cx="2635832" cy="2194754"/>
          </a:xfrm>
          <a:prstGeom prst="rect">
            <a:avLst/>
          </a:prstGeom>
        </p:spPr>
      </p:pic>
      <p:sp>
        <p:nvSpPr>
          <p:cNvPr id="98" name="Rectangle 97"/>
          <p:cNvSpPr/>
          <p:nvPr/>
        </p:nvSpPr>
        <p:spPr>
          <a:xfrm>
            <a:off x="236147" y="1163425"/>
            <a:ext cx="11955853" cy="1569660"/>
          </a:xfrm>
          <a:prstGeom prst="rect">
            <a:avLst/>
          </a:prstGeom>
        </p:spPr>
        <p:txBody>
          <a:bodyPr wrap="square">
            <a:spAutoFit/>
          </a:bodyPr>
          <a:lstStyle/>
          <a:p>
            <a:r>
              <a:rPr lang="en-US" sz="3200" dirty="0"/>
              <a:t>Containers typically hosted across a cluster of nodes. </a:t>
            </a:r>
            <a:r>
              <a:rPr lang="en-US" sz="3200" b="1" dirty="0"/>
              <a:t>Orchestration</a:t>
            </a:r>
            <a:r>
              <a:rPr lang="en-US" sz="3200" dirty="0"/>
              <a:t> is the automated arrangement, coordination, and management of computer systems, middleware, and services.</a:t>
            </a:r>
          </a:p>
        </p:txBody>
      </p:sp>
      <p:pic>
        <p:nvPicPr>
          <p:cNvPr id="7" name="Picture 6"/>
          <p:cNvPicPr>
            <a:picLocks noChangeAspect="1"/>
          </p:cNvPicPr>
          <p:nvPr/>
        </p:nvPicPr>
        <p:blipFill>
          <a:blip r:embed="rId6"/>
          <a:stretch>
            <a:fillRect/>
          </a:stretch>
        </p:blipFill>
        <p:spPr>
          <a:xfrm>
            <a:off x="3219056" y="3861761"/>
            <a:ext cx="2051584" cy="2051584"/>
          </a:xfrm>
          <a:prstGeom prst="rect">
            <a:avLst/>
          </a:prstGeom>
        </p:spPr>
      </p:pic>
    </p:spTree>
    <p:extLst>
      <p:ext uri="{BB962C8B-B14F-4D97-AF65-F5344CB8AC3E}">
        <p14:creationId xmlns:p14="http://schemas.microsoft.com/office/powerpoint/2010/main" val="50644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7575260" y="5130991"/>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50" name="Rectangle 49"/>
          <p:cNvSpPr/>
          <p:nvPr/>
        </p:nvSpPr>
        <p:spPr>
          <a:xfrm>
            <a:off x="8932026" y="3035505"/>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48" name="Rectangle 47"/>
          <p:cNvSpPr/>
          <p:nvPr/>
        </p:nvSpPr>
        <p:spPr>
          <a:xfrm>
            <a:off x="3484211" y="3578780"/>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42" name="Rectangle 41"/>
          <p:cNvSpPr/>
          <p:nvPr/>
        </p:nvSpPr>
        <p:spPr bwMode="auto">
          <a:xfrm>
            <a:off x="8028487" y="1040631"/>
            <a:ext cx="1511349" cy="5854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07902" y="1132880"/>
            <a:ext cx="359360" cy="303737"/>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05103" y="1132880"/>
            <a:ext cx="359360" cy="303737"/>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898008" y="1128922"/>
            <a:ext cx="359360" cy="303737"/>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907902" y="1876263"/>
            <a:ext cx="359360" cy="303737"/>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925865" y="1876263"/>
            <a:ext cx="359360" cy="303737"/>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925865" y="1878525"/>
            <a:ext cx="359360" cy="303737"/>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907902" y="2603482"/>
            <a:ext cx="359360" cy="303737"/>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925865" y="2603482"/>
            <a:ext cx="359360" cy="303737"/>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925865" y="2605746"/>
            <a:ext cx="359360" cy="303737"/>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880939" y="4487598"/>
            <a:ext cx="358468" cy="304697"/>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898900" y="4487598"/>
            <a:ext cx="358468" cy="304697"/>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898900" y="4489861"/>
            <a:ext cx="358468" cy="304697"/>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880939" y="5219342"/>
            <a:ext cx="358468" cy="304697"/>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879665" y="5219342"/>
            <a:ext cx="358468" cy="304697"/>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exagon 32"/>
          <p:cNvSpPr/>
          <p:nvPr/>
        </p:nvSpPr>
        <p:spPr bwMode="auto">
          <a:xfrm>
            <a:off x="882193" y="5228024"/>
            <a:ext cx="358468" cy="304697"/>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p:nvPr/>
        </p:nvSpPr>
        <p:spPr bwMode="auto">
          <a:xfrm>
            <a:off x="880939" y="5946561"/>
            <a:ext cx="358468" cy="304697"/>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p:nvPr/>
        </p:nvSpPr>
        <p:spPr bwMode="auto">
          <a:xfrm>
            <a:off x="891368" y="5963924"/>
            <a:ext cx="358468" cy="304697"/>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910294" y="5955440"/>
            <a:ext cx="358468" cy="304697"/>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908794" y="1135145"/>
            <a:ext cx="359360" cy="303737"/>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p:nvPr/>
        </p:nvSpPr>
        <p:spPr bwMode="auto">
          <a:xfrm>
            <a:off x="916884" y="1881202"/>
            <a:ext cx="359360" cy="303737"/>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p:nvPr/>
        </p:nvSpPr>
        <p:spPr bwMode="auto">
          <a:xfrm>
            <a:off x="924166" y="2603482"/>
            <a:ext cx="359360" cy="303737"/>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TextBox 42"/>
          <p:cNvSpPr txBox="1"/>
          <p:nvPr/>
        </p:nvSpPr>
        <p:spPr>
          <a:xfrm>
            <a:off x="559844" y="3181494"/>
            <a:ext cx="1194894" cy="621880"/>
          </a:xfrm>
          <a:prstGeom prst="rect">
            <a:avLst/>
          </a:prstGeom>
          <a:noFill/>
        </p:spPr>
        <p:txBody>
          <a:bodyPr wrap="square" lIns="179234" tIns="143387" rIns="179234" bIns="143387" rtlCol="0">
            <a:spAutoFit/>
          </a:bodyPr>
          <a:lstStyle/>
          <a:p>
            <a:pPr defTabSz="914016">
              <a:lnSpc>
                <a:spcPct val="90000"/>
              </a:lnSpc>
              <a:spcAft>
                <a:spcPts val="588"/>
              </a:spcAft>
              <a:defRPr/>
            </a:pPr>
            <a:r>
              <a:rPr lang="en-US" sz="2353" kern="0" dirty="0">
                <a:latin typeface="Segoe UI"/>
              </a:rPr>
              <a:t>App1</a:t>
            </a:r>
          </a:p>
        </p:txBody>
      </p:sp>
      <p:sp>
        <p:nvSpPr>
          <p:cNvPr id="44" name="TextBox 43"/>
          <p:cNvSpPr txBox="1"/>
          <p:nvPr/>
        </p:nvSpPr>
        <p:spPr>
          <a:xfrm>
            <a:off x="554789" y="6339276"/>
            <a:ext cx="1194894" cy="621880"/>
          </a:xfrm>
          <a:prstGeom prst="rect">
            <a:avLst/>
          </a:prstGeom>
          <a:noFill/>
        </p:spPr>
        <p:txBody>
          <a:bodyPr wrap="square" lIns="179234" tIns="143387" rIns="179234" bIns="143387" rtlCol="0">
            <a:spAutoFit/>
          </a:bodyPr>
          <a:lstStyle/>
          <a:p>
            <a:pPr defTabSz="914016">
              <a:lnSpc>
                <a:spcPct val="90000"/>
              </a:lnSpc>
              <a:spcAft>
                <a:spcPts val="588"/>
              </a:spcAft>
              <a:defRPr/>
            </a:pPr>
            <a:r>
              <a:rPr lang="en-US" sz="2353" kern="0" dirty="0">
                <a:latin typeface="Segoe UI"/>
              </a:rPr>
              <a:t>App2</a:t>
            </a:r>
          </a:p>
        </p:txBody>
      </p:sp>
      <p:sp>
        <p:nvSpPr>
          <p:cNvPr id="39" name="Hexagon 38"/>
          <p:cNvSpPr/>
          <p:nvPr/>
        </p:nvSpPr>
        <p:spPr bwMode="auto">
          <a:xfrm>
            <a:off x="892105" y="4485336"/>
            <a:ext cx="358468" cy="304697"/>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p:nvPr/>
        </p:nvSpPr>
        <p:spPr bwMode="auto">
          <a:xfrm>
            <a:off x="908794" y="5223499"/>
            <a:ext cx="358468" cy="304697"/>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p:nvPr/>
        </p:nvSpPr>
        <p:spPr bwMode="auto">
          <a:xfrm>
            <a:off x="900831" y="5964140"/>
            <a:ext cx="358468" cy="304697"/>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0" bIns="33610" rtlCol="0" anchor="b" anchorCtr="0"/>
          <a:lstStyle/>
          <a:p>
            <a:pPr algn="ctr" defTabSz="913687">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itle 2"/>
          <p:cNvSpPr>
            <a:spLocks noGrp="1"/>
          </p:cNvSpPr>
          <p:nvPr>
            <p:ph type="title"/>
          </p:nvPr>
        </p:nvSpPr>
        <p:spPr>
          <a:xfrm>
            <a:off x="298369" y="-80999"/>
            <a:ext cx="11652534" cy="899282"/>
          </a:xfrm>
        </p:spPr>
        <p:txBody>
          <a:bodyPr/>
          <a:lstStyle/>
          <a:p>
            <a:r>
              <a:rPr lang="en-US" dirty="0"/>
              <a:t>Azure Container Services</a:t>
            </a:r>
          </a:p>
        </p:txBody>
      </p:sp>
      <p:sp>
        <p:nvSpPr>
          <p:cNvPr id="3" name="Rectangle 2"/>
          <p:cNvSpPr/>
          <p:nvPr/>
        </p:nvSpPr>
        <p:spPr>
          <a:xfrm>
            <a:off x="4688378" y="771242"/>
            <a:ext cx="5843848" cy="112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187" y="377520"/>
            <a:ext cx="1647941" cy="954071"/>
          </a:xfrm>
          <a:prstGeom prst="rect">
            <a:avLst/>
          </a:prstGeom>
        </p:spPr>
      </p:pic>
      <p:sp>
        <p:nvSpPr>
          <p:cNvPr id="2" name="Rectangle 1"/>
          <p:cNvSpPr/>
          <p:nvPr/>
        </p:nvSpPr>
        <p:spPr>
          <a:xfrm>
            <a:off x="6277268" y="1082139"/>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Node</a:t>
            </a:r>
          </a:p>
        </p:txBody>
      </p:sp>
      <p:cxnSp>
        <p:nvCxnSpPr>
          <p:cNvPr id="5" name="Straight Connector 4"/>
          <p:cNvCxnSpPr/>
          <p:nvPr/>
        </p:nvCxnSpPr>
        <p:spPr>
          <a:xfrm>
            <a:off x="2919663" y="2559962"/>
            <a:ext cx="7427495" cy="99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 name="Graphic 6" descr="Use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14689" y="1113731"/>
            <a:ext cx="914400" cy="914400"/>
          </a:xfrm>
          <a:prstGeom prst="rect">
            <a:avLst/>
          </a:prstGeom>
        </p:spPr>
      </p:pic>
      <p:cxnSp>
        <p:nvCxnSpPr>
          <p:cNvPr id="9" name="Straight Arrow Connector 8"/>
          <p:cNvCxnSpPr>
            <a:cxnSpLocks/>
          </p:cNvCxnSpPr>
          <p:nvPr/>
        </p:nvCxnSpPr>
        <p:spPr>
          <a:xfrm>
            <a:off x="5074072" y="1586893"/>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flipH="1">
            <a:off x="5619524" y="2272259"/>
            <a:ext cx="1598716" cy="102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p:cNvCxnSpPr>
          <p:nvPr/>
        </p:nvCxnSpPr>
        <p:spPr>
          <a:xfrm>
            <a:off x="8523902" y="2234607"/>
            <a:ext cx="816248" cy="64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p:cNvCxnSpPr>
          <p:nvPr/>
        </p:nvCxnSpPr>
        <p:spPr>
          <a:xfrm>
            <a:off x="5226472" y="1739293"/>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p:cNvCxnSpPr>
          <p:nvPr/>
        </p:nvCxnSpPr>
        <p:spPr>
          <a:xfrm>
            <a:off x="7844019" y="2396093"/>
            <a:ext cx="184468" cy="255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Graphic 45" descr="Use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9706" y="1113731"/>
            <a:ext cx="914400" cy="914400"/>
          </a:xfrm>
          <a:prstGeom prst="rect">
            <a:avLst/>
          </a:prstGeom>
        </p:spPr>
      </p:pic>
      <p:cxnSp>
        <p:nvCxnSpPr>
          <p:cNvPr id="56" name="Straight Arrow Connector 55"/>
          <p:cNvCxnSpPr>
            <a:cxnSpLocks/>
          </p:cNvCxnSpPr>
          <p:nvPr/>
        </p:nvCxnSpPr>
        <p:spPr>
          <a:xfrm>
            <a:off x="5129089" y="1586893"/>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48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1.25E-6 -4.07407E-6 L 0.4099 0.37987 " pathEditMode="relative" rAng="0" ptsTypes="AA">
                                      <p:cBhvr>
                                        <p:cTn id="60" dur="2000" fill="hold"/>
                                        <p:tgtEl>
                                          <p:spTgt spid="21"/>
                                        </p:tgtEl>
                                        <p:attrNameLst>
                                          <p:attrName>ppt_x</p:attrName>
                                          <p:attrName>ppt_y</p:attrName>
                                        </p:attrNameLst>
                                      </p:cBhvr>
                                      <p:rCtr x="20495" y="18981"/>
                                    </p:animMotion>
                                  </p:childTnLst>
                                </p:cTn>
                              </p:par>
                              <p:par>
                                <p:cTn id="61" presetID="42" presetClass="path" presetSubtype="0" accel="50000" decel="50000" fill="hold" grpId="0" nodeType="withEffect">
                                  <p:stCondLst>
                                    <p:cond delay="0"/>
                                  </p:stCondLst>
                                  <p:childTnLst>
                                    <p:animMotion origin="layout" path="M -2.08333E-6 0.00208 L 0.56979 0.6081 " pathEditMode="relative" rAng="0" ptsTypes="AA">
                                      <p:cBhvr>
                                        <p:cTn id="62" dur="2000" fill="hold"/>
                                        <p:tgtEl>
                                          <p:spTgt spid="20"/>
                                        </p:tgtEl>
                                        <p:attrNameLst>
                                          <p:attrName>ppt_x</p:attrName>
                                          <p:attrName>ppt_y</p:attrName>
                                        </p:attrNameLst>
                                      </p:cBhvr>
                                      <p:rCtr x="28490" y="30301"/>
                                    </p:animMotion>
                                  </p:childTnLst>
                                </p:cTn>
                              </p:par>
                              <p:par>
                                <p:cTn id="63" presetID="42" presetClass="path" presetSubtype="0" accel="50000" decel="50000" fill="hold" grpId="0" nodeType="withEffect">
                                  <p:stCondLst>
                                    <p:cond delay="0"/>
                                  </p:stCondLst>
                                  <p:childTnLst>
                                    <p:animMotion origin="layout" path="M 0.01511 0.00393 L 0.58737 0.66412 " pathEditMode="relative" rAng="0" ptsTypes="AA">
                                      <p:cBhvr>
                                        <p:cTn id="64" dur="2000" fill="hold"/>
                                        <p:tgtEl>
                                          <p:spTgt spid="19"/>
                                        </p:tgtEl>
                                        <p:attrNameLst>
                                          <p:attrName>ppt_x</p:attrName>
                                          <p:attrName>ppt_y</p:attrName>
                                        </p:attrNameLst>
                                      </p:cBhvr>
                                      <p:rCtr x="28607" y="33009"/>
                                    </p:animMotion>
                                  </p:childTnLst>
                                </p:cTn>
                              </p:par>
                              <p:par>
                                <p:cTn id="65" presetID="42" presetClass="path" presetSubtype="0" accel="50000" decel="50000" fill="hold" grpId="0" nodeType="withEffect">
                                  <p:stCondLst>
                                    <p:cond delay="0"/>
                                  </p:stCondLst>
                                  <p:childTnLst>
                                    <p:animMotion origin="layout" path="M -0.02891 -4.81481E-6 L 0.66316 0.23403 " pathEditMode="relative" rAng="0" ptsTypes="AA">
                                      <p:cBhvr>
                                        <p:cTn id="66" dur="2000" fill="hold"/>
                                        <p:tgtEl>
                                          <p:spTgt spid="24"/>
                                        </p:tgtEl>
                                        <p:attrNameLst>
                                          <p:attrName>ppt_x</p:attrName>
                                          <p:attrName>ppt_y</p:attrName>
                                        </p:attrNameLst>
                                      </p:cBhvr>
                                      <p:rCtr x="34596" y="11690"/>
                                    </p:animMotion>
                                  </p:childTnLst>
                                </p:cTn>
                              </p:par>
                              <p:par>
                                <p:cTn id="67" presetID="42" presetClass="path" presetSubtype="0" accel="50000" decel="50000" fill="hold" grpId="0" nodeType="withEffect">
                                  <p:stCondLst>
                                    <p:cond delay="0"/>
                                  </p:stCondLst>
                                  <p:childTnLst>
                                    <p:animMotion origin="layout" path="M -0.02891 -1.85185E-6 L 0.68295 0.18033 " pathEditMode="relative" rAng="0" ptsTypes="AA">
                                      <p:cBhvr>
                                        <p:cTn id="68" dur="2000" fill="hold"/>
                                        <p:tgtEl>
                                          <p:spTgt spid="23"/>
                                        </p:tgtEl>
                                        <p:attrNameLst>
                                          <p:attrName>ppt_x</p:attrName>
                                          <p:attrName>ppt_y</p:attrName>
                                        </p:attrNameLst>
                                      </p:cBhvr>
                                      <p:rCtr x="35586" y="9005"/>
                                    </p:animMotion>
                                  </p:childTnLst>
                                </p:cTn>
                              </p:par>
                              <p:par>
                                <p:cTn id="69" presetID="42" presetClass="path" presetSubtype="0" accel="50000" decel="50000" fill="hold" grpId="0" nodeType="withEffect">
                                  <p:stCondLst>
                                    <p:cond delay="0"/>
                                  </p:stCondLst>
                                  <p:childTnLst>
                                    <p:animMotion origin="layout" path="M -2.5E-6 -1.85185E-6 L 0.40912 0.31875 " pathEditMode="relative" rAng="0" ptsTypes="AA">
                                      <p:cBhvr>
                                        <p:cTn id="70" dur="2000" fill="hold"/>
                                        <p:tgtEl>
                                          <p:spTgt spid="22"/>
                                        </p:tgtEl>
                                        <p:attrNameLst>
                                          <p:attrName>ppt_x</p:attrName>
                                          <p:attrName>ppt_y</p:attrName>
                                        </p:attrNameLst>
                                      </p:cBhvr>
                                      <p:rCtr x="20456" y="15926"/>
                                    </p:animMotion>
                                  </p:childTnLst>
                                </p:cTn>
                              </p:par>
                              <p:par>
                                <p:cTn id="71" presetID="42" presetClass="path" presetSubtype="0" accel="50000" decel="50000" fill="hold" grpId="0" nodeType="withEffect">
                                  <p:stCondLst>
                                    <p:cond delay="0"/>
                                  </p:stCondLst>
                                  <p:childTnLst>
                                    <p:animMotion origin="layout" path="M -4.79167E-6 -3.33333E-6 L 0.5681 0.50949 " pathEditMode="relative" rAng="0" ptsTypes="AA">
                                      <p:cBhvr>
                                        <p:cTn id="72" dur="2000" fill="hold"/>
                                        <p:tgtEl>
                                          <p:spTgt spid="27"/>
                                        </p:tgtEl>
                                        <p:attrNameLst>
                                          <p:attrName>ppt_x</p:attrName>
                                          <p:attrName>ppt_y</p:attrName>
                                        </p:attrNameLst>
                                      </p:cBhvr>
                                      <p:rCtr x="28398" y="25463"/>
                                    </p:animMotion>
                                  </p:childTnLst>
                                </p:cTn>
                              </p:par>
                              <p:par>
                                <p:cTn id="73" presetID="42" presetClass="path" presetSubtype="0" accel="50000" decel="50000" fill="hold" grpId="0" nodeType="withEffect">
                                  <p:stCondLst>
                                    <p:cond delay="0"/>
                                  </p:stCondLst>
                                  <p:childTnLst>
                                    <p:animMotion origin="layout" path="M 0.00287 0.00278 L 0.43034 0.16019 " pathEditMode="relative" rAng="0" ptsTypes="AA">
                                      <p:cBhvr>
                                        <p:cTn id="74" dur="2000" fill="hold"/>
                                        <p:tgtEl>
                                          <p:spTgt spid="26"/>
                                        </p:tgtEl>
                                        <p:attrNameLst>
                                          <p:attrName>ppt_x</p:attrName>
                                          <p:attrName>ppt_y</p:attrName>
                                        </p:attrNameLst>
                                      </p:cBhvr>
                                      <p:rCtr x="21367" y="7870"/>
                                    </p:animMotion>
                                  </p:childTnLst>
                                </p:cTn>
                              </p:par>
                              <p:par>
                                <p:cTn id="75" presetID="42" presetClass="path" presetSubtype="0" accel="50000" decel="50000" fill="hold" grpId="0" nodeType="withEffect">
                                  <p:stCondLst>
                                    <p:cond delay="0"/>
                                  </p:stCondLst>
                                  <p:childTnLst>
                                    <p:animMotion origin="layout" path="M -2.5E-6 -3.7037E-7 L 0.43164 0.21273 " pathEditMode="relative" rAng="0" ptsTypes="AA">
                                      <p:cBhvr>
                                        <p:cTn id="76" dur="2000" fill="hold"/>
                                        <p:tgtEl>
                                          <p:spTgt spid="25"/>
                                        </p:tgtEl>
                                        <p:attrNameLst>
                                          <p:attrName>ppt_x</p:attrName>
                                          <p:attrName>ppt_y</p:attrName>
                                        </p:attrNameLst>
                                      </p:cBhvr>
                                      <p:rCtr x="21576" y="10625"/>
                                    </p:animMotion>
                                  </p:childTnLst>
                                </p:cTn>
                              </p:par>
                              <p:par>
                                <p:cTn id="77" presetID="42" presetClass="path" presetSubtype="0" accel="50000" decel="50000" fill="hold" grpId="0" nodeType="withEffect">
                                  <p:stCondLst>
                                    <p:cond delay="0"/>
                                  </p:stCondLst>
                                  <p:childTnLst>
                                    <p:animMotion origin="layout" path="M -0.0289 -1.85185E-6 L 0.66537 -0.20092 " pathEditMode="relative" rAng="0" ptsTypes="AA">
                                      <p:cBhvr>
                                        <p:cTn id="78" dur="2000" fill="hold"/>
                                        <p:tgtEl>
                                          <p:spTgt spid="30"/>
                                        </p:tgtEl>
                                        <p:attrNameLst>
                                          <p:attrName>ppt_x</p:attrName>
                                          <p:attrName>ppt_y</p:attrName>
                                        </p:attrNameLst>
                                      </p:cBhvr>
                                      <p:rCtr x="34714" y="-10046"/>
                                    </p:animMotion>
                                  </p:childTnLst>
                                </p:cTn>
                              </p:par>
                              <p:par>
                                <p:cTn id="79" presetID="42" presetClass="path" presetSubtype="0" accel="50000" decel="50000" fill="hold" grpId="0" nodeType="withEffect">
                                  <p:stCondLst>
                                    <p:cond delay="0"/>
                                  </p:stCondLst>
                                  <p:childTnLst>
                                    <p:animMotion origin="layout" path="M -0.0289 -3.7037E-7 L 0.66537 -0.08333 " pathEditMode="relative" rAng="0" ptsTypes="AA">
                                      <p:cBhvr>
                                        <p:cTn id="80" dur="2000" fill="hold"/>
                                        <p:tgtEl>
                                          <p:spTgt spid="29"/>
                                        </p:tgtEl>
                                        <p:attrNameLst>
                                          <p:attrName>ppt_x</p:attrName>
                                          <p:attrName>ppt_y</p:attrName>
                                        </p:attrNameLst>
                                      </p:cBhvr>
                                      <p:rCtr x="34714" y="-4167"/>
                                    </p:animMotion>
                                  </p:childTnLst>
                                </p:cTn>
                              </p:par>
                              <p:par>
                                <p:cTn id="81" presetID="42" presetClass="path" presetSubtype="0" accel="50000" decel="50000" fill="hold" grpId="0" nodeType="withEffect">
                                  <p:stCondLst>
                                    <p:cond delay="0"/>
                                  </p:stCondLst>
                                  <p:childTnLst>
                                    <p:animMotion origin="layout" path="M -0.00365 0.00949 L 0.59661 0.22176 " pathEditMode="relative" rAng="0" ptsTypes="AA">
                                      <p:cBhvr>
                                        <p:cTn id="82" dur="2000" fill="hold"/>
                                        <p:tgtEl>
                                          <p:spTgt spid="28"/>
                                        </p:tgtEl>
                                        <p:attrNameLst>
                                          <p:attrName>ppt_x</p:attrName>
                                          <p:attrName>ppt_y</p:attrName>
                                        </p:attrNameLst>
                                      </p:cBhvr>
                                      <p:rCtr x="30013" y="10602"/>
                                    </p:animMotion>
                                  </p:childTnLst>
                                </p:cTn>
                              </p:par>
                              <p:par>
                                <p:cTn id="83" presetID="42" presetClass="path" presetSubtype="0" accel="50000" decel="50000" fill="hold" grpId="0" nodeType="withEffect">
                                  <p:stCondLst>
                                    <p:cond delay="0"/>
                                  </p:stCondLst>
                                  <p:childTnLst>
                                    <p:animMotion origin="layout" path="M 0.00052 -0.10648 L 0.57161 0.06667 " pathEditMode="relative" rAng="0" ptsTypes="AA">
                                      <p:cBhvr>
                                        <p:cTn id="84" dur="2000" fill="hold"/>
                                        <p:tgtEl>
                                          <p:spTgt spid="33"/>
                                        </p:tgtEl>
                                        <p:attrNameLst>
                                          <p:attrName>ppt_x</p:attrName>
                                          <p:attrName>ppt_y</p:attrName>
                                        </p:attrNameLst>
                                      </p:cBhvr>
                                      <p:rCtr x="28555" y="8657"/>
                                    </p:animMotion>
                                  </p:childTnLst>
                                </p:cTn>
                              </p:par>
                              <p:par>
                                <p:cTn id="85" presetID="42" presetClass="path" presetSubtype="0" accel="50000" decel="50000" fill="hold" grpId="0" nodeType="withEffect">
                                  <p:stCondLst>
                                    <p:cond delay="0"/>
                                  </p:stCondLst>
                                  <p:childTnLst>
                                    <p:animMotion origin="layout" path="M -0.02891 0.01111 L 0.69101 -0.25347 " pathEditMode="relative" rAng="0" ptsTypes="AA">
                                      <p:cBhvr>
                                        <p:cTn id="86" dur="2000" fill="hold"/>
                                        <p:tgtEl>
                                          <p:spTgt spid="32"/>
                                        </p:tgtEl>
                                        <p:attrNameLst>
                                          <p:attrName>ppt_x</p:attrName>
                                          <p:attrName>ppt_y</p:attrName>
                                        </p:attrNameLst>
                                      </p:cBhvr>
                                      <p:rCtr x="35990" y="-13241"/>
                                    </p:animMotion>
                                  </p:childTnLst>
                                </p:cTn>
                              </p:par>
                              <p:par>
                                <p:cTn id="87" presetID="42" presetClass="path" presetSubtype="0" accel="50000" decel="50000" fill="hold" grpId="0" nodeType="withEffect">
                                  <p:stCondLst>
                                    <p:cond delay="0"/>
                                  </p:stCondLst>
                                  <p:childTnLst>
                                    <p:animMotion origin="layout" path="M 1.04167E-6 -3.33333E-6 L 0.59805 0.01088 " pathEditMode="relative" rAng="0" ptsTypes="AA">
                                      <p:cBhvr>
                                        <p:cTn id="88" dur="2000" fill="hold"/>
                                        <p:tgtEl>
                                          <p:spTgt spid="31"/>
                                        </p:tgtEl>
                                        <p:attrNameLst>
                                          <p:attrName>ppt_x</p:attrName>
                                          <p:attrName>ppt_y</p:attrName>
                                        </p:attrNameLst>
                                      </p:cBhvr>
                                      <p:rCtr x="29896" y="532"/>
                                    </p:animMotion>
                                  </p:childTnLst>
                                </p:cTn>
                              </p:par>
                              <p:par>
                                <p:cTn id="89" presetID="42" presetClass="path" presetSubtype="0" accel="50000" decel="50000" fill="hold" grpId="0" nodeType="withEffect">
                                  <p:stCondLst>
                                    <p:cond delay="0"/>
                                  </p:stCondLst>
                                  <p:childTnLst>
                                    <p:animMotion origin="layout" path="M -2.70833E-6 -7.40741E-7 L 0.41029 -0.22824 " pathEditMode="relative" rAng="0" ptsTypes="AA">
                                      <p:cBhvr>
                                        <p:cTn id="90" dur="2000" fill="hold"/>
                                        <p:tgtEl>
                                          <p:spTgt spid="36"/>
                                        </p:tgtEl>
                                        <p:attrNameLst>
                                          <p:attrName>ppt_x</p:attrName>
                                          <p:attrName>ppt_y</p:attrName>
                                        </p:attrNameLst>
                                      </p:cBhvr>
                                      <p:rCtr x="20508" y="-11412"/>
                                    </p:animMotion>
                                  </p:childTnLst>
                                </p:cTn>
                              </p:par>
                              <p:par>
                                <p:cTn id="91" presetID="42" presetClass="path" presetSubtype="0" accel="50000" decel="50000" fill="hold" grpId="0" nodeType="withEffect">
                                  <p:stCondLst>
                                    <p:cond delay="0"/>
                                  </p:stCondLst>
                                  <p:childTnLst>
                                    <p:animMotion origin="layout" path="M -0.02891 -1.85185E-6 L 0.68945 -0.30486 " pathEditMode="relative" rAng="0" ptsTypes="AA">
                                      <p:cBhvr>
                                        <p:cTn id="92" dur="2000" fill="hold"/>
                                        <p:tgtEl>
                                          <p:spTgt spid="34"/>
                                        </p:tgtEl>
                                        <p:attrNameLst>
                                          <p:attrName>ppt_x</p:attrName>
                                          <p:attrName>ppt_y</p:attrName>
                                        </p:attrNameLst>
                                      </p:cBhvr>
                                      <p:rCtr x="35911" y="-1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6" grpId="0" animBg="1"/>
      <p:bldP spid="36" grpId="1" animBg="1"/>
      <p:bldP spid="37" grpId="0" animBg="1"/>
      <p:bldP spid="38" grpId="0" animBg="1"/>
      <p:bldP spid="41" grpId="0" animBg="1"/>
      <p:bldP spid="43" grpId="0"/>
      <p:bldP spid="44" grpId="0"/>
      <p:bldP spid="39" grpId="0" animBg="1"/>
      <p:bldP spid="40"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7575260" y="5130991"/>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37" name="Rectangle 36"/>
          <p:cNvSpPr/>
          <p:nvPr/>
        </p:nvSpPr>
        <p:spPr>
          <a:xfrm>
            <a:off x="8932026" y="3035505"/>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38" name="Rectangle 37"/>
          <p:cNvSpPr/>
          <p:nvPr/>
        </p:nvSpPr>
        <p:spPr>
          <a:xfrm>
            <a:off x="3484211" y="3578780"/>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p:txBody>
      </p:sp>
      <p:sp>
        <p:nvSpPr>
          <p:cNvPr id="42" name="Title 2"/>
          <p:cNvSpPr>
            <a:spLocks noGrp="1"/>
          </p:cNvSpPr>
          <p:nvPr>
            <p:ph type="title"/>
          </p:nvPr>
        </p:nvSpPr>
        <p:spPr>
          <a:xfrm>
            <a:off x="0" y="9331"/>
            <a:ext cx="11654187" cy="899409"/>
          </a:xfrm>
        </p:spPr>
        <p:txBody>
          <a:bodyPr/>
          <a:lstStyle/>
          <a:p>
            <a:r>
              <a:rPr lang="en-US" sz="4800" dirty="0">
                <a:latin typeface="Corbel" panose="020B0503020204020204" pitchFamily="34" charset="0"/>
              </a:rPr>
              <a:t>Handling machine failures</a:t>
            </a:r>
          </a:p>
        </p:txBody>
      </p:sp>
      <p:sp>
        <p:nvSpPr>
          <p:cNvPr id="49" name="Rectangle 48"/>
          <p:cNvSpPr/>
          <p:nvPr/>
        </p:nvSpPr>
        <p:spPr bwMode="auto">
          <a:xfrm>
            <a:off x="8028761" y="1040292"/>
            <a:ext cx="1511564" cy="5855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p:nvPr/>
        </p:nvSpPr>
        <p:spPr bwMode="auto">
          <a:xfrm>
            <a:off x="907166" y="1132554"/>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p:nvPr/>
        </p:nvSpPr>
        <p:spPr bwMode="auto">
          <a:xfrm>
            <a:off x="904366" y="1132554"/>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p:nvPr/>
        </p:nvSpPr>
        <p:spPr bwMode="auto">
          <a:xfrm>
            <a:off x="897270" y="1128594"/>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p:nvPr/>
        </p:nvSpPr>
        <p:spPr bwMode="auto">
          <a:xfrm>
            <a:off x="907166" y="1876042"/>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p:nvPr/>
        </p:nvSpPr>
        <p:spPr bwMode="auto">
          <a:xfrm>
            <a:off x="925131" y="1876042"/>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p:nvPr/>
        </p:nvSpPr>
        <p:spPr bwMode="auto">
          <a:xfrm>
            <a:off x="925131" y="1878305"/>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p:nvPr/>
        </p:nvSpPr>
        <p:spPr bwMode="auto">
          <a:xfrm>
            <a:off x="907166" y="2603364"/>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 name="Hexagon 61"/>
          <p:cNvSpPr/>
          <p:nvPr/>
        </p:nvSpPr>
        <p:spPr bwMode="auto">
          <a:xfrm>
            <a:off x="925131" y="2603364"/>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Hexagon 62"/>
          <p:cNvSpPr/>
          <p:nvPr/>
        </p:nvSpPr>
        <p:spPr bwMode="auto">
          <a:xfrm>
            <a:off x="925131" y="2605628"/>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Hexagon 63"/>
          <p:cNvSpPr/>
          <p:nvPr/>
        </p:nvSpPr>
        <p:spPr bwMode="auto">
          <a:xfrm>
            <a:off x="880198" y="4487748"/>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Hexagon 64"/>
          <p:cNvSpPr/>
          <p:nvPr/>
        </p:nvSpPr>
        <p:spPr bwMode="auto">
          <a:xfrm>
            <a:off x="898162" y="4487748"/>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Hexagon 65"/>
          <p:cNvSpPr/>
          <p:nvPr/>
        </p:nvSpPr>
        <p:spPr bwMode="auto">
          <a:xfrm>
            <a:off x="898162" y="4490011"/>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Hexagon 66"/>
          <p:cNvSpPr/>
          <p:nvPr/>
        </p:nvSpPr>
        <p:spPr bwMode="auto">
          <a:xfrm>
            <a:off x="880198" y="5219595"/>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Hexagon 67"/>
          <p:cNvSpPr/>
          <p:nvPr/>
        </p:nvSpPr>
        <p:spPr bwMode="auto">
          <a:xfrm>
            <a:off x="878925" y="5219595"/>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Hexagon 68"/>
          <p:cNvSpPr/>
          <p:nvPr/>
        </p:nvSpPr>
        <p:spPr bwMode="auto">
          <a:xfrm>
            <a:off x="881453" y="5228279"/>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Hexagon 69"/>
          <p:cNvSpPr/>
          <p:nvPr/>
        </p:nvSpPr>
        <p:spPr bwMode="auto">
          <a:xfrm>
            <a:off x="880198" y="5946918"/>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Hexagon 70"/>
          <p:cNvSpPr/>
          <p:nvPr/>
        </p:nvSpPr>
        <p:spPr bwMode="auto">
          <a:xfrm>
            <a:off x="890629" y="5964283"/>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Hexagon 71"/>
          <p:cNvSpPr/>
          <p:nvPr/>
        </p:nvSpPr>
        <p:spPr bwMode="auto">
          <a:xfrm>
            <a:off x="909558" y="5955798"/>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Hexagon 72"/>
          <p:cNvSpPr/>
          <p:nvPr/>
        </p:nvSpPr>
        <p:spPr bwMode="auto">
          <a:xfrm>
            <a:off x="908058" y="1134818"/>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Hexagon 73"/>
          <p:cNvSpPr/>
          <p:nvPr/>
        </p:nvSpPr>
        <p:spPr bwMode="auto">
          <a:xfrm>
            <a:off x="916149" y="1880981"/>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Hexagon 74"/>
          <p:cNvSpPr/>
          <p:nvPr/>
        </p:nvSpPr>
        <p:spPr bwMode="auto">
          <a:xfrm>
            <a:off x="923432" y="2603364"/>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6" name="TextBox 75"/>
          <p:cNvSpPr txBox="1"/>
          <p:nvPr/>
        </p:nvSpPr>
        <p:spPr>
          <a:xfrm>
            <a:off x="559059" y="3181459"/>
            <a:ext cx="1195063" cy="621968"/>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dirty="0">
                <a:latin typeface="Segoe UI"/>
              </a:rPr>
              <a:t>App1</a:t>
            </a:r>
          </a:p>
        </p:txBody>
      </p:sp>
      <p:sp>
        <p:nvSpPr>
          <p:cNvPr id="77" name="TextBox 76"/>
          <p:cNvSpPr txBox="1"/>
          <p:nvPr/>
        </p:nvSpPr>
        <p:spPr>
          <a:xfrm>
            <a:off x="554002" y="6339689"/>
            <a:ext cx="1195063" cy="621968"/>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dirty="0">
                <a:latin typeface="Segoe UI"/>
              </a:rPr>
              <a:t>App2</a:t>
            </a:r>
          </a:p>
        </p:txBody>
      </p:sp>
      <p:sp>
        <p:nvSpPr>
          <p:cNvPr id="78" name="Hexagon 77"/>
          <p:cNvSpPr/>
          <p:nvPr/>
        </p:nvSpPr>
        <p:spPr bwMode="auto">
          <a:xfrm>
            <a:off x="891366" y="4485485"/>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9" name="Hexagon 78"/>
          <p:cNvSpPr/>
          <p:nvPr/>
        </p:nvSpPr>
        <p:spPr bwMode="auto">
          <a:xfrm>
            <a:off x="908058" y="5223753"/>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Hexagon 79"/>
          <p:cNvSpPr/>
          <p:nvPr/>
        </p:nvSpPr>
        <p:spPr bwMode="auto">
          <a:xfrm>
            <a:off x="900093" y="5964499"/>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Multiply 2"/>
          <p:cNvSpPr/>
          <p:nvPr/>
        </p:nvSpPr>
        <p:spPr bwMode="auto">
          <a:xfrm>
            <a:off x="9648696" y="3035434"/>
            <a:ext cx="1767060" cy="14389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Rectangle 33"/>
          <p:cNvSpPr/>
          <p:nvPr/>
        </p:nvSpPr>
        <p:spPr>
          <a:xfrm>
            <a:off x="4688378" y="771242"/>
            <a:ext cx="5843848" cy="112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7731" y="288689"/>
            <a:ext cx="1647941" cy="954071"/>
          </a:xfrm>
          <a:prstGeom prst="rect">
            <a:avLst/>
          </a:prstGeom>
        </p:spPr>
      </p:pic>
      <p:sp>
        <p:nvSpPr>
          <p:cNvPr id="39" name="Rectangle 38"/>
          <p:cNvSpPr/>
          <p:nvPr/>
        </p:nvSpPr>
        <p:spPr>
          <a:xfrm>
            <a:off x="6277268" y="1082139"/>
            <a:ext cx="2846887" cy="100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Node</a:t>
            </a:r>
          </a:p>
        </p:txBody>
      </p:sp>
      <p:cxnSp>
        <p:nvCxnSpPr>
          <p:cNvPr id="40" name="Straight Connector 39"/>
          <p:cNvCxnSpPr/>
          <p:nvPr/>
        </p:nvCxnSpPr>
        <p:spPr>
          <a:xfrm>
            <a:off x="2919663" y="2559962"/>
            <a:ext cx="7427495" cy="99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Arrow Connector 40"/>
          <p:cNvCxnSpPr>
            <a:cxnSpLocks/>
          </p:cNvCxnSpPr>
          <p:nvPr/>
        </p:nvCxnSpPr>
        <p:spPr>
          <a:xfrm flipH="1">
            <a:off x="5619524" y="2272259"/>
            <a:ext cx="1598716" cy="102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8523902" y="2234607"/>
            <a:ext cx="816248" cy="64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7844019" y="2396093"/>
            <a:ext cx="184468" cy="255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a:off x="5226472" y="1739293"/>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Graphic 45" descr="Use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9706" y="1113731"/>
            <a:ext cx="914400" cy="914400"/>
          </a:xfrm>
          <a:prstGeom prst="rect">
            <a:avLst/>
          </a:prstGeom>
        </p:spPr>
      </p:pic>
      <p:cxnSp>
        <p:nvCxnSpPr>
          <p:cNvPr id="47" name="Straight Arrow Connector 46"/>
          <p:cNvCxnSpPr>
            <a:cxnSpLocks/>
          </p:cNvCxnSpPr>
          <p:nvPr/>
        </p:nvCxnSpPr>
        <p:spPr>
          <a:xfrm>
            <a:off x="5129089" y="1586893"/>
            <a:ext cx="1090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5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4.07407E-6 L 0.4099 0.37987 " pathEditMode="relative" rAng="0" ptsTypes="AA">
                                      <p:cBhvr>
                                        <p:cTn id="6" dur="2000" fill="hold"/>
                                        <p:tgtEl>
                                          <p:spTgt spid="57"/>
                                        </p:tgtEl>
                                        <p:attrNameLst>
                                          <p:attrName>ppt_x</p:attrName>
                                          <p:attrName>ppt_y</p:attrName>
                                        </p:attrNameLst>
                                      </p:cBhvr>
                                      <p:rCtr x="20495" y="18981"/>
                                    </p:animMotion>
                                  </p:childTnLst>
                                </p:cTn>
                              </p:par>
                              <p:par>
                                <p:cTn id="7" presetID="42" presetClass="path" presetSubtype="0" accel="50000" decel="50000" fill="hold" grpId="0" nodeType="withEffect">
                                  <p:stCondLst>
                                    <p:cond delay="0"/>
                                  </p:stCondLst>
                                  <p:childTnLst>
                                    <p:animMotion origin="layout" path="M -2.08333E-6 0.00208 L 0.56862 0.61829 " pathEditMode="relative" rAng="0" ptsTypes="AA">
                                      <p:cBhvr>
                                        <p:cTn id="8" dur="2000" fill="hold"/>
                                        <p:tgtEl>
                                          <p:spTgt spid="56"/>
                                        </p:tgtEl>
                                        <p:attrNameLst>
                                          <p:attrName>ppt_x</p:attrName>
                                          <p:attrName>ppt_y</p:attrName>
                                        </p:attrNameLst>
                                      </p:cBhvr>
                                      <p:rCtr x="28424" y="30810"/>
                                    </p:animMotion>
                                  </p:childTnLst>
                                </p:cTn>
                              </p:par>
                              <p:par>
                                <p:cTn id="9" presetID="42" presetClass="path" presetSubtype="0" accel="50000" decel="50000" fill="hold" grpId="0" nodeType="withEffect">
                                  <p:stCondLst>
                                    <p:cond delay="0"/>
                                  </p:stCondLst>
                                  <p:childTnLst>
                                    <p:animMotion origin="layout" path="M -2.5E-6 1.48148E-6 L 0.59388 0.66412 " pathEditMode="relative" rAng="0" ptsTypes="AA">
                                      <p:cBhvr>
                                        <p:cTn id="10" dur="2000" fill="hold"/>
                                        <p:tgtEl>
                                          <p:spTgt spid="55"/>
                                        </p:tgtEl>
                                        <p:attrNameLst>
                                          <p:attrName>ppt_x</p:attrName>
                                          <p:attrName>ppt_y</p:attrName>
                                        </p:attrNameLst>
                                      </p:cBhvr>
                                      <p:rCtr x="29688" y="33194"/>
                                    </p:animMotion>
                                  </p:childTnLst>
                                </p:cTn>
                              </p:par>
                              <p:par>
                                <p:cTn id="11" presetID="42" presetClass="path" presetSubtype="0" accel="50000" decel="50000" fill="hold" grpId="0" nodeType="withEffect">
                                  <p:stCondLst>
                                    <p:cond delay="0"/>
                                  </p:stCondLst>
                                  <p:childTnLst>
                                    <p:animMotion origin="layout" path="M -0.03386 -1.85185E-6 L 0.678 0.18033 " pathEditMode="relative" rAng="0" ptsTypes="AA">
                                      <p:cBhvr>
                                        <p:cTn id="12" dur="2000" fill="hold"/>
                                        <p:tgtEl>
                                          <p:spTgt spid="59"/>
                                        </p:tgtEl>
                                        <p:attrNameLst>
                                          <p:attrName>ppt_x</p:attrName>
                                          <p:attrName>ppt_y</p:attrName>
                                        </p:attrNameLst>
                                      </p:cBhvr>
                                      <p:rCtr x="35586" y="9005"/>
                                    </p:animMotion>
                                  </p:childTnLst>
                                </p:cTn>
                              </p:par>
                              <p:par>
                                <p:cTn id="13" presetID="42" presetClass="path" presetSubtype="0" accel="50000" decel="50000" fill="hold" grpId="0" nodeType="withEffect">
                                  <p:stCondLst>
                                    <p:cond delay="0"/>
                                  </p:stCondLst>
                                  <p:childTnLst>
                                    <p:animMotion origin="layout" path="M -2.5E-6 -1.85185E-6 L 0.40912 0.31875 " pathEditMode="relative" rAng="0" ptsTypes="AA">
                                      <p:cBhvr>
                                        <p:cTn id="14" dur="2000" fill="hold"/>
                                        <p:tgtEl>
                                          <p:spTgt spid="58"/>
                                        </p:tgtEl>
                                        <p:attrNameLst>
                                          <p:attrName>ppt_x</p:attrName>
                                          <p:attrName>ppt_y</p:attrName>
                                        </p:attrNameLst>
                                      </p:cBhvr>
                                      <p:rCtr x="20456" y="15926"/>
                                    </p:animMotion>
                                  </p:childTnLst>
                                </p:cTn>
                              </p:par>
                              <p:par>
                                <p:cTn id="15" presetID="42" presetClass="path" presetSubtype="0" accel="50000" decel="50000" fill="hold" grpId="0" nodeType="withEffect">
                                  <p:stCondLst>
                                    <p:cond delay="0"/>
                                  </p:stCondLst>
                                  <p:childTnLst>
                                    <p:animMotion origin="layout" path="M -4.79167E-6 -3.33333E-6 L 0.5681 0.49584 " pathEditMode="relative" rAng="0" ptsTypes="AA">
                                      <p:cBhvr>
                                        <p:cTn id="16" dur="2000" fill="hold"/>
                                        <p:tgtEl>
                                          <p:spTgt spid="63"/>
                                        </p:tgtEl>
                                        <p:attrNameLst>
                                          <p:attrName>ppt_x</p:attrName>
                                          <p:attrName>ppt_y</p:attrName>
                                        </p:attrNameLst>
                                      </p:cBhvr>
                                      <p:rCtr x="28398" y="24792"/>
                                    </p:animMotion>
                                  </p:childTnLst>
                                </p:cTn>
                              </p:par>
                              <p:par>
                                <p:cTn id="17" presetID="42" presetClass="path" presetSubtype="0" accel="50000" decel="50000" fill="hold" grpId="0" nodeType="withEffect">
                                  <p:stCondLst>
                                    <p:cond delay="0"/>
                                  </p:stCondLst>
                                  <p:childTnLst>
                                    <p:animMotion origin="layout" path="M 0.00287 0.00278 L 0.43034 0.16019 " pathEditMode="relative" rAng="0" ptsTypes="AA">
                                      <p:cBhvr>
                                        <p:cTn id="18" dur="2000" fill="hold"/>
                                        <p:tgtEl>
                                          <p:spTgt spid="62"/>
                                        </p:tgtEl>
                                        <p:attrNameLst>
                                          <p:attrName>ppt_x</p:attrName>
                                          <p:attrName>ppt_y</p:attrName>
                                        </p:attrNameLst>
                                      </p:cBhvr>
                                      <p:rCtr x="21367" y="7870"/>
                                    </p:animMotion>
                                  </p:childTnLst>
                                </p:cTn>
                              </p:par>
                              <p:par>
                                <p:cTn id="19" presetID="42" presetClass="path" presetSubtype="0" accel="50000" decel="50000" fill="hold" grpId="0" nodeType="withEffect">
                                  <p:stCondLst>
                                    <p:cond delay="0"/>
                                  </p:stCondLst>
                                  <p:childTnLst>
                                    <p:animMotion origin="layout" path="M -2.5E-6 -3.7037E-7 L 0.43164 0.21273 " pathEditMode="relative" rAng="0" ptsTypes="AA">
                                      <p:cBhvr>
                                        <p:cTn id="20" dur="2000" fill="hold"/>
                                        <p:tgtEl>
                                          <p:spTgt spid="61"/>
                                        </p:tgtEl>
                                        <p:attrNameLst>
                                          <p:attrName>ppt_x</p:attrName>
                                          <p:attrName>ppt_y</p:attrName>
                                        </p:attrNameLst>
                                      </p:cBhvr>
                                      <p:rCtr x="21576" y="10625"/>
                                    </p:animMotion>
                                  </p:childTnLst>
                                </p:cTn>
                              </p:par>
                              <p:par>
                                <p:cTn id="21" presetID="42" presetClass="path" presetSubtype="0" accel="50000" decel="50000" fill="hold" grpId="0" nodeType="withEffect">
                                  <p:stCondLst>
                                    <p:cond delay="0"/>
                                  </p:stCondLst>
                                  <p:childTnLst>
                                    <p:animMotion origin="layout" path="M -0.02995 -1.85185E-6 L 0.66432 -0.20092 " pathEditMode="relative" rAng="0" ptsTypes="AA">
                                      <p:cBhvr>
                                        <p:cTn id="22" dur="2000" fill="hold"/>
                                        <p:tgtEl>
                                          <p:spTgt spid="66"/>
                                        </p:tgtEl>
                                        <p:attrNameLst>
                                          <p:attrName>ppt_x</p:attrName>
                                          <p:attrName>ppt_y</p:attrName>
                                        </p:attrNameLst>
                                      </p:cBhvr>
                                      <p:rCtr x="34714" y="-10046"/>
                                    </p:animMotion>
                                  </p:childTnLst>
                                </p:cTn>
                              </p:par>
                              <p:par>
                                <p:cTn id="23" presetID="42" presetClass="path" presetSubtype="0" accel="50000" decel="50000" fill="hold" grpId="0" nodeType="withEffect">
                                  <p:stCondLst>
                                    <p:cond delay="0"/>
                                  </p:stCondLst>
                                  <p:childTnLst>
                                    <p:animMotion origin="layout" path="M -0.00365 0.00949 L 0.59674 0.22292 " pathEditMode="relative" rAng="0" ptsTypes="AA">
                                      <p:cBhvr>
                                        <p:cTn id="24" dur="2000" fill="hold"/>
                                        <p:tgtEl>
                                          <p:spTgt spid="64"/>
                                        </p:tgtEl>
                                        <p:attrNameLst>
                                          <p:attrName>ppt_x</p:attrName>
                                          <p:attrName>ppt_y</p:attrName>
                                        </p:attrNameLst>
                                      </p:cBhvr>
                                      <p:rCtr x="30013" y="10671"/>
                                    </p:animMotion>
                                  </p:childTnLst>
                                </p:cTn>
                              </p:par>
                              <p:par>
                                <p:cTn id="25" presetID="42" presetClass="path" presetSubtype="0" accel="50000" decel="50000" fill="hold" grpId="0" nodeType="withEffect">
                                  <p:stCondLst>
                                    <p:cond delay="0"/>
                                  </p:stCondLst>
                                  <p:childTnLst>
                                    <p:animMotion origin="layout" path="M 0.00052 -0.10648 L 0.57161 0.06667 " pathEditMode="relative" rAng="0" ptsTypes="AA">
                                      <p:cBhvr>
                                        <p:cTn id="26" dur="2000" fill="hold"/>
                                        <p:tgtEl>
                                          <p:spTgt spid="69"/>
                                        </p:tgtEl>
                                        <p:attrNameLst>
                                          <p:attrName>ppt_x</p:attrName>
                                          <p:attrName>ppt_y</p:attrName>
                                        </p:attrNameLst>
                                      </p:cBhvr>
                                      <p:rCtr x="28555" y="8657"/>
                                    </p:animMotion>
                                  </p:childTnLst>
                                </p:cTn>
                              </p:par>
                              <p:par>
                                <p:cTn id="27" presetID="42" presetClass="path" presetSubtype="0" accel="50000" decel="50000" fill="hold" grpId="0" nodeType="withEffect">
                                  <p:stCondLst>
                                    <p:cond delay="0"/>
                                  </p:stCondLst>
                                  <p:childTnLst>
                                    <p:animMotion origin="layout" path="M -2.70833E-6 -7.40741E-7 L 0.41029 -0.22824 " pathEditMode="relative" rAng="0" ptsTypes="AA">
                                      <p:cBhvr>
                                        <p:cTn id="28" dur="2000" fill="hold"/>
                                        <p:tgtEl>
                                          <p:spTgt spid="72"/>
                                        </p:tgtEl>
                                        <p:attrNameLst>
                                          <p:attrName>ppt_x</p:attrName>
                                          <p:attrName>ppt_y</p:attrName>
                                        </p:attrNameLst>
                                      </p:cBhvr>
                                      <p:rCtr x="20508" y="-11412"/>
                                    </p:animMotion>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0.68021 -0.20092 L 0.43399 -0.01065 " pathEditMode="relative" rAng="0" ptsTypes="AA">
                                      <p:cBhvr>
                                        <p:cTn id="39" dur="2000" fill="hold"/>
                                        <p:tgtEl>
                                          <p:spTgt spid="66"/>
                                        </p:tgtEl>
                                        <p:attrNameLst>
                                          <p:attrName>ppt_x</p:attrName>
                                          <p:attrName>ppt_y</p:attrName>
                                        </p:attrNameLst>
                                      </p:cBhvr>
                                      <p:rCtr x="-12318" y="9514"/>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1" nodeType="clickEffect">
                                  <p:stCondLst>
                                    <p:cond delay="0"/>
                                  </p:stCondLst>
                                  <p:childTnLst>
                                    <p:animMotion origin="layout" path="M 0.71172 0.17477 L 0.59232 0.50301 " pathEditMode="relative" rAng="0" ptsTypes="AA">
                                      <p:cBhvr>
                                        <p:cTn id="43" dur="2000" fill="hold"/>
                                        <p:tgtEl>
                                          <p:spTgt spid="59"/>
                                        </p:tgtEl>
                                        <p:attrNameLst>
                                          <p:attrName>ppt_x</p:attrName>
                                          <p:attrName>ppt_y</p:attrName>
                                        </p:attrNameLst>
                                      </p:cBhvr>
                                      <p:rCtr x="-5977" y="164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59" grpId="1" animBg="1"/>
      <p:bldP spid="61" grpId="0" animBg="1"/>
      <p:bldP spid="62" grpId="0" animBg="1"/>
      <p:bldP spid="63" grpId="0" animBg="1"/>
      <p:bldP spid="64" grpId="0" animBg="1"/>
      <p:bldP spid="66" grpId="0" animBg="1"/>
      <p:bldP spid="66" grpId="1" animBg="1"/>
      <p:bldP spid="69" grpId="0" animBg="1"/>
      <p:bldP spid="7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Architectures</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54887" y="1690688"/>
            <a:ext cx="6705601" cy="2839034"/>
          </a:xfrm>
          <a:prstGeom prst="rect">
            <a:avLst/>
          </a:prstGeom>
        </p:spPr>
      </p:pic>
      <p:pic>
        <p:nvPicPr>
          <p:cNvPr id="4" name="Picture 3"/>
          <p:cNvPicPr>
            <a:picLocks noChangeAspect="1"/>
          </p:cNvPicPr>
          <p:nvPr/>
        </p:nvPicPr>
        <p:blipFill>
          <a:blip r:embed="rId4"/>
          <a:stretch>
            <a:fillRect/>
          </a:stretch>
        </p:blipFill>
        <p:spPr>
          <a:xfrm>
            <a:off x="5784782" y="3489787"/>
            <a:ext cx="6407217" cy="3250283"/>
          </a:xfrm>
          <a:prstGeom prst="rect">
            <a:avLst/>
          </a:prstGeom>
        </p:spPr>
      </p:pic>
    </p:spTree>
    <p:extLst>
      <p:ext uri="{BB962C8B-B14F-4D97-AF65-F5344CB8AC3E}">
        <p14:creationId xmlns:p14="http://schemas.microsoft.com/office/powerpoint/2010/main" val="301610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827286" y="1548331"/>
            <a:ext cx="2606154" cy="1563692"/>
          </a:xfrm>
          <a:custGeom>
            <a:avLst/>
            <a:gdLst>
              <a:gd name="connsiteX0" fmla="*/ 0 w 2658790"/>
              <a:gd name="connsiteY0" fmla="*/ 0 h 1595274"/>
              <a:gd name="connsiteX1" fmla="*/ 2658790 w 2658790"/>
              <a:gd name="connsiteY1" fmla="*/ 0 h 1595274"/>
              <a:gd name="connsiteX2" fmla="*/ 2658790 w 2658790"/>
              <a:gd name="connsiteY2" fmla="*/ 1595274 h 1595274"/>
              <a:gd name="connsiteX3" fmla="*/ 0 w 2658790"/>
              <a:gd name="connsiteY3" fmla="*/ 1595274 h 1595274"/>
              <a:gd name="connsiteX4" fmla="*/ 0 w 2658790"/>
              <a:gd name="connsiteY4" fmla="*/ 0 h 15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8790" h="1595274">
                <a:moveTo>
                  <a:pt x="0" y="0"/>
                </a:moveTo>
                <a:lnTo>
                  <a:pt x="2658790" y="0"/>
                </a:lnTo>
                <a:lnTo>
                  <a:pt x="2658790" y="1595274"/>
                </a:lnTo>
                <a:lnTo>
                  <a:pt x="0" y="159527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9506" tIns="119506" rIns="119506" bIns="119506" numCol="1" spcCol="1270" anchor="ctr" anchorCtr="0">
            <a:noAutofit/>
          </a:bodyPr>
          <a:lstStyle/>
          <a:p>
            <a:pPr algn="ctr" defTabSz="1394111">
              <a:lnSpc>
                <a:spcPct val="90000"/>
              </a:lnSpc>
              <a:spcBef>
                <a:spcPct val="0"/>
              </a:spcBef>
              <a:spcAft>
                <a:spcPct val="35000"/>
              </a:spcAft>
              <a:defRPr/>
            </a:pPr>
            <a:r>
              <a:rPr lang="en-US" sz="3136" kern="0" dirty="0">
                <a:solidFill>
                  <a:sysClr val="windowText" lastClr="000000"/>
                </a:solidFill>
              </a:rPr>
              <a:t>Application</a:t>
            </a:r>
          </a:p>
        </p:txBody>
      </p:sp>
      <p:sp>
        <p:nvSpPr>
          <p:cNvPr id="11" name="Freeform 10"/>
          <p:cNvSpPr/>
          <p:nvPr/>
        </p:nvSpPr>
        <p:spPr>
          <a:xfrm>
            <a:off x="4827286" y="4595707"/>
            <a:ext cx="2606154" cy="1563692"/>
          </a:xfrm>
          <a:custGeom>
            <a:avLst/>
            <a:gdLst>
              <a:gd name="connsiteX0" fmla="*/ 0 w 2658790"/>
              <a:gd name="connsiteY0" fmla="*/ 0 h 1595274"/>
              <a:gd name="connsiteX1" fmla="*/ 2658790 w 2658790"/>
              <a:gd name="connsiteY1" fmla="*/ 0 h 1595274"/>
              <a:gd name="connsiteX2" fmla="*/ 2658790 w 2658790"/>
              <a:gd name="connsiteY2" fmla="*/ 1595274 h 1595274"/>
              <a:gd name="connsiteX3" fmla="*/ 0 w 2658790"/>
              <a:gd name="connsiteY3" fmla="*/ 1595274 h 1595274"/>
              <a:gd name="connsiteX4" fmla="*/ 0 w 2658790"/>
              <a:gd name="connsiteY4" fmla="*/ 0 h 15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8790" h="1595274">
                <a:moveTo>
                  <a:pt x="0" y="0"/>
                </a:moveTo>
                <a:lnTo>
                  <a:pt x="2658790" y="0"/>
                </a:lnTo>
                <a:lnTo>
                  <a:pt x="2658790" y="1595274"/>
                </a:lnTo>
                <a:lnTo>
                  <a:pt x="0" y="1595274"/>
                </a:lnTo>
                <a:lnTo>
                  <a:pt x="0" y="0"/>
                </a:lnTo>
                <a:close/>
              </a:path>
            </a:pathLst>
          </a:custGeom>
        </p:spPr>
        <p:style>
          <a:lnRef idx="2">
            <a:schemeClr val="lt1">
              <a:hueOff val="0"/>
              <a:satOff val="0"/>
              <a:lumOff val="0"/>
              <a:alphaOff val="0"/>
            </a:schemeClr>
          </a:lnRef>
          <a:fillRef idx="1">
            <a:schemeClr val="accent4">
              <a:hueOff val="13480206"/>
              <a:satOff val="-47367"/>
              <a:lumOff val="-12745"/>
              <a:alphaOff val="0"/>
            </a:schemeClr>
          </a:fillRef>
          <a:effectRef idx="0">
            <a:schemeClr val="accent4">
              <a:hueOff val="13480206"/>
              <a:satOff val="-47367"/>
              <a:lumOff val="-12745"/>
              <a:alphaOff val="0"/>
            </a:schemeClr>
          </a:effectRef>
          <a:fontRef idx="minor">
            <a:schemeClr val="lt1"/>
          </a:fontRef>
        </p:style>
        <p:txBody>
          <a:bodyPr spcFirstLastPara="0" vert="horz" wrap="square" lIns="119506" tIns="119506" rIns="119506" bIns="119506" numCol="1" spcCol="1270" anchor="ctr" anchorCtr="0">
            <a:noAutofit/>
          </a:bodyPr>
          <a:lstStyle/>
          <a:p>
            <a:pPr algn="ctr" defTabSz="1394111">
              <a:lnSpc>
                <a:spcPct val="90000"/>
              </a:lnSpc>
              <a:spcBef>
                <a:spcPct val="0"/>
              </a:spcBef>
              <a:spcAft>
                <a:spcPct val="35000"/>
              </a:spcAft>
              <a:defRPr/>
            </a:pPr>
            <a:r>
              <a:rPr lang="en-US" sz="3136" kern="0" dirty="0">
                <a:solidFill>
                  <a:sysClr val="windowText" lastClr="000000"/>
                </a:solidFill>
              </a:rPr>
              <a:t>Infrastructure</a:t>
            </a:r>
          </a:p>
        </p:txBody>
      </p:sp>
      <p:sp>
        <p:nvSpPr>
          <p:cNvPr id="8" name="Title 1"/>
          <p:cNvSpPr>
            <a:spLocks noGrp="1"/>
          </p:cNvSpPr>
          <p:nvPr>
            <p:ph type="title"/>
          </p:nvPr>
        </p:nvSpPr>
        <p:spPr>
          <a:xfrm>
            <a:off x="509984" y="222768"/>
            <a:ext cx="10515600" cy="1325563"/>
          </a:xfrm>
        </p:spPr>
        <p:txBody>
          <a:bodyPr>
            <a:normAutofit/>
          </a:bodyPr>
          <a:lstStyle/>
          <a:p>
            <a:r>
              <a:rPr lang="en-US" sz="7056" dirty="0"/>
              <a:t>Azure Container Service</a:t>
            </a:r>
          </a:p>
        </p:txBody>
      </p:sp>
      <p:sp>
        <p:nvSpPr>
          <p:cNvPr id="4" name="Right Brace 3"/>
          <p:cNvSpPr/>
          <p:nvPr/>
        </p:nvSpPr>
        <p:spPr>
          <a:xfrm>
            <a:off x="7798948" y="3160114"/>
            <a:ext cx="896288" cy="2868121"/>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896214">
              <a:defRPr/>
            </a:pPr>
            <a:endParaRPr lang="en-US" sz="1765" kern="0">
              <a:solidFill>
                <a:sysClr val="windowText" lastClr="000000"/>
              </a:solidFill>
            </a:endParaRPr>
          </a:p>
        </p:txBody>
      </p:sp>
      <p:sp>
        <p:nvSpPr>
          <p:cNvPr id="6" name="Vertical Scroll 5"/>
          <p:cNvSpPr/>
          <p:nvPr/>
        </p:nvSpPr>
        <p:spPr bwMode="auto">
          <a:xfrm>
            <a:off x="8515978" y="3172249"/>
            <a:ext cx="2509606" cy="2868121"/>
          </a:xfrm>
          <a:prstGeom prst="verticalScroll">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r>
              <a:rPr lang="en-US" sz="3528" kern="0" dirty="0">
                <a:gradFill>
                  <a:gsLst>
                    <a:gs pos="0">
                      <a:srgbClr val="FFFFFF"/>
                    </a:gs>
                    <a:gs pos="100000">
                      <a:srgbClr val="FFFFFF"/>
                    </a:gs>
                  </a:gsLst>
                  <a:lin ang="5400000" scaled="0"/>
                </a:gradFill>
              </a:rPr>
              <a:t>ARM </a:t>
            </a:r>
          </a:p>
          <a:p>
            <a:pPr algn="ctr" defTabSz="913927" fontAlgn="base">
              <a:spcBef>
                <a:spcPct val="0"/>
              </a:spcBef>
              <a:spcAft>
                <a:spcPct val="0"/>
              </a:spcAft>
              <a:defRPr/>
            </a:pPr>
            <a:r>
              <a:rPr lang="en-US" sz="3528" kern="0" dirty="0">
                <a:gradFill>
                  <a:gsLst>
                    <a:gs pos="0">
                      <a:srgbClr val="FFFFFF"/>
                    </a:gs>
                    <a:gs pos="100000">
                      <a:srgbClr val="FFFFFF"/>
                    </a:gs>
                  </a:gsLst>
                  <a:lin ang="5400000" scaled="0"/>
                </a:gradFill>
              </a:rPr>
              <a:t>Template</a:t>
            </a:r>
          </a:p>
        </p:txBody>
      </p:sp>
      <p:sp>
        <p:nvSpPr>
          <p:cNvPr id="10" name="Freeform 9"/>
          <p:cNvSpPr/>
          <p:nvPr/>
        </p:nvSpPr>
        <p:spPr>
          <a:xfrm>
            <a:off x="4827286" y="3072019"/>
            <a:ext cx="2606154" cy="1563692"/>
          </a:xfrm>
          <a:custGeom>
            <a:avLst/>
            <a:gdLst>
              <a:gd name="connsiteX0" fmla="*/ 0 w 2658790"/>
              <a:gd name="connsiteY0" fmla="*/ 0 h 1595274"/>
              <a:gd name="connsiteX1" fmla="*/ 2658790 w 2658790"/>
              <a:gd name="connsiteY1" fmla="*/ 0 h 1595274"/>
              <a:gd name="connsiteX2" fmla="*/ 2658790 w 2658790"/>
              <a:gd name="connsiteY2" fmla="*/ 1595274 h 1595274"/>
              <a:gd name="connsiteX3" fmla="*/ 0 w 2658790"/>
              <a:gd name="connsiteY3" fmla="*/ 1595274 h 1595274"/>
              <a:gd name="connsiteX4" fmla="*/ 0 w 2658790"/>
              <a:gd name="connsiteY4" fmla="*/ 0 h 15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8790" h="1595274">
                <a:moveTo>
                  <a:pt x="0" y="0"/>
                </a:moveTo>
                <a:lnTo>
                  <a:pt x="2658790" y="0"/>
                </a:lnTo>
                <a:lnTo>
                  <a:pt x="2658790" y="1595274"/>
                </a:lnTo>
                <a:lnTo>
                  <a:pt x="0" y="1595274"/>
                </a:lnTo>
                <a:lnTo>
                  <a:pt x="0" y="0"/>
                </a:lnTo>
                <a:close/>
              </a:path>
            </a:pathLst>
          </a:custGeom>
        </p:spPr>
        <p:style>
          <a:lnRef idx="2">
            <a:schemeClr val="lt1">
              <a:hueOff val="0"/>
              <a:satOff val="0"/>
              <a:lumOff val="0"/>
              <a:alphaOff val="0"/>
            </a:schemeClr>
          </a:lnRef>
          <a:fillRef idx="1">
            <a:schemeClr val="accent4">
              <a:hueOff val="6740103"/>
              <a:satOff val="-23684"/>
              <a:lumOff val="-6372"/>
              <a:alphaOff val="0"/>
            </a:schemeClr>
          </a:fillRef>
          <a:effectRef idx="0">
            <a:schemeClr val="accent4">
              <a:hueOff val="6740103"/>
              <a:satOff val="-23684"/>
              <a:lumOff val="-6372"/>
              <a:alphaOff val="0"/>
            </a:schemeClr>
          </a:effectRef>
          <a:fontRef idx="minor">
            <a:schemeClr val="lt1"/>
          </a:fontRef>
        </p:style>
        <p:txBody>
          <a:bodyPr spcFirstLastPara="0" vert="horz" wrap="square" lIns="119506" tIns="119506" rIns="119506" bIns="119506" numCol="1" spcCol="1270" anchor="ctr" anchorCtr="0">
            <a:noAutofit/>
          </a:bodyPr>
          <a:lstStyle/>
          <a:p>
            <a:pPr algn="ctr" defTabSz="1394111">
              <a:lnSpc>
                <a:spcPct val="90000"/>
              </a:lnSpc>
              <a:spcBef>
                <a:spcPct val="0"/>
              </a:spcBef>
              <a:spcAft>
                <a:spcPct val="35000"/>
              </a:spcAft>
              <a:defRPr/>
            </a:pPr>
            <a:r>
              <a:rPr lang="en-US" sz="3136" kern="0" dirty="0">
                <a:solidFill>
                  <a:sysClr val="windowText" lastClr="000000"/>
                </a:solidFill>
              </a:rPr>
              <a:t>Orchestrator</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270" y="3376829"/>
            <a:ext cx="2105335" cy="1218878"/>
          </a:xfrm>
          <a:prstGeom prst="rect">
            <a:avLst/>
          </a:prstGeom>
        </p:spPr>
      </p:pic>
    </p:spTree>
    <p:extLst>
      <p:ext uri="{BB962C8B-B14F-4D97-AF65-F5344CB8AC3E}">
        <p14:creationId xmlns:p14="http://schemas.microsoft.com/office/powerpoint/2010/main" val="1249462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80">
                                          <p:stCondLst>
                                            <p:cond delay="0"/>
                                          </p:stCondLst>
                                        </p:cTn>
                                        <p:tgtEl>
                                          <p:spTgt spid="9"/>
                                        </p:tgtEl>
                                      </p:cBhvr>
                                    </p:animEffect>
                                    <p:anim calcmode="lin" valueType="num">
                                      <p:cBhvr>
                                        <p:cTn id="1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3" dur="26">
                                          <p:stCondLst>
                                            <p:cond delay="650"/>
                                          </p:stCondLst>
                                        </p:cTn>
                                        <p:tgtEl>
                                          <p:spTgt spid="9"/>
                                        </p:tgtEl>
                                      </p:cBhvr>
                                      <p:to x="100000" y="60000"/>
                                    </p:animScale>
                                    <p:animScale>
                                      <p:cBhvr>
                                        <p:cTn id="24" dur="166" decel="50000">
                                          <p:stCondLst>
                                            <p:cond delay="676"/>
                                          </p:stCondLst>
                                        </p:cTn>
                                        <p:tgtEl>
                                          <p:spTgt spid="9"/>
                                        </p:tgtEl>
                                      </p:cBhvr>
                                      <p:to x="100000" y="100000"/>
                                    </p:animScale>
                                    <p:animScale>
                                      <p:cBhvr>
                                        <p:cTn id="25" dur="26">
                                          <p:stCondLst>
                                            <p:cond delay="1312"/>
                                          </p:stCondLst>
                                        </p:cTn>
                                        <p:tgtEl>
                                          <p:spTgt spid="9"/>
                                        </p:tgtEl>
                                      </p:cBhvr>
                                      <p:to x="100000" y="80000"/>
                                    </p:animScale>
                                    <p:animScale>
                                      <p:cBhvr>
                                        <p:cTn id="26" dur="166" decel="50000">
                                          <p:stCondLst>
                                            <p:cond delay="1338"/>
                                          </p:stCondLst>
                                        </p:cTn>
                                        <p:tgtEl>
                                          <p:spTgt spid="9"/>
                                        </p:tgtEl>
                                      </p:cBhvr>
                                      <p:to x="100000" y="100000"/>
                                    </p:animScale>
                                    <p:animScale>
                                      <p:cBhvr>
                                        <p:cTn id="27" dur="26">
                                          <p:stCondLst>
                                            <p:cond delay="1642"/>
                                          </p:stCondLst>
                                        </p:cTn>
                                        <p:tgtEl>
                                          <p:spTgt spid="9"/>
                                        </p:tgtEl>
                                      </p:cBhvr>
                                      <p:to x="100000" y="90000"/>
                                    </p:animScale>
                                    <p:animScale>
                                      <p:cBhvr>
                                        <p:cTn id="28" dur="166" decel="50000">
                                          <p:stCondLst>
                                            <p:cond delay="1668"/>
                                          </p:stCondLst>
                                        </p:cTn>
                                        <p:tgtEl>
                                          <p:spTgt spid="9"/>
                                        </p:tgtEl>
                                      </p:cBhvr>
                                      <p:to x="100000" y="100000"/>
                                    </p:animScale>
                                    <p:animScale>
                                      <p:cBhvr>
                                        <p:cTn id="29" dur="26">
                                          <p:stCondLst>
                                            <p:cond delay="1808"/>
                                          </p:stCondLst>
                                        </p:cTn>
                                        <p:tgtEl>
                                          <p:spTgt spid="9"/>
                                        </p:tgtEl>
                                      </p:cBhvr>
                                      <p:to x="100000" y="95000"/>
                                    </p:animScale>
                                    <p:animScale>
                                      <p:cBhvr>
                                        <p:cTn id="3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3"/>
          <a:stretch>
            <a:fillRect/>
          </a:stretch>
        </p:blipFill>
        <p:spPr>
          <a:xfrm>
            <a:off x="2997272" y="0"/>
            <a:ext cx="6197456" cy="6858000"/>
          </a:xfrm>
          <a:prstGeom prst="rect">
            <a:avLst/>
          </a:prstGeom>
        </p:spPr>
      </p:pic>
    </p:spTree>
    <p:extLst>
      <p:ext uri="{BB962C8B-B14F-4D97-AF65-F5344CB8AC3E}">
        <p14:creationId xmlns:p14="http://schemas.microsoft.com/office/powerpoint/2010/main" val="376034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128284" y="447259"/>
            <a:ext cx="7935432" cy="5963482"/>
          </a:xfrm>
          <a:prstGeom prst="rect">
            <a:avLst/>
          </a:prstGeom>
        </p:spPr>
      </p:pic>
    </p:spTree>
    <p:extLst>
      <p:ext uri="{BB962C8B-B14F-4D97-AF65-F5344CB8AC3E}">
        <p14:creationId xmlns:p14="http://schemas.microsoft.com/office/powerpoint/2010/main" val="855815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1014</Words>
  <Application>Microsoft Office PowerPoint</Application>
  <PresentationFormat>Widescreen</PresentationFormat>
  <Paragraphs>150</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Corbel</vt:lpstr>
      <vt:lpstr>Segoe UI</vt:lpstr>
      <vt:lpstr>Office Theme</vt:lpstr>
      <vt:lpstr>Multiple Services</vt:lpstr>
      <vt:lpstr>Deploying Docker</vt:lpstr>
      <vt:lpstr>Orchestration Solutions</vt:lpstr>
      <vt:lpstr>Azure Container Services</vt:lpstr>
      <vt:lpstr>Handling machine failures</vt:lpstr>
      <vt:lpstr>Typical Architectures</vt:lpstr>
      <vt:lpstr>Azure Container Service</vt:lpstr>
      <vt:lpstr>PowerPoint Presentation</vt:lpstr>
      <vt:lpstr>PowerPoint Presentation</vt:lpstr>
      <vt:lpstr>PowerPoint Presentation</vt:lpstr>
      <vt:lpstr>PowerPoint Presentation</vt:lpstr>
      <vt:lpstr>Swarm Mode</vt:lpstr>
      <vt:lpstr>Swarm setup</vt:lpstr>
      <vt:lpstr>Create Service</vt:lpstr>
      <vt:lpstr>Scale Service</vt:lpstr>
      <vt:lpstr>PowerPoint Presentation</vt:lpstr>
      <vt:lpstr>PowerPoint Presentation</vt:lpstr>
      <vt:lpstr>Docker Compose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Services</dc:title>
  <dc:creator>James Sturtevant</dc:creator>
  <cp:lastModifiedBy>James Sturtevant</cp:lastModifiedBy>
  <cp:revision>1</cp:revision>
  <dcterms:created xsi:type="dcterms:W3CDTF">2017-05-05T18:47:53Z</dcterms:created>
  <dcterms:modified xsi:type="dcterms:W3CDTF">2017-05-05T18:48:57Z</dcterms:modified>
</cp:coreProperties>
</file>