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sldIdLst>
    <p:sldId id="258" r:id="rId4"/>
    <p:sldId id="257" r:id="rId6"/>
    <p:sldId id="256" r:id="rId7"/>
    <p:sldId id="259" r:id="rId8"/>
    <p:sldId id="262" r:id="rId9"/>
    <p:sldId id="266" r:id="rId10"/>
    <p:sldId id="295" r:id="rId11"/>
    <p:sldId id="281" r:id="rId12"/>
    <p:sldId id="278" r:id="rId13"/>
    <p:sldId id="271" r:id="rId14"/>
    <p:sldId id="269" r:id="rId15"/>
    <p:sldId id="272" r:id="rId16"/>
    <p:sldId id="273" r:id="rId17"/>
    <p:sldId id="260" r:id="rId18"/>
    <p:sldId id="277" r:id="rId19"/>
    <p:sldId id="261" r:id="rId20"/>
    <p:sldId id="280" r:id="rId21"/>
    <p:sldId id="264" r:id="rId22"/>
    <p:sldId id="279" r:id="rId23"/>
    <p:sldId id="284" r:id="rId24"/>
    <p:sldId id="294"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488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F499D-36A6-43B6-A625-21106F1901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BA2DE0-0E93-488D-BF4B-726B60A10C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饮食与医疗的可视化知识图谱构建</a:t>
            </a:r>
            <a:endParaRPr lang="zh-CN" altLang="en-US" dirty="0"/>
          </a:p>
        </p:txBody>
      </p:sp>
      <p:sp>
        <p:nvSpPr>
          <p:cNvPr id="4" name="灯片编号占位符 3"/>
          <p:cNvSpPr>
            <a:spLocks noGrp="1"/>
          </p:cNvSpPr>
          <p:nvPr>
            <p:ph type="sldNum" sz="quarter" idx="5"/>
          </p:nvPr>
        </p:nvSpPr>
        <p:spPr/>
        <p:txBody>
          <a:bodyPr/>
          <a:lstStyle/>
          <a:p>
            <a:fld id="{9BBA2DE0-0E93-488D-BF4B-726B60A10CF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具体使用</a:t>
            </a:r>
            <a:r>
              <a:rPr lang="en-US" altLang="zh-CN" dirty="0"/>
              <a:t>neo4j</a:t>
            </a:r>
            <a:r>
              <a:rPr lang="zh-CN" altLang="en-US" dirty="0"/>
              <a:t>和</a:t>
            </a:r>
            <a:r>
              <a:rPr lang="en-US" altLang="zh-CN" dirty="0"/>
              <a:t>python</a:t>
            </a:r>
            <a:r>
              <a:rPr lang="zh-CN" altLang="en-US" dirty="0"/>
              <a:t>构建数据库</a:t>
            </a:r>
            <a:endParaRPr lang="zh-CN" altLang="en-US" dirty="0"/>
          </a:p>
        </p:txBody>
      </p:sp>
      <p:sp>
        <p:nvSpPr>
          <p:cNvPr id="4" name="灯片编号占位符 3"/>
          <p:cNvSpPr>
            <a:spLocks noGrp="1"/>
          </p:cNvSpPr>
          <p:nvPr>
            <p:ph type="sldNum" sz="quarter" idx="5"/>
          </p:nvPr>
        </p:nvSpPr>
        <p:spPr/>
        <p:txBody>
          <a:bodyPr/>
          <a:lstStyle/>
          <a:p>
            <a:fld id="{9BBA2DE0-0E93-488D-BF4B-726B60A10CF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具体使用</a:t>
            </a:r>
            <a:r>
              <a:rPr lang="en-US" altLang="zh-CN" dirty="0"/>
              <a:t>neo4j</a:t>
            </a:r>
            <a:r>
              <a:rPr lang="zh-CN" altLang="en-US" dirty="0"/>
              <a:t>和</a:t>
            </a:r>
            <a:r>
              <a:rPr lang="en-US" altLang="zh-CN" dirty="0"/>
              <a:t>python</a:t>
            </a:r>
            <a:r>
              <a:rPr lang="zh-CN" altLang="en-US" dirty="0"/>
              <a:t>构建数据库</a:t>
            </a:r>
            <a:endParaRPr lang="zh-CN" altLang="en-US" dirty="0"/>
          </a:p>
        </p:txBody>
      </p:sp>
      <p:sp>
        <p:nvSpPr>
          <p:cNvPr id="4" name="灯片编号占位符 3"/>
          <p:cNvSpPr>
            <a:spLocks noGrp="1"/>
          </p:cNvSpPr>
          <p:nvPr>
            <p:ph type="sldNum" sz="quarter" idx="5"/>
          </p:nvPr>
        </p:nvSpPr>
        <p:spPr/>
        <p:txBody>
          <a:bodyPr/>
          <a:lstStyle/>
          <a:p>
            <a:fld id="{9BBA2DE0-0E93-488D-BF4B-726B60A10CF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具体使用</a:t>
            </a:r>
            <a:r>
              <a:rPr lang="en-US" altLang="zh-CN" dirty="0"/>
              <a:t>neo4j</a:t>
            </a:r>
            <a:r>
              <a:rPr lang="zh-CN" altLang="en-US" dirty="0"/>
              <a:t>和</a:t>
            </a:r>
            <a:r>
              <a:rPr lang="en-US" altLang="zh-CN" dirty="0"/>
              <a:t>python</a:t>
            </a:r>
            <a:r>
              <a:rPr lang="zh-CN" altLang="en-US" dirty="0"/>
              <a:t>构建数据库</a:t>
            </a:r>
            <a:endParaRPr lang="zh-CN" altLang="en-US" dirty="0"/>
          </a:p>
        </p:txBody>
      </p:sp>
      <p:sp>
        <p:nvSpPr>
          <p:cNvPr id="4" name="灯片编号占位符 3"/>
          <p:cNvSpPr>
            <a:spLocks noGrp="1"/>
          </p:cNvSpPr>
          <p:nvPr>
            <p:ph type="sldNum" sz="quarter" idx="5"/>
          </p:nvPr>
        </p:nvSpPr>
        <p:spPr/>
        <p:txBody>
          <a:bodyPr/>
          <a:lstStyle/>
          <a:p>
            <a:fld id="{9BBA2DE0-0E93-488D-BF4B-726B60A10CF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Domain </a:t>
            </a:r>
            <a:r>
              <a:rPr lang="zh-CN" altLang="en-US" dirty="0"/>
              <a:t>这个图谱设计的主要原因</a:t>
            </a:r>
            <a:endParaRPr lang="zh-CN" altLang="en-US" dirty="0"/>
          </a:p>
        </p:txBody>
      </p:sp>
      <p:sp>
        <p:nvSpPr>
          <p:cNvPr id="4" name="灯片编号占位符 3"/>
          <p:cNvSpPr>
            <a:spLocks noGrp="1"/>
          </p:cNvSpPr>
          <p:nvPr>
            <p:ph type="sldNum" sz="quarter" idx="5"/>
          </p:nvPr>
        </p:nvSpPr>
        <p:spPr/>
        <p:txBody>
          <a:bodyPr/>
          <a:lstStyle/>
          <a:p>
            <a:fld id="{9BBA2DE0-0E93-488D-BF4B-726B60A10CF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这是最后的程序生成图 进行展示</a:t>
            </a:r>
            <a:endParaRPr lang="zh-CN" altLang="en-US" dirty="0"/>
          </a:p>
        </p:txBody>
      </p:sp>
      <p:sp>
        <p:nvSpPr>
          <p:cNvPr id="4" name="灯片编号占位符 3"/>
          <p:cNvSpPr>
            <a:spLocks noGrp="1"/>
          </p:cNvSpPr>
          <p:nvPr>
            <p:ph type="sldNum" sz="quarter" idx="5"/>
          </p:nvPr>
        </p:nvSpPr>
        <p:spPr/>
        <p:txBody>
          <a:bodyPr/>
          <a:lstStyle/>
          <a:p>
            <a:fld id="{9BBA2DE0-0E93-488D-BF4B-726B60A10CF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这个图是整体的结构主要包括菜品和疾病节点 中间通过菜品连接起来</a:t>
            </a:r>
            <a:endParaRPr lang="zh-CN" altLang="en-US" dirty="0"/>
          </a:p>
        </p:txBody>
      </p:sp>
      <p:sp>
        <p:nvSpPr>
          <p:cNvPr id="4" name="灯片编号占位符 3"/>
          <p:cNvSpPr>
            <a:spLocks noGrp="1"/>
          </p:cNvSpPr>
          <p:nvPr>
            <p:ph type="sldNum" sz="quarter" idx="5"/>
          </p:nvPr>
        </p:nvSpPr>
        <p:spPr/>
        <p:txBody>
          <a:bodyPr/>
          <a:lstStyle/>
          <a:p>
            <a:fld id="{9BBA2DE0-0E93-488D-BF4B-726B60A10CF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这个图是整体的结构主要包括菜品和疾病节点 中间通过菜品连接起来</a:t>
            </a:r>
            <a:endParaRPr lang="zh-CN" altLang="en-US" dirty="0"/>
          </a:p>
        </p:txBody>
      </p:sp>
      <p:sp>
        <p:nvSpPr>
          <p:cNvPr id="4" name="灯片编号占位符 3"/>
          <p:cNvSpPr>
            <a:spLocks noGrp="1"/>
          </p:cNvSpPr>
          <p:nvPr>
            <p:ph type="sldNum" sz="quarter" idx="5"/>
          </p:nvPr>
        </p:nvSpPr>
        <p:spPr/>
        <p:txBody>
          <a:bodyPr/>
          <a:lstStyle/>
          <a:p>
            <a:fld id="{9BBA2DE0-0E93-488D-BF4B-726B60A10CF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 </a:t>
            </a:r>
            <a:r>
              <a:rPr lang="en-US" altLang="zh-CN" dirty="0" err="1"/>
              <a:t>cq</a:t>
            </a:r>
            <a:r>
              <a:rPr lang="zh-CN" altLang="en-US" dirty="0"/>
              <a:t>问题  我确实不太会整 </a:t>
            </a:r>
            <a:endParaRPr lang="zh-CN" altLang="en-US" dirty="0"/>
          </a:p>
        </p:txBody>
      </p:sp>
      <p:sp>
        <p:nvSpPr>
          <p:cNvPr id="4" name="灯片编号占位符 3"/>
          <p:cNvSpPr>
            <a:spLocks noGrp="1"/>
          </p:cNvSpPr>
          <p:nvPr>
            <p:ph type="sldNum" sz="quarter" idx="5"/>
          </p:nvPr>
        </p:nvSpPr>
        <p:spPr/>
        <p:txBody>
          <a:bodyPr/>
          <a:lstStyle/>
          <a:p>
            <a:fld id="{9BBA2DE0-0E93-488D-BF4B-726B60A10CF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BBA2DE0-0E93-488D-BF4B-726B60A10CF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怎样构建数据集（玄）  怎样爬取数据怎样融合 还有最好展示一下爬取</a:t>
            </a:r>
            <a:r>
              <a:rPr lang="zh-CN" altLang="en-US"/>
              <a:t>的数据</a:t>
            </a:r>
            <a:endParaRPr lang="zh-CN" altLang="en-US" dirty="0"/>
          </a:p>
        </p:txBody>
      </p:sp>
      <p:sp>
        <p:nvSpPr>
          <p:cNvPr id="4" name="灯片编号占位符 3"/>
          <p:cNvSpPr>
            <a:spLocks noGrp="1"/>
          </p:cNvSpPr>
          <p:nvPr>
            <p:ph type="sldNum" sz="quarter" idx="5"/>
          </p:nvPr>
        </p:nvSpPr>
        <p:spPr/>
        <p:txBody>
          <a:bodyPr/>
          <a:lstStyle/>
          <a:p>
            <a:fld id="{9BBA2DE0-0E93-488D-BF4B-726B60A10CF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具体使用</a:t>
            </a:r>
            <a:r>
              <a:rPr lang="en-US" altLang="zh-CN" dirty="0"/>
              <a:t>neo4j</a:t>
            </a:r>
            <a:r>
              <a:rPr lang="zh-CN" altLang="en-US" dirty="0"/>
              <a:t>和</a:t>
            </a:r>
            <a:r>
              <a:rPr lang="en-US" altLang="zh-CN" dirty="0"/>
              <a:t>python</a:t>
            </a:r>
            <a:r>
              <a:rPr lang="zh-CN" altLang="en-US" dirty="0"/>
              <a:t>构建数据库</a:t>
            </a:r>
            <a:endParaRPr lang="zh-CN" altLang="en-US" dirty="0"/>
          </a:p>
        </p:txBody>
      </p:sp>
      <p:sp>
        <p:nvSpPr>
          <p:cNvPr id="4" name="灯片编号占位符 3"/>
          <p:cNvSpPr>
            <a:spLocks noGrp="1"/>
          </p:cNvSpPr>
          <p:nvPr>
            <p:ph type="sldNum" sz="quarter" idx="5"/>
          </p:nvPr>
        </p:nvSpPr>
        <p:spPr/>
        <p:txBody>
          <a:bodyPr/>
          <a:lstStyle/>
          <a:p>
            <a:fld id="{9BBA2DE0-0E93-488D-BF4B-726B60A10C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矩形 1"/>
          <p:cNvSpPr/>
          <p:nvPr userDrawn="1"/>
        </p:nvSpPr>
        <p:spPr>
          <a:xfrm>
            <a:off x="0" y="0"/>
            <a:ext cx="12191999" cy="6858000"/>
          </a:xfrm>
          <a:prstGeom prst="rect">
            <a:avLst/>
          </a:prstGeom>
          <a:solidFill>
            <a:srgbClr val="0D48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395287" y="340518"/>
            <a:ext cx="11401425" cy="6176963"/>
          </a:xfrm>
          <a:prstGeom prst="roundRect">
            <a:avLst>
              <a:gd name="adj" fmla="val 5221"/>
            </a:avLst>
          </a:prstGeom>
          <a:solidFill>
            <a:srgbClr val="FFFFFF"/>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51593" t="2505" r="-3186" b="1737"/>
          <a:stretch>
            <a:fillRect/>
          </a:stretch>
        </p:blipFill>
        <p:spPr>
          <a:xfrm>
            <a:off x="414337" y="707231"/>
            <a:ext cx="2954166" cy="5483128"/>
          </a:xfrm>
          <a:prstGeom prst="rect">
            <a:avLst/>
          </a:prstGeom>
        </p:spPr>
      </p:pic>
      <p:pic>
        <p:nvPicPr>
          <p:cNvPr id="35" name="图片 34"/>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605" t="1813" r="48740" b="1736"/>
          <a:stretch>
            <a:fillRect/>
          </a:stretch>
        </p:blipFill>
        <p:spPr>
          <a:xfrm>
            <a:off x="8934450" y="753364"/>
            <a:ext cx="2843213" cy="5522720"/>
          </a:xfrm>
          <a:prstGeom prst="rect">
            <a:avLst/>
          </a:prstGeom>
        </p:spPr>
      </p:pic>
      <p:sp>
        <p:nvSpPr>
          <p:cNvPr id="4" name="矩形 3"/>
          <p:cNvSpPr/>
          <p:nvPr userDrawn="1"/>
        </p:nvSpPr>
        <p:spPr>
          <a:xfrm>
            <a:off x="414337" y="667639"/>
            <a:ext cx="11363326" cy="560844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 r="67"/>
          <a:stretch>
            <a:fillRect/>
          </a:stretch>
        </p:blipFill>
        <p:spPr>
          <a:xfrm>
            <a:off x="6698168" y="1204089"/>
            <a:ext cx="5265232" cy="5268704"/>
          </a:xfrm>
          <a:prstGeom prst="rect">
            <a:avLst/>
          </a:prstGeom>
        </p:spPr>
      </p:pic>
      <p:sp>
        <p:nvSpPr>
          <p:cNvPr id="10" name="矩形 9"/>
          <p:cNvSpPr/>
          <p:nvPr userDrawn="1"/>
        </p:nvSpPr>
        <p:spPr>
          <a:xfrm>
            <a:off x="-1" y="0"/>
            <a:ext cx="12192000" cy="6858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p:cNvSpPr/>
          <p:nvPr userDrawn="1"/>
        </p:nvSpPr>
        <p:spPr>
          <a:xfrm>
            <a:off x="0" y="6492875"/>
            <a:ext cx="12192000" cy="365125"/>
          </a:xfrm>
          <a:prstGeom prst="rect">
            <a:avLst/>
          </a:prstGeom>
          <a:solidFill>
            <a:srgbClr val="0D4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Picture 2" descr="E:\1a常用文件\双学位毕业设计-图像识别\ppt\下边.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6536417"/>
            <a:ext cx="12192000" cy="29520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占位符 52"/>
          <p:cNvSpPr>
            <a:spLocks noGrp="1"/>
          </p:cNvSpPr>
          <p:nvPr>
            <p:ph type="body" sz="quarter" idx="10" hasCustomPrompt="1"/>
          </p:nvPr>
        </p:nvSpPr>
        <p:spPr>
          <a:xfrm>
            <a:off x="1605953" y="2544939"/>
            <a:ext cx="2706708" cy="2336718"/>
          </a:xfrm>
        </p:spPr>
        <p:txBody>
          <a:bodyPr lIns="0" anchor="ctr" anchorCtr="0">
            <a:noAutofit/>
          </a:bodyPr>
          <a:lstStyle>
            <a:lvl1pPr marL="0" indent="0" algn="l">
              <a:buNone/>
              <a:defRPr sz="16800">
                <a:gradFill>
                  <a:gsLst>
                    <a:gs pos="0">
                      <a:schemeClr val="accent1">
                        <a:alpha val="90000"/>
                      </a:schemeClr>
                    </a:gs>
                    <a:gs pos="100000">
                      <a:schemeClr val="accent1">
                        <a:lumMod val="20000"/>
                        <a:lumOff val="80000"/>
                        <a:alpha val="0"/>
                      </a:schemeClr>
                    </a:gs>
                  </a:gsLst>
                  <a:lin ang="5400000" scaled="1"/>
                </a:gradFill>
                <a:latin typeface="Impact" panose="020B0806030902050204" pitchFamily="34" charset="0"/>
              </a:defRPr>
            </a:lvl1pPr>
            <a:lvl2pPr marL="457200" indent="0">
              <a:buNone/>
              <a:defRPr/>
            </a:lvl2pPr>
          </a:lstStyle>
          <a:p>
            <a:pPr lvl="0"/>
            <a:r>
              <a:rPr lang="en-US" altLang="zh-CN" dirty="0"/>
              <a:t>00</a:t>
            </a:r>
            <a:endParaRPr lang="zh-CN" altLang="en-US" dirty="0"/>
          </a:p>
        </p:txBody>
      </p:sp>
      <p:sp>
        <p:nvSpPr>
          <p:cNvPr id="13" name="标题 26"/>
          <p:cNvSpPr>
            <a:spLocks noGrp="1"/>
          </p:cNvSpPr>
          <p:nvPr>
            <p:ph type="title" hasCustomPrompt="1"/>
          </p:nvPr>
        </p:nvSpPr>
        <p:spPr>
          <a:xfrm>
            <a:off x="1605954" y="4329300"/>
            <a:ext cx="4012560" cy="552357"/>
          </a:xfrm>
        </p:spPr>
        <p:txBody>
          <a:bodyPr lIns="0">
            <a:noAutofit/>
          </a:bodyPr>
          <a:lstStyle>
            <a:lvl1pPr algn="l">
              <a:defRPr sz="4800" b="1">
                <a:solidFill>
                  <a:srgbClr val="0D4884"/>
                </a:solidFill>
                <a:latin typeface="微软雅黑" panose="020B0503020204020204" pitchFamily="34" charset="-122"/>
                <a:ea typeface="微软雅黑" panose="020B0503020204020204" pitchFamily="34" charset="-122"/>
              </a:defRPr>
            </a:lvl1pPr>
          </a:lstStyle>
          <a:p>
            <a:r>
              <a:rPr lang="zh-CN" altLang="en-US" dirty="0"/>
              <a:t>章节题目</a:t>
            </a:r>
            <a:endParaRPr lang="zh-CN" altLang="en-US" dirty="0"/>
          </a:p>
        </p:txBody>
      </p:sp>
      <p:sp>
        <p:nvSpPr>
          <p:cNvPr id="14" name="矩形 13"/>
          <p:cNvSpPr/>
          <p:nvPr userDrawn="1"/>
        </p:nvSpPr>
        <p:spPr>
          <a:xfrm>
            <a:off x="0" y="0"/>
            <a:ext cx="12192000" cy="1140465"/>
          </a:xfrm>
          <a:prstGeom prst="rect">
            <a:avLst/>
          </a:prstGeom>
          <a:solidFill>
            <a:srgbClr val="0D4884"/>
          </a:solidFill>
          <a:ln>
            <a:solidFill>
              <a:srgbClr val="0D48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Picture 2" descr="C:\Users\DELL\Desktop\吉林大学（白）.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27292" y="334866"/>
            <a:ext cx="1519617" cy="584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r="50000"/>
          <a:stretch>
            <a:fillRect/>
          </a:stretch>
        </p:blipFill>
        <p:spPr>
          <a:xfrm>
            <a:off x="8765381" y="4763"/>
            <a:ext cx="3426619" cy="6853237"/>
          </a:xfrm>
          <a:prstGeom prst="rect">
            <a:avLst/>
          </a:prstGeom>
        </p:spPr>
      </p:pic>
      <p:pic>
        <p:nvPicPr>
          <p:cNvPr id="9" name="图片 8"/>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51593" r="-3186"/>
          <a:stretch>
            <a:fillRect/>
          </a:stretch>
        </p:blipFill>
        <p:spPr>
          <a:xfrm>
            <a:off x="0" y="0"/>
            <a:ext cx="3535759" cy="6853237"/>
          </a:xfrm>
          <a:prstGeom prst="rect">
            <a:avLst/>
          </a:prstGeom>
        </p:spPr>
      </p:pic>
      <p:sp>
        <p:nvSpPr>
          <p:cNvPr id="10" name="矩形 9"/>
          <p:cNvSpPr/>
          <p:nvPr userDrawn="1"/>
        </p:nvSpPr>
        <p:spPr>
          <a:xfrm>
            <a:off x="0" y="-4763"/>
            <a:ext cx="12192000" cy="6858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连接符 11"/>
          <p:cNvCxnSpPr/>
          <p:nvPr userDrawn="1"/>
        </p:nvCxnSpPr>
        <p:spPr>
          <a:xfrm>
            <a:off x="942975" y="720725"/>
            <a:ext cx="10406509" cy="0"/>
          </a:xfrm>
          <a:prstGeom prst="line">
            <a:avLst/>
          </a:prstGeom>
          <a:ln w="19050">
            <a:solidFill>
              <a:srgbClr val="0D4884"/>
            </a:solidFill>
          </a:ln>
        </p:spPr>
        <p:style>
          <a:lnRef idx="1">
            <a:schemeClr val="accent1"/>
          </a:lnRef>
          <a:fillRef idx="0">
            <a:schemeClr val="accent1"/>
          </a:fillRef>
          <a:effectRef idx="0">
            <a:schemeClr val="accent1"/>
          </a:effectRef>
          <a:fontRef idx="minor">
            <a:schemeClr val="tx1"/>
          </a:fontRef>
        </p:style>
      </p:cxnSp>
      <p:pic>
        <p:nvPicPr>
          <p:cNvPr id="1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51945" y="321456"/>
            <a:ext cx="670563" cy="249775"/>
          </a:xfrm>
          <a:prstGeom prst="rect">
            <a:avLst/>
          </a:prstGeom>
          <a:noFill/>
          <a:extLst>
            <a:ext uri="{909E8E84-426E-40DD-AFC4-6F175D3DCCD1}">
              <a14:hiddenFill xmlns:a14="http://schemas.microsoft.com/office/drawing/2010/main">
                <a:solidFill>
                  <a:srgbClr val="FFFFFF"/>
                </a:solidFill>
              </a14:hiddenFill>
            </a:ext>
          </a:extLst>
        </p:spPr>
      </p:pic>
      <p:sp>
        <p:nvSpPr>
          <p:cNvPr id="22" name="矩形 21"/>
          <p:cNvSpPr/>
          <p:nvPr userDrawn="1"/>
        </p:nvSpPr>
        <p:spPr>
          <a:xfrm>
            <a:off x="0" y="6492875"/>
            <a:ext cx="12192000" cy="365125"/>
          </a:xfrm>
          <a:prstGeom prst="rect">
            <a:avLst/>
          </a:prstGeom>
          <a:solidFill>
            <a:srgbClr val="0D4884"/>
          </a:solidFill>
          <a:ln>
            <a:solidFill>
              <a:srgbClr val="0D48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Picture 2" descr="E:\1a常用文件\双学位毕业设计-图像识别\ppt\下边.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6536417"/>
            <a:ext cx="12192000" cy="295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矩形 1"/>
          <p:cNvSpPr/>
          <p:nvPr userDrawn="1"/>
        </p:nvSpPr>
        <p:spPr>
          <a:xfrm>
            <a:off x="0" y="0"/>
            <a:ext cx="12191999" cy="6858000"/>
          </a:xfrm>
          <a:prstGeom prst="rect">
            <a:avLst/>
          </a:prstGeom>
          <a:solidFill>
            <a:srgbClr val="0D48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395287" y="340518"/>
            <a:ext cx="11401425" cy="6176963"/>
          </a:xfrm>
          <a:prstGeom prst="roundRect">
            <a:avLst>
              <a:gd name="adj" fmla="val 5221"/>
            </a:avLst>
          </a:prstGeom>
          <a:solidFill>
            <a:srgbClr val="FFFFFF"/>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51593" t="2505" r="-3186" b="1737"/>
          <a:stretch>
            <a:fillRect/>
          </a:stretch>
        </p:blipFill>
        <p:spPr>
          <a:xfrm>
            <a:off x="414337" y="707231"/>
            <a:ext cx="2954166" cy="5483128"/>
          </a:xfrm>
          <a:prstGeom prst="rect">
            <a:avLst/>
          </a:prstGeom>
        </p:spPr>
      </p:pic>
      <p:pic>
        <p:nvPicPr>
          <p:cNvPr id="35" name="图片 34"/>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605" t="1813" r="48740" b="1736"/>
          <a:stretch>
            <a:fillRect/>
          </a:stretch>
        </p:blipFill>
        <p:spPr>
          <a:xfrm>
            <a:off x="8934450" y="753364"/>
            <a:ext cx="2843213" cy="5522720"/>
          </a:xfrm>
          <a:prstGeom prst="rect">
            <a:avLst/>
          </a:prstGeom>
        </p:spPr>
      </p:pic>
      <p:sp>
        <p:nvSpPr>
          <p:cNvPr id="4" name="矩形 3"/>
          <p:cNvSpPr/>
          <p:nvPr userDrawn="1"/>
        </p:nvSpPr>
        <p:spPr>
          <a:xfrm>
            <a:off x="414337" y="667639"/>
            <a:ext cx="11363326" cy="560844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 r="67"/>
          <a:stretch>
            <a:fillRect/>
          </a:stretch>
        </p:blipFill>
        <p:spPr>
          <a:xfrm>
            <a:off x="6698168" y="1204089"/>
            <a:ext cx="5265232" cy="5268704"/>
          </a:xfrm>
          <a:prstGeom prst="rect">
            <a:avLst/>
          </a:prstGeom>
        </p:spPr>
      </p:pic>
      <p:sp>
        <p:nvSpPr>
          <p:cNvPr id="10" name="矩形 9"/>
          <p:cNvSpPr/>
          <p:nvPr userDrawn="1"/>
        </p:nvSpPr>
        <p:spPr>
          <a:xfrm>
            <a:off x="-1" y="0"/>
            <a:ext cx="12192000" cy="6858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p:cNvSpPr/>
          <p:nvPr userDrawn="1"/>
        </p:nvSpPr>
        <p:spPr>
          <a:xfrm>
            <a:off x="0" y="6492875"/>
            <a:ext cx="12192000" cy="365125"/>
          </a:xfrm>
          <a:prstGeom prst="rect">
            <a:avLst/>
          </a:prstGeom>
          <a:solidFill>
            <a:srgbClr val="0D4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Picture 2" descr="E:\1a常用文件\双学位毕业设计-图像识别\ppt\下边.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6536417"/>
            <a:ext cx="12192000" cy="29520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占位符 52"/>
          <p:cNvSpPr>
            <a:spLocks noGrp="1"/>
          </p:cNvSpPr>
          <p:nvPr>
            <p:ph type="body" sz="quarter" idx="10" hasCustomPrompt="1"/>
          </p:nvPr>
        </p:nvSpPr>
        <p:spPr>
          <a:xfrm>
            <a:off x="1605953" y="2544939"/>
            <a:ext cx="2706708" cy="2336718"/>
          </a:xfrm>
        </p:spPr>
        <p:txBody>
          <a:bodyPr lIns="0" anchor="ctr" anchorCtr="0">
            <a:noAutofit/>
          </a:bodyPr>
          <a:lstStyle>
            <a:lvl1pPr marL="0" indent="0" algn="l">
              <a:buNone/>
              <a:defRPr sz="16800">
                <a:gradFill>
                  <a:gsLst>
                    <a:gs pos="0">
                      <a:schemeClr val="accent1">
                        <a:alpha val="90000"/>
                      </a:schemeClr>
                    </a:gs>
                    <a:gs pos="100000">
                      <a:schemeClr val="accent1">
                        <a:lumMod val="20000"/>
                        <a:lumOff val="80000"/>
                        <a:alpha val="0"/>
                      </a:schemeClr>
                    </a:gs>
                  </a:gsLst>
                  <a:lin ang="5400000" scaled="1"/>
                </a:gradFill>
                <a:latin typeface="Impact" panose="020B0806030902050204" pitchFamily="34" charset="0"/>
              </a:defRPr>
            </a:lvl1pPr>
            <a:lvl2pPr marL="457200" indent="0">
              <a:buNone/>
              <a:defRPr/>
            </a:lvl2pPr>
          </a:lstStyle>
          <a:p>
            <a:pPr lvl="0"/>
            <a:r>
              <a:rPr lang="en-US" altLang="zh-CN" dirty="0"/>
              <a:t>00</a:t>
            </a:r>
            <a:endParaRPr lang="zh-CN" altLang="en-US" dirty="0"/>
          </a:p>
        </p:txBody>
      </p:sp>
      <p:sp>
        <p:nvSpPr>
          <p:cNvPr id="13" name="标题 26"/>
          <p:cNvSpPr>
            <a:spLocks noGrp="1"/>
          </p:cNvSpPr>
          <p:nvPr>
            <p:ph type="title" hasCustomPrompt="1"/>
          </p:nvPr>
        </p:nvSpPr>
        <p:spPr>
          <a:xfrm>
            <a:off x="1605954" y="4329300"/>
            <a:ext cx="4012560" cy="552357"/>
          </a:xfrm>
        </p:spPr>
        <p:txBody>
          <a:bodyPr lIns="0">
            <a:noAutofit/>
          </a:bodyPr>
          <a:lstStyle>
            <a:lvl1pPr algn="l">
              <a:defRPr sz="4800" b="1">
                <a:solidFill>
                  <a:srgbClr val="0D4884"/>
                </a:solidFill>
                <a:latin typeface="微软雅黑" panose="020B0503020204020204" pitchFamily="34" charset="-122"/>
                <a:ea typeface="微软雅黑" panose="020B0503020204020204" pitchFamily="34" charset="-122"/>
              </a:defRPr>
            </a:lvl1pPr>
          </a:lstStyle>
          <a:p>
            <a:r>
              <a:rPr lang="zh-CN" altLang="en-US" dirty="0"/>
              <a:t>章节题目</a:t>
            </a:r>
            <a:endParaRPr lang="zh-CN" altLang="en-US" dirty="0"/>
          </a:p>
        </p:txBody>
      </p:sp>
      <p:sp>
        <p:nvSpPr>
          <p:cNvPr id="14" name="矩形 13"/>
          <p:cNvSpPr/>
          <p:nvPr userDrawn="1"/>
        </p:nvSpPr>
        <p:spPr>
          <a:xfrm>
            <a:off x="0" y="0"/>
            <a:ext cx="12192000" cy="1140465"/>
          </a:xfrm>
          <a:prstGeom prst="rect">
            <a:avLst/>
          </a:prstGeom>
          <a:solidFill>
            <a:srgbClr val="0D4884"/>
          </a:solidFill>
          <a:ln>
            <a:solidFill>
              <a:srgbClr val="0D48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Picture 2" descr="C:\Users\DELL\Desktop\吉林大学（白）.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27292" y="334866"/>
            <a:ext cx="1519617" cy="584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r="50000"/>
          <a:stretch>
            <a:fillRect/>
          </a:stretch>
        </p:blipFill>
        <p:spPr>
          <a:xfrm>
            <a:off x="8765381" y="4763"/>
            <a:ext cx="3426619" cy="6853237"/>
          </a:xfrm>
          <a:prstGeom prst="rect">
            <a:avLst/>
          </a:prstGeom>
        </p:spPr>
      </p:pic>
      <p:pic>
        <p:nvPicPr>
          <p:cNvPr id="9" name="图片 8"/>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51593" r="-3186"/>
          <a:stretch>
            <a:fillRect/>
          </a:stretch>
        </p:blipFill>
        <p:spPr>
          <a:xfrm>
            <a:off x="0" y="0"/>
            <a:ext cx="3535759" cy="6853237"/>
          </a:xfrm>
          <a:prstGeom prst="rect">
            <a:avLst/>
          </a:prstGeom>
        </p:spPr>
      </p:pic>
      <p:sp>
        <p:nvSpPr>
          <p:cNvPr id="10" name="矩形 9"/>
          <p:cNvSpPr/>
          <p:nvPr userDrawn="1"/>
        </p:nvSpPr>
        <p:spPr>
          <a:xfrm>
            <a:off x="0" y="-4763"/>
            <a:ext cx="12192000" cy="6858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连接符 11"/>
          <p:cNvCxnSpPr/>
          <p:nvPr userDrawn="1"/>
        </p:nvCxnSpPr>
        <p:spPr>
          <a:xfrm>
            <a:off x="942975" y="720725"/>
            <a:ext cx="10406509" cy="0"/>
          </a:xfrm>
          <a:prstGeom prst="line">
            <a:avLst/>
          </a:prstGeom>
          <a:ln w="19050">
            <a:solidFill>
              <a:srgbClr val="0D4884"/>
            </a:solidFill>
          </a:ln>
        </p:spPr>
        <p:style>
          <a:lnRef idx="1">
            <a:schemeClr val="accent1"/>
          </a:lnRef>
          <a:fillRef idx="0">
            <a:schemeClr val="accent1"/>
          </a:fillRef>
          <a:effectRef idx="0">
            <a:schemeClr val="accent1"/>
          </a:effectRef>
          <a:fontRef idx="minor">
            <a:schemeClr val="tx1"/>
          </a:fontRef>
        </p:style>
      </p:cxnSp>
      <p:pic>
        <p:nvPicPr>
          <p:cNvPr id="1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51945" y="321456"/>
            <a:ext cx="670563" cy="249775"/>
          </a:xfrm>
          <a:prstGeom prst="rect">
            <a:avLst/>
          </a:prstGeom>
          <a:noFill/>
          <a:extLst>
            <a:ext uri="{909E8E84-426E-40DD-AFC4-6F175D3DCCD1}">
              <a14:hiddenFill xmlns:a14="http://schemas.microsoft.com/office/drawing/2010/main">
                <a:solidFill>
                  <a:srgbClr val="FFFFFF"/>
                </a:solidFill>
              </a14:hiddenFill>
            </a:ext>
          </a:extLst>
        </p:spPr>
      </p:pic>
      <p:sp>
        <p:nvSpPr>
          <p:cNvPr id="22" name="矩形 21"/>
          <p:cNvSpPr/>
          <p:nvPr userDrawn="1"/>
        </p:nvSpPr>
        <p:spPr>
          <a:xfrm>
            <a:off x="0" y="6492875"/>
            <a:ext cx="12192000" cy="365125"/>
          </a:xfrm>
          <a:prstGeom prst="rect">
            <a:avLst/>
          </a:prstGeom>
          <a:solidFill>
            <a:srgbClr val="0D4884"/>
          </a:solidFill>
          <a:ln>
            <a:solidFill>
              <a:srgbClr val="0D48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Picture 2" descr="E:\1a常用文件\双学位毕业设计-图像识别\ppt\下边.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6536417"/>
            <a:ext cx="12192000" cy="295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DFBB4-4E55-4F0C-BC22-AE4FEAAD81A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6EEB5-AC63-4E02-B0E9-8CB9A25598C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DFBB4-4E55-4F0C-BC22-AE4FEAAD81A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6EEB5-AC63-4E02-B0E9-8CB9A25598C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90750" y="2324100"/>
            <a:ext cx="7810500" cy="1569660"/>
          </a:xfrm>
          <a:prstGeom prst="rect">
            <a:avLst/>
          </a:prstGeom>
          <a:noFill/>
        </p:spPr>
        <p:txBody>
          <a:bodyPr wrap="square" rtlCol="0">
            <a:spAutoFit/>
          </a:bodyPr>
          <a:lstStyle/>
          <a:p>
            <a:r>
              <a:rPr lang="en-US" altLang="zh-CN" sz="3200" b="1" dirty="0">
                <a:solidFill>
                  <a:srgbClr val="0D488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KDI : </a:t>
            </a:r>
            <a:endParaRPr lang="en-US" altLang="zh-CN" sz="3200" b="1" dirty="0">
              <a:solidFill>
                <a:srgbClr val="0D488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en-US" altLang="zh-CN" sz="3200" b="1" dirty="0">
                <a:solidFill>
                  <a:srgbClr val="0D488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Construction of visual knowledge map of diet and medical treatment</a:t>
            </a:r>
            <a:endParaRPr lang="zh-CN" altLang="en-US" sz="3200" b="1" dirty="0">
              <a:solidFill>
                <a:srgbClr val="0D488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文本框 2"/>
          <p:cNvSpPr txBox="1"/>
          <p:nvPr/>
        </p:nvSpPr>
        <p:spPr>
          <a:xfrm>
            <a:off x="4993070" y="4847980"/>
            <a:ext cx="1953895" cy="368300"/>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Reporter </a:t>
            </a:r>
            <a:r>
              <a:rPr lang="zh-CN" altLang="en-US"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刘慕</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945878" y="205985"/>
            <a:ext cx="2010487" cy="461665"/>
          </a:xfrm>
          <a:prstGeom prst="rect">
            <a:avLst/>
          </a:prstGeom>
          <a:noFill/>
        </p:spPr>
        <p:txBody>
          <a:bodyPr wrap="none" rtlCol="0">
            <a:spAutoFit/>
          </a:bodyPr>
          <a:lstStyle/>
          <a:p>
            <a:r>
              <a:rPr lang="en-US" altLang="zh-CN" sz="2400" dirty="0">
                <a:solidFill>
                  <a:srgbClr val="0D4884"/>
                </a:solidFill>
                <a:latin typeface="微软雅黑" panose="020B0503020204020204" pitchFamily="34" charset="-122"/>
                <a:ea typeface="微软雅黑" panose="020B0503020204020204" pitchFamily="34" charset="-122"/>
              </a:rPr>
              <a:t>3</a:t>
            </a:r>
            <a:r>
              <a:rPr lang="en-US" altLang="zh-CN" sz="2400" dirty="0">
                <a:latin typeface="微软雅黑" panose="020B0503020204020204" pitchFamily="34" charset="-122"/>
                <a:ea typeface="微软雅黑" panose="020B0503020204020204" pitchFamily="34" charset="-122"/>
              </a:rPr>
              <a:t> –  Purpose</a:t>
            </a:r>
            <a:endParaRPr lang="en-US" altLang="zh-CN" sz="2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73347" y="1628794"/>
            <a:ext cx="10860933" cy="400110"/>
          </a:xfrm>
          <a:prstGeom prst="rect">
            <a:avLst/>
          </a:prstGeom>
          <a:noFill/>
        </p:spPr>
        <p:txBody>
          <a:bodyPr wrap="square">
            <a:spAutoFit/>
          </a:bodyPr>
          <a:lstStyle/>
          <a:p>
            <a:r>
              <a:rPr lang="en-US" altLang="zh-CN" sz="2000" b="0" dirty="0">
                <a:effectLst/>
                <a:latin typeface="Consolas" panose="020B0609020204030204" pitchFamily="49" charset="0"/>
              </a:rPr>
              <a:t>The patient is looking up the recommended diet and foods for his condition.</a:t>
            </a:r>
            <a:endParaRPr lang="en-US" altLang="zh-CN" sz="2000" b="0" dirty="0">
              <a:effectLst/>
              <a:latin typeface="Consolas" panose="020B0609020204030204" pitchFamily="49" charset="0"/>
            </a:endParaRPr>
          </a:p>
        </p:txBody>
      </p:sp>
      <p:sp>
        <p:nvSpPr>
          <p:cNvPr id="6" name="文本框 5"/>
          <p:cNvSpPr txBox="1"/>
          <p:nvPr/>
        </p:nvSpPr>
        <p:spPr>
          <a:xfrm>
            <a:off x="773347" y="2317822"/>
            <a:ext cx="8049639" cy="369332"/>
          </a:xfrm>
          <a:prstGeom prst="rect">
            <a:avLst/>
          </a:prstGeom>
          <a:noFill/>
        </p:spPr>
        <p:txBody>
          <a:bodyPr wrap="square">
            <a:spAutoFit/>
          </a:bodyPr>
          <a:lstStyle/>
          <a:p>
            <a:r>
              <a:rPr lang="en-US" altLang="zh-CN" b="0" dirty="0">
                <a:effectLst/>
                <a:latin typeface="Consolas" panose="020B0609020204030204" pitchFamily="49" charset="0"/>
              </a:rPr>
              <a:t>CQ1: What recipe does fracture patient recommend?</a:t>
            </a:r>
            <a:endParaRPr lang="en-US" altLang="zh-CN" b="0" dirty="0">
              <a:effectLst/>
              <a:latin typeface="Consolas" panose="020B0609020204030204" pitchFamily="49" charset="0"/>
            </a:endParaRPr>
          </a:p>
        </p:txBody>
      </p:sp>
      <p:sp>
        <p:nvSpPr>
          <p:cNvPr id="8" name="文本框 7"/>
          <p:cNvSpPr txBox="1"/>
          <p:nvPr/>
        </p:nvSpPr>
        <p:spPr>
          <a:xfrm>
            <a:off x="773347" y="3019309"/>
            <a:ext cx="8049638" cy="369332"/>
          </a:xfrm>
          <a:prstGeom prst="rect">
            <a:avLst/>
          </a:prstGeom>
          <a:noFill/>
        </p:spPr>
        <p:txBody>
          <a:bodyPr wrap="square">
            <a:spAutoFit/>
          </a:bodyPr>
          <a:lstStyle/>
          <a:p>
            <a:r>
              <a:rPr lang="en-US" altLang="zh-CN" b="0" dirty="0">
                <a:effectLst/>
                <a:latin typeface="Consolas" panose="020B0609020204030204" pitchFamily="49" charset="0"/>
              </a:rPr>
              <a:t>CQ2:What should old asthma patient notice on diet?</a:t>
            </a:r>
            <a:endParaRPr lang="en-US" altLang="zh-CN" b="0" dirty="0">
              <a:effectLst/>
              <a:latin typeface="Consolas" panose="020B0609020204030204" pitchFamily="49" charset="0"/>
            </a:endParaRPr>
          </a:p>
        </p:txBody>
      </p:sp>
      <p:sp>
        <p:nvSpPr>
          <p:cNvPr id="10" name="文本框 9"/>
          <p:cNvSpPr txBox="1"/>
          <p:nvPr/>
        </p:nvSpPr>
        <p:spPr>
          <a:xfrm>
            <a:off x="773347" y="4748027"/>
            <a:ext cx="6099242" cy="369332"/>
          </a:xfrm>
          <a:prstGeom prst="rect">
            <a:avLst/>
          </a:prstGeom>
          <a:noFill/>
        </p:spPr>
        <p:txBody>
          <a:bodyPr wrap="square">
            <a:spAutoFit/>
          </a:bodyPr>
          <a:lstStyle/>
          <a:p>
            <a:r>
              <a:rPr lang="en-US" altLang="zh-CN" b="0" dirty="0">
                <a:effectLst/>
                <a:latin typeface="Consolas" panose="020B0609020204030204" pitchFamily="49" charset="0"/>
              </a:rPr>
              <a:t>CQ1: Adult, Fracture patient, Recipe</a:t>
            </a:r>
            <a:endParaRPr lang="en-US" altLang="zh-CN" b="0" dirty="0">
              <a:effectLst/>
              <a:latin typeface="Consolas" panose="020B0609020204030204" pitchFamily="49" charset="0"/>
            </a:endParaRPr>
          </a:p>
        </p:txBody>
      </p:sp>
      <p:sp>
        <p:nvSpPr>
          <p:cNvPr id="11" name="文本框 10"/>
          <p:cNvSpPr txBox="1"/>
          <p:nvPr/>
        </p:nvSpPr>
        <p:spPr>
          <a:xfrm>
            <a:off x="773347" y="5333998"/>
            <a:ext cx="6099242" cy="369332"/>
          </a:xfrm>
          <a:prstGeom prst="rect">
            <a:avLst/>
          </a:prstGeom>
          <a:noFill/>
        </p:spPr>
        <p:txBody>
          <a:bodyPr wrap="square">
            <a:spAutoFit/>
          </a:bodyPr>
          <a:lstStyle/>
          <a:p>
            <a:r>
              <a:rPr lang="en-US" altLang="zh-CN" b="0" dirty="0">
                <a:effectLst/>
                <a:latin typeface="Consolas" panose="020B0609020204030204" pitchFamily="49" charset="0"/>
              </a:rPr>
              <a:t>CQ2:Old, Asthma patient, Notice, Diet</a:t>
            </a:r>
            <a:endParaRPr lang="en-US" altLang="zh-CN" b="0" dirty="0">
              <a:effectLst/>
              <a:latin typeface="Consolas" panose="020B0609020204030204" pitchFamily="49" charset="0"/>
            </a:endParaRPr>
          </a:p>
        </p:txBody>
      </p:sp>
      <p:sp>
        <p:nvSpPr>
          <p:cNvPr id="12" name="文本框 11"/>
          <p:cNvSpPr txBox="1"/>
          <p:nvPr/>
        </p:nvSpPr>
        <p:spPr>
          <a:xfrm>
            <a:off x="773347" y="4134090"/>
            <a:ext cx="6099242" cy="400110"/>
          </a:xfrm>
          <a:prstGeom prst="rect">
            <a:avLst/>
          </a:prstGeom>
          <a:noFill/>
        </p:spPr>
        <p:txBody>
          <a:bodyPr wrap="square">
            <a:spAutoFit/>
          </a:bodyPr>
          <a:lstStyle/>
          <a:p>
            <a:r>
              <a:rPr lang="en-US" altLang="zh-CN" sz="2000" b="1" dirty="0">
                <a:latin typeface="Consolas" panose="020B0609020204030204" pitchFamily="49" charset="0"/>
              </a:rPr>
              <a:t>3.2 Kernel Competency Questions</a:t>
            </a:r>
            <a:endParaRPr lang="zh-CN" altLang="en-US" sz="2000" b="1" dirty="0">
              <a:latin typeface="Consolas" panose="020B0609020204030204" pitchFamily="49" charset="0"/>
            </a:endParaRPr>
          </a:p>
        </p:txBody>
      </p:sp>
      <p:sp>
        <p:nvSpPr>
          <p:cNvPr id="13" name="文本框 12"/>
          <p:cNvSpPr txBox="1"/>
          <p:nvPr/>
        </p:nvSpPr>
        <p:spPr>
          <a:xfrm>
            <a:off x="773347" y="1108938"/>
            <a:ext cx="6099242" cy="400110"/>
          </a:xfrm>
          <a:prstGeom prst="rect">
            <a:avLst/>
          </a:prstGeom>
          <a:noFill/>
        </p:spPr>
        <p:txBody>
          <a:bodyPr wrap="square">
            <a:spAutoFit/>
          </a:bodyPr>
          <a:lstStyle/>
          <a:p>
            <a:r>
              <a:rPr lang="en-US" altLang="zh-CN" sz="2000" b="1" dirty="0">
                <a:latin typeface="Consolas" panose="020B0609020204030204" pitchFamily="49" charset="0"/>
              </a:rPr>
              <a:t>3.1 Competency Questions</a:t>
            </a:r>
            <a:endParaRPr lang="en-US" altLang="zh-CN" sz="2000" b="1" dirty="0">
              <a:latin typeface="Consolas" panose="020B06090202040302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945878" y="205985"/>
            <a:ext cx="2010487" cy="461665"/>
          </a:xfrm>
          <a:prstGeom prst="rect">
            <a:avLst/>
          </a:prstGeom>
          <a:noFill/>
        </p:spPr>
        <p:txBody>
          <a:bodyPr wrap="none" rtlCol="0">
            <a:spAutoFit/>
          </a:bodyPr>
          <a:lstStyle/>
          <a:p>
            <a:r>
              <a:rPr lang="en-US" altLang="zh-CN" sz="2400" dirty="0">
                <a:solidFill>
                  <a:srgbClr val="0D4884"/>
                </a:solidFill>
                <a:latin typeface="微软雅黑" panose="020B0503020204020204" pitchFamily="34" charset="-122"/>
                <a:ea typeface="微软雅黑" panose="020B0503020204020204" pitchFamily="34" charset="-122"/>
              </a:rPr>
              <a:t>3</a:t>
            </a:r>
            <a:r>
              <a:rPr lang="en-US" altLang="zh-CN" sz="2400" dirty="0">
                <a:latin typeface="微软雅黑" panose="020B0503020204020204" pitchFamily="34" charset="-122"/>
                <a:ea typeface="微软雅黑" panose="020B0503020204020204" pitchFamily="34" charset="-122"/>
              </a:rPr>
              <a:t> –  Purpose</a:t>
            </a:r>
            <a:endParaRPr lang="en-US" altLang="zh-CN" sz="24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773347" y="1108938"/>
            <a:ext cx="6099242" cy="400110"/>
          </a:xfrm>
          <a:prstGeom prst="rect">
            <a:avLst/>
          </a:prstGeom>
          <a:noFill/>
        </p:spPr>
        <p:txBody>
          <a:bodyPr wrap="square">
            <a:spAutoFit/>
          </a:bodyPr>
          <a:lstStyle/>
          <a:p>
            <a:r>
              <a:rPr lang="en-US" altLang="zh-CN" sz="2000" b="1" dirty="0">
                <a:latin typeface="Consolas" panose="020B0609020204030204" pitchFamily="49" charset="0"/>
              </a:rPr>
              <a:t>3.3 </a:t>
            </a:r>
            <a:r>
              <a:rPr lang="en-US" altLang="zh-CN" sz="2000" b="1" dirty="0" err="1">
                <a:latin typeface="Consolas" panose="020B0609020204030204" pitchFamily="49" charset="0"/>
              </a:rPr>
              <a:t>Analysed</a:t>
            </a:r>
            <a:r>
              <a:rPr lang="en-US" altLang="zh-CN" sz="2000" b="1" dirty="0">
                <a:latin typeface="Consolas" panose="020B0609020204030204" pitchFamily="49" charset="0"/>
              </a:rPr>
              <a:t> Competency Questions</a:t>
            </a:r>
            <a:endParaRPr lang="en-US" altLang="zh-CN" sz="2000" b="1" dirty="0">
              <a:latin typeface="Consolas" panose="020B0609020204030204" pitchFamily="49" charset="0"/>
            </a:endParaRPr>
          </a:p>
        </p:txBody>
      </p:sp>
      <p:sp>
        <p:nvSpPr>
          <p:cNvPr id="15" name="文本框 14"/>
          <p:cNvSpPr txBox="1"/>
          <p:nvPr/>
        </p:nvSpPr>
        <p:spPr>
          <a:xfrm>
            <a:off x="773347" y="1859339"/>
            <a:ext cx="6099142" cy="3139321"/>
          </a:xfrm>
          <a:prstGeom prst="rect">
            <a:avLst/>
          </a:prstGeom>
          <a:noFill/>
        </p:spPr>
        <p:txBody>
          <a:bodyPr wrap="square">
            <a:spAutoFit/>
          </a:bodyPr>
          <a:lstStyle/>
          <a:p>
            <a:r>
              <a:rPr lang="en-US" altLang="zh-CN" dirty="0">
                <a:latin typeface="Consolas" panose="020B0609020204030204" pitchFamily="49" charset="0"/>
              </a:rPr>
              <a:t>+ CQ1</a:t>
            </a:r>
            <a:endParaRPr lang="en-US" altLang="zh-CN" dirty="0">
              <a:latin typeface="Consolas" panose="020B0609020204030204" pitchFamily="49" charset="0"/>
            </a:endParaRPr>
          </a:p>
          <a:p>
            <a:br>
              <a:rPr lang="en-US" altLang="zh-CN" dirty="0">
                <a:latin typeface="Consolas" panose="020B0609020204030204" pitchFamily="49" charset="0"/>
              </a:rPr>
            </a:br>
            <a:r>
              <a:rPr lang="en-US" altLang="zh-CN" dirty="0">
                <a:latin typeface="Consolas" panose="020B0609020204030204" pitchFamily="49" charset="0"/>
              </a:rPr>
              <a:t>  **common:** Person, Disease Diagnosis, Recipe</a:t>
            </a:r>
            <a:endParaRPr lang="en-US" altLang="zh-CN" dirty="0">
              <a:latin typeface="Consolas" panose="020B0609020204030204" pitchFamily="49" charset="0"/>
            </a:endParaRPr>
          </a:p>
          <a:p>
            <a:r>
              <a:rPr lang="en-US" altLang="zh-CN" dirty="0">
                <a:latin typeface="Consolas" panose="020B0609020204030204" pitchFamily="49" charset="0"/>
              </a:rPr>
              <a:t>  **core:**Fracture, Illness</a:t>
            </a:r>
            <a:endParaRPr lang="en-US" altLang="zh-CN" dirty="0">
              <a:latin typeface="Consolas" panose="020B0609020204030204" pitchFamily="49" charset="0"/>
            </a:endParaRPr>
          </a:p>
          <a:p>
            <a:r>
              <a:rPr lang="en-US" altLang="zh-CN" dirty="0">
                <a:latin typeface="Consolas" panose="020B0609020204030204" pitchFamily="49" charset="0"/>
              </a:rPr>
              <a:t>  **contextual:** Adult</a:t>
            </a:r>
            <a:endParaRPr lang="en-US" altLang="zh-CN" dirty="0">
              <a:latin typeface="Consolas" panose="020B0609020204030204" pitchFamily="49" charset="0"/>
            </a:endParaRPr>
          </a:p>
          <a:p>
            <a:br>
              <a:rPr lang="en-US" altLang="zh-CN" dirty="0">
                <a:latin typeface="Consolas" panose="020B0609020204030204" pitchFamily="49" charset="0"/>
              </a:rPr>
            </a:br>
            <a:r>
              <a:rPr lang="en-US" altLang="zh-CN" dirty="0">
                <a:latin typeface="Consolas" panose="020B0609020204030204" pitchFamily="49" charset="0"/>
              </a:rPr>
              <a:t>+ CQ2</a:t>
            </a:r>
            <a:endParaRPr lang="en-US" altLang="zh-CN" dirty="0">
              <a:latin typeface="Consolas" panose="020B0609020204030204" pitchFamily="49" charset="0"/>
            </a:endParaRPr>
          </a:p>
          <a:p>
            <a:br>
              <a:rPr lang="en-US" altLang="zh-CN" dirty="0">
                <a:latin typeface="Consolas" panose="020B0609020204030204" pitchFamily="49" charset="0"/>
              </a:rPr>
            </a:br>
            <a:r>
              <a:rPr lang="en-US" altLang="zh-CN" dirty="0">
                <a:latin typeface="Consolas" panose="020B0609020204030204" pitchFamily="49" charset="0"/>
              </a:rPr>
              <a:t>  **common:** Person, Disease Diagnosis, Diet</a:t>
            </a:r>
            <a:endParaRPr lang="en-US" altLang="zh-CN" dirty="0">
              <a:latin typeface="Consolas" panose="020B0609020204030204" pitchFamily="49" charset="0"/>
            </a:endParaRPr>
          </a:p>
          <a:p>
            <a:r>
              <a:rPr lang="en-US" altLang="zh-CN" dirty="0">
                <a:latin typeface="Consolas" panose="020B0609020204030204" pitchFamily="49" charset="0"/>
              </a:rPr>
              <a:t>  **core:** Asthma, Notice</a:t>
            </a:r>
            <a:endParaRPr lang="en-US" altLang="zh-CN" dirty="0">
              <a:latin typeface="Consolas" panose="020B0609020204030204" pitchFamily="49" charset="0"/>
            </a:endParaRPr>
          </a:p>
          <a:p>
            <a:r>
              <a:rPr lang="en-US" altLang="zh-CN" dirty="0">
                <a:latin typeface="Consolas" panose="020B0609020204030204" pitchFamily="49" charset="0"/>
              </a:rPr>
              <a:t>  **contextual:** Elderly People</a:t>
            </a:r>
            <a:endParaRPr lang="en-US" altLang="zh-CN" dirty="0">
              <a:latin typeface="Consolas" panose="020B06090202040302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945878" y="205985"/>
            <a:ext cx="2010487" cy="461665"/>
          </a:xfrm>
          <a:prstGeom prst="rect">
            <a:avLst/>
          </a:prstGeom>
          <a:noFill/>
        </p:spPr>
        <p:txBody>
          <a:bodyPr wrap="none" rtlCol="0">
            <a:spAutoFit/>
          </a:bodyPr>
          <a:lstStyle/>
          <a:p>
            <a:r>
              <a:rPr lang="en-US" altLang="zh-CN" sz="2400" dirty="0">
                <a:solidFill>
                  <a:srgbClr val="0D4884"/>
                </a:solidFill>
                <a:latin typeface="微软雅黑" panose="020B0503020204020204" pitchFamily="34" charset="-122"/>
                <a:ea typeface="微软雅黑" panose="020B0503020204020204" pitchFamily="34" charset="-122"/>
              </a:rPr>
              <a:t>3</a:t>
            </a:r>
            <a:r>
              <a:rPr lang="en-US" altLang="zh-CN" sz="2400" dirty="0">
                <a:latin typeface="微软雅黑" panose="020B0503020204020204" pitchFamily="34" charset="-122"/>
                <a:ea typeface="微软雅黑" panose="020B0503020204020204" pitchFamily="34" charset="-122"/>
              </a:rPr>
              <a:t> –  Purpose</a:t>
            </a:r>
            <a:endParaRPr lang="en-US" altLang="zh-CN" sz="24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945877" y="1105287"/>
            <a:ext cx="10206031" cy="4124206"/>
          </a:xfrm>
          <a:prstGeom prst="rect">
            <a:avLst/>
          </a:prstGeom>
          <a:noFill/>
        </p:spPr>
        <p:txBody>
          <a:bodyPr wrap="square">
            <a:spAutoFit/>
          </a:bodyPr>
          <a:lstStyle/>
          <a:p>
            <a:r>
              <a:rPr lang="en-US" altLang="zh-CN" sz="2000" b="1" dirty="0">
                <a:latin typeface="Consolas" panose="020B0609020204030204" pitchFamily="49" charset="0"/>
              </a:rPr>
              <a:t>3.4 Classified Competency Questions</a:t>
            </a:r>
            <a:endParaRPr lang="en-US" altLang="zh-CN" sz="2000" b="1" dirty="0">
              <a:latin typeface="Consolas" panose="020B0609020204030204" pitchFamily="49" charset="0"/>
            </a:endParaRPr>
          </a:p>
          <a:p>
            <a:br>
              <a:rPr lang="en-US" altLang="zh-CN" b="0" dirty="0">
                <a:solidFill>
                  <a:srgbClr val="D4D4D4"/>
                </a:solidFill>
                <a:effectLst/>
                <a:latin typeface="Consolas" panose="020B0609020204030204" pitchFamily="49" charset="0"/>
              </a:rPr>
            </a:br>
            <a:r>
              <a:rPr lang="en-US" altLang="zh-CN" sz="2000" dirty="0">
                <a:latin typeface="Consolas" panose="020B0609020204030204" pitchFamily="49" charset="0"/>
              </a:rPr>
              <a:t>CQ1</a:t>
            </a:r>
            <a:endParaRPr lang="en-US" altLang="zh-CN" sz="2000" dirty="0">
              <a:latin typeface="Consolas" panose="020B0609020204030204" pitchFamily="49" charset="0"/>
            </a:endParaRPr>
          </a:p>
          <a:p>
            <a:br>
              <a:rPr lang="en-US" altLang="zh-CN" sz="2000" dirty="0">
                <a:latin typeface="Consolas" panose="020B0609020204030204" pitchFamily="49" charset="0"/>
              </a:rPr>
            </a:br>
            <a:r>
              <a:rPr lang="en-US" altLang="zh-CN" sz="2000" dirty="0">
                <a:latin typeface="Consolas" panose="020B0609020204030204" pitchFamily="49" charset="0"/>
              </a:rPr>
              <a:t>Common  OBJECT</a:t>
            </a:r>
            <a:r>
              <a:rPr lang="zh-CN" altLang="en-US" sz="2000" dirty="0">
                <a:latin typeface="Consolas" panose="020B0609020204030204" pitchFamily="49" charset="0"/>
              </a:rPr>
              <a:t>：</a:t>
            </a:r>
            <a:r>
              <a:rPr lang="en-US" altLang="zh-CN" sz="2000" dirty="0">
                <a:latin typeface="Consolas" panose="020B0609020204030204" pitchFamily="49" charset="0"/>
              </a:rPr>
              <a:t>Person, Disease </a:t>
            </a:r>
            <a:r>
              <a:rPr lang="en-US" altLang="zh-CN" sz="2000" dirty="0" err="1">
                <a:latin typeface="Consolas" panose="020B0609020204030204" pitchFamily="49" charset="0"/>
              </a:rPr>
              <a:t>Diagnosis,Recipe</a:t>
            </a:r>
            <a:endParaRPr lang="en-US" altLang="zh-CN" sz="2000" dirty="0">
              <a:latin typeface="Consolas" panose="020B0609020204030204" pitchFamily="49" charset="0"/>
            </a:endParaRPr>
          </a:p>
          <a:p>
            <a:r>
              <a:rPr lang="en-US" altLang="zh-CN" sz="2000" dirty="0">
                <a:latin typeface="Consolas" panose="020B0609020204030204" pitchFamily="49" charset="0"/>
              </a:rPr>
              <a:t>Core  </a:t>
            </a:r>
            <a:r>
              <a:rPr lang="en-US" altLang="zh-CN" sz="2000" dirty="0" err="1">
                <a:latin typeface="Consolas" panose="020B0609020204030204" pitchFamily="49" charset="0"/>
              </a:rPr>
              <a:t>FUNCTION:Fracture,ACTION:Illness</a:t>
            </a:r>
            <a:endParaRPr lang="en-US" altLang="zh-CN" sz="2000" dirty="0">
              <a:latin typeface="Consolas" panose="020B0609020204030204" pitchFamily="49" charset="0"/>
            </a:endParaRPr>
          </a:p>
          <a:p>
            <a:r>
              <a:rPr lang="en-US" altLang="zh-CN" sz="2000" dirty="0">
                <a:latin typeface="Consolas" panose="020B0609020204030204" pitchFamily="49" charset="0"/>
              </a:rPr>
              <a:t>Contextual  </a:t>
            </a:r>
            <a:r>
              <a:rPr lang="en-US" altLang="zh-CN" sz="2000" dirty="0" err="1">
                <a:latin typeface="Consolas" panose="020B0609020204030204" pitchFamily="49" charset="0"/>
              </a:rPr>
              <a:t>FUNCTION:Adult</a:t>
            </a:r>
            <a:endParaRPr lang="en-US" altLang="zh-CN" sz="2000" dirty="0">
              <a:latin typeface="Consolas" panose="020B0609020204030204" pitchFamily="49" charset="0"/>
            </a:endParaRPr>
          </a:p>
          <a:p>
            <a:br>
              <a:rPr lang="en-US" altLang="zh-CN" sz="2000" dirty="0">
                <a:latin typeface="Consolas" panose="020B0609020204030204" pitchFamily="49" charset="0"/>
              </a:rPr>
            </a:br>
            <a:r>
              <a:rPr lang="en-US" altLang="zh-CN" sz="2000" dirty="0">
                <a:latin typeface="Consolas" panose="020B0609020204030204" pitchFamily="49" charset="0"/>
              </a:rPr>
              <a:t>CQ2</a:t>
            </a:r>
            <a:endParaRPr lang="en-US" altLang="zh-CN" sz="2000" dirty="0">
              <a:latin typeface="Consolas" panose="020B0609020204030204" pitchFamily="49" charset="0"/>
            </a:endParaRPr>
          </a:p>
          <a:p>
            <a:br>
              <a:rPr lang="en-US" altLang="zh-CN" sz="2000" dirty="0">
                <a:latin typeface="Consolas" panose="020B0609020204030204" pitchFamily="49" charset="0"/>
              </a:rPr>
            </a:br>
            <a:r>
              <a:rPr lang="en-US" altLang="zh-CN" sz="2000" dirty="0">
                <a:latin typeface="Consolas" panose="020B0609020204030204" pitchFamily="49" charset="0"/>
              </a:rPr>
              <a:t>Common  OBJECT</a:t>
            </a:r>
            <a:r>
              <a:rPr lang="zh-CN" altLang="en-US" sz="2000" dirty="0">
                <a:latin typeface="Consolas" panose="020B0609020204030204" pitchFamily="49" charset="0"/>
              </a:rPr>
              <a:t>：</a:t>
            </a:r>
            <a:r>
              <a:rPr lang="en-US" altLang="zh-CN" sz="2000" dirty="0">
                <a:latin typeface="Consolas" panose="020B0609020204030204" pitchFamily="49" charset="0"/>
              </a:rPr>
              <a:t>Person, Disease </a:t>
            </a:r>
            <a:r>
              <a:rPr lang="en-US" altLang="zh-CN" sz="2000" dirty="0" err="1">
                <a:latin typeface="Consolas" panose="020B0609020204030204" pitchFamily="49" charset="0"/>
              </a:rPr>
              <a:t>Diagnosis,Diet</a:t>
            </a:r>
            <a:endParaRPr lang="en-US" altLang="zh-CN" sz="2000" dirty="0">
              <a:latin typeface="Consolas" panose="020B0609020204030204" pitchFamily="49" charset="0"/>
            </a:endParaRPr>
          </a:p>
          <a:p>
            <a:r>
              <a:rPr lang="en-US" altLang="zh-CN" sz="2000" dirty="0">
                <a:latin typeface="Consolas" panose="020B0609020204030204" pitchFamily="49" charset="0"/>
              </a:rPr>
              <a:t>Core  </a:t>
            </a:r>
            <a:r>
              <a:rPr lang="en-US" altLang="zh-CN" sz="2000" dirty="0" err="1">
                <a:latin typeface="Consolas" panose="020B0609020204030204" pitchFamily="49" charset="0"/>
              </a:rPr>
              <a:t>FUNCTION:Asthma,Notice</a:t>
            </a:r>
            <a:endParaRPr lang="en-US" altLang="zh-CN" sz="2000" dirty="0">
              <a:latin typeface="Consolas" panose="020B0609020204030204" pitchFamily="49" charset="0"/>
            </a:endParaRPr>
          </a:p>
          <a:p>
            <a:r>
              <a:rPr lang="en-US" altLang="zh-CN" sz="2000" dirty="0">
                <a:latin typeface="Consolas" panose="020B0609020204030204" pitchFamily="49" charset="0"/>
              </a:rPr>
              <a:t>Contextual  </a:t>
            </a:r>
            <a:r>
              <a:rPr lang="en-US" altLang="zh-CN" sz="2000" dirty="0" err="1">
                <a:latin typeface="Consolas" panose="020B0609020204030204" pitchFamily="49" charset="0"/>
              </a:rPr>
              <a:t>FUNCTION:Elderly</a:t>
            </a:r>
            <a:r>
              <a:rPr lang="en-US" altLang="zh-CN" sz="2000" dirty="0">
                <a:latin typeface="Consolas" panose="020B0609020204030204" pitchFamily="49" charset="0"/>
              </a:rPr>
              <a:t> People</a:t>
            </a:r>
            <a:endParaRPr lang="en-US" altLang="zh-CN" sz="2000" dirty="0">
              <a:latin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945878" y="205985"/>
            <a:ext cx="2010487" cy="461665"/>
          </a:xfrm>
          <a:prstGeom prst="rect">
            <a:avLst/>
          </a:prstGeom>
          <a:noFill/>
        </p:spPr>
        <p:txBody>
          <a:bodyPr wrap="none" rtlCol="0">
            <a:spAutoFit/>
          </a:bodyPr>
          <a:lstStyle/>
          <a:p>
            <a:r>
              <a:rPr lang="en-US" altLang="zh-CN" sz="2400" dirty="0">
                <a:solidFill>
                  <a:srgbClr val="0D4884"/>
                </a:solidFill>
                <a:latin typeface="微软雅黑" panose="020B0503020204020204" pitchFamily="34" charset="-122"/>
                <a:ea typeface="微软雅黑" panose="020B0503020204020204" pitchFamily="34" charset="-122"/>
              </a:rPr>
              <a:t>3</a:t>
            </a:r>
            <a:r>
              <a:rPr lang="en-US" altLang="zh-CN" sz="2400" dirty="0">
                <a:latin typeface="微软雅黑" panose="020B0503020204020204" pitchFamily="34" charset="-122"/>
                <a:ea typeface="微软雅黑" panose="020B0503020204020204" pitchFamily="34" charset="-122"/>
              </a:rPr>
              <a:t> –  Purpose</a:t>
            </a:r>
            <a:endParaRPr lang="en-US" altLang="zh-CN" sz="24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945877" y="1105287"/>
            <a:ext cx="11120432" cy="4093428"/>
          </a:xfrm>
          <a:prstGeom prst="rect">
            <a:avLst/>
          </a:prstGeom>
          <a:noFill/>
        </p:spPr>
        <p:txBody>
          <a:bodyPr wrap="square">
            <a:spAutoFit/>
          </a:bodyPr>
          <a:lstStyle/>
          <a:p>
            <a:r>
              <a:rPr lang="en-US" altLang="zh-CN" sz="2000" b="1" dirty="0">
                <a:latin typeface="Consolas" panose="020B0609020204030204" pitchFamily="49" charset="0"/>
              </a:rPr>
              <a:t>3.5. Attributed Competency Questions</a:t>
            </a:r>
            <a:endParaRPr lang="en-US" altLang="zh-CN" sz="2000" b="1" dirty="0">
              <a:latin typeface="Consolas" panose="020B0609020204030204" pitchFamily="49" charset="0"/>
            </a:endParaRPr>
          </a:p>
          <a:p>
            <a:br>
              <a:rPr lang="en-US" altLang="zh-CN" sz="2000" b="0" dirty="0">
                <a:solidFill>
                  <a:srgbClr val="D4D4D4"/>
                </a:solidFill>
                <a:effectLst/>
                <a:latin typeface="Consolas" panose="020B0609020204030204" pitchFamily="49" charset="0"/>
              </a:rPr>
            </a:br>
            <a:r>
              <a:rPr lang="en-US" altLang="zh-CN" sz="2000" dirty="0">
                <a:latin typeface="Consolas" panose="020B0609020204030204" pitchFamily="49" charset="0"/>
              </a:rPr>
              <a:t>CQ1</a:t>
            </a:r>
            <a:endParaRPr lang="en-US" altLang="zh-CN" sz="2000" dirty="0">
              <a:latin typeface="Consolas" panose="020B0609020204030204" pitchFamily="49" charset="0"/>
            </a:endParaRPr>
          </a:p>
          <a:p>
            <a:br>
              <a:rPr lang="en-US" altLang="zh-CN" sz="2000" dirty="0">
                <a:latin typeface="Consolas" panose="020B0609020204030204" pitchFamily="49" charset="0"/>
              </a:rPr>
            </a:br>
            <a:r>
              <a:rPr lang="en-US" altLang="zh-CN" sz="2000" dirty="0">
                <a:latin typeface="Consolas" panose="020B0609020204030204" pitchFamily="49" charset="0"/>
              </a:rPr>
              <a:t>For(person):</a:t>
            </a:r>
            <a:r>
              <a:rPr lang="en-US" altLang="zh-CN" sz="2000" dirty="0" err="1">
                <a:latin typeface="Consolas" panose="020B0609020204030204" pitchFamily="49" charset="0"/>
              </a:rPr>
              <a:t>age,gender,health</a:t>
            </a:r>
            <a:r>
              <a:rPr lang="en-US" altLang="zh-CN" sz="2000" dirty="0">
                <a:latin typeface="Consolas" panose="020B0609020204030204" pitchFamily="49" charset="0"/>
              </a:rPr>
              <a:t> degree,</a:t>
            </a:r>
            <a:endParaRPr lang="en-US" altLang="zh-CN" sz="2000" dirty="0">
              <a:latin typeface="Consolas" panose="020B0609020204030204" pitchFamily="49" charset="0"/>
            </a:endParaRPr>
          </a:p>
          <a:p>
            <a:r>
              <a:rPr lang="en-US" altLang="zh-CN" sz="2000" dirty="0">
                <a:latin typeface="Consolas" panose="020B0609020204030204" pitchFamily="49" charset="0"/>
              </a:rPr>
              <a:t>For(Disease Diagnosis):disease </a:t>
            </a:r>
            <a:r>
              <a:rPr lang="en-US" altLang="zh-CN" sz="2000" dirty="0" err="1">
                <a:latin typeface="Consolas" panose="020B0609020204030204" pitchFamily="49" charset="0"/>
              </a:rPr>
              <a:t>infomation,syptom,accompanying</a:t>
            </a:r>
            <a:r>
              <a:rPr lang="en-US" altLang="zh-CN" sz="2000" dirty="0">
                <a:latin typeface="Consolas" panose="020B0609020204030204" pitchFamily="49" charset="0"/>
              </a:rPr>
              <a:t> </a:t>
            </a:r>
            <a:r>
              <a:rPr lang="en-US" altLang="zh-CN" sz="2000" dirty="0" err="1">
                <a:latin typeface="Consolas" panose="020B0609020204030204" pitchFamily="49" charset="0"/>
              </a:rPr>
              <a:t>disease,medicine</a:t>
            </a:r>
            <a:endParaRPr lang="en-US" altLang="zh-CN" sz="2000" dirty="0">
              <a:latin typeface="Consolas" panose="020B0609020204030204" pitchFamily="49" charset="0"/>
            </a:endParaRPr>
          </a:p>
          <a:p>
            <a:r>
              <a:rPr lang="en-US" altLang="zh-CN" sz="2000" dirty="0">
                <a:latin typeface="Consolas" panose="020B0609020204030204" pitchFamily="49" charset="0"/>
              </a:rPr>
              <a:t>For(Recipe):raw </a:t>
            </a:r>
            <a:r>
              <a:rPr lang="en-US" altLang="zh-CN" sz="2000" dirty="0" err="1">
                <a:latin typeface="Consolas" panose="020B0609020204030204" pitchFamily="49" charset="0"/>
              </a:rPr>
              <a:t>material,Cooking</a:t>
            </a:r>
            <a:r>
              <a:rPr lang="en-US" altLang="zh-CN" sz="2000" dirty="0">
                <a:latin typeface="Consolas" panose="020B0609020204030204" pitchFamily="49" charset="0"/>
              </a:rPr>
              <a:t> </a:t>
            </a:r>
            <a:r>
              <a:rPr lang="en-US" altLang="zh-CN" sz="2000" dirty="0" err="1">
                <a:latin typeface="Consolas" panose="020B0609020204030204" pitchFamily="49" charset="0"/>
              </a:rPr>
              <a:t>method,state</a:t>
            </a:r>
            <a:endParaRPr lang="en-US" altLang="zh-CN" sz="2000" dirty="0">
              <a:latin typeface="Consolas" panose="020B0609020204030204" pitchFamily="49" charset="0"/>
            </a:endParaRPr>
          </a:p>
          <a:p>
            <a:br>
              <a:rPr lang="en-US" altLang="zh-CN" sz="2000" dirty="0">
                <a:latin typeface="Consolas" panose="020B0609020204030204" pitchFamily="49" charset="0"/>
              </a:rPr>
            </a:br>
            <a:r>
              <a:rPr lang="en-US" altLang="zh-CN" sz="2000" dirty="0">
                <a:latin typeface="Consolas" panose="020B0609020204030204" pitchFamily="49" charset="0"/>
              </a:rPr>
              <a:t>CQ2</a:t>
            </a:r>
            <a:endParaRPr lang="en-US" altLang="zh-CN" sz="2000" dirty="0">
              <a:latin typeface="Consolas" panose="020B0609020204030204" pitchFamily="49" charset="0"/>
            </a:endParaRPr>
          </a:p>
          <a:p>
            <a:br>
              <a:rPr lang="en-US" altLang="zh-CN" sz="2000" dirty="0">
                <a:latin typeface="Consolas" panose="020B0609020204030204" pitchFamily="49" charset="0"/>
              </a:rPr>
            </a:br>
            <a:r>
              <a:rPr lang="en-US" altLang="zh-CN" sz="2000" dirty="0">
                <a:latin typeface="Consolas" panose="020B0609020204030204" pitchFamily="49" charset="0"/>
              </a:rPr>
              <a:t>For(person):</a:t>
            </a:r>
            <a:r>
              <a:rPr lang="en-US" altLang="zh-CN" sz="2000" dirty="0" err="1">
                <a:latin typeface="Consolas" panose="020B0609020204030204" pitchFamily="49" charset="0"/>
              </a:rPr>
              <a:t>age,gender,health</a:t>
            </a:r>
            <a:r>
              <a:rPr lang="en-US" altLang="zh-CN" sz="2000" dirty="0">
                <a:latin typeface="Consolas" panose="020B0609020204030204" pitchFamily="49" charset="0"/>
              </a:rPr>
              <a:t> degree,</a:t>
            </a:r>
            <a:endParaRPr lang="en-US" altLang="zh-CN" sz="2000" dirty="0">
              <a:latin typeface="Consolas" panose="020B0609020204030204" pitchFamily="49" charset="0"/>
            </a:endParaRPr>
          </a:p>
          <a:p>
            <a:r>
              <a:rPr lang="en-US" altLang="zh-CN" sz="2000" dirty="0">
                <a:latin typeface="Consolas" panose="020B0609020204030204" pitchFamily="49" charset="0"/>
              </a:rPr>
              <a:t>For(Disease Diagnosis):disease </a:t>
            </a:r>
            <a:r>
              <a:rPr lang="en-US" altLang="zh-CN" sz="2000" dirty="0" err="1">
                <a:latin typeface="Consolas" panose="020B0609020204030204" pitchFamily="49" charset="0"/>
              </a:rPr>
              <a:t>infomation,syptom,accompanying</a:t>
            </a:r>
            <a:r>
              <a:rPr lang="en-US" altLang="zh-CN" sz="2000" dirty="0">
                <a:latin typeface="Consolas" panose="020B0609020204030204" pitchFamily="49" charset="0"/>
              </a:rPr>
              <a:t> </a:t>
            </a:r>
            <a:r>
              <a:rPr lang="en-US" altLang="zh-CN" sz="2000" dirty="0" err="1">
                <a:latin typeface="Consolas" panose="020B0609020204030204" pitchFamily="49" charset="0"/>
              </a:rPr>
              <a:t>disease,medicine</a:t>
            </a:r>
            <a:endParaRPr lang="en-US" altLang="zh-CN" sz="2000" dirty="0">
              <a:latin typeface="Consolas" panose="020B0609020204030204" pitchFamily="49" charset="0"/>
            </a:endParaRPr>
          </a:p>
          <a:p>
            <a:r>
              <a:rPr lang="en-US" altLang="zh-CN" sz="2000" dirty="0">
                <a:latin typeface="Consolas" panose="020B0609020204030204" pitchFamily="49" charset="0"/>
              </a:rPr>
              <a:t>For(Diet):raw </a:t>
            </a:r>
            <a:r>
              <a:rPr lang="en-US" altLang="zh-CN" sz="2000" dirty="0" err="1">
                <a:latin typeface="Consolas" panose="020B0609020204030204" pitchFamily="49" charset="0"/>
              </a:rPr>
              <a:t>material,Cooking</a:t>
            </a:r>
            <a:r>
              <a:rPr lang="en-US" altLang="zh-CN" sz="2000" dirty="0">
                <a:latin typeface="Consolas" panose="020B0609020204030204" pitchFamily="49" charset="0"/>
              </a:rPr>
              <a:t> </a:t>
            </a:r>
            <a:r>
              <a:rPr lang="en-US" altLang="zh-CN" sz="2000" dirty="0" err="1">
                <a:latin typeface="Consolas" panose="020B0609020204030204" pitchFamily="49" charset="0"/>
              </a:rPr>
              <a:t>method,state</a:t>
            </a:r>
            <a:endParaRPr lang="en-US" altLang="zh-CN" sz="2000" dirty="0">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77378" y="2621139"/>
            <a:ext cx="2706708" cy="2336718"/>
          </a:xfrm>
        </p:spPr>
        <p:txBody>
          <a:bodyPr/>
          <a:lstStyle/>
          <a:p>
            <a:r>
              <a:rPr lang="en-US" altLang="zh-CN" dirty="0"/>
              <a:t>04</a:t>
            </a:r>
            <a:endParaRPr lang="zh-CN" altLang="en-US" dirty="0"/>
          </a:p>
        </p:txBody>
      </p:sp>
      <p:sp>
        <p:nvSpPr>
          <p:cNvPr id="3" name="标题 2"/>
          <p:cNvSpPr>
            <a:spLocks noGrp="1"/>
          </p:cNvSpPr>
          <p:nvPr>
            <p:ph type="title"/>
          </p:nvPr>
        </p:nvSpPr>
        <p:spPr>
          <a:xfrm>
            <a:off x="1577379" y="4405500"/>
            <a:ext cx="4644312" cy="552357"/>
          </a:xfrm>
        </p:spPr>
        <p:txBody>
          <a:bodyPr/>
          <a:lstStyle/>
          <a:p>
            <a:r>
              <a:rPr lang="en-US" altLang="zh-CN" dirty="0"/>
              <a:t>Fourth Section</a:t>
            </a:r>
            <a:endParaRPr lang="zh-CN" altLang="en-US" dirty="0"/>
          </a:p>
        </p:txBody>
      </p:sp>
      <p:sp>
        <p:nvSpPr>
          <p:cNvPr id="4" name="矩形 3"/>
          <p:cNvSpPr/>
          <p:nvPr/>
        </p:nvSpPr>
        <p:spPr>
          <a:xfrm>
            <a:off x="0" y="0"/>
            <a:ext cx="12192000" cy="1140465"/>
          </a:xfrm>
          <a:prstGeom prst="rect">
            <a:avLst/>
          </a:prstGeom>
          <a:solidFill>
            <a:srgbClr val="0D4884">
              <a:alpha val="90000"/>
            </a:srgbClr>
          </a:solidFill>
          <a:ln>
            <a:solidFill>
              <a:srgbClr val="0D48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2" descr="C:\Users\DELL\Desktop\吉林大学（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7292" y="334866"/>
            <a:ext cx="1519617" cy="584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885329" y="1143453"/>
            <a:ext cx="8192684" cy="1946083"/>
          </a:xfrm>
          <a:prstGeom prst="rect">
            <a:avLst/>
          </a:prstGeom>
        </p:spPr>
      </p:pic>
      <p:pic>
        <p:nvPicPr>
          <p:cNvPr id="15" name="图片 14"/>
          <p:cNvPicPr>
            <a:picLocks noChangeAspect="1"/>
          </p:cNvPicPr>
          <p:nvPr/>
        </p:nvPicPr>
        <p:blipFill>
          <a:blip r:embed="rId2"/>
          <a:stretch>
            <a:fillRect/>
          </a:stretch>
        </p:blipFill>
        <p:spPr>
          <a:xfrm>
            <a:off x="885329" y="3363011"/>
            <a:ext cx="9819668" cy="2012169"/>
          </a:xfrm>
          <a:prstGeom prst="rect">
            <a:avLst/>
          </a:prstGeom>
        </p:spPr>
      </p:pic>
      <p:sp>
        <p:nvSpPr>
          <p:cNvPr id="4" name="文本框 3"/>
          <p:cNvSpPr txBox="1"/>
          <p:nvPr/>
        </p:nvSpPr>
        <p:spPr>
          <a:xfrm>
            <a:off x="945878" y="205985"/>
            <a:ext cx="2404826" cy="461665"/>
          </a:xfrm>
          <a:prstGeom prst="rect">
            <a:avLst/>
          </a:prstGeom>
          <a:noFill/>
        </p:spPr>
        <p:txBody>
          <a:bodyPr wrap="none" rtlCol="0">
            <a:spAutoFit/>
          </a:bodyPr>
          <a:lstStyle/>
          <a:p>
            <a:r>
              <a:rPr lang="en-US" altLang="zh-CN" sz="2400" dirty="0">
                <a:solidFill>
                  <a:srgbClr val="0D4884"/>
                </a:solidFill>
                <a:latin typeface="微软雅黑" panose="020B0503020204020204" pitchFamily="34" charset="-122"/>
                <a:ea typeface="微软雅黑" panose="020B0503020204020204" pitchFamily="34" charset="-122"/>
              </a:rPr>
              <a:t>4</a:t>
            </a:r>
            <a:r>
              <a:rPr lang="en-US" altLang="zh-CN" sz="2400" dirty="0">
                <a:latin typeface="微软雅黑" panose="020B0503020204020204" pitchFamily="34" charset="-122"/>
                <a:ea typeface="微软雅黑" panose="020B0503020204020204" pitchFamily="34" charset="-122"/>
              </a:rPr>
              <a:t> –  Crawl Data</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77378" y="2621139"/>
            <a:ext cx="2706708" cy="2336718"/>
          </a:xfrm>
        </p:spPr>
        <p:txBody>
          <a:bodyPr/>
          <a:lstStyle/>
          <a:p>
            <a:r>
              <a:rPr lang="en-US" altLang="zh-CN" dirty="0"/>
              <a:t>05</a:t>
            </a:r>
            <a:endParaRPr lang="zh-CN" altLang="en-US" dirty="0"/>
          </a:p>
        </p:txBody>
      </p:sp>
      <p:sp>
        <p:nvSpPr>
          <p:cNvPr id="3" name="标题 2"/>
          <p:cNvSpPr>
            <a:spLocks noGrp="1"/>
          </p:cNvSpPr>
          <p:nvPr>
            <p:ph type="title"/>
          </p:nvPr>
        </p:nvSpPr>
        <p:spPr>
          <a:xfrm>
            <a:off x="1577379" y="4405500"/>
            <a:ext cx="5323042" cy="552357"/>
          </a:xfrm>
        </p:spPr>
        <p:txBody>
          <a:bodyPr/>
          <a:lstStyle/>
          <a:p>
            <a:r>
              <a:rPr lang="en-US" altLang="zh-CN" dirty="0"/>
              <a:t>Fifth Section</a:t>
            </a:r>
            <a:endParaRPr lang="zh-CN" altLang="en-US" dirty="0"/>
          </a:p>
        </p:txBody>
      </p:sp>
      <p:sp>
        <p:nvSpPr>
          <p:cNvPr id="4" name="矩形 3"/>
          <p:cNvSpPr/>
          <p:nvPr/>
        </p:nvSpPr>
        <p:spPr>
          <a:xfrm>
            <a:off x="0" y="0"/>
            <a:ext cx="12192000" cy="1140465"/>
          </a:xfrm>
          <a:prstGeom prst="rect">
            <a:avLst/>
          </a:prstGeom>
          <a:solidFill>
            <a:srgbClr val="0D4884">
              <a:alpha val="90000"/>
            </a:srgbClr>
          </a:solidFill>
          <a:ln>
            <a:solidFill>
              <a:srgbClr val="0D48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2" descr="C:\Users\DELL\Desktop\吉林大学（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7292" y="334866"/>
            <a:ext cx="1519617" cy="584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790909" y="2470622"/>
            <a:ext cx="8610182" cy="3618689"/>
          </a:xfrm>
          <a:prstGeom prst="rect">
            <a:avLst/>
          </a:prstGeom>
        </p:spPr>
      </p:pic>
      <p:sp>
        <p:nvSpPr>
          <p:cNvPr id="4" name="文本框 3"/>
          <p:cNvSpPr txBox="1"/>
          <p:nvPr/>
        </p:nvSpPr>
        <p:spPr>
          <a:xfrm>
            <a:off x="945878" y="205985"/>
            <a:ext cx="3086101" cy="461665"/>
          </a:xfrm>
          <a:prstGeom prst="rect">
            <a:avLst/>
          </a:prstGeom>
          <a:noFill/>
        </p:spPr>
        <p:txBody>
          <a:bodyPr wrap="none" rtlCol="0">
            <a:spAutoFit/>
          </a:bodyPr>
          <a:lstStyle/>
          <a:p>
            <a:r>
              <a:rPr lang="en-US" altLang="zh-CN" sz="2400" dirty="0">
                <a:solidFill>
                  <a:srgbClr val="0D4884"/>
                </a:solidFill>
                <a:latin typeface="微软雅黑" panose="020B0503020204020204" pitchFamily="34" charset="-122"/>
                <a:ea typeface="微软雅黑" panose="020B0503020204020204" pitchFamily="34" charset="-122"/>
              </a:rPr>
              <a:t>5</a:t>
            </a:r>
            <a:r>
              <a:rPr lang="en-US" altLang="zh-CN" sz="2400" dirty="0">
                <a:latin typeface="微软雅黑" panose="020B0503020204020204" pitchFamily="34" charset="-122"/>
                <a:ea typeface="微软雅黑" panose="020B0503020204020204" pitchFamily="34" charset="-122"/>
              </a:rPr>
              <a:t> –  build the graph</a:t>
            </a:r>
            <a:endParaRPr lang="en-US" altLang="zh-CN" sz="2400" dirty="0">
              <a:latin typeface="微软雅黑" panose="020B0503020204020204" pitchFamily="34" charset="-122"/>
              <a:ea typeface="微软雅黑" panose="020B0503020204020204" pitchFamily="34" charset="-122"/>
            </a:endParaRPr>
          </a:p>
        </p:txBody>
      </p:sp>
      <p:pic>
        <p:nvPicPr>
          <p:cNvPr id="2" name="图片 1" descr="236ccb926f493ebfce8b9954fcce504"/>
          <p:cNvPicPr>
            <a:picLocks noChangeAspect="1"/>
          </p:cNvPicPr>
          <p:nvPr/>
        </p:nvPicPr>
        <p:blipFill>
          <a:blip r:embed="rId2"/>
          <a:stretch>
            <a:fillRect/>
          </a:stretch>
        </p:blipFill>
        <p:spPr>
          <a:xfrm>
            <a:off x="1371600" y="886460"/>
            <a:ext cx="9850755" cy="1498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5878" y="205985"/>
            <a:ext cx="3086101" cy="461665"/>
          </a:xfrm>
          <a:prstGeom prst="rect">
            <a:avLst/>
          </a:prstGeom>
          <a:noFill/>
        </p:spPr>
        <p:txBody>
          <a:bodyPr wrap="none" rtlCol="0">
            <a:spAutoFit/>
          </a:bodyPr>
          <a:lstStyle/>
          <a:p>
            <a:r>
              <a:rPr lang="en-US" altLang="zh-CN" sz="2400" dirty="0">
                <a:solidFill>
                  <a:srgbClr val="0D4884"/>
                </a:solidFill>
                <a:latin typeface="微软雅黑" panose="020B0503020204020204" pitchFamily="34" charset="-122"/>
                <a:ea typeface="微软雅黑" panose="020B0503020204020204" pitchFamily="34" charset="-122"/>
              </a:rPr>
              <a:t>5</a:t>
            </a:r>
            <a:r>
              <a:rPr lang="en-US" altLang="zh-CN" sz="2400" dirty="0">
                <a:latin typeface="微软雅黑" panose="020B0503020204020204" pitchFamily="34" charset="-122"/>
                <a:ea typeface="微软雅黑" panose="020B0503020204020204" pitchFamily="34" charset="-122"/>
              </a:rPr>
              <a:t> –  build the graph</a:t>
            </a:r>
            <a:endParaRPr lang="en-US" altLang="zh-CN" sz="2400" dirty="0">
              <a:latin typeface="微软雅黑" panose="020B0503020204020204" pitchFamily="34" charset="-122"/>
              <a:ea typeface="微软雅黑" panose="020B0503020204020204" pitchFamily="34" charset="-122"/>
            </a:endParaRPr>
          </a:p>
        </p:txBody>
      </p:sp>
      <p:pic>
        <p:nvPicPr>
          <p:cNvPr id="2" name="图片 1" descr="3ae9fd4ee878f5968adbec5ea8fdecc"/>
          <p:cNvPicPr>
            <a:picLocks noChangeAspect="1"/>
          </p:cNvPicPr>
          <p:nvPr/>
        </p:nvPicPr>
        <p:blipFill>
          <a:blip r:embed="rId1"/>
          <a:stretch>
            <a:fillRect/>
          </a:stretch>
        </p:blipFill>
        <p:spPr>
          <a:xfrm>
            <a:off x="1085850" y="1191260"/>
            <a:ext cx="3202940" cy="2760980"/>
          </a:xfrm>
          <a:prstGeom prst="rect">
            <a:avLst/>
          </a:prstGeom>
        </p:spPr>
      </p:pic>
      <p:pic>
        <p:nvPicPr>
          <p:cNvPr id="3" name="图片 2" descr="65bde46e4fc53ead27a248453f0a8ac"/>
          <p:cNvPicPr>
            <a:picLocks noChangeAspect="1"/>
          </p:cNvPicPr>
          <p:nvPr/>
        </p:nvPicPr>
        <p:blipFill>
          <a:blip r:embed="rId2"/>
          <a:stretch>
            <a:fillRect/>
          </a:stretch>
        </p:blipFill>
        <p:spPr>
          <a:xfrm>
            <a:off x="5448300" y="1508760"/>
            <a:ext cx="4232910" cy="35540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文本&#10;&#10;描述已自动生成"/>
          <p:cNvPicPr>
            <a:picLocks noChangeAspect="1"/>
          </p:cNvPicPr>
          <p:nvPr/>
        </p:nvPicPr>
        <p:blipFill>
          <a:blip r:embed="rId1"/>
          <a:stretch>
            <a:fillRect/>
          </a:stretch>
        </p:blipFill>
        <p:spPr>
          <a:xfrm>
            <a:off x="782473" y="963727"/>
            <a:ext cx="4779341" cy="2810022"/>
          </a:xfrm>
          <a:prstGeom prst="rect">
            <a:avLst/>
          </a:prstGeom>
        </p:spPr>
      </p:pic>
      <p:pic>
        <p:nvPicPr>
          <p:cNvPr id="7" name="图片 6" descr="文本&#10;&#10;描述已自动生成"/>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6241528" y="1755979"/>
            <a:ext cx="4557712" cy="1225518"/>
          </a:xfrm>
          <a:prstGeom prst="rect">
            <a:avLst/>
          </a:prstGeom>
          <a:noFill/>
          <a:ln>
            <a:noFill/>
          </a:ln>
        </p:spPr>
      </p:pic>
      <p:pic>
        <p:nvPicPr>
          <p:cNvPr id="8" name="图片 7" descr="文本&#10;&#10;描述已自动生成"/>
          <p:cNvPicPr>
            <a:picLocks noChangeAspect="1"/>
          </p:cNvPicPr>
          <p:nvPr/>
        </p:nvPicPr>
        <p:blipFill>
          <a:blip r:embed="rId3"/>
          <a:stretch>
            <a:fillRect/>
          </a:stretch>
        </p:blipFill>
        <p:spPr>
          <a:xfrm>
            <a:off x="3437640" y="4479826"/>
            <a:ext cx="5973606" cy="1071433"/>
          </a:xfrm>
          <a:prstGeom prst="rect">
            <a:avLst/>
          </a:prstGeom>
        </p:spPr>
      </p:pic>
      <p:cxnSp>
        <p:nvCxnSpPr>
          <p:cNvPr id="3" name="直接箭头连接符 2"/>
          <p:cNvCxnSpPr/>
          <p:nvPr/>
        </p:nvCxnSpPr>
        <p:spPr>
          <a:xfrm>
            <a:off x="3026004" y="2441542"/>
            <a:ext cx="3069996" cy="21493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346290" y="3669547"/>
            <a:ext cx="3749710" cy="9213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6096000" y="2378174"/>
            <a:ext cx="2387198" cy="22503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945878" y="205985"/>
            <a:ext cx="3086101" cy="461665"/>
          </a:xfrm>
          <a:prstGeom prst="rect">
            <a:avLst/>
          </a:prstGeom>
          <a:noFill/>
        </p:spPr>
        <p:txBody>
          <a:bodyPr wrap="none" rtlCol="0">
            <a:spAutoFit/>
          </a:bodyPr>
          <a:lstStyle/>
          <a:p>
            <a:r>
              <a:rPr lang="en-US" altLang="zh-CN" sz="2400" dirty="0">
                <a:solidFill>
                  <a:srgbClr val="0D4884"/>
                </a:solidFill>
                <a:latin typeface="微软雅黑" panose="020B0503020204020204" pitchFamily="34" charset="-122"/>
                <a:ea typeface="微软雅黑" panose="020B0503020204020204" pitchFamily="34" charset="-122"/>
              </a:rPr>
              <a:t>5</a:t>
            </a:r>
            <a:r>
              <a:rPr lang="en-US" altLang="zh-CN" sz="2400" dirty="0">
                <a:latin typeface="微软雅黑" panose="020B0503020204020204" pitchFamily="34" charset="-122"/>
                <a:ea typeface="微软雅黑" panose="020B0503020204020204" pitchFamily="34" charset="-122"/>
              </a:rPr>
              <a:t> –  build the graph</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77378" y="2621139"/>
            <a:ext cx="2706708" cy="2336718"/>
          </a:xfrm>
        </p:spPr>
        <p:txBody>
          <a:bodyPr/>
          <a:lstStyle/>
          <a:p>
            <a:r>
              <a:rPr lang="en-US" altLang="zh-CN" dirty="0"/>
              <a:t>01</a:t>
            </a:r>
            <a:endParaRPr lang="zh-CN" altLang="en-US" dirty="0"/>
          </a:p>
        </p:txBody>
      </p:sp>
      <p:sp>
        <p:nvSpPr>
          <p:cNvPr id="3" name="标题 2"/>
          <p:cNvSpPr>
            <a:spLocks noGrp="1"/>
          </p:cNvSpPr>
          <p:nvPr>
            <p:ph type="title"/>
          </p:nvPr>
        </p:nvSpPr>
        <p:spPr>
          <a:xfrm>
            <a:off x="1577379" y="4405500"/>
            <a:ext cx="4012560" cy="552357"/>
          </a:xfrm>
        </p:spPr>
        <p:txBody>
          <a:bodyPr/>
          <a:lstStyle/>
          <a:p>
            <a:r>
              <a:rPr lang="en-US" altLang="zh-CN" dirty="0"/>
              <a:t>First Section</a:t>
            </a:r>
            <a:endParaRPr lang="zh-CN" altLang="en-US" dirty="0"/>
          </a:p>
        </p:txBody>
      </p:sp>
      <p:sp>
        <p:nvSpPr>
          <p:cNvPr id="4" name="矩形 3"/>
          <p:cNvSpPr/>
          <p:nvPr/>
        </p:nvSpPr>
        <p:spPr>
          <a:xfrm>
            <a:off x="0" y="0"/>
            <a:ext cx="12192000" cy="1140465"/>
          </a:xfrm>
          <a:prstGeom prst="rect">
            <a:avLst/>
          </a:prstGeom>
          <a:solidFill>
            <a:srgbClr val="0D4884">
              <a:alpha val="90000"/>
            </a:srgbClr>
          </a:solidFill>
          <a:ln>
            <a:solidFill>
              <a:srgbClr val="0D48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2" descr="C:\Users\DELL\Desktop\吉林大学（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7292" y="334866"/>
            <a:ext cx="1519617" cy="584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97410" y="1182341"/>
            <a:ext cx="12094590" cy="4493318"/>
          </a:xfrm>
          <a:prstGeom prst="rect">
            <a:avLst/>
          </a:prstGeom>
        </p:spPr>
      </p:pic>
      <p:sp>
        <p:nvSpPr>
          <p:cNvPr id="3" name="文本框 2"/>
          <p:cNvSpPr txBox="1"/>
          <p:nvPr/>
        </p:nvSpPr>
        <p:spPr>
          <a:xfrm>
            <a:off x="945878" y="205985"/>
            <a:ext cx="3086101" cy="461665"/>
          </a:xfrm>
          <a:prstGeom prst="rect">
            <a:avLst/>
          </a:prstGeom>
          <a:noFill/>
        </p:spPr>
        <p:txBody>
          <a:bodyPr wrap="none" rtlCol="0">
            <a:spAutoFit/>
          </a:bodyPr>
          <a:lstStyle/>
          <a:p>
            <a:r>
              <a:rPr lang="en-US" altLang="zh-CN" sz="2400" dirty="0">
                <a:solidFill>
                  <a:srgbClr val="0D4884"/>
                </a:solidFill>
                <a:latin typeface="微软雅黑" panose="020B0503020204020204" pitchFamily="34" charset="-122"/>
                <a:ea typeface="微软雅黑" panose="020B0503020204020204" pitchFamily="34" charset="-122"/>
              </a:rPr>
              <a:t>5</a:t>
            </a:r>
            <a:r>
              <a:rPr lang="en-US" altLang="zh-CN" sz="2400" dirty="0">
                <a:latin typeface="微软雅黑" panose="020B0503020204020204" pitchFamily="34" charset="-122"/>
                <a:ea typeface="微软雅黑" panose="020B0503020204020204" pitchFamily="34" charset="-122"/>
              </a:rPr>
              <a:t> –  build the graph</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434754" y="3152645"/>
            <a:ext cx="5323042" cy="552357"/>
          </a:xfrm>
        </p:spPr>
        <p:txBody>
          <a:bodyPr/>
          <a:lstStyle/>
          <a:p>
            <a:pPr algn="ctr"/>
            <a:r>
              <a:rPr lang="en-US" altLang="zh-CN" dirty="0"/>
              <a:t>THANK YOU</a:t>
            </a:r>
            <a:endParaRPr lang="zh-CN" altLang="en-US" dirty="0"/>
          </a:p>
        </p:txBody>
      </p:sp>
      <p:sp>
        <p:nvSpPr>
          <p:cNvPr id="4" name="矩形 3"/>
          <p:cNvSpPr/>
          <p:nvPr/>
        </p:nvSpPr>
        <p:spPr>
          <a:xfrm>
            <a:off x="0" y="0"/>
            <a:ext cx="12192000" cy="1140465"/>
          </a:xfrm>
          <a:prstGeom prst="rect">
            <a:avLst/>
          </a:prstGeom>
          <a:solidFill>
            <a:srgbClr val="0D4884">
              <a:alpha val="90000"/>
            </a:srgbClr>
          </a:solidFill>
          <a:ln>
            <a:solidFill>
              <a:srgbClr val="0D48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2" descr="C:\Users\DELL\Desktop\吉林大学（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7292" y="334866"/>
            <a:ext cx="1519617" cy="584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945878" y="205985"/>
            <a:ext cx="5607689" cy="461665"/>
          </a:xfrm>
          <a:prstGeom prst="rect">
            <a:avLst/>
          </a:prstGeom>
          <a:noFill/>
        </p:spPr>
        <p:txBody>
          <a:bodyPr wrap="none" rtlCol="0">
            <a:spAutoFit/>
          </a:bodyPr>
          <a:lstStyle/>
          <a:p>
            <a:r>
              <a:rPr lang="en-US" altLang="zh-CN" sz="2400" dirty="0">
                <a:solidFill>
                  <a:srgbClr val="0D4884"/>
                </a:solidFill>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 - </a:t>
            </a:r>
            <a:r>
              <a:rPr lang="en-US" altLang="zh-CN" sz="2400" dirty="0">
                <a:latin typeface="微软雅黑" panose="020B0503020204020204" pitchFamily="34" charset="-122"/>
                <a:ea typeface="微软雅黑" panose="020B0503020204020204" pitchFamily="34" charset="-122"/>
                <a:cs typeface="+mj-cs"/>
              </a:rPr>
              <a:t>Team Members and Distribution</a:t>
            </a:r>
            <a:endParaRPr lang="en-US" altLang="zh-CN" sz="2400" b="0" dirty="0">
              <a:latin typeface="Consolas" panose="020B0609020204030204" pitchFamily="49" charset="0"/>
            </a:endParaRPr>
          </a:p>
        </p:txBody>
      </p:sp>
      <p:sp>
        <p:nvSpPr>
          <p:cNvPr id="4" name="文本框 3"/>
          <p:cNvSpPr txBox="1"/>
          <p:nvPr/>
        </p:nvSpPr>
        <p:spPr>
          <a:xfrm>
            <a:off x="1871221" y="2692267"/>
            <a:ext cx="7979790" cy="1938020"/>
          </a:xfrm>
          <a:prstGeom prst="rect">
            <a:avLst/>
          </a:prstGeom>
          <a:noFill/>
        </p:spPr>
        <p:txBody>
          <a:bodyPr wrap="square">
            <a:spAutoFit/>
          </a:bodyPr>
          <a:lstStyle/>
          <a:p>
            <a:r>
              <a:rPr lang="en-US" altLang="zh-CN" sz="2400" b="0" dirty="0">
                <a:latin typeface="Consolas" panose="020B0609020204030204" pitchFamily="49" charset="0"/>
              </a:rPr>
              <a:t>ID   		      Name 		Role</a:t>
            </a:r>
            <a:endParaRPr lang="en-US" altLang="zh-CN" sz="2400" b="0" dirty="0">
              <a:latin typeface="Consolas" panose="020B0609020204030204" pitchFamily="49" charset="0"/>
            </a:endParaRPr>
          </a:p>
          <a:p>
            <a:r>
              <a:rPr lang="en-US" altLang="zh-CN" sz="2400" b="0" dirty="0">
                <a:latin typeface="Consolas" panose="020B0609020204030204" pitchFamily="49" charset="0"/>
              </a:rPr>
              <a:t>2023532043      </a:t>
            </a:r>
            <a:r>
              <a:rPr lang="zh-CN" altLang="en-US" sz="2400" b="0" dirty="0">
                <a:latin typeface="Consolas" panose="020B0609020204030204" pitchFamily="49" charset="0"/>
              </a:rPr>
              <a:t>刘慕</a:t>
            </a:r>
            <a:r>
              <a:rPr lang="en-US" altLang="zh-CN" sz="2400" b="0" dirty="0">
                <a:latin typeface="Consolas" panose="020B0609020204030204" pitchFamily="49" charset="0"/>
              </a:rPr>
              <a:t>  </a:t>
            </a:r>
            <a:r>
              <a:rPr lang="zh-CN" altLang="en-US" sz="2400" b="0" dirty="0">
                <a:latin typeface="Consolas" panose="020B0609020204030204" pitchFamily="49" charset="0"/>
              </a:rPr>
              <a:t> </a:t>
            </a:r>
            <a:r>
              <a:rPr lang="en-US" altLang="zh-CN" sz="2400" b="0" dirty="0">
                <a:latin typeface="Consolas" panose="020B0609020204030204" pitchFamily="49" charset="0"/>
              </a:rPr>
              <a:t>	</a:t>
            </a:r>
            <a:r>
              <a:rPr lang="en-US" altLang="zh-CN" sz="2400" dirty="0">
                <a:latin typeface="Consolas" panose="020B0609020204030204" pitchFamily="49" charset="0"/>
                <a:sym typeface="+mn-ea"/>
              </a:rPr>
              <a:t>Knowledge Engineer</a:t>
            </a:r>
            <a:endParaRPr lang="en-US" altLang="zh-CN" sz="2400" b="0" dirty="0">
              <a:latin typeface="Consolas" panose="020B0609020204030204" pitchFamily="49" charset="0"/>
            </a:endParaRPr>
          </a:p>
          <a:p>
            <a:r>
              <a:rPr lang="en-US" altLang="zh-CN" sz="2400" b="0" dirty="0">
                <a:latin typeface="Consolas" panose="020B0609020204030204" pitchFamily="49" charset="0"/>
              </a:rPr>
              <a:t>2023532074      </a:t>
            </a:r>
            <a:r>
              <a:rPr lang="zh-CN" altLang="en-US" sz="2400" b="0" dirty="0">
                <a:latin typeface="Consolas" panose="020B0609020204030204" pitchFamily="49" charset="0"/>
              </a:rPr>
              <a:t>王硕   </a:t>
            </a:r>
            <a:r>
              <a:rPr lang="en-US" altLang="zh-CN" sz="2400" b="0" dirty="0">
                <a:latin typeface="Consolas" panose="020B0609020204030204" pitchFamily="49" charset="0"/>
              </a:rPr>
              <a:t>	Domain Expert</a:t>
            </a:r>
            <a:endParaRPr lang="en-US" altLang="zh-CN" sz="2400" b="0" dirty="0">
              <a:latin typeface="Consolas" panose="020B0609020204030204" pitchFamily="49" charset="0"/>
            </a:endParaRPr>
          </a:p>
          <a:p>
            <a:r>
              <a:rPr lang="en-US" altLang="zh-CN" sz="2400" b="0" dirty="0">
                <a:latin typeface="Consolas" panose="020B0609020204030204" pitchFamily="49" charset="0"/>
              </a:rPr>
              <a:t>2023534045      </a:t>
            </a:r>
            <a:r>
              <a:rPr lang="zh-CN" altLang="en-US" sz="2400" b="0" dirty="0">
                <a:latin typeface="Consolas" panose="020B0609020204030204" pitchFamily="49" charset="0"/>
              </a:rPr>
              <a:t>马世旋 </a:t>
            </a:r>
            <a:r>
              <a:rPr lang="en-US" altLang="zh-CN" sz="2400" b="0" dirty="0">
                <a:latin typeface="Consolas" panose="020B0609020204030204" pitchFamily="49" charset="0"/>
              </a:rPr>
              <a:t>	Data Scientist</a:t>
            </a:r>
            <a:endParaRPr lang="en-US" altLang="zh-CN" sz="2400" b="0" dirty="0">
              <a:latin typeface="Consolas" panose="020B0609020204030204" pitchFamily="49" charset="0"/>
            </a:endParaRPr>
          </a:p>
          <a:p>
            <a:endParaRPr lang="en-US" altLang="zh-CN" sz="2400" b="0" dirty="0">
              <a:latin typeface="Consolas" panose="020B06090202040302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77378" y="2621139"/>
            <a:ext cx="2706708" cy="2336718"/>
          </a:xfrm>
        </p:spPr>
        <p:txBody>
          <a:bodyPr/>
          <a:lstStyle/>
          <a:p>
            <a:r>
              <a:rPr lang="en-US" altLang="zh-CN" dirty="0"/>
              <a:t>02</a:t>
            </a:r>
            <a:endParaRPr lang="zh-CN" altLang="en-US" dirty="0"/>
          </a:p>
        </p:txBody>
      </p:sp>
      <p:sp>
        <p:nvSpPr>
          <p:cNvPr id="3" name="标题 2"/>
          <p:cNvSpPr>
            <a:spLocks noGrp="1"/>
          </p:cNvSpPr>
          <p:nvPr>
            <p:ph type="title"/>
          </p:nvPr>
        </p:nvSpPr>
        <p:spPr>
          <a:xfrm>
            <a:off x="1577378" y="4405500"/>
            <a:ext cx="4842275" cy="552357"/>
          </a:xfrm>
        </p:spPr>
        <p:txBody>
          <a:bodyPr/>
          <a:lstStyle/>
          <a:p>
            <a:r>
              <a:rPr lang="en-US" altLang="zh-CN" dirty="0"/>
              <a:t>Second Section</a:t>
            </a:r>
            <a:endParaRPr lang="zh-CN" altLang="en-US" dirty="0"/>
          </a:p>
        </p:txBody>
      </p:sp>
      <p:sp>
        <p:nvSpPr>
          <p:cNvPr id="4" name="矩形 3"/>
          <p:cNvSpPr/>
          <p:nvPr/>
        </p:nvSpPr>
        <p:spPr>
          <a:xfrm>
            <a:off x="0" y="0"/>
            <a:ext cx="12192000" cy="1140465"/>
          </a:xfrm>
          <a:prstGeom prst="rect">
            <a:avLst/>
          </a:prstGeom>
          <a:solidFill>
            <a:srgbClr val="0D4884">
              <a:alpha val="90000"/>
            </a:srgbClr>
          </a:solidFill>
          <a:ln>
            <a:solidFill>
              <a:srgbClr val="0D48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2" descr="C:\Users\DELL\Desktop\吉林大学（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7292" y="334866"/>
            <a:ext cx="1519617" cy="584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945878" y="205985"/>
            <a:ext cx="3687100" cy="461665"/>
          </a:xfrm>
          <a:prstGeom prst="rect">
            <a:avLst/>
          </a:prstGeom>
          <a:noFill/>
        </p:spPr>
        <p:txBody>
          <a:bodyPr wrap="none" rtlCol="0">
            <a:spAutoFit/>
          </a:bodyPr>
          <a:lstStyle/>
          <a:p>
            <a:r>
              <a:rPr lang="en-US" altLang="zh-CN" sz="2400" dirty="0">
                <a:solidFill>
                  <a:srgbClr val="0D4884"/>
                </a:solidFill>
                <a:latin typeface="微软雅黑" panose="020B0503020204020204" pitchFamily="34" charset="-122"/>
                <a:ea typeface="微软雅黑" panose="020B0503020204020204" pitchFamily="34" charset="-122"/>
              </a:rPr>
              <a:t>2.1</a:t>
            </a:r>
            <a:r>
              <a:rPr lang="en-US" altLang="zh-CN" sz="2400" dirty="0">
                <a:latin typeface="微软雅黑" panose="020B0503020204020204" pitchFamily="34" charset="-122"/>
                <a:ea typeface="微软雅黑" panose="020B0503020204020204" pitchFamily="34" charset="-122"/>
              </a:rPr>
              <a:t> - </a:t>
            </a:r>
            <a:r>
              <a:rPr lang="en-US" altLang="zh-CN" sz="2400" dirty="0">
                <a:latin typeface="微软雅黑" panose="020B0503020204020204" pitchFamily="34" charset="-122"/>
                <a:ea typeface="微软雅黑" panose="020B0503020204020204" pitchFamily="34" charset="-122"/>
                <a:cs typeface="+mj-cs"/>
              </a:rPr>
              <a:t>Domain of Interest</a:t>
            </a:r>
            <a:endParaRPr lang="en-US" altLang="zh-CN" sz="2400" dirty="0">
              <a:latin typeface="微软雅黑" panose="020B0503020204020204" pitchFamily="34" charset="-122"/>
              <a:ea typeface="微软雅黑" panose="020B0503020204020204" pitchFamily="34" charset="-122"/>
              <a:cs typeface="+mj-cs"/>
            </a:endParaRPr>
          </a:p>
        </p:txBody>
      </p:sp>
      <p:sp>
        <p:nvSpPr>
          <p:cNvPr id="4" name="文本框 3"/>
          <p:cNvSpPr txBox="1"/>
          <p:nvPr/>
        </p:nvSpPr>
        <p:spPr>
          <a:xfrm>
            <a:off x="659876" y="1190521"/>
            <a:ext cx="10558021" cy="1200329"/>
          </a:xfrm>
          <a:prstGeom prst="rect">
            <a:avLst/>
          </a:prstGeom>
          <a:noFill/>
        </p:spPr>
        <p:txBody>
          <a:bodyPr wrap="square">
            <a:spAutoFit/>
          </a:bodyPr>
          <a:lstStyle/>
          <a:p>
            <a:r>
              <a:rPr lang="en-US" altLang="zh-CN" b="0" dirty="0">
                <a:effectLst/>
                <a:latin typeface="Consolas" panose="020B0609020204030204" pitchFamily="49" charset="0"/>
              </a:rPr>
              <a:t>The Knowledge and Data Integration (KDI) project provides users with disease and food centric medical dietary solutions in the medical field. We take into account the characteristics of various diseases and food, their interrelationships, treatment options, food information.</a:t>
            </a:r>
            <a:endParaRPr lang="en-US" altLang="zh-CN" b="0" dirty="0">
              <a:effectLst/>
              <a:latin typeface="Consolas" panose="020B0609020204030204" pitchFamily="49" charset="0"/>
            </a:endParaRPr>
          </a:p>
        </p:txBody>
      </p:sp>
      <p:pic>
        <p:nvPicPr>
          <p:cNvPr id="5" name="图片 4"/>
          <p:cNvPicPr>
            <a:picLocks noChangeAspect="1"/>
          </p:cNvPicPr>
          <p:nvPr/>
        </p:nvPicPr>
        <p:blipFill>
          <a:blip r:embed="rId1"/>
          <a:stretch>
            <a:fillRect/>
          </a:stretch>
        </p:blipFill>
        <p:spPr>
          <a:xfrm>
            <a:off x="1150927" y="2871077"/>
            <a:ext cx="2438400" cy="2190750"/>
          </a:xfrm>
          <a:prstGeom prst="rect">
            <a:avLst/>
          </a:prstGeom>
        </p:spPr>
      </p:pic>
      <p:pic>
        <p:nvPicPr>
          <p:cNvPr id="7" name="图片 6"/>
          <p:cNvPicPr>
            <a:picLocks noChangeAspect="1"/>
          </p:cNvPicPr>
          <p:nvPr/>
        </p:nvPicPr>
        <p:blipFill>
          <a:blip r:embed="rId2"/>
          <a:stretch>
            <a:fillRect/>
          </a:stretch>
        </p:blipFill>
        <p:spPr>
          <a:xfrm>
            <a:off x="7654231" y="2871077"/>
            <a:ext cx="3323048" cy="2190750"/>
          </a:xfrm>
          <a:prstGeom prst="rect">
            <a:avLst/>
          </a:prstGeom>
        </p:spPr>
      </p:pic>
      <p:pic>
        <p:nvPicPr>
          <p:cNvPr id="10" name="图片 9"/>
          <p:cNvPicPr>
            <a:picLocks noChangeAspect="1"/>
          </p:cNvPicPr>
          <p:nvPr/>
        </p:nvPicPr>
        <p:blipFill>
          <a:blip r:embed="rId3"/>
          <a:stretch>
            <a:fillRect/>
          </a:stretch>
        </p:blipFill>
        <p:spPr>
          <a:xfrm>
            <a:off x="4709587" y="3077065"/>
            <a:ext cx="1824383" cy="1778773"/>
          </a:xfrm>
          <a:prstGeom prst="rect">
            <a:avLst/>
          </a:prstGeom>
        </p:spPr>
      </p:pic>
      <p:sp>
        <p:nvSpPr>
          <p:cNvPr id="14" name="文本框 13"/>
          <p:cNvSpPr txBox="1"/>
          <p:nvPr/>
        </p:nvSpPr>
        <p:spPr>
          <a:xfrm>
            <a:off x="1555088" y="5298147"/>
            <a:ext cx="1188111" cy="369332"/>
          </a:xfrm>
          <a:prstGeom prst="rect">
            <a:avLst/>
          </a:prstGeom>
          <a:noFill/>
        </p:spPr>
        <p:txBody>
          <a:bodyPr wrap="square">
            <a:spAutoFit/>
          </a:bodyPr>
          <a:lstStyle/>
          <a:p>
            <a:r>
              <a:rPr lang="en-US" altLang="zh-CN" dirty="0">
                <a:latin typeface="Consolas" panose="020B0609020204030204" pitchFamily="49" charset="0"/>
              </a:rPr>
              <a:t>D</a:t>
            </a:r>
            <a:r>
              <a:rPr lang="en-US" altLang="zh-CN" b="0" dirty="0">
                <a:effectLst/>
                <a:latin typeface="Consolas" panose="020B0609020204030204" pitchFamily="49" charset="0"/>
              </a:rPr>
              <a:t>isease</a:t>
            </a:r>
            <a:endParaRPr lang="zh-CN" altLang="en-US" dirty="0"/>
          </a:p>
        </p:txBody>
      </p:sp>
      <p:sp>
        <p:nvSpPr>
          <p:cNvPr id="15" name="文本框 14"/>
          <p:cNvSpPr txBox="1"/>
          <p:nvPr/>
        </p:nvSpPr>
        <p:spPr>
          <a:xfrm>
            <a:off x="4825831" y="5298147"/>
            <a:ext cx="1591893" cy="369332"/>
          </a:xfrm>
          <a:prstGeom prst="rect">
            <a:avLst/>
          </a:prstGeom>
          <a:noFill/>
        </p:spPr>
        <p:txBody>
          <a:bodyPr wrap="square">
            <a:spAutoFit/>
          </a:bodyPr>
          <a:lstStyle/>
          <a:p>
            <a:r>
              <a:rPr lang="en-US" altLang="zh-CN" dirty="0">
                <a:latin typeface="Consolas" panose="020B0609020204030204" pitchFamily="49" charset="0"/>
              </a:rPr>
              <a:t>Ingredients</a:t>
            </a:r>
            <a:endParaRPr lang="zh-CN" altLang="en-US" dirty="0"/>
          </a:p>
        </p:txBody>
      </p:sp>
      <p:sp>
        <p:nvSpPr>
          <p:cNvPr id="16" name="文本框 15"/>
          <p:cNvSpPr txBox="1"/>
          <p:nvPr/>
        </p:nvSpPr>
        <p:spPr>
          <a:xfrm>
            <a:off x="8948846" y="5298147"/>
            <a:ext cx="1188111" cy="369332"/>
          </a:xfrm>
          <a:prstGeom prst="rect">
            <a:avLst/>
          </a:prstGeom>
          <a:noFill/>
        </p:spPr>
        <p:txBody>
          <a:bodyPr wrap="square">
            <a:spAutoFit/>
          </a:bodyPr>
          <a:lstStyle/>
          <a:p>
            <a:r>
              <a:rPr lang="en-US" altLang="zh-CN" dirty="0">
                <a:latin typeface="Consolas" panose="020B0609020204030204" pitchFamily="49" charset="0"/>
              </a:rPr>
              <a:t>Food</a:t>
            </a:r>
            <a:endParaRPr lang="zh-CN" altLang="en-US" dirty="0"/>
          </a:p>
        </p:txBody>
      </p:sp>
      <p:sp>
        <p:nvSpPr>
          <p:cNvPr id="17" name="箭头: 左右 16"/>
          <p:cNvSpPr/>
          <p:nvPr/>
        </p:nvSpPr>
        <p:spPr>
          <a:xfrm>
            <a:off x="3733014" y="3836709"/>
            <a:ext cx="669304" cy="424206"/>
          </a:xfrm>
          <a:prstGeom prst="lef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左右 18"/>
          <p:cNvSpPr/>
          <p:nvPr/>
        </p:nvSpPr>
        <p:spPr>
          <a:xfrm>
            <a:off x="6757541" y="3836709"/>
            <a:ext cx="669304" cy="424206"/>
          </a:xfrm>
          <a:prstGeom prst="lef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945878" y="205985"/>
            <a:ext cx="2339102" cy="461665"/>
          </a:xfrm>
          <a:prstGeom prst="rect">
            <a:avLst/>
          </a:prstGeom>
          <a:noFill/>
        </p:spPr>
        <p:txBody>
          <a:bodyPr wrap="none" rtlCol="0">
            <a:spAutoFit/>
          </a:bodyPr>
          <a:lstStyle/>
          <a:p>
            <a:r>
              <a:rPr lang="en-US" altLang="zh-CN" sz="2400" dirty="0">
                <a:solidFill>
                  <a:srgbClr val="0D4884"/>
                </a:solidFill>
                <a:latin typeface="微软雅黑" panose="020B0503020204020204" pitchFamily="34" charset="-122"/>
                <a:ea typeface="微软雅黑" panose="020B0503020204020204" pitchFamily="34" charset="-122"/>
              </a:rPr>
              <a:t>2.2</a:t>
            </a:r>
            <a:r>
              <a:rPr lang="en-US" altLang="zh-CN" sz="2400" dirty="0">
                <a:latin typeface="微软雅黑" panose="020B0503020204020204" pitchFamily="34" charset="-122"/>
                <a:ea typeface="微软雅黑" panose="020B0503020204020204" pitchFamily="34" charset="-122"/>
              </a:rPr>
              <a:t> - </a:t>
            </a:r>
            <a:r>
              <a:rPr lang="en-US" altLang="zh-CN" sz="2400" dirty="0">
                <a:latin typeface="微软雅黑" panose="020B0503020204020204" pitchFamily="34" charset="-122"/>
                <a:ea typeface="微软雅黑" panose="020B0503020204020204" pitchFamily="34" charset="-122"/>
                <a:cs typeface="+mj-cs"/>
              </a:rPr>
              <a:t>Scenarios</a:t>
            </a:r>
            <a:endParaRPr lang="en-US" altLang="zh-CN" sz="2400" dirty="0">
              <a:latin typeface="微软雅黑" panose="020B0503020204020204" pitchFamily="34" charset="-122"/>
              <a:ea typeface="微软雅黑" panose="020B0503020204020204" pitchFamily="34" charset="-122"/>
              <a:cs typeface="+mj-cs"/>
            </a:endParaRPr>
          </a:p>
        </p:txBody>
      </p:sp>
      <p:sp>
        <p:nvSpPr>
          <p:cNvPr id="4" name="文本框 3"/>
          <p:cNvSpPr txBox="1"/>
          <p:nvPr/>
        </p:nvSpPr>
        <p:spPr>
          <a:xfrm>
            <a:off x="1573490" y="1046623"/>
            <a:ext cx="9045019" cy="646331"/>
          </a:xfrm>
          <a:prstGeom prst="rect">
            <a:avLst/>
          </a:prstGeom>
          <a:noFill/>
        </p:spPr>
        <p:txBody>
          <a:bodyPr wrap="square">
            <a:spAutoFit/>
          </a:bodyPr>
          <a:lstStyle/>
          <a:p>
            <a:r>
              <a:rPr lang="en-US" altLang="zh-CN" b="0" dirty="0">
                <a:effectLst/>
                <a:latin typeface="Consolas" panose="020B0609020204030204" pitchFamily="49" charset="0"/>
              </a:rPr>
              <a:t>In the program, users can search for foods to eat, recommend recipes and avoid foods based on their single or multiple medical conditions.</a:t>
            </a:r>
            <a:endParaRPr lang="en-US" altLang="zh-CN" b="0" dirty="0">
              <a:effectLst/>
              <a:latin typeface="Consolas" panose="020B0609020204030204" pitchFamily="49" charset="0"/>
            </a:endParaRPr>
          </a:p>
        </p:txBody>
      </p:sp>
      <p:pic>
        <p:nvPicPr>
          <p:cNvPr id="5" name="图片 4" descr="图表, 图示, 气泡图&#10;&#10;描述已自动生成"/>
          <p:cNvPicPr>
            <a:picLocks noChangeAspect="1"/>
          </p:cNvPicPr>
          <p:nvPr/>
        </p:nvPicPr>
        <p:blipFill>
          <a:blip r:embed="rId1"/>
          <a:stretch>
            <a:fillRect/>
          </a:stretch>
        </p:blipFill>
        <p:spPr>
          <a:xfrm>
            <a:off x="1057358" y="1885802"/>
            <a:ext cx="9943721" cy="41482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45878" y="205985"/>
            <a:ext cx="1292225" cy="460375"/>
          </a:xfrm>
          <a:prstGeom prst="rect">
            <a:avLst/>
          </a:prstGeom>
          <a:noFill/>
        </p:spPr>
        <p:txBody>
          <a:bodyPr wrap="none" rtlCol="0">
            <a:spAutoFit/>
          </a:bodyPr>
          <a:lstStyle/>
          <a:p>
            <a:r>
              <a:rPr lang="en-US" altLang="zh-CN" sz="2400" dirty="0">
                <a:solidFill>
                  <a:srgbClr val="0D4884"/>
                </a:solidFill>
                <a:latin typeface="微软雅黑" panose="020B0503020204020204" pitchFamily="34" charset="-122"/>
                <a:ea typeface="微软雅黑" panose="020B0503020204020204" pitchFamily="34" charset="-122"/>
              </a:rPr>
              <a:t>2.3</a:t>
            </a:r>
            <a:r>
              <a:rPr lang="en-US" altLang="zh-CN" sz="2400" dirty="0">
                <a:latin typeface="微软雅黑" panose="020B0503020204020204" pitchFamily="34" charset="-122"/>
                <a:ea typeface="微软雅黑" panose="020B0503020204020204" pitchFamily="34" charset="-122"/>
              </a:rPr>
              <a:t> - </a:t>
            </a:r>
            <a:r>
              <a:rPr lang="en-US" altLang="zh-CN" sz="2400" dirty="0">
                <a:latin typeface="微软雅黑" panose="020B0503020204020204" pitchFamily="34" charset="-122"/>
                <a:ea typeface="微软雅黑" panose="020B0503020204020204" pitchFamily="34" charset="-122"/>
                <a:cs typeface="+mj-cs"/>
              </a:rPr>
              <a:t>ER</a:t>
            </a:r>
            <a:endParaRPr lang="en-US" altLang="zh-CN" sz="2400" dirty="0">
              <a:latin typeface="微软雅黑" panose="020B0503020204020204" pitchFamily="34" charset="-122"/>
              <a:ea typeface="微软雅黑" panose="020B0503020204020204" pitchFamily="34" charset="-122"/>
              <a:cs typeface="+mj-cs"/>
            </a:endParaRPr>
          </a:p>
        </p:txBody>
      </p:sp>
      <p:pic>
        <p:nvPicPr>
          <p:cNvPr id="2" name="图片 1" descr="ER"/>
          <p:cNvPicPr>
            <a:picLocks noChangeAspect="1"/>
          </p:cNvPicPr>
          <p:nvPr/>
        </p:nvPicPr>
        <p:blipFill>
          <a:blip r:embed="rId1"/>
          <a:stretch>
            <a:fillRect/>
          </a:stretch>
        </p:blipFill>
        <p:spPr>
          <a:xfrm>
            <a:off x="2800350" y="1170940"/>
            <a:ext cx="5631815" cy="49060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45878" y="205985"/>
            <a:ext cx="1459865" cy="460375"/>
          </a:xfrm>
          <a:prstGeom prst="rect">
            <a:avLst/>
          </a:prstGeom>
          <a:noFill/>
        </p:spPr>
        <p:txBody>
          <a:bodyPr wrap="none" rtlCol="0">
            <a:spAutoFit/>
          </a:bodyPr>
          <a:lstStyle/>
          <a:p>
            <a:r>
              <a:rPr lang="en-US" altLang="zh-CN" sz="2400" dirty="0">
                <a:solidFill>
                  <a:srgbClr val="0D4884"/>
                </a:solidFill>
                <a:latin typeface="微软雅黑" panose="020B0503020204020204" pitchFamily="34" charset="-122"/>
                <a:ea typeface="微软雅黑" panose="020B0503020204020204" pitchFamily="34" charset="-122"/>
              </a:rPr>
              <a:t>2.4</a:t>
            </a:r>
            <a:r>
              <a:rPr lang="en-US" altLang="zh-CN" sz="2400" dirty="0">
                <a:latin typeface="微软雅黑" panose="020B0503020204020204" pitchFamily="34" charset="-122"/>
                <a:ea typeface="微软雅黑" panose="020B0503020204020204" pitchFamily="34" charset="-122"/>
              </a:rPr>
              <a:t> - </a:t>
            </a:r>
            <a:r>
              <a:rPr lang="en-US" altLang="zh-CN" sz="2400" dirty="0">
                <a:latin typeface="微软雅黑" panose="020B0503020204020204" pitchFamily="34" charset="-122"/>
                <a:ea typeface="微软雅黑" panose="020B0503020204020204" pitchFamily="34" charset="-122"/>
                <a:cs typeface="+mj-cs"/>
              </a:rPr>
              <a:t>EER</a:t>
            </a:r>
            <a:endParaRPr lang="en-US" altLang="zh-CN" sz="2400" dirty="0">
              <a:latin typeface="微软雅黑" panose="020B0503020204020204" pitchFamily="34" charset="-122"/>
              <a:ea typeface="微软雅黑" panose="020B0503020204020204" pitchFamily="34" charset="-122"/>
              <a:cs typeface="+mj-cs"/>
            </a:endParaRPr>
          </a:p>
        </p:txBody>
      </p:sp>
      <p:pic>
        <p:nvPicPr>
          <p:cNvPr id="2" name="图片 1" descr="EER"/>
          <p:cNvPicPr>
            <a:picLocks noChangeAspect="1"/>
          </p:cNvPicPr>
          <p:nvPr/>
        </p:nvPicPr>
        <p:blipFill>
          <a:blip r:embed="rId1"/>
          <a:stretch>
            <a:fillRect/>
          </a:stretch>
        </p:blipFill>
        <p:spPr>
          <a:xfrm>
            <a:off x="2185670" y="944245"/>
            <a:ext cx="7410450" cy="51041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77378" y="2621139"/>
            <a:ext cx="2706708" cy="2336718"/>
          </a:xfrm>
        </p:spPr>
        <p:txBody>
          <a:bodyPr/>
          <a:lstStyle/>
          <a:p>
            <a:r>
              <a:rPr lang="en-US" altLang="zh-CN" dirty="0"/>
              <a:t>03</a:t>
            </a:r>
            <a:endParaRPr lang="en-US" altLang="zh-CN" dirty="0"/>
          </a:p>
        </p:txBody>
      </p:sp>
      <p:sp>
        <p:nvSpPr>
          <p:cNvPr id="3" name="标题 2"/>
          <p:cNvSpPr>
            <a:spLocks noGrp="1"/>
          </p:cNvSpPr>
          <p:nvPr>
            <p:ph type="title"/>
          </p:nvPr>
        </p:nvSpPr>
        <p:spPr>
          <a:xfrm>
            <a:off x="1577379" y="4405500"/>
            <a:ext cx="4644312" cy="552357"/>
          </a:xfrm>
        </p:spPr>
        <p:txBody>
          <a:bodyPr/>
          <a:lstStyle/>
          <a:p>
            <a:r>
              <a:rPr lang="en-US" altLang="zh-CN" dirty="0"/>
              <a:t>Third Section</a:t>
            </a:r>
            <a:endParaRPr lang="zh-CN" altLang="en-US" dirty="0"/>
          </a:p>
        </p:txBody>
      </p:sp>
      <p:sp>
        <p:nvSpPr>
          <p:cNvPr id="4" name="矩形 3"/>
          <p:cNvSpPr/>
          <p:nvPr/>
        </p:nvSpPr>
        <p:spPr>
          <a:xfrm>
            <a:off x="0" y="0"/>
            <a:ext cx="12192000" cy="1140465"/>
          </a:xfrm>
          <a:prstGeom prst="rect">
            <a:avLst/>
          </a:prstGeom>
          <a:solidFill>
            <a:srgbClr val="0D4884">
              <a:alpha val="90000"/>
            </a:srgbClr>
          </a:solidFill>
          <a:ln>
            <a:solidFill>
              <a:srgbClr val="0D48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2" descr="C:\Users\DELL\Desktop\吉林大学（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7292" y="334866"/>
            <a:ext cx="1519617" cy="584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p="http://schemas.openxmlformats.org/presentationml/2006/main">
  <p:tag name="KSO_WPP_MARK_KEY" val="60f57373-48b4-4163-bbb6-bfe12c662105"/>
  <p:tag name="COMMONDATA" val="eyJoZGlkIjoiNmFmZWMyNDAyMTgzOWE4YTM3YzExM2UzNmVkYmZkZG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2148</Words>
  <Application>WPS 演示</Application>
  <PresentationFormat>宽屏</PresentationFormat>
  <Paragraphs>116</Paragraphs>
  <Slides>21</Slides>
  <Notes>11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21</vt:i4>
      </vt:variant>
    </vt:vector>
  </HeadingPairs>
  <TitlesOfParts>
    <vt:vector size="32" baseType="lpstr">
      <vt:lpstr>Arial</vt:lpstr>
      <vt:lpstr>宋体</vt:lpstr>
      <vt:lpstr>Wingdings</vt:lpstr>
      <vt:lpstr>Impact</vt:lpstr>
      <vt:lpstr>微软雅黑</vt:lpstr>
      <vt:lpstr>Consolas</vt:lpstr>
      <vt:lpstr>等线</vt:lpstr>
      <vt:lpstr>Arial Unicode MS</vt:lpstr>
      <vt:lpstr>等线 Light</vt:lpstr>
      <vt:lpstr>Office 主题​​</vt:lpstr>
      <vt:lpstr>1_Office 主题​​</vt:lpstr>
      <vt:lpstr>PowerPoint 演示文稿</vt:lpstr>
      <vt:lpstr>First Section</vt:lpstr>
      <vt:lpstr>PowerPoint 演示文稿</vt:lpstr>
      <vt:lpstr>Second Section</vt:lpstr>
      <vt:lpstr>PowerPoint 演示文稿</vt:lpstr>
      <vt:lpstr>PowerPoint 演示文稿</vt:lpstr>
      <vt:lpstr>PowerPoint 演示文稿</vt:lpstr>
      <vt:lpstr>PowerPoint 演示文稿</vt:lpstr>
      <vt:lpstr>Third Section</vt:lpstr>
      <vt:lpstr>PowerPoint 演示文稿</vt:lpstr>
      <vt:lpstr>PowerPoint 演示文稿</vt:lpstr>
      <vt:lpstr>PowerPoint 演示文稿</vt:lpstr>
      <vt:lpstr>PowerPoint 演示文稿</vt:lpstr>
      <vt:lpstr>Fourth Section</vt:lpstr>
      <vt:lpstr>PowerPoint 演示文稿</vt:lpstr>
      <vt:lpstr>Fifth Section</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bing</dc:creator>
  <cp:lastModifiedBy>54868</cp:lastModifiedBy>
  <cp:revision>22</cp:revision>
  <dcterms:created xsi:type="dcterms:W3CDTF">2021-01-04T14:54:00Z</dcterms:created>
  <dcterms:modified xsi:type="dcterms:W3CDTF">2023-11-01T10:37:18Z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4A1A60435DD942EFA0F38A0F81F480D4_13</vt:lpwstr>
  </property>
  <property fmtid="{D5CDD505-2E9C-101B-9397-08002B2CF9AE}" pid="3" name="KSOProductBuildVer">
    <vt:lpwstr>2052-11.1.0.15319</vt:lpwstr>
  </property>
</Properties>
</file>