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9"/>
  </p:notesMasterIdLst>
  <p:sldIdLst>
    <p:sldId id="256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8" r:id="rId10"/>
    <p:sldId id="312" r:id="rId11"/>
    <p:sldId id="319" r:id="rId12"/>
    <p:sldId id="313" r:id="rId13"/>
    <p:sldId id="320" r:id="rId14"/>
    <p:sldId id="314" r:id="rId15"/>
    <p:sldId id="315" r:id="rId16"/>
    <p:sldId id="316" r:id="rId17"/>
    <p:sldId id="285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arlow Condensed" pitchFamily="2" charset="77"/>
      <p:regular r:id="rId24"/>
      <p:bold r:id="rId25"/>
      <p:italic r:id="rId26"/>
      <p:boldItalic r:id="rId27"/>
    </p:embeddedFont>
    <p:embeddedFont>
      <p:font typeface="Barlow Condensed ExtraLight" pitchFamily="2" charset="77"/>
      <p:regular r:id="rId28"/>
      <p:bold r:id="rId29"/>
      <p:italic r:id="rId30"/>
      <p:boldItalic r:id="rId31"/>
    </p:embeddedFont>
    <p:embeddedFont>
      <p:font typeface="Barlow Medium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5C5"/>
    <a:srgbClr val="B392AC"/>
    <a:srgbClr val="F7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614C5D-A64A-4157-8007-D5A13249B699}">
  <a:tblStyle styleId="{C5614C5D-A64A-4157-8007-D5A13249B6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2"/>
    <p:restoredTop sz="94699"/>
  </p:normalViewPr>
  <p:slideViewPr>
    <p:cSldViewPr snapToGrid="0" snapToObjects="1">
      <p:cViewPr varScale="1">
        <p:scale>
          <a:sx n="85" d="100"/>
          <a:sy n="85" d="100"/>
        </p:scale>
        <p:origin x="26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7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0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4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8fdb0798d8_0_24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8fdb0798d8_0_24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6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-296900" y="-167000"/>
            <a:ext cx="9737797" cy="547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Barlow Condensed ExtraLight"/>
                <a:ea typeface="Barlow Condensed ExtraLight"/>
                <a:cs typeface="Barlow Condensed ExtraLight"/>
                <a:sym typeface="Barlow Condensed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1D262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 amt="57000"/>
          </a:blip>
          <a:srcRect t="10876" b="10876"/>
          <a:stretch/>
        </p:blipFill>
        <p:spPr>
          <a:xfrm>
            <a:off x="-221725" y="-133600"/>
            <a:ext cx="9587449" cy="5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 amt="58000"/>
          </a:blip>
          <a:srcRect t="10870" b="10870"/>
          <a:stretch/>
        </p:blipFill>
        <p:spPr>
          <a:xfrm>
            <a:off x="-281099" y="-167000"/>
            <a:ext cx="9706231" cy="545974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_1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5"/>
          <p:cNvGrpSpPr/>
          <p:nvPr/>
        </p:nvGrpSpPr>
        <p:grpSpPr>
          <a:xfrm>
            <a:off x="-385950" y="-217100"/>
            <a:ext cx="9915906" cy="5577702"/>
            <a:chOff x="-385950" y="-217100"/>
            <a:chExt cx="9915906" cy="5577702"/>
          </a:xfrm>
        </p:grpSpPr>
        <p:pic>
          <p:nvPicPr>
            <p:cNvPr id="264" name="Google Shape;264;p3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5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85950" y="-217100"/>
              <a:ext cx="9915906" cy="55777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6"/>
          <p:cNvGrpSpPr/>
          <p:nvPr/>
        </p:nvGrpSpPr>
        <p:grpSpPr>
          <a:xfrm>
            <a:off x="-356275" y="-200400"/>
            <a:ext cx="9856545" cy="5544304"/>
            <a:chOff x="-356275" y="-200400"/>
            <a:chExt cx="9856545" cy="5544304"/>
          </a:xfrm>
        </p:grpSpPr>
        <p:pic>
          <p:nvPicPr>
            <p:cNvPr id="268" name="Google Shape;268;p3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6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56275" y="-200400"/>
              <a:ext cx="9856545" cy="55443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7"/>
          <p:cNvGrpSpPr/>
          <p:nvPr/>
        </p:nvGrpSpPr>
        <p:grpSpPr>
          <a:xfrm>
            <a:off x="-326575" y="-183700"/>
            <a:ext cx="9797145" cy="5510896"/>
            <a:chOff x="-326575" y="-183700"/>
            <a:chExt cx="9797145" cy="5510896"/>
          </a:xfrm>
        </p:grpSpPr>
        <p:pic>
          <p:nvPicPr>
            <p:cNvPr id="272" name="Google Shape;272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37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-326575" y="-183700"/>
              <a:ext cx="9797145" cy="5510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 amt="60000"/>
          </a:blip>
          <a:srcRect t="11525" b="11533"/>
          <a:stretch/>
        </p:blipFill>
        <p:spPr>
          <a:xfrm>
            <a:off x="-408200" y="-147800"/>
            <a:ext cx="9803429" cy="542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068250" y="2045538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929023" y="3450925"/>
            <a:ext cx="3528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192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800"/>
              <a:buFont typeface="Barlow"/>
              <a:buChar char="●"/>
              <a:defRPr sz="18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●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●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81" r:id="rId6"/>
    <p:sldLayoutId id="2147483682" r:id="rId7"/>
    <p:sldLayoutId id="2147483683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jocelyn.lutes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541176" y="1985615"/>
            <a:ext cx="8061648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1D262D"/>
                </a:solidFill>
              </a:rPr>
              <a:t>Topic Modeling to Identify Women’s Health Concerns from Online Forums</a:t>
            </a:r>
            <a:endParaRPr sz="5400" dirty="0">
              <a:solidFill>
                <a:srgbClr val="1D262D"/>
              </a:solidFill>
            </a:endParaRPr>
          </a:p>
        </p:txBody>
      </p:sp>
      <p:sp>
        <p:nvSpPr>
          <p:cNvPr id="283" name="Google Shape;283;p40"/>
          <p:cNvSpPr txBox="1">
            <a:spLocks noGrp="1"/>
          </p:cNvSpPr>
          <p:nvPr>
            <p:ph type="subTitle" idx="1"/>
          </p:nvPr>
        </p:nvSpPr>
        <p:spPr>
          <a:xfrm>
            <a:off x="2931600" y="4357799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Jocelyn Lutes</a:t>
            </a:r>
            <a:endParaRPr dirty="0"/>
          </a:p>
        </p:txBody>
      </p:sp>
      <p:cxnSp>
        <p:nvCxnSpPr>
          <p:cNvPr id="285" name="Google Shape;285;p40"/>
          <p:cNvCxnSpPr/>
          <p:nvPr/>
        </p:nvCxnSpPr>
        <p:spPr>
          <a:xfrm>
            <a:off x="1659775" y="1431016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40"/>
          <p:cNvCxnSpPr/>
          <p:nvPr/>
        </p:nvCxnSpPr>
        <p:spPr>
          <a:xfrm>
            <a:off x="1659775" y="4220741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3C38-5CEA-524E-A8C6-032BCDAA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</a:p>
        </p:txBody>
      </p:sp>
      <p:pic>
        <p:nvPicPr>
          <p:cNvPr id="4" name="Picture 3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B3233095-5C4E-344C-BB5D-4312DD8E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191" y="2032332"/>
            <a:ext cx="836925" cy="8369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AF3721-28A2-5247-A278-17F0D1AFF70F}"/>
              </a:ext>
            </a:extLst>
          </p:cNvPr>
          <p:cNvGrpSpPr/>
          <p:nvPr/>
        </p:nvGrpSpPr>
        <p:grpSpPr>
          <a:xfrm>
            <a:off x="848317" y="1975936"/>
            <a:ext cx="1210371" cy="1032012"/>
            <a:chOff x="651069" y="515625"/>
            <a:chExt cx="1261029" cy="975500"/>
          </a:xfrm>
        </p:grpSpPr>
        <p:pic>
          <p:nvPicPr>
            <p:cNvPr id="14" name="Picture 13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3B6FEB8-1580-1F4B-BAFE-1F5641536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15" name="Picture 14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4CF5DAF9-6CD1-C844-83D0-85B002155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16" name="Picture 15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186FA5F-5816-EF4D-AE16-0B1C81A3D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ED655E-F2E2-674E-B4A0-195B6E0E45AF}"/>
              </a:ext>
            </a:extLst>
          </p:cNvPr>
          <p:cNvGrpSpPr/>
          <p:nvPr/>
        </p:nvGrpSpPr>
        <p:grpSpPr>
          <a:xfrm>
            <a:off x="3906949" y="2032332"/>
            <a:ext cx="791859" cy="1109335"/>
            <a:chOff x="2594987" y="3364518"/>
            <a:chExt cx="791859" cy="1109335"/>
          </a:xfrm>
        </p:grpSpPr>
        <p:grpSp>
          <p:nvGrpSpPr>
            <p:cNvPr id="5" name="Google Shape;9144;p79">
              <a:extLst>
                <a:ext uri="{FF2B5EF4-FFF2-40B4-BE49-F238E27FC236}">
                  <a16:creationId xmlns:a16="http://schemas.microsoft.com/office/drawing/2014/main" id="{55B752E0-2827-C547-8BB0-8704F29DA666}"/>
                </a:ext>
              </a:extLst>
            </p:cNvPr>
            <p:cNvGrpSpPr/>
            <p:nvPr/>
          </p:nvGrpSpPr>
          <p:grpSpPr>
            <a:xfrm rot="5400000">
              <a:off x="2701150" y="3476451"/>
              <a:ext cx="797629" cy="573763"/>
              <a:chOff x="5230575" y="2246859"/>
              <a:chExt cx="1135749" cy="552207"/>
            </a:xfrm>
            <a:solidFill>
              <a:schemeClr val="accent4"/>
            </a:solidFill>
          </p:grpSpPr>
          <p:sp>
            <p:nvSpPr>
              <p:cNvPr id="7" name="Google Shape;9148;p79">
                <a:extLst>
                  <a:ext uri="{FF2B5EF4-FFF2-40B4-BE49-F238E27FC236}">
                    <a16:creationId xmlns:a16="http://schemas.microsoft.com/office/drawing/2014/main" id="{F5DDAB1F-42EE-E84A-A262-36B84F3B9978}"/>
                  </a:ext>
                </a:extLst>
              </p:cNvPr>
              <p:cNvSpPr/>
              <p:nvPr/>
            </p:nvSpPr>
            <p:spPr>
              <a:xfrm>
                <a:off x="5230575" y="2611125"/>
                <a:ext cx="1071350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156;p79">
                <a:extLst>
                  <a:ext uri="{FF2B5EF4-FFF2-40B4-BE49-F238E27FC236}">
                    <a16:creationId xmlns:a16="http://schemas.microsoft.com/office/drawing/2014/main" id="{28332480-3295-D348-B8F5-B1EA244C9FDB}"/>
                  </a:ext>
                </a:extLst>
              </p:cNvPr>
              <p:cNvSpPr/>
              <p:nvPr/>
            </p:nvSpPr>
            <p:spPr>
              <a:xfrm>
                <a:off x="5800101" y="2348634"/>
                <a:ext cx="501824" cy="157075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157;p79">
                <a:extLst>
                  <a:ext uri="{FF2B5EF4-FFF2-40B4-BE49-F238E27FC236}">
                    <a16:creationId xmlns:a16="http://schemas.microsoft.com/office/drawing/2014/main" id="{53219F16-E028-6E4C-8B19-705F4DF338A6}"/>
                  </a:ext>
                </a:extLst>
              </p:cNvPr>
              <p:cNvSpPr/>
              <p:nvPr/>
            </p:nvSpPr>
            <p:spPr>
              <a:xfrm>
                <a:off x="6301224" y="2246859"/>
                <a:ext cx="65100" cy="552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06" fill="none" extrusionOk="0">
                    <a:moveTo>
                      <a:pt x="1" y="0"/>
                    </a:moveTo>
                    <a:lnTo>
                      <a:pt x="1" y="62006"/>
                    </a:ln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2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8B39C-B532-F34C-AE7E-54374FF9F6A5}"/>
                </a:ext>
              </a:extLst>
            </p:cNvPr>
            <p:cNvSpPr txBox="1"/>
            <p:nvPr/>
          </p:nvSpPr>
          <p:spPr>
            <a:xfrm rot="19382871">
              <a:off x="2594987" y="4214132"/>
              <a:ext cx="482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D262D"/>
                  </a:solidFill>
                  <a:latin typeface="Barlow Condensed"/>
                  <a:sym typeface="Barlow Condensed"/>
                </a:rPr>
                <a:t>Topic 1</a:t>
              </a:r>
              <a:endParaRPr 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50C76B-DE98-414B-9F2F-67A062A2FA6F}"/>
                </a:ext>
              </a:extLst>
            </p:cNvPr>
            <p:cNvSpPr txBox="1"/>
            <p:nvPr/>
          </p:nvSpPr>
          <p:spPr>
            <a:xfrm rot="19382871">
              <a:off x="2853519" y="4227632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D262D"/>
                  </a:solidFill>
                  <a:latin typeface="Barlow Condensed"/>
                  <a:sym typeface="Barlow Condensed"/>
                </a:rPr>
                <a:t>Topic 2</a:t>
              </a:r>
              <a:endParaRPr lang="en-US" sz="1000" dirty="0"/>
            </a:p>
          </p:txBody>
        </p:sp>
      </p:grpSp>
      <p:sp>
        <p:nvSpPr>
          <p:cNvPr id="23" name="Google Shape;1470;p75">
            <a:extLst>
              <a:ext uri="{FF2B5EF4-FFF2-40B4-BE49-F238E27FC236}">
                <a16:creationId xmlns:a16="http://schemas.microsoft.com/office/drawing/2014/main" id="{2524C2B2-C885-BB46-BAD1-DA3159DF1200}"/>
              </a:ext>
            </a:extLst>
          </p:cNvPr>
          <p:cNvSpPr/>
          <p:nvPr/>
        </p:nvSpPr>
        <p:spPr>
          <a:xfrm>
            <a:off x="2151154" y="2385383"/>
            <a:ext cx="286507" cy="2073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70;p75">
            <a:extLst>
              <a:ext uri="{FF2B5EF4-FFF2-40B4-BE49-F238E27FC236}">
                <a16:creationId xmlns:a16="http://schemas.microsoft.com/office/drawing/2014/main" id="{9C9C31C3-944C-D445-8346-88ADE59B7F62}"/>
              </a:ext>
            </a:extLst>
          </p:cNvPr>
          <p:cNvSpPr/>
          <p:nvPr/>
        </p:nvSpPr>
        <p:spPr>
          <a:xfrm>
            <a:off x="3590210" y="2389669"/>
            <a:ext cx="286507" cy="2073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62FEBB2-216F-CB44-9480-A8D7644C6666}"/>
              </a:ext>
            </a:extLst>
          </p:cNvPr>
          <p:cNvSpPr txBox="1">
            <a:spLocks/>
          </p:cNvSpPr>
          <p:nvPr/>
        </p:nvSpPr>
        <p:spPr>
          <a:xfrm>
            <a:off x="725983" y="1374038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2000" u="sng" dirty="0"/>
              <a:t>Assumptions</a:t>
            </a:r>
          </a:p>
        </p:txBody>
      </p:sp>
      <p:sp>
        <p:nvSpPr>
          <p:cNvPr id="26" name="Google Shape;1470;p75">
            <a:extLst>
              <a:ext uri="{FF2B5EF4-FFF2-40B4-BE49-F238E27FC236}">
                <a16:creationId xmlns:a16="http://schemas.microsoft.com/office/drawing/2014/main" id="{7E40C6AC-ADE9-1F48-A9FE-E25B3446DECE}"/>
              </a:ext>
            </a:extLst>
          </p:cNvPr>
          <p:cNvSpPr/>
          <p:nvPr/>
        </p:nvSpPr>
        <p:spPr>
          <a:xfrm rot="19747937">
            <a:off x="4780661" y="2041650"/>
            <a:ext cx="549451" cy="2431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470;p75">
            <a:extLst>
              <a:ext uri="{FF2B5EF4-FFF2-40B4-BE49-F238E27FC236}">
                <a16:creationId xmlns:a16="http://schemas.microsoft.com/office/drawing/2014/main" id="{D8B67BEE-0193-724B-8331-5D31FE09C13F}"/>
              </a:ext>
            </a:extLst>
          </p:cNvPr>
          <p:cNvSpPr/>
          <p:nvPr/>
        </p:nvSpPr>
        <p:spPr>
          <a:xfrm rot="1852063" flipV="1">
            <a:off x="4778496" y="2482205"/>
            <a:ext cx="536415" cy="231109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162921C-0CCB-CE49-888C-CB08C22AC07A}"/>
              </a:ext>
            </a:extLst>
          </p:cNvPr>
          <p:cNvSpPr/>
          <p:nvPr/>
        </p:nvSpPr>
        <p:spPr>
          <a:xfrm>
            <a:off x="5442753" y="1529001"/>
            <a:ext cx="1608881" cy="667498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D97076A-D9E2-DE4F-9BC1-686290301FC0}"/>
              </a:ext>
            </a:extLst>
          </p:cNvPr>
          <p:cNvSpPr/>
          <p:nvPr/>
        </p:nvSpPr>
        <p:spPr>
          <a:xfrm>
            <a:off x="5442753" y="2535508"/>
            <a:ext cx="1608881" cy="667498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5274036-64A6-1243-957A-3E3D0CA65063}"/>
              </a:ext>
            </a:extLst>
          </p:cNvPr>
          <p:cNvSpPr txBox="1">
            <a:spLocks/>
          </p:cNvSpPr>
          <p:nvPr/>
        </p:nvSpPr>
        <p:spPr>
          <a:xfrm>
            <a:off x="5456252" y="1458644"/>
            <a:ext cx="1608881" cy="80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200" u="sng" dirty="0"/>
              <a:t>(0.23, Word 1)</a:t>
            </a:r>
          </a:p>
          <a:p>
            <a:r>
              <a:rPr lang="en-US" sz="1200" u="sng" dirty="0"/>
              <a:t>(0.17, Word 2)</a:t>
            </a:r>
          </a:p>
          <a:p>
            <a:r>
              <a:rPr lang="en-US" sz="1200" u="sng" dirty="0"/>
              <a:t>(0.08, Word 3</a:t>
            </a:r>
            <a:r>
              <a:rPr lang="en-US" sz="1400" u="sng" dirty="0"/>
              <a:t>)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A38B0D2-78AC-EE4D-A3D1-1F270616961D}"/>
              </a:ext>
            </a:extLst>
          </p:cNvPr>
          <p:cNvSpPr txBox="1">
            <a:spLocks/>
          </p:cNvSpPr>
          <p:nvPr/>
        </p:nvSpPr>
        <p:spPr>
          <a:xfrm>
            <a:off x="5510349" y="2519942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200" u="sng" dirty="0"/>
              <a:t>(0.18, Word 4)</a:t>
            </a:r>
          </a:p>
          <a:p>
            <a:r>
              <a:rPr lang="en-US" sz="1200" u="sng" dirty="0"/>
              <a:t>(0.10, Word 1)</a:t>
            </a:r>
          </a:p>
          <a:p>
            <a:r>
              <a:rPr lang="en-US" sz="1200" u="sng" dirty="0"/>
              <a:t>(0.04, Word 6)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471FF2E-0532-5545-898B-5290B9111EEB}"/>
              </a:ext>
            </a:extLst>
          </p:cNvPr>
          <p:cNvSpPr txBox="1">
            <a:spLocks/>
          </p:cNvSpPr>
          <p:nvPr/>
        </p:nvSpPr>
        <p:spPr>
          <a:xfrm>
            <a:off x="725982" y="3217271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2000" u="sng" dirty="0"/>
              <a:t>Model Process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B2489E61-319D-2F43-BA63-D664D7A16047}"/>
              </a:ext>
            </a:extLst>
          </p:cNvPr>
          <p:cNvSpPr txBox="1">
            <a:spLocks/>
          </p:cNvSpPr>
          <p:nvPr/>
        </p:nvSpPr>
        <p:spPr>
          <a:xfrm>
            <a:off x="848316" y="3578294"/>
            <a:ext cx="7754901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Select Number of Topics (K)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For each document, randomly assign a word to topic ( K topics total)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Repeat word assignment based on p (topic | doc) and p (word | topic)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46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79109"/>
            <a:ext cx="8042987" cy="528600"/>
          </a:xfrm>
        </p:spPr>
        <p:txBody>
          <a:bodyPr/>
          <a:lstStyle/>
          <a:p>
            <a:r>
              <a:rPr lang="en-US" dirty="0"/>
              <a:t>Topics Identified in General Women’s Health Corpus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BE674F-251A-F546-A204-C547DA110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92516"/>
              </p:ext>
            </p:extLst>
          </p:nvPr>
        </p:nvGraphicFramePr>
        <p:xfrm>
          <a:off x="1134319" y="1205359"/>
          <a:ext cx="6875362" cy="3090440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71315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  <a:gridCol w="4304047">
                  <a:extLst>
                    <a:ext uri="{9D8B030D-6E8A-4147-A177-3AD203B41FA5}">
                      <a16:colId xmlns:a16="http://schemas.microsoft.com/office/drawing/2014/main" val="2080336774"/>
                    </a:ext>
                  </a:extLst>
                </a:gridCol>
              </a:tblGrid>
              <a:tr h="309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Topic Name</a:t>
                      </a:r>
                    </a:p>
                  </a:txBody>
                  <a:tcPr>
                    <a:solidFill>
                      <a:srgbClr val="F7D1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 5 Terms</a:t>
                      </a:r>
                      <a:endParaRPr lang="en-US" dirty="0">
                        <a:solidFill>
                          <a:srgbClr val="1D262D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>
                    <a:solidFill>
                      <a:srgbClr val="F7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 (IUDs and Implants)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IUD (intrauterine device), control, birth, birth control, pill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34219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 (Pills and Condoms)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Pill, birth control, birth, control,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4856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Infections (YI and BV)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Infection, yeast, yeast infection, discharge, smell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Infections (UTI)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UTI (urinary tract infection), pee, drink, antibiotic, orgasm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Menstrual Cycle &amp; Abnormalities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Period, bleed, start, test, pregnancy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Feminine Hygiene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Tampon, cup, pad, menstrual, menstrual cup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General Gynecological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Vagina, breast, sex, pap, hurt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7805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Pain, period, cyst, cramp, 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Body Image and Self-Esteem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Eat, food, self esteem, esteem, 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7639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2B49777-B5BA-B942-BBF1-60BDB483CB9D}"/>
              </a:ext>
            </a:extLst>
          </p:cNvPr>
          <p:cNvSpPr txBox="1">
            <a:spLocks/>
          </p:cNvSpPr>
          <p:nvPr/>
        </p:nvSpPr>
        <p:spPr>
          <a:xfrm>
            <a:off x="1074360" y="4340769"/>
            <a:ext cx="7858246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l">
              <a:buSzPct val="100000"/>
            </a:pPr>
            <a:r>
              <a:rPr lang="en-US" sz="1000" dirty="0"/>
              <a:t>Model: LDA (12 topics, 50 iterations); UMass Coherence: -2.3</a:t>
            </a:r>
          </a:p>
        </p:txBody>
      </p:sp>
    </p:spTree>
    <p:extLst>
      <p:ext uri="{BB962C8B-B14F-4D97-AF65-F5344CB8AC3E}">
        <p14:creationId xmlns:p14="http://schemas.microsoft.com/office/powerpoint/2010/main" val="395565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79109"/>
            <a:ext cx="8042987" cy="528600"/>
          </a:xfrm>
        </p:spPr>
        <p:txBody>
          <a:bodyPr/>
          <a:lstStyle/>
          <a:p>
            <a:r>
              <a:rPr lang="en-US" dirty="0"/>
              <a:t>Topics Identified in General Women’s Health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A3F10-5207-EB4E-96E3-EA78A776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" r="2215"/>
          <a:stretch/>
        </p:blipFill>
        <p:spPr>
          <a:xfrm>
            <a:off x="1095992" y="1056869"/>
            <a:ext cx="6877965" cy="36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5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98773"/>
            <a:ext cx="8042987" cy="528600"/>
          </a:xfrm>
        </p:spPr>
        <p:txBody>
          <a:bodyPr/>
          <a:lstStyle/>
          <a:p>
            <a:r>
              <a:rPr lang="en-US" dirty="0"/>
              <a:t>Topics Identified in Fertility and Pregnancy Corpus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6A80F9E-9743-4741-826A-51CC5D5F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4624"/>
              </p:ext>
            </p:extLst>
          </p:nvPr>
        </p:nvGraphicFramePr>
        <p:xfrm>
          <a:off x="1331089" y="1469984"/>
          <a:ext cx="6481822" cy="2694274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10419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  <a:gridCol w="3971403">
                  <a:extLst>
                    <a:ext uri="{9D8B030D-6E8A-4147-A177-3AD203B41FA5}">
                      <a16:colId xmlns:a16="http://schemas.microsoft.com/office/drawing/2014/main" val="2080336774"/>
                    </a:ext>
                  </a:extLst>
                </a:gridCol>
              </a:tblGrid>
              <a:tr h="29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Topic Name</a:t>
                      </a:r>
                    </a:p>
                  </a:txBody>
                  <a:tcPr>
                    <a:solidFill>
                      <a:srgbClr val="CBA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 5 Terms</a:t>
                      </a:r>
                    </a:p>
                  </a:txBody>
                  <a:tcPr>
                    <a:solidFill>
                      <a:srgbClr val="CBA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Pregnancy Life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Birth, work, baby, hospital,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299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Pregnancy Announcement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Baby, pregnant, tell, husband,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Labor and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Contraction, labor, cm, induction, induce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2582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Nausea and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Eat, sleep, food, nausea, morning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6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Determination of Pregnancy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Test, period, pregnancy, pregnant,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Cycle, ovulation, TTC , try,  ovulate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7805"/>
                  </a:ext>
                </a:extLst>
              </a:tr>
              <a:tr h="2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Obstetrics 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Ultrasound, doctor, blood, baby, appointment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Pains and Body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Pain, belly, baby, weight, kick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5688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AF3F353-DEFA-5647-A60E-75699552AB7C}"/>
              </a:ext>
            </a:extLst>
          </p:cNvPr>
          <p:cNvSpPr txBox="1">
            <a:spLocks/>
          </p:cNvSpPr>
          <p:nvPr/>
        </p:nvSpPr>
        <p:spPr>
          <a:xfrm>
            <a:off x="462409" y="4747188"/>
            <a:ext cx="2155061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l">
              <a:buSzPct val="100000"/>
            </a:pPr>
            <a:r>
              <a:rPr lang="en-US" sz="1200" dirty="0"/>
              <a:t>Model: LDA (10 topics, 50 iterations)</a:t>
            </a:r>
          </a:p>
          <a:p>
            <a:pPr algn="l">
              <a:buSzPct val="100000"/>
            </a:pPr>
            <a:r>
              <a:rPr lang="en-US" sz="1200" dirty="0" err="1"/>
              <a:t>Umass</a:t>
            </a:r>
            <a:r>
              <a:rPr lang="en-US" sz="1200" dirty="0"/>
              <a:t> Coherence: -1.96</a:t>
            </a:r>
          </a:p>
        </p:txBody>
      </p:sp>
    </p:spTree>
    <p:extLst>
      <p:ext uri="{BB962C8B-B14F-4D97-AF65-F5344CB8AC3E}">
        <p14:creationId xmlns:p14="http://schemas.microsoft.com/office/powerpoint/2010/main" val="356797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98773"/>
            <a:ext cx="8042987" cy="528600"/>
          </a:xfrm>
        </p:spPr>
        <p:txBody>
          <a:bodyPr/>
          <a:lstStyle/>
          <a:p>
            <a:r>
              <a:rPr lang="en-US" dirty="0"/>
              <a:t>Topics Identified in Fertility and Pregnancy Corpus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FD3F87-9A4E-004F-B962-426BD3B0D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3" r="1936"/>
          <a:stretch/>
        </p:blipFill>
        <p:spPr>
          <a:xfrm>
            <a:off x="983226" y="1206695"/>
            <a:ext cx="6675502" cy="35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1DA7-F3BF-6842-8216-76DBD7DA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Recommendations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569963-C0D0-0943-B028-190FFF9372A6}"/>
              </a:ext>
            </a:extLst>
          </p:cNvPr>
          <p:cNvSpPr txBox="1">
            <a:spLocks/>
          </p:cNvSpPr>
          <p:nvPr/>
        </p:nvSpPr>
        <p:spPr>
          <a:xfrm>
            <a:off x="848317" y="1348740"/>
            <a:ext cx="7461294" cy="275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FEED2F-03A7-BF45-B4A1-B175F12EA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79389"/>
              </p:ext>
            </p:extLst>
          </p:nvPr>
        </p:nvGraphicFramePr>
        <p:xfrm>
          <a:off x="4759707" y="1520107"/>
          <a:ext cx="2510419" cy="2415418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10419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</a:tblGrid>
              <a:tr h="29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For Pregnant Users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299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Coping with pregnancy life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Dealing with nausea and sleep disruptions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2582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Obstetrics Appointments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6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What to expect during labor and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306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64366"/>
                  </a:ext>
                </a:extLst>
              </a:tr>
              <a:tr h="2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028636-A96B-B047-82E6-4BBAF407D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63605"/>
              </p:ext>
            </p:extLst>
          </p:nvPr>
        </p:nvGraphicFramePr>
        <p:xfrm>
          <a:off x="1548802" y="1520108"/>
          <a:ext cx="2510420" cy="2415419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10420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</a:tblGrid>
              <a:tr h="308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For Non-Pregnant Users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301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Menstrual Cycle Abnormalities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302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Feminine Hygiene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301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2582"/>
                  </a:ext>
                </a:extLst>
              </a:tr>
              <a:tr h="301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Symptoms of Infections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Common Gynecological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295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Fertility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295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Determination of pregnancy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1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2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EABC-98B4-AF4A-8F66-EAD8A9F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12950C-06E2-BC43-9C29-D3055A6263B0}"/>
              </a:ext>
            </a:extLst>
          </p:cNvPr>
          <p:cNvSpPr txBox="1">
            <a:spLocks/>
          </p:cNvSpPr>
          <p:nvPr/>
        </p:nvSpPr>
        <p:spPr>
          <a:xfrm>
            <a:off x="848317" y="1348740"/>
            <a:ext cx="7461294" cy="275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Topic Modeling with Latent Dirichlet Allocation (LDA) successfully identified several areas of concern in the women’s health domain.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In comparison to focus groups or surveys, use of data from online forums likely allowed us to analyze data from more unique users.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Next Steps:</a:t>
            </a:r>
          </a:p>
          <a:p>
            <a:pPr algn="l">
              <a:buSzPct val="100000"/>
            </a:pPr>
            <a:r>
              <a:rPr lang="en-US" sz="1600" dirty="0"/>
              <a:t>        - Topic Modeling of Concerns during Postpartum/Early Parenthood </a:t>
            </a:r>
          </a:p>
          <a:p>
            <a:pPr algn="l">
              <a:buSzPct val="100000"/>
            </a:pPr>
            <a:r>
              <a:rPr lang="en-US" sz="1600" dirty="0"/>
              <a:t>        - Identification of concerns for pre- and post-COVID-19</a:t>
            </a:r>
          </a:p>
          <a:p>
            <a:pPr algn="l">
              <a:buSzPct val="100000"/>
            </a:pPr>
            <a:r>
              <a:rPr lang="en-US" sz="1600" dirty="0"/>
              <a:t>        - Topic Modeling within previously-identified topics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50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9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  <p:cxnSp>
        <p:nvCxnSpPr>
          <p:cNvPr id="1209" name="Google Shape;1209;p69"/>
          <p:cNvCxnSpPr/>
          <p:nvPr/>
        </p:nvCxnSpPr>
        <p:spPr>
          <a:xfrm>
            <a:off x="1659800" y="790527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69"/>
          <p:cNvCxnSpPr/>
          <p:nvPr/>
        </p:nvCxnSpPr>
        <p:spPr>
          <a:xfrm>
            <a:off x="1659800" y="4327980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D0D98C-5D3D-4545-AD7D-C0FFF710089C}"/>
              </a:ext>
            </a:extLst>
          </p:cNvPr>
          <p:cNvSpPr txBox="1"/>
          <p:nvPr/>
        </p:nvSpPr>
        <p:spPr>
          <a:xfrm>
            <a:off x="3107094" y="1893809"/>
            <a:ext cx="300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Barlow Medium"/>
                <a:ea typeface="Barlow Medium"/>
                <a:cs typeface="Barlow Medium"/>
                <a:sym typeface="Barlow Medium"/>
              </a:rPr>
              <a:t>Do you have any questions?</a:t>
            </a:r>
          </a:p>
          <a:p>
            <a:pPr lvl="0" algn="ctr"/>
            <a:endParaRPr lang="en-US" sz="8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Email: </a:t>
            </a:r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  <a:hlinkClick r:id="rId3"/>
              </a:rPr>
              <a:t>jocelyn.lutes@gmail.com</a:t>
            </a:r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LinkedIn: </a:t>
            </a:r>
            <a:r>
              <a:rPr lang="en-US" sz="1200" dirty="0" err="1">
                <a:latin typeface="Barlow Medium"/>
                <a:ea typeface="Barlow Medium"/>
                <a:cs typeface="Barlow Medium"/>
                <a:sym typeface="Barlow Medium"/>
              </a:rPr>
              <a:t>jocelyn.lutes</a:t>
            </a:r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GitHub: jlu90</a:t>
            </a:r>
          </a:p>
          <a:p>
            <a:pPr lvl="0"/>
            <a:endParaRPr lang="en-US"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035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165765-082C-B848-9AD3-C724F24D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24" y="606925"/>
            <a:ext cx="5195399" cy="528600"/>
          </a:xfrm>
        </p:spPr>
        <p:txBody>
          <a:bodyPr/>
          <a:lstStyle/>
          <a:p>
            <a:r>
              <a:rPr lang="en-US" dirty="0"/>
              <a:t>Project Background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E26336-22EB-CA4F-ACC4-207347609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37" t="2359" r="32766" b="1678"/>
          <a:stretch/>
        </p:blipFill>
        <p:spPr>
          <a:xfrm>
            <a:off x="877078" y="583103"/>
            <a:ext cx="2009548" cy="3981465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F470ED41-307E-6346-B56A-1EB2A403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464" y="1273827"/>
            <a:ext cx="800100" cy="80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4C4C74-35C5-E344-9220-ADACD8B035F0}"/>
              </a:ext>
            </a:extLst>
          </p:cNvPr>
          <p:cNvSpPr/>
          <p:nvPr/>
        </p:nvSpPr>
        <p:spPr>
          <a:xfrm>
            <a:off x="1054364" y="3150024"/>
            <a:ext cx="1640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Participate in Research!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E616FA-5CCC-6E41-97E9-1DD80FA9A187}"/>
              </a:ext>
            </a:extLst>
          </p:cNvPr>
          <p:cNvSpPr/>
          <p:nvPr/>
        </p:nvSpPr>
        <p:spPr>
          <a:xfrm>
            <a:off x="1203146" y="2300750"/>
            <a:ext cx="1343608" cy="265471"/>
          </a:xfrm>
          <a:prstGeom prst="round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1A30563-F158-D84C-B788-DFBF2E98DB0F}"/>
              </a:ext>
            </a:extLst>
          </p:cNvPr>
          <p:cNvSpPr/>
          <p:nvPr/>
        </p:nvSpPr>
        <p:spPr>
          <a:xfrm>
            <a:off x="1200216" y="2580968"/>
            <a:ext cx="1343608" cy="265471"/>
          </a:xfrm>
          <a:prstGeom prst="round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AD0DD-E2D9-9841-8428-28DE653F5053}"/>
              </a:ext>
            </a:extLst>
          </p:cNvPr>
          <p:cNvSpPr/>
          <p:nvPr/>
        </p:nvSpPr>
        <p:spPr>
          <a:xfrm>
            <a:off x="1534781" y="2329929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solidFill>
                  <a:schemeClr val="accent3">
                    <a:lumMod val="9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8A57A-5752-3441-B60E-28B390914938}"/>
              </a:ext>
            </a:extLst>
          </p:cNvPr>
          <p:cNvSpPr/>
          <p:nvPr/>
        </p:nvSpPr>
        <p:spPr>
          <a:xfrm>
            <a:off x="1546478" y="2594536"/>
            <a:ext cx="6751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solidFill>
                  <a:schemeClr val="accent3">
                    <a:lumMod val="9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Password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7FAB0A-2E07-4243-9224-1B0077E153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63911" y="1348475"/>
            <a:ext cx="5366813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Citizen Science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8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Maternal and Infant Health Research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Current Procedures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Mobile Application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Product Development for Incentives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800" dirty="0"/>
          </a:p>
          <a:p>
            <a:pPr marL="0" indent="0">
              <a:buSzPct val="100000"/>
            </a:pPr>
            <a:r>
              <a:rPr lang="en-US" sz="1800" dirty="0"/>
              <a:t>CURRENT GOAL:</a:t>
            </a:r>
          </a:p>
          <a:p>
            <a:pPr marL="0" indent="0">
              <a:buSzPct val="100000"/>
            </a:pPr>
            <a:r>
              <a:rPr lang="en-US" sz="1800" dirty="0"/>
              <a:t> Identify women's health concerns from posts in online forums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2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C289-C63A-C04F-B5C2-5FAE34FE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64393"/>
            <a:ext cx="5195400" cy="528600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grpSp>
        <p:nvGrpSpPr>
          <p:cNvPr id="3" name="Google Shape;1072;p65">
            <a:extLst>
              <a:ext uri="{FF2B5EF4-FFF2-40B4-BE49-F238E27FC236}">
                <a16:creationId xmlns:a16="http://schemas.microsoft.com/office/drawing/2014/main" id="{7AA44659-466D-944E-926D-5F60407F2410}"/>
              </a:ext>
            </a:extLst>
          </p:cNvPr>
          <p:cNvGrpSpPr/>
          <p:nvPr/>
        </p:nvGrpSpPr>
        <p:grpSpPr>
          <a:xfrm>
            <a:off x="1704076" y="2721172"/>
            <a:ext cx="5630984" cy="234411"/>
            <a:chOff x="2259416" y="2623799"/>
            <a:chExt cx="4729812" cy="0"/>
          </a:xfrm>
        </p:grpSpPr>
        <p:cxnSp>
          <p:nvCxnSpPr>
            <p:cNvPr id="4" name="Google Shape;1073;p65">
              <a:extLst>
                <a:ext uri="{FF2B5EF4-FFF2-40B4-BE49-F238E27FC236}">
                  <a16:creationId xmlns:a16="http://schemas.microsoft.com/office/drawing/2014/main" id="{55626035-1270-8845-9754-06DD2E001FB3}"/>
                </a:ext>
              </a:extLst>
            </p:cNvPr>
            <p:cNvCxnSpPr/>
            <p:nvPr/>
          </p:nvCxnSpPr>
          <p:spPr>
            <a:xfrm>
              <a:off x="2259416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074;p65">
              <a:extLst>
                <a:ext uri="{FF2B5EF4-FFF2-40B4-BE49-F238E27FC236}">
                  <a16:creationId xmlns:a16="http://schemas.microsoft.com/office/drawing/2014/main" id="{2B221A2A-0ACB-C841-81A2-3CFF9A5479DB}"/>
                </a:ext>
              </a:extLst>
            </p:cNvPr>
            <p:cNvCxnSpPr/>
            <p:nvPr/>
          </p:nvCxnSpPr>
          <p:spPr>
            <a:xfrm>
              <a:off x="3549661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075;p65">
              <a:extLst>
                <a:ext uri="{FF2B5EF4-FFF2-40B4-BE49-F238E27FC236}">
                  <a16:creationId xmlns:a16="http://schemas.microsoft.com/office/drawing/2014/main" id="{EF17D82A-E9FE-8649-919D-4EF1FF71CC10}"/>
                </a:ext>
              </a:extLst>
            </p:cNvPr>
            <p:cNvCxnSpPr/>
            <p:nvPr/>
          </p:nvCxnSpPr>
          <p:spPr>
            <a:xfrm>
              <a:off x="4839880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076;p65">
              <a:extLst>
                <a:ext uri="{FF2B5EF4-FFF2-40B4-BE49-F238E27FC236}">
                  <a16:creationId xmlns:a16="http://schemas.microsoft.com/office/drawing/2014/main" id="{969B7AEE-C5C5-9046-B66B-5FF39CB3DAC6}"/>
                </a:ext>
              </a:extLst>
            </p:cNvPr>
            <p:cNvCxnSpPr/>
            <p:nvPr/>
          </p:nvCxnSpPr>
          <p:spPr>
            <a:xfrm>
              <a:off x="6118328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4D0330-A51A-5943-9BFA-43845C4AFDC7}"/>
              </a:ext>
            </a:extLst>
          </p:cNvPr>
          <p:cNvGrpSpPr/>
          <p:nvPr/>
        </p:nvGrpSpPr>
        <p:grpSpPr>
          <a:xfrm>
            <a:off x="1153476" y="2820027"/>
            <a:ext cx="906679" cy="756223"/>
            <a:chOff x="622451" y="1547177"/>
            <a:chExt cx="1238077" cy="9499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0C2357-84C6-424D-B361-7B33D14A35A3}"/>
                </a:ext>
              </a:extLst>
            </p:cNvPr>
            <p:cNvGrpSpPr/>
            <p:nvPr/>
          </p:nvGrpSpPr>
          <p:grpSpPr>
            <a:xfrm>
              <a:off x="622451" y="1765005"/>
              <a:ext cx="610924" cy="592913"/>
              <a:chOff x="955225" y="1735187"/>
              <a:chExt cx="862761" cy="779294"/>
            </a:xfrm>
          </p:grpSpPr>
          <p:grpSp>
            <p:nvGrpSpPr>
              <p:cNvPr id="13" name="Google Shape;9314;p80">
                <a:extLst>
                  <a:ext uri="{FF2B5EF4-FFF2-40B4-BE49-F238E27FC236}">
                    <a16:creationId xmlns:a16="http://schemas.microsoft.com/office/drawing/2014/main" id="{B89D7E26-742C-7E40-AB00-61335C127FF4}"/>
                  </a:ext>
                </a:extLst>
              </p:cNvPr>
              <p:cNvGrpSpPr/>
              <p:nvPr/>
            </p:nvGrpSpPr>
            <p:grpSpPr>
              <a:xfrm>
                <a:off x="955225" y="1735187"/>
                <a:ext cx="862761" cy="779294"/>
                <a:chOff x="1958520" y="2290670"/>
                <a:chExt cx="359213" cy="327807"/>
              </a:xfrm>
            </p:grpSpPr>
            <p:sp>
              <p:nvSpPr>
                <p:cNvPr id="14" name="Google Shape;9315;p80">
                  <a:extLst>
                    <a:ext uri="{FF2B5EF4-FFF2-40B4-BE49-F238E27FC236}">
                      <a16:creationId xmlns:a16="http://schemas.microsoft.com/office/drawing/2014/main" id="{CEDC16D0-1724-C04B-A616-09D14932164A}"/>
                    </a:ext>
                  </a:extLst>
                </p:cNvPr>
                <p:cNvSpPr/>
                <p:nvPr/>
              </p:nvSpPr>
              <p:spPr>
                <a:xfrm>
                  <a:off x="1958520" y="2290670"/>
                  <a:ext cx="359213" cy="327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10323" extrusionOk="0">
                      <a:moveTo>
                        <a:pt x="7168" y="8132"/>
                      </a:moveTo>
                      <a:lnTo>
                        <a:pt x="7501" y="9204"/>
                      </a:lnTo>
                      <a:lnTo>
                        <a:pt x="3799" y="9204"/>
                      </a:lnTo>
                      <a:lnTo>
                        <a:pt x="4120" y="8132"/>
                      </a:lnTo>
                      <a:close/>
                      <a:moveTo>
                        <a:pt x="8466" y="9537"/>
                      </a:moveTo>
                      <a:cubicBezTo>
                        <a:pt x="8597" y="9537"/>
                        <a:pt x="8704" y="9656"/>
                        <a:pt x="8704" y="9775"/>
                      </a:cubicBezTo>
                      <a:cubicBezTo>
                        <a:pt x="8704" y="9906"/>
                        <a:pt x="8597" y="10013"/>
                        <a:pt x="8466" y="10013"/>
                      </a:cubicBezTo>
                      <a:lnTo>
                        <a:pt x="2810" y="10013"/>
                      </a:lnTo>
                      <a:cubicBezTo>
                        <a:pt x="2679" y="10013"/>
                        <a:pt x="2572" y="9906"/>
                        <a:pt x="2572" y="9775"/>
                      </a:cubicBezTo>
                      <a:cubicBezTo>
                        <a:pt x="2572" y="9644"/>
                        <a:pt x="2679" y="9537"/>
                        <a:pt x="2810" y="9537"/>
                      </a:cubicBezTo>
                      <a:close/>
                      <a:moveTo>
                        <a:pt x="1072" y="0"/>
                      </a:moveTo>
                      <a:cubicBezTo>
                        <a:pt x="477" y="0"/>
                        <a:pt x="0" y="476"/>
                        <a:pt x="0" y="1072"/>
                      </a:cubicBezTo>
                      <a:lnTo>
                        <a:pt x="0" y="7049"/>
                      </a:lnTo>
                      <a:cubicBezTo>
                        <a:pt x="0" y="7644"/>
                        <a:pt x="477" y="8120"/>
                        <a:pt x="1072" y="8120"/>
                      </a:cubicBezTo>
                      <a:lnTo>
                        <a:pt x="3763" y="8120"/>
                      </a:lnTo>
                      <a:lnTo>
                        <a:pt x="3441" y="9192"/>
                      </a:lnTo>
                      <a:lnTo>
                        <a:pt x="2822" y="9192"/>
                      </a:lnTo>
                      <a:cubicBezTo>
                        <a:pt x="2513" y="9192"/>
                        <a:pt x="2263" y="9442"/>
                        <a:pt x="2263" y="9751"/>
                      </a:cubicBezTo>
                      <a:cubicBezTo>
                        <a:pt x="2263" y="10073"/>
                        <a:pt x="2513" y="10323"/>
                        <a:pt x="2822" y="10323"/>
                      </a:cubicBezTo>
                      <a:lnTo>
                        <a:pt x="8478" y="10323"/>
                      </a:lnTo>
                      <a:cubicBezTo>
                        <a:pt x="8799" y="10323"/>
                        <a:pt x="9049" y="10073"/>
                        <a:pt x="9049" y="9751"/>
                      </a:cubicBezTo>
                      <a:cubicBezTo>
                        <a:pt x="9049" y="9442"/>
                        <a:pt x="8799" y="9192"/>
                        <a:pt x="8478" y="9192"/>
                      </a:cubicBezTo>
                      <a:lnTo>
                        <a:pt x="7870" y="9192"/>
                      </a:lnTo>
                      <a:lnTo>
                        <a:pt x="7549" y="8120"/>
                      </a:lnTo>
                      <a:lnTo>
                        <a:pt x="10240" y="8120"/>
                      </a:lnTo>
                      <a:cubicBezTo>
                        <a:pt x="10835" y="8120"/>
                        <a:pt x="11311" y="7644"/>
                        <a:pt x="11311" y="7049"/>
                      </a:cubicBezTo>
                      <a:lnTo>
                        <a:pt x="11311" y="1072"/>
                      </a:lnTo>
                      <a:cubicBezTo>
                        <a:pt x="11299" y="488"/>
                        <a:pt x="10823" y="0"/>
                        <a:pt x="10228" y="0"/>
                      </a:cubicBezTo>
                      <a:lnTo>
                        <a:pt x="2786" y="0"/>
                      </a:lnTo>
                      <a:cubicBezTo>
                        <a:pt x="2691" y="0"/>
                        <a:pt x="2620" y="72"/>
                        <a:pt x="2620" y="155"/>
                      </a:cubicBezTo>
                      <a:cubicBezTo>
                        <a:pt x="2620" y="250"/>
                        <a:pt x="2691" y="322"/>
                        <a:pt x="2786" y="322"/>
                      </a:cubicBezTo>
                      <a:lnTo>
                        <a:pt x="10228" y="322"/>
                      </a:lnTo>
                      <a:cubicBezTo>
                        <a:pt x="10621" y="322"/>
                        <a:pt x="10966" y="655"/>
                        <a:pt x="10966" y="1072"/>
                      </a:cubicBezTo>
                      <a:lnTo>
                        <a:pt x="10966" y="7049"/>
                      </a:lnTo>
                      <a:cubicBezTo>
                        <a:pt x="10966" y="7453"/>
                        <a:pt x="10645" y="7799"/>
                        <a:pt x="10228" y="7799"/>
                      </a:cubicBezTo>
                      <a:lnTo>
                        <a:pt x="1072" y="7799"/>
                      </a:lnTo>
                      <a:cubicBezTo>
                        <a:pt x="667" y="7799"/>
                        <a:pt x="322" y="7465"/>
                        <a:pt x="322" y="7049"/>
                      </a:cubicBezTo>
                      <a:lnTo>
                        <a:pt x="322" y="1072"/>
                      </a:lnTo>
                      <a:cubicBezTo>
                        <a:pt x="322" y="667"/>
                        <a:pt x="655" y="322"/>
                        <a:pt x="1072" y="322"/>
                      </a:cubicBezTo>
                      <a:lnTo>
                        <a:pt x="2108" y="322"/>
                      </a:lnTo>
                      <a:cubicBezTo>
                        <a:pt x="2203" y="322"/>
                        <a:pt x="2275" y="250"/>
                        <a:pt x="2275" y="155"/>
                      </a:cubicBezTo>
                      <a:cubicBezTo>
                        <a:pt x="2275" y="72"/>
                        <a:pt x="2203" y="0"/>
                        <a:pt x="210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9316;p80">
                  <a:extLst>
                    <a:ext uri="{FF2B5EF4-FFF2-40B4-BE49-F238E27FC236}">
                      <a16:creationId xmlns:a16="http://schemas.microsoft.com/office/drawing/2014/main" id="{E33049C7-CDAC-464D-9FD6-94BDC36266F3}"/>
                    </a:ext>
                  </a:extLst>
                </p:cNvPr>
                <p:cNvSpPr/>
                <p:nvPr/>
              </p:nvSpPr>
              <p:spPr>
                <a:xfrm>
                  <a:off x="1986877" y="2331313"/>
                  <a:ext cx="302117" cy="18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" h="5823" extrusionOk="0">
                      <a:moveTo>
                        <a:pt x="179" y="0"/>
                      </a:moveTo>
                      <a:cubicBezTo>
                        <a:pt x="72" y="0"/>
                        <a:pt x="0" y="71"/>
                        <a:pt x="0" y="179"/>
                      </a:cubicBezTo>
                      <a:lnTo>
                        <a:pt x="0" y="5656"/>
                      </a:lnTo>
                      <a:cubicBezTo>
                        <a:pt x="0" y="5739"/>
                        <a:pt x="72" y="5822"/>
                        <a:pt x="167" y="5822"/>
                      </a:cubicBezTo>
                      <a:lnTo>
                        <a:pt x="9347" y="5822"/>
                      </a:lnTo>
                      <a:cubicBezTo>
                        <a:pt x="9430" y="5822"/>
                        <a:pt x="9513" y="5739"/>
                        <a:pt x="9513" y="5656"/>
                      </a:cubicBezTo>
                      <a:lnTo>
                        <a:pt x="9513" y="5072"/>
                      </a:lnTo>
                      <a:cubicBezTo>
                        <a:pt x="9513" y="4989"/>
                        <a:pt x="9430" y="4905"/>
                        <a:pt x="9347" y="4905"/>
                      </a:cubicBezTo>
                      <a:cubicBezTo>
                        <a:pt x="9252" y="4905"/>
                        <a:pt x="9180" y="4989"/>
                        <a:pt x="9180" y="5072"/>
                      </a:cubicBezTo>
                      <a:lnTo>
                        <a:pt x="9180" y="5489"/>
                      </a:lnTo>
                      <a:lnTo>
                        <a:pt x="346" y="5489"/>
                      </a:lnTo>
                      <a:lnTo>
                        <a:pt x="346" y="345"/>
                      </a:lnTo>
                      <a:lnTo>
                        <a:pt x="9180" y="345"/>
                      </a:lnTo>
                      <a:lnTo>
                        <a:pt x="9180" y="4405"/>
                      </a:lnTo>
                      <a:cubicBezTo>
                        <a:pt x="9168" y="4489"/>
                        <a:pt x="9240" y="4572"/>
                        <a:pt x="9347" y="4572"/>
                      </a:cubicBezTo>
                      <a:cubicBezTo>
                        <a:pt x="9430" y="4572"/>
                        <a:pt x="9513" y="4489"/>
                        <a:pt x="9513" y="4405"/>
                      </a:cubicBezTo>
                      <a:lnTo>
                        <a:pt x="9513" y="179"/>
                      </a:lnTo>
                      <a:cubicBezTo>
                        <a:pt x="9513" y="71"/>
                        <a:pt x="9430" y="0"/>
                        <a:pt x="9335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" name="Google Shape;9317;p80">
                  <a:extLst>
                    <a:ext uri="{FF2B5EF4-FFF2-40B4-BE49-F238E27FC236}">
                      <a16:creationId xmlns:a16="http://schemas.microsoft.com/office/drawing/2014/main" id="{EB208053-650F-3D42-A15F-E2AB5F8587DD}"/>
                    </a:ext>
                  </a:extLst>
                </p:cNvPr>
                <p:cNvSpPr/>
                <p:nvPr/>
              </p:nvSpPr>
              <p:spPr>
                <a:xfrm>
                  <a:off x="2131521" y="2526701"/>
                  <a:ext cx="11908" cy="1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35" extrusionOk="0">
                      <a:moveTo>
                        <a:pt x="176" y="0"/>
                      </a:moveTo>
                      <a:cubicBezTo>
                        <a:pt x="167" y="0"/>
                        <a:pt x="158" y="1"/>
                        <a:pt x="148" y="3"/>
                      </a:cubicBezTo>
                      <a:cubicBezTo>
                        <a:pt x="77" y="26"/>
                        <a:pt x="17" y="86"/>
                        <a:pt x="17" y="157"/>
                      </a:cubicBezTo>
                      <a:cubicBezTo>
                        <a:pt x="1" y="258"/>
                        <a:pt x="95" y="334"/>
                        <a:pt x="186" y="334"/>
                      </a:cubicBezTo>
                      <a:cubicBezTo>
                        <a:pt x="225" y="334"/>
                        <a:pt x="263" y="320"/>
                        <a:pt x="291" y="288"/>
                      </a:cubicBezTo>
                      <a:cubicBezTo>
                        <a:pt x="375" y="229"/>
                        <a:pt x="375" y="145"/>
                        <a:pt x="327" y="86"/>
                      </a:cubicBezTo>
                      <a:cubicBezTo>
                        <a:pt x="296" y="34"/>
                        <a:pt x="238" y="0"/>
                        <a:pt x="176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18" name="Picture 1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BD575DC7-A908-724B-B298-5AE9D25DB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975" y="1926383"/>
                <a:ext cx="250429" cy="250429"/>
              </a:xfrm>
              <a:prstGeom prst="rect">
                <a:avLst/>
              </a:prstGeom>
            </p:spPr>
          </p:pic>
        </p:grpSp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E1C7288A-D45A-B84B-96DB-B1135443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299" y="2010873"/>
              <a:ext cx="486229" cy="486229"/>
            </a:xfrm>
            <a:prstGeom prst="rect">
              <a:avLst/>
            </a:prstGeom>
          </p:spPr>
        </p:pic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B70F2F1B-E353-CC48-B94A-454BDF94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299" y="1547177"/>
              <a:ext cx="486229" cy="486229"/>
            </a:xfrm>
            <a:prstGeom prst="rect">
              <a:avLst/>
            </a:prstGeom>
          </p:spPr>
        </p:pic>
      </p:grpSp>
      <p:sp>
        <p:nvSpPr>
          <p:cNvPr id="39" name="Google Shape;988;p61">
            <a:extLst>
              <a:ext uri="{FF2B5EF4-FFF2-40B4-BE49-F238E27FC236}">
                <a16:creationId xmlns:a16="http://schemas.microsoft.com/office/drawing/2014/main" id="{A8CE5D84-72DD-8542-8A67-DE866771CFE1}"/>
              </a:ext>
            </a:extLst>
          </p:cNvPr>
          <p:cNvSpPr txBox="1"/>
          <p:nvPr/>
        </p:nvSpPr>
        <p:spPr>
          <a:xfrm>
            <a:off x="832409" y="3584258"/>
            <a:ext cx="1465338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Data Collection</a:t>
            </a:r>
          </a:p>
        </p:txBody>
      </p:sp>
      <p:sp>
        <p:nvSpPr>
          <p:cNvPr id="40" name="Google Shape;988;p61">
            <a:extLst>
              <a:ext uri="{FF2B5EF4-FFF2-40B4-BE49-F238E27FC236}">
                <a16:creationId xmlns:a16="http://schemas.microsoft.com/office/drawing/2014/main" id="{077BB5E5-1DDD-BD4F-900F-1B84B35FBC5F}"/>
              </a:ext>
            </a:extLst>
          </p:cNvPr>
          <p:cNvSpPr txBox="1"/>
          <p:nvPr/>
        </p:nvSpPr>
        <p:spPr>
          <a:xfrm>
            <a:off x="2297747" y="1467170"/>
            <a:ext cx="138676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Cleaning &amp; Preprocessing</a:t>
            </a:r>
          </a:p>
        </p:txBody>
      </p:sp>
      <p:sp>
        <p:nvSpPr>
          <p:cNvPr id="42" name="Google Shape;988;p61">
            <a:extLst>
              <a:ext uri="{FF2B5EF4-FFF2-40B4-BE49-F238E27FC236}">
                <a16:creationId xmlns:a16="http://schemas.microsoft.com/office/drawing/2014/main" id="{6BF46922-1B07-384D-8F46-17E4C0364BE2}"/>
              </a:ext>
            </a:extLst>
          </p:cNvPr>
          <p:cNvSpPr txBox="1"/>
          <p:nvPr/>
        </p:nvSpPr>
        <p:spPr>
          <a:xfrm>
            <a:off x="5459494" y="1467170"/>
            <a:ext cx="1275904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Topic Modeling</a:t>
            </a:r>
          </a:p>
        </p:txBody>
      </p:sp>
      <p:sp>
        <p:nvSpPr>
          <p:cNvPr id="43" name="Google Shape;988;p61">
            <a:extLst>
              <a:ext uri="{FF2B5EF4-FFF2-40B4-BE49-F238E27FC236}">
                <a16:creationId xmlns:a16="http://schemas.microsoft.com/office/drawing/2014/main" id="{91D8E125-909A-FC4C-925A-80108E83CA68}"/>
              </a:ext>
            </a:extLst>
          </p:cNvPr>
          <p:cNvSpPr txBox="1"/>
          <p:nvPr/>
        </p:nvSpPr>
        <p:spPr>
          <a:xfrm>
            <a:off x="6964426" y="3672723"/>
            <a:ext cx="129895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Topic Interpretation &amp; Evaluation</a:t>
            </a:r>
          </a:p>
        </p:txBody>
      </p:sp>
      <p:grpSp>
        <p:nvGrpSpPr>
          <p:cNvPr id="44" name="Google Shape;9144;p79">
            <a:extLst>
              <a:ext uri="{FF2B5EF4-FFF2-40B4-BE49-F238E27FC236}">
                <a16:creationId xmlns:a16="http://schemas.microsoft.com/office/drawing/2014/main" id="{ED94E89A-D2CF-8345-A736-3AE7F2687A4D}"/>
              </a:ext>
            </a:extLst>
          </p:cNvPr>
          <p:cNvGrpSpPr/>
          <p:nvPr/>
        </p:nvGrpSpPr>
        <p:grpSpPr>
          <a:xfrm rot="5400000">
            <a:off x="4481651" y="2721171"/>
            <a:ext cx="228108" cy="488578"/>
            <a:chOff x="5230575" y="1554475"/>
            <a:chExt cx="1071350" cy="1550150"/>
          </a:xfrm>
          <a:solidFill>
            <a:schemeClr val="accent4"/>
          </a:solidFill>
        </p:grpSpPr>
        <p:sp>
          <p:nvSpPr>
            <p:cNvPr id="46" name="Google Shape;9146;p79">
              <a:extLst>
                <a:ext uri="{FF2B5EF4-FFF2-40B4-BE49-F238E27FC236}">
                  <a16:creationId xmlns:a16="http://schemas.microsoft.com/office/drawing/2014/main" id="{9FDEC895-5EDA-5F47-94D0-8699FBB5808C}"/>
                </a:ext>
              </a:extLst>
            </p:cNvPr>
            <p:cNvSpPr/>
            <p:nvPr/>
          </p:nvSpPr>
          <p:spPr>
            <a:xfrm>
              <a:off x="5230575" y="28633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48;p79">
              <a:extLst>
                <a:ext uri="{FF2B5EF4-FFF2-40B4-BE49-F238E27FC236}">
                  <a16:creationId xmlns:a16="http://schemas.microsoft.com/office/drawing/2014/main" id="{0A2144CE-5C1B-2E45-BC48-91BF670E55FE}"/>
                </a:ext>
              </a:extLst>
            </p:cNvPr>
            <p:cNvSpPr/>
            <p:nvPr/>
          </p:nvSpPr>
          <p:spPr>
            <a:xfrm>
              <a:off x="5230575" y="26111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42854" y="6285"/>
                  </a:lnTo>
                  <a:lnTo>
                    <a:pt x="42854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50;p79">
              <a:extLst>
                <a:ext uri="{FF2B5EF4-FFF2-40B4-BE49-F238E27FC236}">
                  <a16:creationId xmlns:a16="http://schemas.microsoft.com/office/drawing/2014/main" id="{796404AB-3181-B649-BA84-624E281B7C81}"/>
                </a:ext>
              </a:extLst>
            </p:cNvPr>
            <p:cNvSpPr/>
            <p:nvPr/>
          </p:nvSpPr>
          <p:spPr>
            <a:xfrm>
              <a:off x="5230575" y="2358900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52;p79">
              <a:extLst>
                <a:ext uri="{FF2B5EF4-FFF2-40B4-BE49-F238E27FC236}">
                  <a16:creationId xmlns:a16="http://schemas.microsoft.com/office/drawing/2014/main" id="{B32E85D3-066C-1449-B259-182C9099A7A3}"/>
                </a:ext>
              </a:extLst>
            </p:cNvPr>
            <p:cNvSpPr/>
            <p:nvPr/>
          </p:nvSpPr>
          <p:spPr>
            <a:xfrm>
              <a:off x="5474700" y="2106700"/>
              <a:ext cx="827225" cy="157150"/>
            </a:xfrm>
            <a:custGeom>
              <a:avLst/>
              <a:gdLst/>
              <a:ahLst/>
              <a:cxnLst/>
              <a:rect l="l" t="t" r="r" b="b"/>
              <a:pathLst>
                <a:path w="33089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33089" y="6285"/>
                  </a:lnTo>
                  <a:lnTo>
                    <a:pt x="3308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4;p79">
              <a:extLst>
                <a:ext uri="{FF2B5EF4-FFF2-40B4-BE49-F238E27FC236}">
                  <a16:creationId xmlns:a16="http://schemas.microsoft.com/office/drawing/2014/main" id="{063F8F67-8AD2-234F-9D17-E71BE87E63AC}"/>
                </a:ext>
              </a:extLst>
            </p:cNvPr>
            <p:cNvSpPr/>
            <p:nvPr/>
          </p:nvSpPr>
          <p:spPr>
            <a:xfrm>
              <a:off x="5637425" y="1854475"/>
              <a:ext cx="664500" cy="157175"/>
            </a:xfrm>
            <a:custGeom>
              <a:avLst/>
              <a:gdLst/>
              <a:ahLst/>
              <a:cxnLst/>
              <a:rect l="l" t="t" r="r" b="b"/>
              <a:pathLst>
                <a:path w="26580" h="6287" extrusionOk="0">
                  <a:moveTo>
                    <a:pt x="1" y="1"/>
                  </a:moveTo>
                  <a:lnTo>
                    <a:pt x="1" y="6286"/>
                  </a:lnTo>
                  <a:lnTo>
                    <a:pt x="26580" y="6286"/>
                  </a:lnTo>
                  <a:lnTo>
                    <a:pt x="26580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56;p79">
              <a:extLst>
                <a:ext uri="{FF2B5EF4-FFF2-40B4-BE49-F238E27FC236}">
                  <a16:creationId xmlns:a16="http://schemas.microsoft.com/office/drawing/2014/main" id="{BB4B714C-D424-D944-94FA-F625C66505D4}"/>
                </a:ext>
              </a:extLst>
            </p:cNvPr>
            <p:cNvSpPr/>
            <p:nvPr/>
          </p:nvSpPr>
          <p:spPr>
            <a:xfrm>
              <a:off x="5800100" y="1602275"/>
              <a:ext cx="501825" cy="157075"/>
            </a:xfrm>
            <a:custGeom>
              <a:avLst/>
              <a:gdLst/>
              <a:ahLst/>
              <a:cxnLst/>
              <a:rect l="l" t="t" r="r" b="b"/>
              <a:pathLst>
                <a:path w="20073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57;p79">
              <a:extLst>
                <a:ext uri="{FF2B5EF4-FFF2-40B4-BE49-F238E27FC236}">
                  <a16:creationId xmlns:a16="http://schemas.microsoft.com/office/drawing/2014/main" id="{46FF47A4-7734-4743-913C-2A53F9CFA533}"/>
                </a:ext>
              </a:extLst>
            </p:cNvPr>
            <p:cNvSpPr/>
            <p:nvPr/>
          </p:nvSpPr>
          <p:spPr>
            <a:xfrm>
              <a:off x="6301225" y="1554475"/>
              <a:ext cx="25" cy="1550150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C8C3D0B5-C0DA-1F40-80B0-C936B320FDEF}"/>
              </a:ext>
            </a:extLst>
          </p:cNvPr>
          <p:cNvSpPr/>
          <p:nvPr/>
        </p:nvSpPr>
        <p:spPr>
          <a:xfrm>
            <a:off x="1479226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8B63F-216D-1846-861B-62FCB4EC8475}"/>
              </a:ext>
            </a:extLst>
          </p:cNvPr>
          <p:cNvSpPr/>
          <p:nvPr/>
        </p:nvSpPr>
        <p:spPr>
          <a:xfrm>
            <a:off x="2949514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D3CADF-86A2-B947-922C-B86E03EC9DB0}"/>
              </a:ext>
            </a:extLst>
          </p:cNvPr>
          <p:cNvSpPr/>
          <p:nvPr/>
        </p:nvSpPr>
        <p:spPr>
          <a:xfrm>
            <a:off x="4485659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1F32A37-8E37-094C-9B1E-5BF840BE1A12}"/>
              </a:ext>
            </a:extLst>
          </p:cNvPr>
          <p:cNvSpPr/>
          <p:nvPr/>
        </p:nvSpPr>
        <p:spPr>
          <a:xfrm>
            <a:off x="6029526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40481D0-98A1-3D43-8158-974E0CF8056F}"/>
              </a:ext>
            </a:extLst>
          </p:cNvPr>
          <p:cNvSpPr/>
          <p:nvPr/>
        </p:nvSpPr>
        <p:spPr>
          <a:xfrm>
            <a:off x="7486316" y="2634131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oogle Shape;12820;p86">
            <a:extLst>
              <a:ext uri="{FF2B5EF4-FFF2-40B4-BE49-F238E27FC236}">
                <a16:creationId xmlns:a16="http://schemas.microsoft.com/office/drawing/2014/main" id="{45AB270D-0607-0D48-8A74-9659DB79941F}"/>
              </a:ext>
            </a:extLst>
          </p:cNvPr>
          <p:cNvGrpSpPr/>
          <p:nvPr/>
        </p:nvGrpSpPr>
        <p:grpSpPr>
          <a:xfrm>
            <a:off x="2768902" y="1989262"/>
            <a:ext cx="499243" cy="465636"/>
            <a:chOff x="4210933" y="2926777"/>
            <a:chExt cx="280072" cy="275520"/>
          </a:xfrm>
          <a:solidFill>
            <a:schemeClr val="tx1"/>
          </a:solidFill>
        </p:grpSpPr>
        <p:sp>
          <p:nvSpPr>
            <p:cNvPr id="65" name="Google Shape;12821;p86">
              <a:extLst>
                <a:ext uri="{FF2B5EF4-FFF2-40B4-BE49-F238E27FC236}">
                  <a16:creationId xmlns:a16="http://schemas.microsoft.com/office/drawing/2014/main" id="{CE90FB0A-F8F9-1E47-86D0-E33645DBABB9}"/>
                </a:ext>
              </a:extLst>
            </p:cNvPr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822;p86">
              <a:extLst>
                <a:ext uri="{FF2B5EF4-FFF2-40B4-BE49-F238E27FC236}">
                  <a16:creationId xmlns:a16="http://schemas.microsoft.com/office/drawing/2014/main" id="{502306D4-88DB-B040-8CCA-EE7547F5C950}"/>
                </a:ext>
              </a:extLst>
            </p:cNvPr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823;p86">
              <a:extLst>
                <a:ext uri="{FF2B5EF4-FFF2-40B4-BE49-F238E27FC236}">
                  <a16:creationId xmlns:a16="http://schemas.microsoft.com/office/drawing/2014/main" id="{49B38A30-A5CC-3E41-A85C-47E8B1CD4977}"/>
                </a:ext>
              </a:extLst>
            </p:cNvPr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824;p86">
              <a:extLst>
                <a:ext uri="{FF2B5EF4-FFF2-40B4-BE49-F238E27FC236}">
                  <a16:creationId xmlns:a16="http://schemas.microsoft.com/office/drawing/2014/main" id="{AC29E33B-84B4-3044-8FAB-224E0D356C63}"/>
                </a:ext>
              </a:extLst>
            </p:cNvPr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825;p86">
              <a:extLst>
                <a:ext uri="{FF2B5EF4-FFF2-40B4-BE49-F238E27FC236}">
                  <a16:creationId xmlns:a16="http://schemas.microsoft.com/office/drawing/2014/main" id="{C1C5FB38-404A-A540-9511-5197CFEFB4D8}"/>
                </a:ext>
              </a:extLst>
            </p:cNvPr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826;p86">
              <a:extLst>
                <a:ext uri="{FF2B5EF4-FFF2-40B4-BE49-F238E27FC236}">
                  <a16:creationId xmlns:a16="http://schemas.microsoft.com/office/drawing/2014/main" id="{5810D20E-9C66-DB40-92FE-3A47C2EDA765}"/>
                </a:ext>
              </a:extLst>
            </p:cNvPr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827;p86">
              <a:extLst>
                <a:ext uri="{FF2B5EF4-FFF2-40B4-BE49-F238E27FC236}">
                  <a16:creationId xmlns:a16="http://schemas.microsoft.com/office/drawing/2014/main" id="{51A20C53-4E4C-F34F-8491-D31554378AE3}"/>
                </a:ext>
              </a:extLst>
            </p:cNvPr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828;p86">
              <a:extLst>
                <a:ext uri="{FF2B5EF4-FFF2-40B4-BE49-F238E27FC236}">
                  <a16:creationId xmlns:a16="http://schemas.microsoft.com/office/drawing/2014/main" id="{C63896D5-E619-984B-B9EB-57A73D57FF0F}"/>
                </a:ext>
              </a:extLst>
            </p:cNvPr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829;p86">
              <a:extLst>
                <a:ext uri="{FF2B5EF4-FFF2-40B4-BE49-F238E27FC236}">
                  <a16:creationId xmlns:a16="http://schemas.microsoft.com/office/drawing/2014/main" id="{4D55DD68-D17D-4E46-B193-B851A967A966}"/>
                </a:ext>
              </a:extLst>
            </p:cNvPr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830;p86">
              <a:extLst>
                <a:ext uri="{FF2B5EF4-FFF2-40B4-BE49-F238E27FC236}">
                  <a16:creationId xmlns:a16="http://schemas.microsoft.com/office/drawing/2014/main" id="{2AB8E0DA-FD74-2D46-A4D0-F7FF8D007274}"/>
                </a:ext>
              </a:extLst>
            </p:cNvPr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831;p86">
              <a:extLst>
                <a:ext uri="{FF2B5EF4-FFF2-40B4-BE49-F238E27FC236}">
                  <a16:creationId xmlns:a16="http://schemas.microsoft.com/office/drawing/2014/main" id="{211BC7E5-4D3C-9346-AEC0-925CAEB44670}"/>
                </a:ext>
              </a:extLst>
            </p:cNvPr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832;p86">
              <a:extLst>
                <a:ext uri="{FF2B5EF4-FFF2-40B4-BE49-F238E27FC236}">
                  <a16:creationId xmlns:a16="http://schemas.microsoft.com/office/drawing/2014/main" id="{6EC8A220-9CCB-C442-90F5-AD389A3DA7F5}"/>
                </a:ext>
              </a:extLst>
            </p:cNvPr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833;p86">
              <a:extLst>
                <a:ext uri="{FF2B5EF4-FFF2-40B4-BE49-F238E27FC236}">
                  <a16:creationId xmlns:a16="http://schemas.microsoft.com/office/drawing/2014/main" id="{2057BE2D-08E6-2440-9110-B04B4C3F034B}"/>
                </a:ext>
              </a:extLst>
            </p:cNvPr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988;p61">
            <a:extLst>
              <a:ext uri="{FF2B5EF4-FFF2-40B4-BE49-F238E27FC236}">
                <a16:creationId xmlns:a16="http://schemas.microsoft.com/office/drawing/2014/main" id="{35B63E2C-844E-3646-A246-72BA981E7E6B}"/>
              </a:ext>
            </a:extLst>
          </p:cNvPr>
          <p:cNvSpPr txBox="1"/>
          <p:nvPr/>
        </p:nvSpPr>
        <p:spPr>
          <a:xfrm>
            <a:off x="3993088" y="3276159"/>
            <a:ext cx="117432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Exploratory Data Analysis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136687F-F7B3-844B-B916-DD8237B275EE}"/>
              </a:ext>
            </a:extLst>
          </p:cNvPr>
          <p:cNvGrpSpPr/>
          <p:nvPr/>
        </p:nvGrpSpPr>
        <p:grpSpPr>
          <a:xfrm>
            <a:off x="5762849" y="2018441"/>
            <a:ext cx="720879" cy="417796"/>
            <a:chOff x="5470064" y="1927715"/>
            <a:chExt cx="917968" cy="551054"/>
          </a:xfrm>
        </p:grpSpPr>
        <p:grpSp>
          <p:nvGrpSpPr>
            <p:cNvPr id="87" name="Google Shape;11564;p83">
              <a:extLst>
                <a:ext uri="{FF2B5EF4-FFF2-40B4-BE49-F238E27FC236}">
                  <a16:creationId xmlns:a16="http://schemas.microsoft.com/office/drawing/2014/main" id="{D126232E-5627-4A46-8E27-871ABD6193CF}"/>
                </a:ext>
              </a:extLst>
            </p:cNvPr>
            <p:cNvGrpSpPr/>
            <p:nvPr/>
          </p:nvGrpSpPr>
          <p:grpSpPr>
            <a:xfrm>
              <a:off x="5470064" y="1970599"/>
              <a:ext cx="342965" cy="487024"/>
              <a:chOff x="2662884" y="1513044"/>
              <a:chExt cx="260663" cy="348543"/>
            </a:xfrm>
            <a:solidFill>
              <a:schemeClr val="tx1"/>
            </a:solidFill>
          </p:grpSpPr>
          <p:sp>
            <p:nvSpPr>
              <p:cNvPr id="88" name="Google Shape;11565;p83">
                <a:extLst>
                  <a:ext uri="{FF2B5EF4-FFF2-40B4-BE49-F238E27FC236}">
                    <a16:creationId xmlns:a16="http://schemas.microsoft.com/office/drawing/2014/main" id="{04CBE62B-2895-C443-8ABC-CD3D56FC49BA}"/>
                  </a:ext>
                </a:extLst>
              </p:cNvPr>
              <p:cNvSpPr/>
              <p:nvPr/>
            </p:nvSpPr>
            <p:spPr>
              <a:xfrm>
                <a:off x="2662884" y="1513044"/>
                <a:ext cx="260663" cy="34854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1002" extrusionOk="0">
                    <a:moveTo>
                      <a:pt x="5692" y="0"/>
                    </a:moveTo>
                    <a:cubicBezTo>
                      <a:pt x="5597" y="0"/>
                      <a:pt x="5525" y="72"/>
                      <a:pt x="5525" y="167"/>
                    </a:cubicBezTo>
                    <a:cubicBezTo>
                      <a:pt x="5525" y="250"/>
                      <a:pt x="5597" y="322"/>
                      <a:pt x="5692" y="322"/>
                    </a:cubicBezTo>
                    <a:lnTo>
                      <a:pt x="7907" y="322"/>
                    </a:lnTo>
                    <a:lnTo>
                      <a:pt x="7907" y="10668"/>
                    </a:lnTo>
                    <a:lnTo>
                      <a:pt x="334" y="10668"/>
                    </a:lnTo>
                    <a:lnTo>
                      <a:pt x="334" y="9406"/>
                    </a:lnTo>
                    <a:cubicBezTo>
                      <a:pt x="334" y="9311"/>
                      <a:pt x="251" y="9240"/>
                      <a:pt x="167" y="9240"/>
                    </a:cubicBezTo>
                    <a:cubicBezTo>
                      <a:pt x="72" y="9240"/>
                      <a:pt x="1" y="9311"/>
                      <a:pt x="1" y="9406"/>
                    </a:cubicBezTo>
                    <a:lnTo>
                      <a:pt x="1" y="10835"/>
                    </a:lnTo>
                    <a:cubicBezTo>
                      <a:pt x="1" y="10918"/>
                      <a:pt x="72" y="11002"/>
                      <a:pt x="167" y="11002"/>
                    </a:cubicBezTo>
                    <a:lnTo>
                      <a:pt x="8049" y="11002"/>
                    </a:lnTo>
                    <a:cubicBezTo>
                      <a:pt x="8145" y="11002"/>
                      <a:pt x="8216" y="10918"/>
                      <a:pt x="8216" y="10835"/>
                    </a:cubicBezTo>
                    <a:lnTo>
                      <a:pt x="8216" y="179"/>
                    </a:lnTo>
                    <a:cubicBezTo>
                      <a:pt x="8228" y="60"/>
                      <a:pt x="8157" y="0"/>
                      <a:pt x="80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566;p83">
                <a:extLst>
                  <a:ext uri="{FF2B5EF4-FFF2-40B4-BE49-F238E27FC236}">
                    <a16:creationId xmlns:a16="http://schemas.microsoft.com/office/drawing/2014/main" id="{CAA0C025-F3D3-FA4F-9F57-04FA1817E85D}"/>
                  </a:ext>
                </a:extLst>
              </p:cNvPr>
              <p:cNvSpPr/>
              <p:nvPr/>
            </p:nvSpPr>
            <p:spPr>
              <a:xfrm>
                <a:off x="2663264" y="1513044"/>
                <a:ext cx="165243" cy="282554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8919" extrusionOk="0">
                    <a:moveTo>
                      <a:pt x="2358" y="548"/>
                    </a:moveTo>
                    <a:lnTo>
                      <a:pt x="2358" y="2346"/>
                    </a:lnTo>
                    <a:lnTo>
                      <a:pt x="560" y="2346"/>
                    </a:lnTo>
                    <a:lnTo>
                      <a:pt x="2358" y="548"/>
                    </a:lnTo>
                    <a:close/>
                    <a:moveTo>
                      <a:pt x="2537" y="0"/>
                    </a:moveTo>
                    <a:cubicBezTo>
                      <a:pt x="2418" y="0"/>
                      <a:pt x="2299" y="167"/>
                      <a:pt x="2227" y="238"/>
                    </a:cubicBezTo>
                    <a:lnTo>
                      <a:pt x="108" y="2346"/>
                    </a:lnTo>
                    <a:cubicBezTo>
                      <a:pt x="60" y="2393"/>
                      <a:pt x="1" y="2441"/>
                      <a:pt x="1" y="2513"/>
                    </a:cubicBezTo>
                    <a:lnTo>
                      <a:pt x="1" y="8751"/>
                    </a:lnTo>
                    <a:cubicBezTo>
                      <a:pt x="1" y="8835"/>
                      <a:pt x="72" y="8918"/>
                      <a:pt x="167" y="8918"/>
                    </a:cubicBezTo>
                    <a:cubicBezTo>
                      <a:pt x="263" y="8918"/>
                      <a:pt x="334" y="8835"/>
                      <a:pt x="334" y="8751"/>
                    </a:cubicBezTo>
                    <a:lnTo>
                      <a:pt x="334" y="2667"/>
                    </a:lnTo>
                    <a:lnTo>
                      <a:pt x="2525" y="2667"/>
                    </a:lnTo>
                    <a:cubicBezTo>
                      <a:pt x="2608" y="2667"/>
                      <a:pt x="2680" y="2584"/>
                      <a:pt x="2680" y="2501"/>
                    </a:cubicBezTo>
                    <a:lnTo>
                      <a:pt x="2680" y="310"/>
                    </a:lnTo>
                    <a:lnTo>
                      <a:pt x="5049" y="310"/>
                    </a:lnTo>
                    <a:cubicBezTo>
                      <a:pt x="5144" y="310"/>
                      <a:pt x="5216" y="238"/>
                      <a:pt x="5216" y="143"/>
                    </a:cubicBezTo>
                    <a:cubicBezTo>
                      <a:pt x="5216" y="60"/>
                      <a:pt x="5132" y="0"/>
                      <a:pt x="50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567;p83">
                <a:extLst>
                  <a:ext uri="{FF2B5EF4-FFF2-40B4-BE49-F238E27FC236}">
                    <a16:creationId xmlns:a16="http://schemas.microsoft.com/office/drawing/2014/main" id="{8347DA8E-7095-BE4C-95EE-CD545598872D}"/>
                  </a:ext>
                </a:extLst>
              </p:cNvPr>
              <p:cNvSpPr/>
              <p:nvPr/>
            </p:nvSpPr>
            <p:spPr>
              <a:xfrm>
                <a:off x="2717596" y="174763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8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3"/>
                      <a:pt x="4810" y="168"/>
                    </a:cubicBezTo>
                    <a:cubicBezTo>
                      <a:pt x="4798" y="84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568;p83">
                <a:extLst>
                  <a:ext uri="{FF2B5EF4-FFF2-40B4-BE49-F238E27FC236}">
                    <a16:creationId xmlns:a16="http://schemas.microsoft.com/office/drawing/2014/main" id="{9813B665-0831-AD4D-B2D6-8020C51DF554}"/>
                  </a:ext>
                </a:extLst>
              </p:cNvPr>
              <p:cNvSpPr/>
              <p:nvPr/>
            </p:nvSpPr>
            <p:spPr>
              <a:xfrm>
                <a:off x="2788876" y="1809886"/>
                <a:ext cx="8113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3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2394" y="334"/>
                    </a:lnTo>
                    <a:cubicBezTo>
                      <a:pt x="2489" y="334"/>
                      <a:pt x="2560" y="262"/>
                      <a:pt x="2560" y="167"/>
                    </a:cubicBezTo>
                    <a:cubicBezTo>
                      <a:pt x="2560" y="84"/>
                      <a:pt x="2489" y="1"/>
                      <a:pt x="2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569;p83">
                <a:extLst>
                  <a:ext uri="{FF2B5EF4-FFF2-40B4-BE49-F238E27FC236}">
                    <a16:creationId xmlns:a16="http://schemas.microsoft.com/office/drawing/2014/main" id="{827B2858-B1BE-4441-89CB-682349407E67}"/>
                  </a:ext>
                </a:extLst>
              </p:cNvPr>
              <p:cNvSpPr/>
              <p:nvPr/>
            </p:nvSpPr>
            <p:spPr>
              <a:xfrm>
                <a:off x="2717596" y="1722385"/>
                <a:ext cx="152412" cy="1020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4644" y="322"/>
                    </a:lnTo>
                    <a:cubicBezTo>
                      <a:pt x="4739" y="322"/>
                      <a:pt x="4810" y="250"/>
                      <a:pt x="4810" y="167"/>
                    </a:cubicBezTo>
                    <a:cubicBezTo>
                      <a:pt x="4798" y="60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1570;p83">
                <a:extLst>
                  <a:ext uri="{FF2B5EF4-FFF2-40B4-BE49-F238E27FC236}">
                    <a16:creationId xmlns:a16="http://schemas.microsoft.com/office/drawing/2014/main" id="{B9E37D6C-56C1-2F4F-BF4A-DF6383D0A599}"/>
                  </a:ext>
                </a:extLst>
              </p:cNvPr>
              <p:cNvSpPr/>
              <p:nvPr/>
            </p:nvSpPr>
            <p:spPr>
              <a:xfrm>
                <a:off x="2717596" y="169634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51"/>
                      <a:pt x="4810" y="167"/>
                    </a:cubicBezTo>
                    <a:cubicBezTo>
                      <a:pt x="4798" y="72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571;p83">
                <a:extLst>
                  <a:ext uri="{FF2B5EF4-FFF2-40B4-BE49-F238E27FC236}">
                    <a16:creationId xmlns:a16="http://schemas.microsoft.com/office/drawing/2014/main" id="{A2484B72-BD5E-6A4D-A4A3-50BA52FD391D}"/>
                  </a:ext>
                </a:extLst>
              </p:cNvPr>
              <p:cNvSpPr/>
              <p:nvPr/>
            </p:nvSpPr>
            <p:spPr>
              <a:xfrm>
                <a:off x="2717596" y="1670335"/>
                <a:ext cx="15241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4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2"/>
                      <a:pt x="4810" y="167"/>
                    </a:cubicBezTo>
                    <a:cubicBezTo>
                      <a:pt x="4810" y="84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1470;p75">
              <a:extLst>
                <a:ext uri="{FF2B5EF4-FFF2-40B4-BE49-F238E27FC236}">
                  <a16:creationId xmlns:a16="http://schemas.microsoft.com/office/drawing/2014/main" id="{888B43FE-BE27-4C48-8614-FF1EB68E4195}"/>
                </a:ext>
              </a:extLst>
            </p:cNvPr>
            <p:cNvSpPr/>
            <p:nvPr/>
          </p:nvSpPr>
          <p:spPr>
            <a:xfrm rot="20646751">
              <a:off x="5866100" y="2019323"/>
              <a:ext cx="192914" cy="142482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0;p75">
              <a:extLst>
                <a:ext uri="{FF2B5EF4-FFF2-40B4-BE49-F238E27FC236}">
                  <a16:creationId xmlns:a16="http://schemas.microsoft.com/office/drawing/2014/main" id="{DD6995A2-1DFF-F743-8E93-E1A2A9995824}"/>
                </a:ext>
              </a:extLst>
            </p:cNvPr>
            <p:cNvSpPr/>
            <p:nvPr/>
          </p:nvSpPr>
          <p:spPr>
            <a:xfrm rot="953249" flipV="1">
              <a:off x="5878633" y="2317499"/>
              <a:ext cx="192914" cy="142482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0566A4EE-A668-5641-9203-E5423FB3E29A}"/>
                </a:ext>
              </a:extLst>
            </p:cNvPr>
            <p:cNvSpPr/>
            <p:nvPr/>
          </p:nvSpPr>
          <p:spPr>
            <a:xfrm>
              <a:off x="6102201" y="1927715"/>
              <a:ext cx="281395" cy="217451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FA78542-91D8-DF42-8F3E-F1DACC59FF7F}"/>
                </a:ext>
              </a:extLst>
            </p:cNvPr>
            <p:cNvSpPr/>
            <p:nvPr/>
          </p:nvSpPr>
          <p:spPr>
            <a:xfrm>
              <a:off x="6106637" y="2261318"/>
              <a:ext cx="281395" cy="217451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EC9D90E-2196-6941-952F-7620EEB05490}"/>
              </a:ext>
            </a:extLst>
          </p:cNvPr>
          <p:cNvSpPr/>
          <p:nvPr/>
        </p:nvSpPr>
        <p:spPr>
          <a:xfrm>
            <a:off x="7186691" y="2983312"/>
            <a:ext cx="220979" cy="164866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D190603-5AFC-C441-9CE9-44927B51991E}"/>
              </a:ext>
            </a:extLst>
          </p:cNvPr>
          <p:cNvSpPr/>
          <p:nvPr/>
        </p:nvSpPr>
        <p:spPr>
          <a:xfrm>
            <a:off x="7190175" y="3274342"/>
            <a:ext cx="220979" cy="164866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470;p75">
            <a:extLst>
              <a:ext uri="{FF2B5EF4-FFF2-40B4-BE49-F238E27FC236}">
                <a16:creationId xmlns:a16="http://schemas.microsoft.com/office/drawing/2014/main" id="{C1508636-1E18-B849-8BA7-0C9DE73A13B0}"/>
              </a:ext>
            </a:extLst>
          </p:cNvPr>
          <p:cNvSpPr/>
          <p:nvPr/>
        </p:nvSpPr>
        <p:spPr>
          <a:xfrm>
            <a:off x="7523015" y="3006855"/>
            <a:ext cx="148511" cy="112515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470;p75">
            <a:extLst>
              <a:ext uri="{FF2B5EF4-FFF2-40B4-BE49-F238E27FC236}">
                <a16:creationId xmlns:a16="http://schemas.microsoft.com/office/drawing/2014/main" id="{CCB8587A-A7AE-AD43-9675-A260CEF0A1BB}"/>
              </a:ext>
            </a:extLst>
          </p:cNvPr>
          <p:cNvSpPr/>
          <p:nvPr/>
        </p:nvSpPr>
        <p:spPr>
          <a:xfrm>
            <a:off x="7544523" y="3294380"/>
            <a:ext cx="148511" cy="112515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988;p61">
            <a:extLst>
              <a:ext uri="{FF2B5EF4-FFF2-40B4-BE49-F238E27FC236}">
                <a16:creationId xmlns:a16="http://schemas.microsoft.com/office/drawing/2014/main" id="{9BD843BD-27A7-CE49-B2E2-5857FE5A23A6}"/>
              </a:ext>
            </a:extLst>
          </p:cNvPr>
          <p:cNvSpPr txBox="1"/>
          <p:nvPr/>
        </p:nvSpPr>
        <p:spPr>
          <a:xfrm>
            <a:off x="7600434" y="2899001"/>
            <a:ext cx="51332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Pink</a:t>
            </a:r>
          </a:p>
        </p:txBody>
      </p:sp>
      <p:sp>
        <p:nvSpPr>
          <p:cNvPr id="123" name="Google Shape;988;p61">
            <a:extLst>
              <a:ext uri="{FF2B5EF4-FFF2-40B4-BE49-F238E27FC236}">
                <a16:creationId xmlns:a16="http://schemas.microsoft.com/office/drawing/2014/main" id="{8B18577E-C76C-DA40-A2FD-125A5214FF1C}"/>
              </a:ext>
            </a:extLst>
          </p:cNvPr>
          <p:cNvSpPr txBox="1"/>
          <p:nvPr/>
        </p:nvSpPr>
        <p:spPr>
          <a:xfrm>
            <a:off x="7234590" y="3169301"/>
            <a:ext cx="1275904" cy="3333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256288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A822-F90C-F044-82D5-CF31E3B8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41608"/>
            <a:ext cx="5195400" cy="5286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03F1C6-6BBD-E74E-90A3-2966A9914938}"/>
              </a:ext>
            </a:extLst>
          </p:cNvPr>
          <p:cNvGrpSpPr/>
          <p:nvPr/>
        </p:nvGrpSpPr>
        <p:grpSpPr>
          <a:xfrm>
            <a:off x="1206739" y="1340798"/>
            <a:ext cx="667262" cy="497332"/>
            <a:chOff x="651069" y="515625"/>
            <a:chExt cx="1261029" cy="975500"/>
          </a:xfrm>
        </p:grpSpPr>
        <p:pic>
          <p:nvPicPr>
            <p:cNvPr id="7" name="Picture 6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543146EA-7666-554C-968A-3112236A2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9" name="Picture 8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A720B97-8C6D-A141-BECA-6932E33D9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8" name="Picture 7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AFE79363-E58A-204C-8062-832777E6A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sp>
        <p:nvSpPr>
          <p:cNvPr id="11" name="Google Shape;576;p54">
            <a:extLst>
              <a:ext uri="{FF2B5EF4-FFF2-40B4-BE49-F238E27FC236}">
                <a16:creationId xmlns:a16="http://schemas.microsoft.com/office/drawing/2014/main" id="{605E9924-6E8A-1940-949F-D3FA564AB437}"/>
              </a:ext>
            </a:extLst>
          </p:cNvPr>
          <p:cNvSpPr/>
          <p:nvPr/>
        </p:nvSpPr>
        <p:spPr>
          <a:xfrm>
            <a:off x="1206740" y="1275483"/>
            <a:ext cx="2954714" cy="63729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76;p54">
            <a:extLst>
              <a:ext uri="{FF2B5EF4-FFF2-40B4-BE49-F238E27FC236}">
                <a16:creationId xmlns:a16="http://schemas.microsoft.com/office/drawing/2014/main" id="{276B87B7-EAC2-4240-BFCD-E12C30C78B22}"/>
              </a:ext>
            </a:extLst>
          </p:cNvPr>
          <p:cNvSpPr/>
          <p:nvPr/>
        </p:nvSpPr>
        <p:spPr>
          <a:xfrm>
            <a:off x="4982546" y="1275483"/>
            <a:ext cx="2954714" cy="63729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49FF06-3106-4D48-B2EA-68C19DF62C61}"/>
              </a:ext>
            </a:extLst>
          </p:cNvPr>
          <p:cNvGrpSpPr/>
          <p:nvPr/>
        </p:nvGrpSpPr>
        <p:grpSpPr>
          <a:xfrm>
            <a:off x="5046563" y="1340798"/>
            <a:ext cx="667660" cy="497332"/>
            <a:chOff x="651069" y="515625"/>
            <a:chExt cx="1261029" cy="975500"/>
          </a:xfrm>
        </p:grpSpPr>
        <p:pic>
          <p:nvPicPr>
            <p:cNvPr id="14" name="Picture 13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EB8C4BCC-82F9-654F-9DC0-66A3CAF22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15" name="Picture 14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BDBE18D5-540C-DE4F-95F3-410A5E210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16" name="Picture 15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6B99295A-2897-C541-8A43-5AA63D3C1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sp>
        <p:nvSpPr>
          <p:cNvPr id="17" name="Google Shape;586;p54">
            <a:extLst>
              <a:ext uri="{FF2B5EF4-FFF2-40B4-BE49-F238E27FC236}">
                <a16:creationId xmlns:a16="http://schemas.microsoft.com/office/drawing/2014/main" id="{5D1286AD-ED23-2447-BE8F-B60150AC6530}"/>
              </a:ext>
            </a:extLst>
          </p:cNvPr>
          <p:cNvSpPr txBox="1"/>
          <p:nvPr/>
        </p:nvSpPr>
        <p:spPr>
          <a:xfrm>
            <a:off x="1829756" y="1432390"/>
            <a:ext cx="2331697" cy="2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General Women’s Health Corpus</a:t>
            </a:r>
            <a:endParaRPr sz="1600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A5926-3445-3045-8C66-D4C25930B86E}"/>
              </a:ext>
            </a:extLst>
          </p:cNvPr>
          <p:cNvSpPr/>
          <p:nvPr/>
        </p:nvSpPr>
        <p:spPr>
          <a:xfrm>
            <a:off x="5649810" y="1260109"/>
            <a:ext cx="2237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Fertility and Pregnancy Corpus</a:t>
            </a:r>
          </a:p>
        </p:txBody>
      </p:sp>
      <p:sp>
        <p:nvSpPr>
          <p:cNvPr id="20" name="Google Shape;582;p54">
            <a:extLst>
              <a:ext uri="{FF2B5EF4-FFF2-40B4-BE49-F238E27FC236}">
                <a16:creationId xmlns:a16="http://schemas.microsoft.com/office/drawing/2014/main" id="{8F912FB5-18D6-2B41-A9D1-087127103A7D}"/>
              </a:ext>
            </a:extLst>
          </p:cNvPr>
          <p:cNvSpPr/>
          <p:nvPr/>
        </p:nvSpPr>
        <p:spPr>
          <a:xfrm>
            <a:off x="1206739" y="1912776"/>
            <a:ext cx="2954714" cy="2054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582;p54">
            <a:extLst>
              <a:ext uri="{FF2B5EF4-FFF2-40B4-BE49-F238E27FC236}">
                <a16:creationId xmlns:a16="http://schemas.microsoft.com/office/drawing/2014/main" id="{F2000D52-F8DA-0947-8C3F-B7B3B820FBEB}"/>
              </a:ext>
            </a:extLst>
          </p:cNvPr>
          <p:cNvSpPr/>
          <p:nvPr/>
        </p:nvSpPr>
        <p:spPr>
          <a:xfrm>
            <a:off x="4982546" y="1912776"/>
            <a:ext cx="2954714" cy="2054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25E82-8EDF-774F-8DC0-71577C3150D6}"/>
              </a:ext>
            </a:extLst>
          </p:cNvPr>
          <p:cNvSpPr txBox="1"/>
          <p:nvPr/>
        </p:nvSpPr>
        <p:spPr>
          <a:xfrm>
            <a:off x="1206739" y="1912776"/>
            <a:ext cx="2954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Subreddits: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WomensHealth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obgyn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TheGirlSurvivalGuide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Number of Posts: 30,616</a:t>
            </a: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Unique Authors: 19,753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D47F89-BEC7-0D44-AC88-6829144F484E}"/>
              </a:ext>
            </a:extLst>
          </p:cNvPr>
          <p:cNvSpPr txBox="1"/>
          <p:nvPr/>
        </p:nvSpPr>
        <p:spPr>
          <a:xfrm>
            <a:off x="4982546" y="1935768"/>
            <a:ext cx="295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Subreddits: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TryingForABaby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r/pregnant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BabyBumps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Number of Posts: 92,943</a:t>
            </a: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Unique Authors: 35,127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F8BF0-3383-234F-87C6-42247F56F138}"/>
              </a:ext>
            </a:extLst>
          </p:cNvPr>
          <p:cNvSpPr txBox="1"/>
          <p:nvPr/>
        </p:nvSpPr>
        <p:spPr>
          <a:xfrm>
            <a:off x="1206739" y="4208106"/>
            <a:ext cx="673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Prior to modeling, the text was cleaned, lemmatized, and vectorized using TF-IDF.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48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28269"/>
            <a:ext cx="5195400" cy="528600"/>
          </a:xfrm>
        </p:spPr>
        <p:txBody>
          <a:bodyPr/>
          <a:lstStyle/>
          <a:p>
            <a:r>
              <a:rPr lang="en-US" dirty="0"/>
              <a:t>Most Frequent Words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E4DAAE-C92F-FF42-9ED2-A61F8BC5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14" y="1222069"/>
            <a:ext cx="6263148" cy="34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18437"/>
            <a:ext cx="5195400" cy="528600"/>
          </a:xfrm>
        </p:spPr>
        <p:txBody>
          <a:bodyPr/>
          <a:lstStyle/>
          <a:p>
            <a:r>
              <a:rPr lang="en-US" dirty="0"/>
              <a:t>Most Frequent Words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65505-9AAF-564B-85A2-53479DEE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42" y="1145357"/>
            <a:ext cx="6538452" cy="35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2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 Bigrams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849A5-B9BF-924D-856F-A3FCBBB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7" y="1228352"/>
            <a:ext cx="6676106" cy="35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87261"/>
            <a:ext cx="5195400" cy="528600"/>
          </a:xfrm>
        </p:spPr>
        <p:txBody>
          <a:bodyPr/>
          <a:lstStyle/>
          <a:p>
            <a:r>
              <a:rPr lang="en-US" dirty="0"/>
              <a:t>Most Frequent Bigrams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B188D9-CC9B-514D-A64E-D91BAF09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6" y="1224671"/>
            <a:ext cx="6803923" cy="35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4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D6D8-9702-F944-AD19-D4928721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3" y="606925"/>
            <a:ext cx="7157883" cy="528600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73AF4E-F0F5-E946-8249-F936DC3B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6" y="1532279"/>
            <a:ext cx="7531510" cy="28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941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HS Weekly Plann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6CBC2"/>
      </a:accent1>
      <a:accent2>
        <a:srgbClr val="F8C2B2"/>
      </a:accent2>
      <a:accent3>
        <a:srgbClr val="D9D9D9"/>
      </a:accent3>
      <a:accent4>
        <a:srgbClr val="C1CFE1"/>
      </a:accent4>
      <a:accent5>
        <a:srgbClr val="C1E1D6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692</Words>
  <Application>Microsoft Macintosh PowerPoint</Application>
  <PresentationFormat>On-screen Show (16:9)</PresentationFormat>
  <Paragraphs>142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Barlow Condensed ExtraLight</vt:lpstr>
      <vt:lpstr>Barlow</vt:lpstr>
      <vt:lpstr>Barlow Medium</vt:lpstr>
      <vt:lpstr>Barlow Condensed</vt:lpstr>
      <vt:lpstr>Arial</vt:lpstr>
      <vt:lpstr>Courier New</vt:lpstr>
      <vt:lpstr>Minimalist HS Weekly Planner by Slidesgo</vt:lpstr>
      <vt:lpstr>Topic Modeling to Identify Women’s Health Concerns from Online Forums</vt:lpstr>
      <vt:lpstr>Project Background</vt:lpstr>
      <vt:lpstr>Work Flow</vt:lpstr>
      <vt:lpstr>Data</vt:lpstr>
      <vt:lpstr>Most Frequent Words by Corpus</vt:lpstr>
      <vt:lpstr>Most Frequent Words by Corpus</vt:lpstr>
      <vt:lpstr>Most Frequent Bigrams by Corpus</vt:lpstr>
      <vt:lpstr>Most Frequent Bigrams by Corpus</vt:lpstr>
      <vt:lpstr>Sentiment Analysis</vt:lpstr>
      <vt:lpstr>Latent Dirichlet Allocation (LDA)</vt:lpstr>
      <vt:lpstr>Topics Identified in General Women’s Health Corpus</vt:lpstr>
      <vt:lpstr>Topics Identified in General Women’s Health Corpus</vt:lpstr>
      <vt:lpstr>Topics Identified in Fertility and Pregnancy Corpus</vt:lpstr>
      <vt:lpstr>Topics Identified in Fertility and Pregnancy Corpus</vt:lpstr>
      <vt:lpstr>Product Recommendations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to Identify Women’s Health Concerns from Online Forums</dc:title>
  <cp:lastModifiedBy>Jocelyn M Lutes</cp:lastModifiedBy>
  <cp:revision>33</cp:revision>
  <dcterms:modified xsi:type="dcterms:W3CDTF">2020-09-08T00:08:51Z</dcterms:modified>
</cp:coreProperties>
</file>