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258" r:id="rId3"/>
    <p:sldId id="257" r:id="rId4"/>
    <p:sldId id="261" r:id="rId5"/>
    <p:sldId id="262" r:id="rId6"/>
    <p:sldId id="263" r:id="rId7"/>
    <p:sldId id="286" r:id="rId8"/>
    <p:sldId id="265" r:id="rId9"/>
    <p:sldId id="264" r:id="rId10"/>
    <p:sldId id="266" r:id="rId11"/>
    <p:sldId id="277" r:id="rId12"/>
    <p:sldId id="276" r:id="rId13"/>
    <p:sldId id="270" r:id="rId14"/>
    <p:sldId id="271" r:id="rId15"/>
    <p:sldId id="259" r:id="rId16"/>
    <p:sldId id="272" r:id="rId17"/>
    <p:sldId id="273" r:id="rId18"/>
    <p:sldId id="283" r:id="rId19"/>
    <p:sldId id="284" r:id="rId20"/>
    <p:sldId id="290" r:id="rId21"/>
    <p:sldId id="291" r:id="rId22"/>
    <p:sldId id="279" r:id="rId23"/>
    <p:sldId id="280" r:id="rId24"/>
    <p:sldId id="285" r:id="rId25"/>
    <p:sldId id="281" r:id="rId26"/>
    <p:sldId id="282" r:id="rId27"/>
    <p:sldId id="287" r:id="rId28"/>
    <p:sldId id="288" r:id="rId29"/>
    <p:sldId id="289" r:id="rId30"/>
    <p:sldId id="274"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9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F4468-7398-4FA8-BA3A-81ABCDA241BC}" type="datetimeFigureOut">
              <a:rPr lang="en-GB" smtClean="0"/>
              <a:t>15/10/2012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0E101-61C8-4791-A9BA-067B3CE28449}" type="slidenum">
              <a:rPr lang="en-GB" smtClean="0"/>
              <a:t>‹#›</a:t>
            </a:fld>
            <a:endParaRPr lang="en-GB"/>
          </a:p>
        </p:txBody>
      </p:sp>
    </p:spTree>
    <p:extLst>
      <p:ext uri="{BB962C8B-B14F-4D97-AF65-F5344CB8AC3E}">
        <p14:creationId xmlns:p14="http://schemas.microsoft.com/office/powerpoint/2010/main" val="116591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24</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30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31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50E101-61C8-4791-A9BA-067B3CE28449}"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7344CA3-7B2E-4BCC-8D4F-CA39D6973208}" type="datetimeFigureOut">
              <a:rPr lang="en-GB" smtClean="0"/>
              <a:t>15/10/2012</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8349A7F-DFAA-4556-8BAF-FE6BE21FDE5A}"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344CA3-7B2E-4BCC-8D4F-CA39D6973208}" type="datetimeFigureOut">
              <a:rPr lang="en-GB" smtClean="0"/>
              <a:t>15/10/2012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344CA3-7B2E-4BCC-8D4F-CA39D6973208}" type="datetimeFigureOut">
              <a:rPr lang="en-GB" smtClean="0"/>
              <a:t>15/10/2012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44CA3-7B2E-4BCC-8D4F-CA39D6973208}" type="datetimeFigureOut">
              <a:rPr lang="en-GB" smtClean="0"/>
              <a:t>15/10/2012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44CA3-7B2E-4BCC-8D4F-CA39D6973208}" type="datetimeFigureOut">
              <a:rPr lang="en-GB" smtClean="0"/>
              <a:t>15/10/2012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7344CA3-7B2E-4BCC-8D4F-CA39D6973208}" type="datetimeFigureOut">
              <a:rPr lang="en-GB" smtClean="0"/>
              <a:t>15/10/2012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349A7F-DFAA-4556-8BAF-FE6BE21FDE5A}"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344CA3-7B2E-4BCC-8D4F-CA39D6973208}" type="datetimeFigureOut">
              <a:rPr lang="en-GB" smtClean="0"/>
              <a:t>15/10/2012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344CA3-7B2E-4BCC-8D4F-CA39D6973208}" type="datetimeFigureOut">
              <a:rPr lang="en-GB" smtClean="0"/>
              <a:t>15/10/2012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44CA3-7B2E-4BCC-8D4F-CA39D6973208}" type="datetimeFigureOut">
              <a:rPr lang="en-GB" smtClean="0"/>
              <a:t>15/10/2012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7344CA3-7B2E-4BCC-8D4F-CA39D6973208}" type="datetimeFigureOut">
              <a:rPr lang="en-GB" smtClean="0"/>
              <a:t>15/10/2012</a:t>
            </a:fld>
            <a:endParaRPr lang="en-GB"/>
          </a:p>
        </p:txBody>
      </p:sp>
      <p:sp>
        <p:nvSpPr>
          <p:cNvPr id="7" name="Slide Number Placeholder 6"/>
          <p:cNvSpPr>
            <a:spLocks noGrp="1"/>
          </p:cNvSpPr>
          <p:nvPr>
            <p:ph type="sldNum" sz="quarter" idx="12"/>
          </p:nvPr>
        </p:nvSpPr>
        <p:spPr/>
        <p:txBody>
          <a:bodyPr/>
          <a:lstStyle/>
          <a:p>
            <a:fld id="{F8349A7F-DFAA-4556-8BAF-FE6BE21FDE5A}"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44CA3-7B2E-4BCC-8D4F-CA39D6973208}" type="datetimeFigureOut">
              <a:rPr lang="en-GB" smtClean="0"/>
              <a:t>15/10/2012</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F8349A7F-DFAA-4556-8BAF-FE6BE21FDE5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7344CA3-7B2E-4BCC-8D4F-CA39D6973208}" type="datetimeFigureOut">
              <a:rPr lang="en-GB" smtClean="0"/>
              <a:t>15/10/2012</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8349A7F-DFAA-4556-8BAF-FE6BE21FDE5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Basic Electronics</a:t>
            </a:r>
            <a:br>
              <a:rPr lang="en-GB" dirty="0" smtClean="0"/>
            </a:br>
            <a:r>
              <a:rPr lang="en-GB" sz="3600" dirty="0" smtClean="0"/>
              <a:t>for Computer Scientists</a:t>
            </a:r>
            <a:endParaRPr lang="en-GB" sz="3600" dirty="0"/>
          </a:p>
        </p:txBody>
      </p:sp>
      <p:sp>
        <p:nvSpPr>
          <p:cNvPr id="3" name="Subtitle 2"/>
          <p:cNvSpPr>
            <a:spLocks noGrp="1"/>
          </p:cNvSpPr>
          <p:nvPr>
            <p:ph type="subTitle" idx="1"/>
          </p:nvPr>
        </p:nvSpPr>
        <p:spPr/>
        <p:txBody>
          <a:bodyPr/>
          <a:lstStyle/>
          <a:p>
            <a:r>
              <a:rPr lang="en-GB" dirty="0" smtClean="0"/>
              <a:t>Dr Chris Dennett</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Electronic Components</a:t>
            </a:r>
            <a:endParaRPr lang="en-GB" dirty="0"/>
          </a:p>
        </p:txBody>
      </p:sp>
      <p:sp>
        <p:nvSpPr>
          <p:cNvPr id="3" name="Content Placeholder 2"/>
          <p:cNvSpPr>
            <a:spLocks noGrp="1"/>
          </p:cNvSpPr>
          <p:nvPr>
            <p:ph idx="1"/>
          </p:nvPr>
        </p:nvSpPr>
        <p:spPr/>
        <p:txBody>
          <a:bodyPr>
            <a:normAutofit lnSpcReduction="10000"/>
          </a:bodyPr>
          <a:lstStyle/>
          <a:p>
            <a:r>
              <a:rPr lang="en-GB" dirty="0" smtClean="0"/>
              <a:t>Think of a pipe that gets thinner for a bit. </a:t>
            </a:r>
          </a:p>
          <a:p>
            <a:pPr lvl="1"/>
            <a:r>
              <a:rPr lang="en-GB" dirty="0" smtClean="0"/>
              <a:t>To get the same amount of flow through the thinner part, we’d have to increase the pressure. </a:t>
            </a:r>
          </a:p>
          <a:p>
            <a:pPr lvl="1"/>
            <a:r>
              <a:rPr lang="en-GB" dirty="0" smtClean="0"/>
              <a:t>If we couldn’t increase the pressure, the flow would reduce.</a:t>
            </a:r>
          </a:p>
          <a:p>
            <a:r>
              <a:rPr lang="en-GB" dirty="0" smtClean="0"/>
              <a:t>The thin bit is like a resistor</a:t>
            </a:r>
          </a:p>
          <a:p>
            <a:r>
              <a:rPr lang="en-GB" dirty="0" smtClean="0"/>
              <a:t>A variable resistor changes the width of the thin bit</a:t>
            </a:r>
          </a:p>
          <a:p>
            <a:endParaRPr lang="en-GB" dirty="0"/>
          </a:p>
        </p:txBody>
      </p:sp>
      <p:sp>
        <p:nvSpPr>
          <p:cNvPr id="4" name="Flowchart: Direct Access Storage 3"/>
          <p:cNvSpPr/>
          <p:nvPr/>
        </p:nvSpPr>
        <p:spPr>
          <a:xfrm>
            <a:off x="1115616" y="5301208"/>
            <a:ext cx="2880320" cy="12241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347864" y="5589240"/>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Direct Access Storage 4"/>
          <p:cNvSpPr/>
          <p:nvPr/>
        </p:nvSpPr>
        <p:spPr>
          <a:xfrm>
            <a:off x="5076056" y="5301208"/>
            <a:ext cx="2880320" cy="12241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915816" y="5301208"/>
            <a:ext cx="1080120" cy="12241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932040" y="5661248"/>
            <a:ext cx="86409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p:nvPr/>
        </p:nvCxnSpPr>
        <p:spPr>
          <a:xfrm flipV="1">
            <a:off x="4932040" y="5589240"/>
            <a:ext cx="504056" cy="72008"/>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32040" y="6165304"/>
            <a:ext cx="576064" cy="72008"/>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948264" y="5301208"/>
            <a:ext cx="1080120" cy="1224136"/>
          </a:xfrm>
          <a:prstGeom prst="ellipse">
            <a:avLst/>
          </a:prstGeom>
          <a:solidFill>
            <a:srgbClr val="6B9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Quick Aside – Resistor Colour Code</a:t>
            </a:r>
            <a:endParaRPr lang="en-GB" dirty="0"/>
          </a:p>
        </p:txBody>
      </p:sp>
      <p:sp>
        <p:nvSpPr>
          <p:cNvPr id="3" name="Content Placeholder 2"/>
          <p:cNvSpPr>
            <a:spLocks noGrp="1"/>
          </p:cNvSpPr>
          <p:nvPr>
            <p:ph idx="1"/>
          </p:nvPr>
        </p:nvSpPr>
        <p:spPr>
          <a:xfrm>
            <a:off x="457200" y="1600200"/>
            <a:ext cx="4042792" cy="4709160"/>
          </a:xfrm>
        </p:spPr>
        <p:txBody>
          <a:bodyPr/>
          <a:lstStyle/>
          <a:p>
            <a:r>
              <a:rPr lang="en-GB" dirty="0" smtClean="0"/>
              <a:t>You’ll have noticed in the workshops that I specify the colours of the bands on resistors.</a:t>
            </a:r>
          </a:p>
          <a:p>
            <a:r>
              <a:rPr lang="en-GB" dirty="0" smtClean="0"/>
              <a:t>The bands define the resistance rating and how exact </a:t>
            </a:r>
            <a:r>
              <a:rPr lang="en-GB" smtClean="0"/>
              <a:t>that is</a:t>
            </a:r>
            <a:endParaRPr lang="en-GB" dirty="0"/>
          </a:p>
        </p:txBody>
      </p:sp>
      <p:pic>
        <p:nvPicPr>
          <p:cNvPr id="54274" name="Picture 2" descr="http://diyaudioprojects.com/Technical/Electronics/resistorcodes.jpg"/>
          <p:cNvPicPr>
            <a:picLocks noChangeAspect="1" noChangeArrowheads="1"/>
          </p:cNvPicPr>
          <p:nvPr/>
        </p:nvPicPr>
        <p:blipFill>
          <a:blip r:embed="rId3" cstate="print"/>
          <a:srcRect/>
          <a:stretch>
            <a:fillRect/>
          </a:stretch>
        </p:blipFill>
        <p:spPr bwMode="auto">
          <a:xfrm>
            <a:off x="4788024" y="1412776"/>
            <a:ext cx="4180440" cy="514739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Electronic Components</a:t>
            </a:r>
            <a:endParaRPr lang="en-GB" dirty="0"/>
          </a:p>
        </p:txBody>
      </p:sp>
      <p:sp>
        <p:nvSpPr>
          <p:cNvPr id="3" name="Content Placeholder 2"/>
          <p:cNvSpPr>
            <a:spLocks noGrp="1"/>
          </p:cNvSpPr>
          <p:nvPr>
            <p:ph idx="1"/>
          </p:nvPr>
        </p:nvSpPr>
        <p:spPr/>
        <p:txBody>
          <a:bodyPr/>
          <a:lstStyle/>
          <a:p>
            <a:r>
              <a:rPr lang="en-GB" dirty="0" smtClean="0"/>
              <a:t>Switch</a:t>
            </a:r>
          </a:p>
          <a:p>
            <a:r>
              <a:rPr lang="en-GB" dirty="0" smtClean="0"/>
              <a:t>Equivalent to a valve that is only on or off</a:t>
            </a:r>
          </a:p>
          <a:p>
            <a:r>
              <a:rPr lang="en-GB" dirty="0" smtClean="0"/>
              <a:t>Some switches work such that you open a circuit (switch to break contact). Stopping the flow</a:t>
            </a:r>
          </a:p>
          <a:p>
            <a:r>
              <a:rPr lang="en-GB" dirty="0" smtClean="0"/>
              <a:t>others work such that you close a circuit (switch to make contact). Allowing flow through</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From Analogy to Ohm’s Law</a:t>
            </a:r>
            <a:endParaRPr lang="en-GB" dirty="0"/>
          </a:p>
        </p:txBody>
      </p:sp>
      <p:sp>
        <p:nvSpPr>
          <p:cNvPr id="3" name="Content Placeholder 2"/>
          <p:cNvSpPr>
            <a:spLocks noGrp="1"/>
          </p:cNvSpPr>
          <p:nvPr>
            <p:ph idx="1"/>
          </p:nvPr>
        </p:nvSpPr>
        <p:spPr/>
        <p:txBody>
          <a:bodyPr>
            <a:normAutofit lnSpcReduction="10000"/>
          </a:bodyPr>
          <a:lstStyle/>
          <a:p>
            <a:r>
              <a:rPr lang="en-GB" dirty="0" smtClean="0"/>
              <a:t>From the water analogy, we can see that pressure, flow and the size of the pipe are related.</a:t>
            </a:r>
          </a:p>
          <a:p>
            <a:pPr lvl="1"/>
            <a:r>
              <a:rPr lang="en-GB" dirty="0" smtClean="0"/>
              <a:t>Reduce the size of the pipe and you constrict the flow. Increase it and the flow increases.</a:t>
            </a:r>
          </a:p>
          <a:p>
            <a:pPr lvl="1"/>
            <a:r>
              <a:rPr lang="en-GB" dirty="0" smtClean="0"/>
              <a:t>Get rid of the restriction and increase the pressure. The flow of water will be greater.</a:t>
            </a:r>
          </a:p>
          <a:p>
            <a:pPr lvl="1"/>
            <a:r>
              <a:rPr lang="en-GB" dirty="0" smtClean="0"/>
              <a:t>If you want the water to come out quicker, you have to increase the pressure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Ohm’s Law</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Ohm’s Law relates the electric units analogous to pressure, flow and restriction in much the same way.</a:t>
            </a:r>
          </a:p>
          <a:p>
            <a:r>
              <a:rPr lang="en-GB" dirty="0" smtClean="0"/>
              <a:t>V=IR</a:t>
            </a:r>
          </a:p>
          <a:p>
            <a:r>
              <a:rPr lang="en-GB" dirty="0" smtClean="0"/>
              <a:t>Voltage = Current X Resistance</a:t>
            </a:r>
          </a:p>
          <a:p>
            <a:r>
              <a:rPr lang="en-GB" dirty="0" smtClean="0"/>
              <a:t>For a given voltage, if you reduce the resistance, you increase the current</a:t>
            </a:r>
          </a:p>
          <a:p>
            <a:r>
              <a:rPr lang="en-GB" dirty="0" smtClean="0"/>
              <a:t>Reduce the voltage, keep the resistance the same and the current must reduce</a:t>
            </a:r>
          </a:p>
          <a:p>
            <a:r>
              <a:rPr lang="en-GB" dirty="0" smtClean="0"/>
              <a:t>The resistance can be calculated if you know what the voltage and current are</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There’s another important equation that can also be seen as analogous to hydraulics.</a:t>
            </a:r>
          </a:p>
          <a:p>
            <a:r>
              <a:rPr lang="en-GB" dirty="0" smtClean="0"/>
              <a:t>P=IV</a:t>
            </a:r>
          </a:p>
          <a:p>
            <a:r>
              <a:rPr lang="en-GB" dirty="0" smtClean="0"/>
              <a:t>Power (Watts) = Current X Voltage</a:t>
            </a:r>
          </a:p>
          <a:p>
            <a:r>
              <a:rPr lang="en-GB" dirty="0" smtClean="0"/>
              <a:t>Imagine a water wheel being driven by water coming out of a pipe.</a:t>
            </a:r>
          </a:p>
          <a:p>
            <a:r>
              <a:rPr lang="en-GB" dirty="0" smtClean="0"/>
              <a:t>To speed the wheel up, what can you do?</a:t>
            </a:r>
          </a:p>
          <a:p>
            <a:pPr lvl="1"/>
            <a:r>
              <a:rPr lang="en-GB" dirty="0" smtClean="0"/>
              <a:t>Increase the pressure of the water</a:t>
            </a:r>
          </a:p>
          <a:p>
            <a:pPr lvl="1"/>
            <a:r>
              <a:rPr lang="en-GB" dirty="0" smtClean="0"/>
              <a:t>Increase the amount of water coming out of the pipe</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Analogue and Digital Electronics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Electronic signals are waveforms. They change continuously rather than abruptly.</a:t>
            </a:r>
          </a:p>
          <a:p>
            <a:r>
              <a:rPr lang="en-GB" dirty="0" smtClean="0"/>
              <a:t>All circuits are analogue in that they use electronic signals</a:t>
            </a:r>
          </a:p>
          <a:p>
            <a:r>
              <a:rPr lang="en-GB" dirty="0" smtClean="0"/>
              <a:t>Digital electronics only considers HIGH and LOW values. Typically 0V and 5V. </a:t>
            </a:r>
          </a:p>
          <a:p>
            <a:r>
              <a:rPr lang="en-GB" dirty="0" smtClean="0"/>
              <a:t>This does not mean that our signal only has two values and jumps from 0V to 5V with nothing in between. It simply means that we don’t look at the transition</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Analogue and Digital Electronics</a:t>
            </a:r>
            <a:endParaRPr lang="en-GB" dirty="0"/>
          </a:p>
        </p:txBody>
      </p:sp>
      <p:sp>
        <p:nvSpPr>
          <p:cNvPr id="3" name="Content Placeholder 2"/>
          <p:cNvSpPr>
            <a:spLocks noGrp="1"/>
          </p:cNvSpPr>
          <p:nvPr>
            <p:ph idx="1"/>
          </p:nvPr>
        </p:nvSpPr>
        <p:spPr/>
        <p:txBody>
          <a:bodyPr/>
          <a:lstStyle/>
          <a:p>
            <a:r>
              <a:rPr lang="en-GB" dirty="0" smtClean="0"/>
              <a:t>Micro processors and micro controllers work in the digital domain.</a:t>
            </a:r>
          </a:p>
          <a:p>
            <a:r>
              <a:rPr lang="en-GB" dirty="0" smtClean="0"/>
              <a:t>We do have to consider the speed at which we use digital signals</a:t>
            </a:r>
          </a:p>
          <a:p>
            <a:pPr lvl="1"/>
            <a:r>
              <a:rPr lang="en-GB" dirty="0" smtClean="0"/>
              <a:t>Look back at your first year notes!</a:t>
            </a:r>
          </a:p>
          <a:p>
            <a:r>
              <a:rPr lang="en-GB" dirty="0" smtClean="0"/>
              <a:t>So what do we do when we want to integrate with the outside world?</a:t>
            </a:r>
          </a:p>
          <a:p>
            <a:r>
              <a:rPr lang="en-GB" dirty="0" smtClean="0"/>
              <a:t>Depends on what we’re doing</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Talking to the outside world</a:t>
            </a:r>
            <a:endParaRPr lang="en-GB" dirty="0"/>
          </a:p>
        </p:txBody>
      </p:sp>
      <p:sp>
        <p:nvSpPr>
          <p:cNvPr id="3" name="Content Placeholder 2"/>
          <p:cNvSpPr>
            <a:spLocks noGrp="1"/>
          </p:cNvSpPr>
          <p:nvPr>
            <p:ph idx="1"/>
          </p:nvPr>
        </p:nvSpPr>
        <p:spPr/>
        <p:txBody>
          <a:bodyPr/>
          <a:lstStyle/>
          <a:p>
            <a:r>
              <a:rPr lang="en-GB" dirty="0" smtClean="0"/>
              <a:t>Interfacing to real components brings issues that we need to </a:t>
            </a:r>
            <a:r>
              <a:rPr lang="en-GB" dirty="0" smtClean="0"/>
              <a:t>consider</a:t>
            </a:r>
          </a:p>
          <a:p>
            <a:r>
              <a:rPr lang="en-GB" dirty="0" smtClean="0"/>
              <a:t>Resistance – both input and output</a:t>
            </a:r>
          </a:p>
          <a:p>
            <a:r>
              <a:rPr lang="en-GB" dirty="0" smtClean="0"/>
              <a:t>Reactance</a:t>
            </a:r>
          </a:p>
          <a:p>
            <a:r>
              <a:rPr lang="en-GB" dirty="0" smtClean="0"/>
              <a:t>Impedance</a:t>
            </a:r>
          </a:p>
          <a:p>
            <a:r>
              <a:rPr lang="en-GB" dirty="0" smtClean="0"/>
              <a:t>Loading</a:t>
            </a:r>
            <a:endParaRPr lang="en-GB" dirty="0" smtClean="0"/>
          </a:p>
          <a:p>
            <a:endParaRPr lang="en-GB" dirty="0"/>
          </a:p>
        </p:txBody>
      </p:sp>
    </p:spTree>
    <p:extLst>
      <p:ext uri="{BB962C8B-B14F-4D97-AF65-F5344CB8AC3E}">
        <p14:creationId xmlns:p14="http://schemas.microsoft.com/office/powerpoint/2010/main" val="76133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basic components</a:t>
            </a:r>
            <a:endParaRPr lang="en-GB" dirty="0"/>
          </a:p>
        </p:txBody>
      </p:sp>
      <p:sp>
        <p:nvSpPr>
          <p:cNvPr id="3" name="Content Placeholder 2"/>
          <p:cNvSpPr>
            <a:spLocks noGrp="1"/>
          </p:cNvSpPr>
          <p:nvPr>
            <p:ph idx="1"/>
          </p:nvPr>
        </p:nvSpPr>
        <p:spPr/>
        <p:txBody>
          <a:bodyPr/>
          <a:lstStyle/>
          <a:p>
            <a:r>
              <a:rPr lang="en-GB" dirty="0" smtClean="0"/>
              <a:t>Resistors - from Ohm’s law</a:t>
            </a:r>
          </a:p>
          <a:p>
            <a:r>
              <a:rPr lang="en-GB" dirty="0" err="1" smtClean="0"/>
              <a:t>Resitance</a:t>
            </a:r>
            <a:r>
              <a:rPr lang="en-GB" dirty="0" smtClean="0"/>
              <a:t> = Pressure/flow</a:t>
            </a:r>
          </a:p>
          <a:p>
            <a:r>
              <a:rPr lang="en-GB" dirty="0" smtClean="0"/>
              <a:t>R = V/I</a:t>
            </a:r>
            <a:endParaRPr lang="en-GB"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293096"/>
            <a:ext cx="169477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5965352" y="4568260"/>
            <a:ext cx="8388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66017" y="4198928"/>
            <a:ext cx="237566" cy="369332"/>
          </a:xfrm>
          <a:prstGeom prst="rect">
            <a:avLst/>
          </a:prstGeom>
          <a:noFill/>
        </p:spPr>
        <p:txBody>
          <a:bodyPr wrap="none" rtlCol="0">
            <a:spAutoFit/>
          </a:bodyPr>
          <a:lstStyle/>
          <a:p>
            <a:r>
              <a:rPr lang="en-GB" dirty="0" smtClean="0"/>
              <a:t>I</a:t>
            </a:r>
            <a:endParaRPr lang="en-GB" dirty="0"/>
          </a:p>
        </p:txBody>
      </p:sp>
      <p:cxnSp>
        <p:nvCxnSpPr>
          <p:cNvPr id="11" name="Straight Connector 10"/>
          <p:cNvCxnSpPr/>
          <p:nvPr/>
        </p:nvCxnSpPr>
        <p:spPr>
          <a:xfrm>
            <a:off x="5555223" y="4797152"/>
            <a:ext cx="0" cy="792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3928" y="4797152"/>
            <a:ext cx="0" cy="792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923928" y="5373216"/>
            <a:ext cx="163129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99306" y="5661248"/>
            <a:ext cx="346570" cy="369332"/>
          </a:xfrm>
          <a:prstGeom prst="rect">
            <a:avLst/>
          </a:prstGeom>
          <a:noFill/>
        </p:spPr>
        <p:txBody>
          <a:bodyPr wrap="none" rtlCol="0">
            <a:spAutoFit/>
          </a:bodyPr>
          <a:lstStyle/>
          <a:p>
            <a:r>
              <a:rPr lang="en-GB" dirty="0" smtClean="0"/>
              <a:t>V</a:t>
            </a:r>
            <a:endParaRPr lang="en-GB" dirty="0"/>
          </a:p>
        </p:txBody>
      </p:sp>
    </p:spTree>
    <p:extLst>
      <p:ext uri="{BB962C8B-B14F-4D97-AF65-F5344CB8AC3E}">
        <p14:creationId xmlns:p14="http://schemas.microsoft.com/office/powerpoint/2010/main" val="350456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Lecture</a:t>
            </a:r>
            <a:endParaRPr lang="en-GB" dirty="0"/>
          </a:p>
        </p:txBody>
      </p:sp>
      <p:sp>
        <p:nvSpPr>
          <p:cNvPr id="3" name="Content Placeholder 2"/>
          <p:cNvSpPr>
            <a:spLocks noGrp="1"/>
          </p:cNvSpPr>
          <p:nvPr>
            <p:ph idx="1"/>
          </p:nvPr>
        </p:nvSpPr>
        <p:spPr/>
        <p:txBody>
          <a:bodyPr/>
          <a:lstStyle/>
          <a:p>
            <a:r>
              <a:rPr lang="en-GB" dirty="0" smtClean="0"/>
              <a:t>Basic units in electricity</a:t>
            </a:r>
          </a:p>
          <a:p>
            <a:r>
              <a:rPr lang="en-GB" dirty="0" smtClean="0"/>
              <a:t>Understanding how these units relate to each other – The hydraulic analogy</a:t>
            </a:r>
          </a:p>
          <a:p>
            <a:r>
              <a:rPr lang="en-GB" dirty="0" smtClean="0"/>
              <a:t>Ohm’s Law</a:t>
            </a:r>
          </a:p>
          <a:p>
            <a:r>
              <a:rPr lang="en-GB" dirty="0" smtClean="0"/>
              <a:t>Components</a:t>
            </a:r>
          </a:p>
          <a:p>
            <a:r>
              <a:rPr lang="en-GB" dirty="0" smtClean="0"/>
              <a:t>Analogue </a:t>
            </a:r>
            <a:r>
              <a:rPr lang="en-GB" dirty="0" err="1" smtClean="0"/>
              <a:t>vs</a:t>
            </a:r>
            <a:r>
              <a:rPr lang="en-GB" dirty="0" smtClean="0"/>
              <a:t> Digital electronics</a:t>
            </a:r>
          </a:p>
          <a:p>
            <a:r>
              <a:rPr lang="en-GB" dirty="0" smtClean="0"/>
              <a:t>Basic components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Potential divider</a:t>
            </a:r>
            <a:endParaRPr lang="en-GB" dirty="0"/>
          </a:p>
        </p:txBody>
      </p:sp>
      <p:sp>
        <p:nvSpPr>
          <p:cNvPr id="3" name="Content Placeholder 2"/>
          <p:cNvSpPr>
            <a:spLocks noGrp="1"/>
          </p:cNvSpPr>
          <p:nvPr>
            <p:ph idx="1"/>
          </p:nvPr>
        </p:nvSpPr>
        <p:spPr>
          <a:xfrm>
            <a:off x="1019922" y="1988840"/>
            <a:ext cx="6777317" cy="1249364"/>
          </a:xfrm>
        </p:spPr>
        <p:txBody>
          <a:bodyPr/>
          <a:lstStyle/>
          <a:p>
            <a:r>
              <a:rPr lang="en-GB" sz="1800" dirty="0" smtClean="0"/>
              <a:t>If we put 2 resistors in series together then both will impede current flow and hence get a voltage drop will occur over each.  </a:t>
            </a:r>
          </a:p>
          <a:p>
            <a:endParaRPr lang="en-GB" sz="1800" dirty="0" smtClean="0"/>
          </a:p>
          <a:p>
            <a:endParaRPr lang="en-GB" dirty="0"/>
          </a:p>
        </p:txBody>
      </p:sp>
      <p:grpSp>
        <p:nvGrpSpPr>
          <p:cNvPr id="26" name="Group 25"/>
          <p:cNvGrpSpPr/>
          <p:nvPr/>
        </p:nvGrpSpPr>
        <p:grpSpPr>
          <a:xfrm>
            <a:off x="4255780" y="2884355"/>
            <a:ext cx="3555959" cy="2241021"/>
            <a:chOff x="3237157" y="4072685"/>
            <a:chExt cx="4414477" cy="2241021"/>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306" y="4166853"/>
              <a:ext cx="169477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6812738" y="4442017"/>
              <a:ext cx="8388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13403" y="4072685"/>
              <a:ext cx="237566" cy="369332"/>
            </a:xfrm>
            <a:prstGeom prst="rect">
              <a:avLst/>
            </a:prstGeom>
            <a:noFill/>
          </p:spPr>
          <p:txBody>
            <a:bodyPr wrap="none" rtlCol="0">
              <a:spAutoFit/>
            </a:bodyPr>
            <a:lstStyle/>
            <a:p>
              <a:r>
                <a:rPr lang="en-GB" dirty="0" smtClean="0"/>
                <a:t>I</a:t>
              </a:r>
              <a:endParaRPr lang="en-GB" dirty="0"/>
            </a:p>
          </p:txBody>
        </p:sp>
        <p:cxnSp>
          <p:nvCxnSpPr>
            <p:cNvPr id="7" name="Straight Connector 6"/>
            <p:cNvCxnSpPr/>
            <p:nvPr/>
          </p:nvCxnSpPr>
          <p:spPr>
            <a:xfrm>
              <a:off x="6402609" y="4670909"/>
              <a:ext cx="96897" cy="1584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44599" y="4670909"/>
              <a:ext cx="0" cy="792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31930" y="5246973"/>
              <a:ext cx="147067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28335" y="5291683"/>
              <a:ext cx="474810" cy="369332"/>
            </a:xfrm>
            <a:prstGeom prst="rect">
              <a:avLst/>
            </a:prstGeom>
            <a:noFill/>
          </p:spPr>
          <p:txBody>
            <a:bodyPr wrap="none" rtlCol="0">
              <a:spAutoFit/>
            </a:bodyPr>
            <a:lstStyle/>
            <a:p>
              <a:r>
                <a:rPr lang="en-GB" dirty="0" smtClean="0"/>
                <a:t>V2</a:t>
              </a:r>
              <a:endParaRPr lang="en-GB" dirty="0"/>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157" y="4147819"/>
              <a:ext cx="169477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a:off x="3280028" y="4684261"/>
              <a:ext cx="51126" cy="1570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80028" y="5260325"/>
              <a:ext cx="163129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93067" y="5291683"/>
              <a:ext cx="474810" cy="369332"/>
            </a:xfrm>
            <a:prstGeom prst="rect">
              <a:avLst/>
            </a:prstGeom>
            <a:noFill/>
          </p:spPr>
          <p:txBody>
            <a:bodyPr wrap="none" rtlCol="0">
              <a:spAutoFit/>
            </a:bodyPr>
            <a:lstStyle/>
            <a:p>
              <a:r>
                <a:rPr lang="en-GB" dirty="0" smtClean="0"/>
                <a:t>V1</a:t>
              </a:r>
              <a:endParaRPr lang="en-GB" dirty="0"/>
            </a:p>
          </p:txBody>
        </p:sp>
        <p:sp>
          <p:nvSpPr>
            <p:cNvPr id="16" name="TextBox 15"/>
            <p:cNvSpPr txBox="1"/>
            <p:nvPr/>
          </p:nvSpPr>
          <p:spPr>
            <a:xfrm>
              <a:off x="4095675" y="4526893"/>
              <a:ext cx="312906" cy="369332"/>
            </a:xfrm>
            <a:prstGeom prst="rect">
              <a:avLst/>
            </a:prstGeom>
            <a:noFill/>
          </p:spPr>
          <p:txBody>
            <a:bodyPr wrap="none" rtlCol="0">
              <a:spAutoFit/>
            </a:bodyPr>
            <a:lstStyle/>
            <a:p>
              <a:r>
                <a:rPr lang="en-GB" dirty="0" smtClean="0"/>
                <a:t>1</a:t>
              </a:r>
              <a:endParaRPr lang="en-GB" dirty="0"/>
            </a:p>
          </p:txBody>
        </p:sp>
        <p:sp>
          <p:nvSpPr>
            <p:cNvPr id="17" name="TextBox 16"/>
            <p:cNvSpPr txBox="1"/>
            <p:nvPr/>
          </p:nvSpPr>
          <p:spPr>
            <a:xfrm>
              <a:off x="5546692" y="4598901"/>
              <a:ext cx="312906" cy="369332"/>
            </a:xfrm>
            <a:prstGeom prst="rect">
              <a:avLst/>
            </a:prstGeom>
            <a:noFill/>
          </p:spPr>
          <p:txBody>
            <a:bodyPr wrap="none" rtlCol="0">
              <a:spAutoFit/>
            </a:bodyPr>
            <a:lstStyle/>
            <a:p>
              <a:r>
                <a:rPr lang="en-GB" dirty="0" smtClean="0"/>
                <a:t>2</a:t>
              </a:r>
              <a:endParaRPr lang="en-GB" dirty="0"/>
            </a:p>
          </p:txBody>
        </p:sp>
        <p:cxnSp>
          <p:nvCxnSpPr>
            <p:cNvPr id="21" name="Straight Arrow Connector 20"/>
            <p:cNvCxnSpPr/>
            <p:nvPr/>
          </p:nvCxnSpPr>
          <p:spPr>
            <a:xfrm>
              <a:off x="3331154" y="6039061"/>
              <a:ext cx="3168352"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71314" y="5944374"/>
              <a:ext cx="346570" cy="369332"/>
            </a:xfrm>
            <a:prstGeom prst="rect">
              <a:avLst/>
            </a:prstGeom>
            <a:noFill/>
          </p:spPr>
          <p:txBody>
            <a:bodyPr wrap="none" rtlCol="0">
              <a:spAutoFit/>
            </a:bodyPr>
            <a:lstStyle/>
            <a:p>
              <a:r>
                <a:rPr lang="en-GB" dirty="0" smtClean="0"/>
                <a:t>V</a:t>
              </a:r>
              <a:endParaRPr lang="en-GB" dirty="0"/>
            </a:p>
          </p:txBody>
        </p:sp>
      </p:grpSp>
      <p:grpSp>
        <p:nvGrpSpPr>
          <p:cNvPr id="32" name="Group 31"/>
          <p:cNvGrpSpPr/>
          <p:nvPr/>
        </p:nvGrpSpPr>
        <p:grpSpPr>
          <a:xfrm>
            <a:off x="1078521" y="3178239"/>
            <a:ext cx="2088232" cy="646331"/>
            <a:chOff x="1078521" y="3178239"/>
            <a:chExt cx="2088232" cy="646331"/>
          </a:xfrm>
        </p:grpSpPr>
        <p:sp>
          <p:nvSpPr>
            <p:cNvPr id="29" name="TextBox 28"/>
            <p:cNvSpPr txBox="1"/>
            <p:nvPr/>
          </p:nvSpPr>
          <p:spPr>
            <a:xfrm>
              <a:off x="1078521" y="3178239"/>
              <a:ext cx="2088232" cy="646331"/>
            </a:xfrm>
            <a:prstGeom prst="rect">
              <a:avLst/>
            </a:prstGeom>
            <a:noFill/>
          </p:spPr>
          <p:txBody>
            <a:bodyPr wrap="square" rtlCol="0">
              <a:spAutoFit/>
            </a:bodyPr>
            <a:lstStyle/>
            <a:p>
              <a:r>
                <a:rPr lang="en-GB" dirty="0" smtClean="0"/>
                <a:t>V1 = V(      R1     )</a:t>
              </a:r>
            </a:p>
            <a:p>
              <a:r>
                <a:rPr lang="en-GB" dirty="0" smtClean="0"/>
                <a:t>	R1  +  R2</a:t>
              </a:r>
              <a:endParaRPr lang="en-GB" dirty="0"/>
            </a:p>
          </p:txBody>
        </p:sp>
        <p:cxnSp>
          <p:nvCxnSpPr>
            <p:cNvPr id="31" name="Straight Connector 30"/>
            <p:cNvCxnSpPr/>
            <p:nvPr/>
          </p:nvCxnSpPr>
          <p:spPr>
            <a:xfrm>
              <a:off x="1907704" y="3501404"/>
              <a:ext cx="1080120"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1805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resistance</a:t>
            </a:r>
            <a:endParaRPr lang="en-GB" dirty="0"/>
          </a:p>
        </p:txBody>
      </p:sp>
      <p:sp>
        <p:nvSpPr>
          <p:cNvPr id="3" name="Content Placeholder 2"/>
          <p:cNvSpPr>
            <a:spLocks noGrp="1"/>
          </p:cNvSpPr>
          <p:nvPr>
            <p:ph idx="1"/>
          </p:nvPr>
        </p:nvSpPr>
        <p:spPr>
          <a:xfrm>
            <a:off x="1043492" y="2323653"/>
            <a:ext cx="6777317" cy="2113460"/>
          </a:xfrm>
        </p:spPr>
        <p:txBody>
          <a:bodyPr>
            <a:normAutofit fontScale="92500" lnSpcReduction="20000"/>
          </a:bodyPr>
          <a:lstStyle/>
          <a:p>
            <a:r>
              <a:rPr lang="en-GB" dirty="0" smtClean="0"/>
              <a:t>We can get a 12 V car battery to start a car engine, alternatively we can put 8 AAA batteries in series to give 12V.  We intuitively know that this could not start a car</a:t>
            </a:r>
          </a:p>
          <a:p>
            <a:r>
              <a:rPr lang="en-GB" dirty="0" smtClean="0"/>
              <a:t>A battery can be modelled as a power supplied with an internal resistance in series with it.  This limits the current it can deliver </a:t>
            </a:r>
            <a:endParaRPr lang="en-GB" dirty="0"/>
          </a:p>
        </p:txBody>
      </p:sp>
      <p:pic>
        <p:nvPicPr>
          <p:cNvPr id="3074" name="Picture 2" descr="Current Sourc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051720" y="4654350"/>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5157192"/>
            <a:ext cx="686661" cy="29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flipH="1" flipV="1">
            <a:off x="1331640" y="5225850"/>
            <a:ext cx="864096"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3563888" y="5225851"/>
            <a:ext cx="864096"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63688" y="4509120"/>
            <a:ext cx="2448272"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6244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024744" cy="1143000"/>
          </a:xfrm>
        </p:spPr>
        <p:txBody>
          <a:bodyPr>
            <a:normAutofit fontScale="90000"/>
          </a:bodyPr>
          <a:lstStyle/>
          <a:p>
            <a:r>
              <a:rPr lang="en-GB" dirty="0" smtClean="0"/>
              <a:t>Some simple circuits – a diode</a:t>
            </a:r>
            <a:endParaRPr lang="en-GB" dirty="0"/>
          </a:p>
        </p:txBody>
      </p:sp>
      <p:pic>
        <p:nvPicPr>
          <p:cNvPr id="1026" name="Picture 2" descr="PN junction Diode and Static Character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72817"/>
            <a:ext cx="5219700" cy="30963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4871528"/>
            <a:ext cx="7330853" cy="923330"/>
          </a:xfrm>
          <a:prstGeom prst="rect">
            <a:avLst/>
          </a:prstGeom>
          <a:noFill/>
        </p:spPr>
        <p:txBody>
          <a:bodyPr wrap="none" rtlCol="0">
            <a:spAutoFit/>
          </a:bodyPr>
          <a:lstStyle/>
          <a:p>
            <a:r>
              <a:rPr lang="en-GB" dirty="0" smtClean="0"/>
              <a:t>Diode may have two purposes</a:t>
            </a:r>
          </a:p>
          <a:p>
            <a:r>
              <a:rPr lang="en-GB" dirty="0"/>
              <a:t>	</a:t>
            </a:r>
            <a:r>
              <a:rPr lang="en-GB" dirty="0" smtClean="0"/>
              <a:t>to let current flow only in one direction (forward biased)</a:t>
            </a:r>
          </a:p>
          <a:p>
            <a:r>
              <a:rPr lang="en-GB" dirty="0"/>
              <a:t>	</a:t>
            </a:r>
            <a:r>
              <a:rPr lang="en-GB" dirty="0" smtClean="0"/>
              <a:t>or to set a maximum voltage (reversed biased)</a:t>
            </a:r>
            <a:endParaRPr lang="en-GB" dirty="0"/>
          </a:p>
        </p:txBody>
      </p:sp>
    </p:spTree>
    <p:extLst>
      <p:ext uri="{BB962C8B-B14F-4D97-AF65-F5344CB8AC3E}">
        <p14:creationId xmlns:p14="http://schemas.microsoft.com/office/powerpoint/2010/main" val="1667539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024744" cy="1143000"/>
          </a:xfrm>
        </p:spPr>
        <p:txBody>
          <a:bodyPr/>
          <a:lstStyle/>
          <a:p>
            <a:r>
              <a:rPr lang="en-GB" dirty="0" smtClean="0"/>
              <a:t>Uses of diodes</a:t>
            </a:r>
            <a:endParaRPr lang="en-GB" dirty="0"/>
          </a:p>
        </p:txBody>
      </p:sp>
      <p:sp>
        <p:nvSpPr>
          <p:cNvPr id="3" name="Content Placeholder 2"/>
          <p:cNvSpPr>
            <a:spLocks noGrp="1"/>
          </p:cNvSpPr>
          <p:nvPr>
            <p:ph idx="1"/>
          </p:nvPr>
        </p:nvSpPr>
        <p:spPr>
          <a:xfrm>
            <a:off x="1043493" y="2323652"/>
            <a:ext cx="3168468" cy="3508977"/>
          </a:xfrm>
        </p:spPr>
        <p:txBody>
          <a:bodyPr>
            <a:normAutofit fontScale="77500" lnSpcReduction="20000"/>
          </a:bodyPr>
          <a:lstStyle/>
          <a:p>
            <a:r>
              <a:rPr lang="en-GB" dirty="0" smtClean="0"/>
              <a:t>Like a one way valve they will only let current flow in one direction – used in ac/dc convertors, or LEDs.</a:t>
            </a:r>
          </a:p>
          <a:p>
            <a:r>
              <a:rPr lang="en-GB" dirty="0" smtClean="0"/>
              <a:t>In forward bias once the applied voltage exceeds the threshold V – the current will rise dramatically</a:t>
            </a:r>
            <a:endParaRPr lang="en-GB" dirty="0"/>
          </a:p>
          <a:p>
            <a:r>
              <a:rPr lang="en-GB" dirty="0" smtClean="0"/>
              <a:t>Need to put a resistor in series to throttle this</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047853" y="2953147"/>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249213" y="4026595"/>
            <a:ext cx="116681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53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Direct Access Storage 17"/>
          <p:cNvSpPr/>
          <p:nvPr/>
        </p:nvSpPr>
        <p:spPr>
          <a:xfrm rot="5400000">
            <a:off x="5724128" y="5301208"/>
            <a:ext cx="1808584" cy="224408"/>
          </a:xfrm>
          <a:prstGeom prst="flowChartMagneticDrum">
            <a:avLst/>
          </a:prstGeom>
          <a:solidFill>
            <a:srgbClr val="6B9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Direct Access Storage 18"/>
          <p:cNvSpPr/>
          <p:nvPr/>
        </p:nvSpPr>
        <p:spPr>
          <a:xfrm>
            <a:off x="5004048" y="5301208"/>
            <a:ext cx="3312368" cy="108012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Direct Access Storage 16"/>
          <p:cNvSpPr/>
          <p:nvPr/>
        </p:nvSpPr>
        <p:spPr>
          <a:xfrm rot="5400000">
            <a:off x="1403648" y="5301208"/>
            <a:ext cx="1808584" cy="224408"/>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Electronic Components</a:t>
            </a:r>
            <a:endParaRPr lang="en-GB" dirty="0"/>
          </a:p>
        </p:txBody>
      </p:sp>
      <p:sp>
        <p:nvSpPr>
          <p:cNvPr id="3" name="Content Placeholder 2"/>
          <p:cNvSpPr>
            <a:spLocks noGrp="1"/>
          </p:cNvSpPr>
          <p:nvPr>
            <p:ph idx="1"/>
          </p:nvPr>
        </p:nvSpPr>
        <p:spPr>
          <a:xfrm>
            <a:off x="656049" y="1844824"/>
            <a:ext cx="8147248" cy="2980928"/>
          </a:xfrm>
        </p:spPr>
        <p:txBody>
          <a:bodyPr>
            <a:normAutofit fontScale="92500"/>
          </a:bodyPr>
          <a:lstStyle/>
          <a:p>
            <a:r>
              <a:rPr lang="en-GB" dirty="0" smtClean="0"/>
              <a:t>Transistor</a:t>
            </a:r>
          </a:p>
          <a:p>
            <a:pPr lvl="1"/>
            <a:r>
              <a:rPr lang="en-GB" dirty="0" smtClean="0"/>
              <a:t>There are different kinds of transistor. But the effect is something like this:</a:t>
            </a:r>
          </a:p>
          <a:p>
            <a:pPr lvl="1"/>
            <a:r>
              <a:rPr lang="en-GB" dirty="0" smtClean="0"/>
              <a:t>There’s a pipe with a valve that controls the flow through it. </a:t>
            </a:r>
          </a:p>
          <a:p>
            <a:pPr lvl="1"/>
            <a:r>
              <a:rPr lang="en-GB" dirty="0" smtClean="0"/>
              <a:t>The valve is controlled by a plunger in a smaller pipe. </a:t>
            </a:r>
          </a:p>
          <a:p>
            <a:pPr lvl="1"/>
            <a:r>
              <a:rPr lang="en-GB" dirty="0" smtClean="0"/>
              <a:t>The valve is closed until a certain amount of current (or pressure… but we’ll cover that later) forces the valve to open, allowing current to flow through the larger pipe</a:t>
            </a:r>
          </a:p>
          <a:p>
            <a:endParaRPr lang="en-GB" dirty="0"/>
          </a:p>
        </p:txBody>
      </p:sp>
      <p:sp>
        <p:nvSpPr>
          <p:cNvPr id="11" name="Flowchart: Direct Access Storage 10"/>
          <p:cNvSpPr/>
          <p:nvPr/>
        </p:nvSpPr>
        <p:spPr>
          <a:xfrm>
            <a:off x="683568" y="5301208"/>
            <a:ext cx="3312368" cy="108012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7236296" y="5301208"/>
            <a:ext cx="1080120" cy="1080120"/>
          </a:xfrm>
          <a:prstGeom prst="ellipse">
            <a:avLst/>
          </a:prstGeom>
          <a:solidFill>
            <a:srgbClr val="6B9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9488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48680"/>
            <a:ext cx="7024744" cy="1143000"/>
          </a:xfrm>
        </p:spPr>
        <p:txBody>
          <a:bodyPr/>
          <a:lstStyle/>
          <a:p>
            <a:r>
              <a:rPr lang="en-GB" dirty="0" smtClean="0"/>
              <a:t>Transistors</a:t>
            </a:r>
            <a:endParaRPr lang="en-GB" dirty="0"/>
          </a:p>
        </p:txBody>
      </p:sp>
      <p:sp>
        <p:nvSpPr>
          <p:cNvPr id="3" name="Content Placeholder 2"/>
          <p:cNvSpPr>
            <a:spLocks noGrp="1"/>
          </p:cNvSpPr>
          <p:nvPr>
            <p:ph idx="1"/>
          </p:nvPr>
        </p:nvSpPr>
        <p:spPr>
          <a:xfrm>
            <a:off x="683568" y="1772816"/>
            <a:ext cx="3888432" cy="4032448"/>
          </a:xfrm>
        </p:spPr>
        <p:txBody>
          <a:bodyPr>
            <a:normAutofit fontScale="62500" lnSpcReduction="20000"/>
          </a:bodyPr>
          <a:lstStyle/>
          <a:p>
            <a:r>
              <a:rPr lang="en-GB" dirty="0" smtClean="0"/>
              <a:t>Transistors are generally used to allow a very small signal to generate a much larger one (amplifier) – used in guitar amplifiers and so on</a:t>
            </a:r>
          </a:p>
          <a:p>
            <a:r>
              <a:rPr lang="en-GB" dirty="0" smtClean="0"/>
              <a:t> or use a very small current to recreate a much larger one to power something – drive an electric motor</a:t>
            </a:r>
          </a:p>
          <a:p>
            <a:r>
              <a:rPr lang="en-GB" dirty="0" smtClean="0"/>
              <a:t>Signal is applied to B the base</a:t>
            </a:r>
          </a:p>
          <a:p>
            <a:r>
              <a:rPr lang="en-GB" dirty="0" smtClean="0"/>
              <a:t>And a steady power supply is connected across C collector and E the emitter</a:t>
            </a:r>
          </a:p>
          <a:p>
            <a:r>
              <a:rPr lang="en-GB" dirty="0" smtClean="0"/>
              <a:t>The signal will cause a large current to be passed through the transistor and this could be used to power a loudspeaker  </a:t>
            </a:r>
            <a:r>
              <a:rPr lang="en-GB" dirty="0" err="1" smtClean="0"/>
              <a:t>etc</a:t>
            </a:r>
            <a:r>
              <a:rPr lang="en-GB" dirty="0" smtClean="0"/>
              <a:t>, (actually further components are needed to create a suitable circuit)</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276872"/>
            <a:ext cx="9239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reeform 3"/>
          <p:cNvSpPr/>
          <p:nvPr/>
        </p:nvSpPr>
        <p:spPr>
          <a:xfrm>
            <a:off x="5159829" y="3034887"/>
            <a:ext cx="762000" cy="115372"/>
          </a:xfrm>
          <a:custGeom>
            <a:avLst/>
            <a:gdLst>
              <a:gd name="connsiteX0" fmla="*/ 0 w 762000"/>
              <a:gd name="connsiteY0" fmla="*/ 250372 h 461488"/>
              <a:gd name="connsiteX1" fmla="*/ 65314 w 762000"/>
              <a:gd name="connsiteY1" fmla="*/ 65315 h 461488"/>
              <a:gd name="connsiteX2" fmla="*/ 119742 w 762000"/>
              <a:gd name="connsiteY2" fmla="*/ 21772 h 461488"/>
              <a:gd name="connsiteX3" fmla="*/ 206828 w 762000"/>
              <a:gd name="connsiteY3" fmla="*/ 43543 h 461488"/>
              <a:gd name="connsiteX4" fmla="*/ 304800 w 762000"/>
              <a:gd name="connsiteY4" fmla="*/ 250372 h 461488"/>
              <a:gd name="connsiteX5" fmla="*/ 381000 w 762000"/>
              <a:gd name="connsiteY5" fmla="*/ 435429 h 461488"/>
              <a:gd name="connsiteX6" fmla="*/ 555171 w 762000"/>
              <a:gd name="connsiteY6" fmla="*/ 446315 h 461488"/>
              <a:gd name="connsiteX7" fmla="*/ 631371 w 762000"/>
              <a:gd name="connsiteY7" fmla="*/ 304800 h 461488"/>
              <a:gd name="connsiteX8" fmla="*/ 674914 w 762000"/>
              <a:gd name="connsiteY8" fmla="*/ 97972 h 461488"/>
              <a:gd name="connsiteX9" fmla="*/ 762000 w 762000"/>
              <a:gd name="connsiteY9" fmla="*/ 0 h 461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461488">
                <a:moveTo>
                  <a:pt x="0" y="250372"/>
                </a:moveTo>
                <a:cubicBezTo>
                  <a:pt x="22678" y="176893"/>
                  <a:pt x="45357" y="103415"/>
                  <a:pt x="65314" y="65315"/>
                </a:cubicBezTo>
                <a:cubicBezTo>
                  <a:pt x="85271" y="27215"/>
                  <a:pt x="96156" y="25401"/>
                  <a:pt x="119742" y="21772"/>
                </a:cubicBezTo>
                <a:cubicBezTo>
                  <a:pt x="143328" y="18143"/>
                  <a:pt x="175985" y="5443"/>
                  <a:pt x="206828" y="43543"/>
                </a:cubicBezTo>
                <a:cubicBezTo>
                  <a:pt x="237671" y="81643"/>
                  <a:pt x="275771" y="185058"/>
                  <a:pt x="304800" y="250372"/>
                </a:cubicBezTo>
                <a:cubicBezTo>
                  <a:pt x="333829" y="315686"/>
                  <a:pt x="339272" y="402772"/>
                  <a:pt x="381000" y="435429"/>
                </a:cubicBezTo>
                <a:cubicBezTo>
                  <a:pt x="422728" y="468086"/>
                  <a:pt x="513443" y="468086"/>
                  <a:pt x="555171" y="446315"/>
                </a:cubicBezTo>
                <a:cubicBezTo>
                  <a:pt x="596899" y="424544"/>
                  <a:pt x="611414" y="362857"/>
                  <a:pt x="631371" y="304800"/>
                </a:cubicBezTo>
                <a:cubicBezTo>
                  <a:pt x="651328" y="246743"/>
                  <a:pt x="653143" y="148772"/>
                  <a:pt x="674914" y="97972"/>
                </a:cubicBezTo>
                <a:cubicBezTo>
                  <a:pt x="696685" y="47172"/>
                  <a:pt x="762000" y="0"/>
                  <a:pt x="7620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5"/>
          <p:cNvSpPr/>
          <p:nvPr/>
        </p:nvSpPr>
        <p:spPr>
          <a:xfrm>
            <a:off x="6102077" y="3717032"/>
            <a:ext cx="762000" cy="1241811"/>
          </a:xfrm>
          <a:custGeom>
            <a:avLst/>
            <a:gdLst>
              <a:gd name="connsiteX0" fmla="*/ 0 w 762000"/>
              <a:gd name="connsiteY0" fmla="*/ 250372 h 461488"/>
              <a:gd name="connsiteX1" fmla="*/ 65314 w 762000"/>
              <a:gd name="connsiteY1" fmla="*/ 65315 h 461488"/>
              <a:gd name="connsiteX2" fmla="*/ 119742 w 762000"/>
              <a:gd name="connsiteY2" fmla="*/ 21772 h 461488"/>
              <a:gd name="connsiteX3" fmla="*/ 206828 w 762000"/>
              <a:gd name="connsiteY3" fmla="*/ 43543 h 461488"/>
              <a:gd name="connsiteX4" fmla="*/ 304800 w 762000"/>
              <a:gd name="connsiteY4" fmla="*/ 250372 h 461488"/>
              <a:gd name="connsiteX5" fmla="*/ 381000 w 762000"/>
              <a:gd name="connsiteY5" fmla="*/ 435429 h 461488"/>
              <a:gd name="connsiteX6" fmla="*/ 555171 w 762000"/>
              <a:gd name="connsiteY6" fmla="*/ 446315 h 461488"/>
              <a:gd name="connsiteX7" fmla="*/ 631371 w 762000"/>
              <a:gd name="connsiteY7" fmla="*/ 304800 h 461488"/>
              <a:gd name="connsiteX8" fmla="*/ 674914 w 762000"/>
              <a:gd name="connsiteY8" fmla="*/ 97972 h 461488"/>
              <a:gd name="connsiteX9" fmla="*/ 762000 w 762000"/>
              <a:gd name="connsiteY9" fmla="*/ 0 h 461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461488">
                <a:moveTo>
                  <a:pt x="0" y="250372"/>
                </a:moveTo>
                <a:cubicBezTo>
                  <a:pt x="22678" y="176893"/>
                  <a:pt x="45357" y="103415"/>
                  <a:pt x="65314" y="65315"/>
                </a:cubicBezTo>
                <a:cubicBezTo>
                  <a:pt x="85271" y="27215"/>
                  <a:pt x="96156" y="25401"/>
                  <a:pt x="119742" y="21772"/>
                </a:cubicBezTo>
                <a:cubicBezTo>
                  <a:pt x="143328" y="18143"/>
                  <a:pt x="175985" y="5443"/>
                  <a:pt x="206828" y="43543"/>
                </a:cubicBezTo>
                <a:cubicBezTo>
                  <a:pt x="237671" y="81643"/>
                  <a:pt x="275771" y="185058"/>
                  <a:pt x="304800" y="250372"/>
                </a:cubicBezTo>
                <a:cubicBezTo>
                  <a:pt x="333829" y="315686"/>
                  <a:pt x="339272" y="402772"/>
                  <a:pt x="381000" y="435429"/>
                </a:cubicBezTo>
                <a:cubicBezTo>
                  <a:pt x="422728" y="468086"/>
                  <a:pt x="513443" y="468086"/>
                  <a:pt x="555171" y="446315"/>
                </a:cubicBezTo>
                <a:cubicBezTo>
                  <a:pt x="596899" y="424544"/>
                  <a:pt x="611414" y="362857"/>
                  <a:pt x="631371" y="304800"/>
                </a:cubicBezTo>
                <a:cubicBezTo>
                  <a:pt x="651328" y="246743"/>
                  <a:pt x="653143" y="148772"/>
                  <a:pt x="674914" y="97972"/>
                </a:cubicBezTo>
                <a:cubicBezTo>
                  <a:pt x="696685" y="47172"/>
                  <a:pt x="762000" y="0"/>
                  <a:pt x="7620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9667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7024744" cy="1143000"/>
          </a:xfrm>
        </p:spPr>
        <p:txBody>
          <a:bodyPr/>
          <a:lstStyle/>
          <a:p>
            <a:r>
              <a:rPr lang="en-GB" dirty="0" smtClean="0"/>
              <a:t>Capacitors</a:t>
            </a:r>
            <a:endParaRPr lang="en-GB" dirty="0"/>
          </a:p>
        </p:txBody>
      </p:sp>
      <p:sp>
        <p:nvSpPr>
          <p:cNvPr id="3" name="Content Placeholder 2"/>
          <p:cNvSpPr>
            <a:spLocks noGrp="1"/>
          </p:cNvSpPr>
          <p:nvPr>
            <p:ph idx="1"/>
          </p:nvPr>
        </p:nvSpPr>
        <p:spPr>
          <a:xfrm>
            <a:off x="1043608" y="1484784"/>
            <a:ext cx="6777317" cy="1537396"/>
          </a:xfrm>
        </p:spPr>
        <p:txBody>
          <a:bodyPr>
            <a:normAutofit fontScale="77500" lnSpcReduction="20000"/>
          </a:bodyPr>
          <a:lstStyle/>
          <a:p>
            <a:r>
              <a:rPr lang="en-GB" dirty="0" smtClean="0"/>
              <a:t>These are simply two plates of metal separated by an insulator (</a:t>
            </a:r>
            <a:r>
              <a:rPr lang="en-GB" dirty="0" smtClean="0">
                <a:solidFill>
                  <a:srgbClr val="FF0000"/>
                </a:solidFill>
              </a:rPr>
              <a:t>dielectric</a:t>
            </a:r>
            <a:r>
              <a:rPr lang="en-GB" dirty="0" smtClean="0"/>
              <a:t>) – application of a voltage causes electrons to flow to these plates so although the current cannot pass through the insulator in the middle  there is a current in the wires leading to it</a:t>
            </a:r>
            <a:endParaRPr lang="en-GB" dirty="0"/>
          </a:p>
        </p:txBody>
      </p:sp>
      <p:pic>
        <p:nvPicPr>
          <p:cNvPr id="1026" name="Picture 2" descr="http://www.davidgilson.co.uk/wp-content/uploads/2009/01/capaci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61048"/>
            <a:ext cx="1714500"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59832" y="2891259"/>
            <a:ext cx="5256584" cy="3416320"/>
          </a:xfrm>
          <a:prstGeom prst="rect">
            <a:avLst/>
          </a:prstGeom>
          <a:noFill/>
        </p:spPr>
        <p:txBody>
          <a:bodyPr wrap="square" rtlCol="0">
            <a:spAutoFit/>
          </a:bodyPr>
          <a:lstStyle/>
          <a:p>
            <a:r>
              <a:rPr lang="en-GB" dirty="0" smtClean="0"/>
              <a:t>The change in the voltage causes more charges to flow to or from the plates</a:t>
            </a:r>
          </a:p>
          <a:p>
            <a:r>
              <a:rPr lang="en-GB" dirty="0" smtClean="0"/>
              <a:t>The faster the change in </a:t>
            </a:r>
            <a:r>
              <a:rPr lang="en-GB" dirty="0" smtClean="0">
                <a:solidFill>
                  <a:srgbClr val="FF0000"/>
                </a:solidFill>
              </a:rPr>
              <a:t>V</a:t>
            </a:r>
            <a:r>
              <a:rPr lang="en-GB" dirty="0" smtClean="0"/>
              <a:t> the greater the current that will flow</a:t>
            </a:r>
          </a:p>
          <a:p>
            <a:endParaRPr lang="en-GB" dirty="0"/>
          </a:p>
          <a:p>
            <a:r>
              <a:rPr lang="en-GB" dirty="0" smtClean="0"/>
              <a:t>Intuitively we can see from this that the current flowing is related to frequency </a:t>
            </a:r>
            <a:r>
              <a:rPr lang="en-GB" dirty="0" smtClean="0">
                <a:solidFill>
                  <a:srgbClr val="FF0000"/>
                </a:solidFill>
              </a:rPr>
              <a:t>f</a:t>
            </a:r>
            <a:r>
              <a:rPr lang="en-GB" dirty="0" smtClean="0"/>
              <a:t> of the voltage change, and the magnitude of the capacitance </a:t>
            </a:r>
            <a:r>
              <a:rPr lang="en-GB" dirty="0" smtClean="0">
                <a:solidFill>
                  <a:srgbClr val="FF0000"/>
                </a:solidFill>
              </a:rPr>
              <a:t>C </a:t>
            </a:r>
            <a:r>
              <a:rPr lang="en-GB" dirty="0" smtClean="0"/>
              <a:t>which is related to the area of the plates</a:t>
            </a:r>
          </a:p>
          <a:p>
            <a:r>
              <a:rPr lang="en-GB" dirty="0" smtClean="0"/>
              <a:t>This gives us a new term </a:t>
            </a:r>
            <a:r>
              <a:rPr lang="en-GB" dirty="0" err="1" smtClean="0">
                <a:solidFill>
                  <a:srgbClr val="FF0000"/>
                </a:solidFill>
              </a:rPr>
              <a:t>Xc</a:t>
            </a:r>
            <a:r>
              <a:rPr lang="en-GB" dirty="0" smtClean="0"/>
              <a:t> analogous to Resistance called </a:t>
            </a:r>
            <a:r>
              <a:rPr lang="en-GB" dirty="0" smtClean="0">
                <a:solidFill>
                  <a:srgbClr val="FF0000"/>
                </a:solidFill>
              </a:rPr>
              <a:t>Reactance </a:t>
            </a:r>
            <a:endParaRPr lang="en-GB" dirty="0">
              <a:solidFill>
                <a:srgbClr val="FF0000"/>
              </a:solidFill>
            </a:endParaRPr>
          </a:p>
        </p:txBody>
      </p:sp>
      <p:sp>
        <p:nvSpPr>
          <p:cNvPr id="5" name="TextBox 4"/>
          <p:cNvSpPr txBox="1"/>
          <p:nvPr/>
        </p:nvSpPr>
        <p:spPr>
          <a:xfrm>
            <a:off x="827584" y="5291916"/>
            <a:ext cx="1487908" cy="1200329"/>
          </a:xfrm>
          <a:prstGeom prst="rect">
            <a:avLst/>
          </a:prstGeom>
          <a:noFill/>
        </p:spPr>
        <p:txBody>
          <a:bodyPr wrap="none" rtlCol="0">
            <a:spAutoFit/>
          </a:bodyPr>
          <a:lstStyle/>
          <a:p>
            <a:r>
              <a:rPr lang="en-GB" dirty="0" smtClean="0"/>
              <a:t>C = A </a:t>
            </a:r>
            <a:r>
              <a:rPr lang="el-GR" dirty="0" smtClean="0"/>
              <a:t>ε</a:t>
            </a:r>
            <a:r>
              <a:rPr lang="en-GB" dirty="0" smtClean="0"/>
              <a:t>/d</a:t>
            </a:r>
          </a:p>
          <a:p>
            <a:r>
              <a:rPr lang="en-GB" dirty="0" smtClean="0"/>
              <a:t>And</a:t>
            </a:r>
          </a:p>
          <a:p>
            <a:r>
              <a:rPr lang="en-GB" dirty="0">
                <a:latin typeface="Courier" pitchFamily="49" charset="0"/>
                <a:cs typeface="Arial" pitchFamily="34" charset="0"/>
              </a:rPr>
              <a:t>I</a:t>
            </a:r>
            <a:r>
              <a:rPr lang="en-GB" dirty="0" smtClean="0"/>
              <a:t>= V.2</a:t>
            </a:r>
            <a:r>
              <a:rPr lang="el-GR" dirty="0" smtClean="0"/>
              <a:t>π</a:t>
            </a:r>
            <a:r>
              <a:rPr lang="en-GB" dirty="0" smtClean="0"/>
              <a:t> </a:t>
            </a:r>
            <a:r>
              <a:rPr lang="en-GB" dirty="0"/>
              <a:t>f</a:t>
            </a:r>
            <a:r>
              <a:rPr lang="en-GB" dirty="0" smtClean="0"/>
              <a:t> C </a:t>
            </a:r>
          </a:p>
          <a:p>
            <a:r>
              <a:rPr lang="en-GB" dirty="0">
                <a:latin typeface="Courier" pitchFamily="49" charset="0"/>
                <a:cs typeface="Arial" pitchFamily="34" charset="0"/>
              </a:rPr>
              <a:t>I</a:t>
            </a:r>
            <a:r>
              <a:rPr lang="en-GB" dirty="0" smtClean="0"/>
              <a:t>= V. </a:t>
            </a:r>
            <a:r>
              <a:rPr lang="en-GB" dirty="0" err="1" smtClean="0"/>
              <a:t>Xc</a:t>
            </a:r>
            <a:endParaRPr lang="en-GB" dirty="0"/>
          </a:p>
        </p:txBody>
      </p:sp>
    </p:spTree>
    <p:extLst>
      <p:ext uri="{BB962C8B-B14F-4D97-AF65-F5344CB8AC3E}">
        <p14:creationId xmlns:p14="http://schemas.microsoft.com/office/powerpoint/2010/main" val="1630899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7024744" cy="1143000"/>
          </a:xfrm>
        </p:spPr>
        <p:txBody>
          <a:bodyPr/>
          <a:lstStyle/>
          <a:p>
            <a:r>
              <a:rPr lang="en-GB" dirty="0" smtClean="0"/>
              <a:t>Inductors</a:t>
            </a:r>
            <a:endParaRPr lang="en-GB" dirty="0"/>
          </a:p>
        </p:txBody>
      </p:sp>
      <p:sp>
        <p:nvSpPr>
          <p:cNvPr id="3" name="Content Placeholder 2"/>
          <p:cNvSpPr>
            <a:spLocks noGrp="1"/>
          </p:cNvSpPr>
          <p:nvPr>
            <p:ph idx="1"/>
          </p:nvPr>
        </p:nvSpPr>
        <p:spPr>
          <a:xfrm>
            <a:off x="683568" y="1412776"/>
            <a:ext cx="6777317" cy="3508977"/>
          </a:xfrm>
        </p:spPr>
        <p:txBody>
          <a:bodyPr/>
          <a:lstStyle/>
          <a:p>
            <a:r>
              <a:rPr lang="en-GB" dirty="0" smtClean="0"/>
              <a:t>A coil of wire has a another property called inductance </a:t>
            </a:r>
            <a:r>
              <a:rPr lang="en-GB" dirty="0" smtClean="0">
                <a:solidFill>
                  <a:srgbClr val="FF0000"/>
                </a:solidFill>
              </a:rPr>
              <a:t>L </a:t>
            </a:r>
            <a:r>
              <a:rPr lang="en-GB" dirty="0" smtClean="0">
                <a:solidFill>
                  <a:schemeClr val="tx1"/>
                </a:solidFill>
              </a:rPr>
              <a:t>which stems from a changing current within it.  The magnitude of this </a:t>
            </a:r>
            <a:r>
              <a:rPr lang="en-GB" dirty="0" smtClean="0">
                <a:solidFill>
                  <a:srgbClr val="FF0000"/>
                </a:solidFill>
              </a:rPr>
              <a:t>L</a:t>
            </a:r>
            <a:r>
              <a:rPr lang="en-GB" dirty="0" smtClean="0">
                <a:solidFill>
                  <a:schemeClr val="tx1"/>
                </a:solidFill>
              </a:rPr>
              <a:t> is dependent on  it’s physical size Length </a:t>
            </a:r>
            <a:r>
              <a:rPr lang="en-GB" dirty="0" smtClean="0">
                <a:solidFill>
                  <a:srgbClr val="FF0000"/>
                </a:solidFill>
                <a:latin typeface="Gigi" pitchFamily="82" charset="0"/>
              </a:rPr>
              <a:t>l</a:t>
            </a:r>
            <a:r>
              <a:rPr lang="en-GB" dirty="0" smtClean="0">
                <a:solidFill>
                  <a:schemeClr val="tx1"/>
                </a:solidFill>
              </a:rPr>
              <a:t>, number of turns </a:t>
            </a:r>
            <a:r>
              <a:rPr lang="en-GB" dirty="0" smtClean="0">
                <a:solidFill>
                  <a:srgbClr val="FF0000"/>
                </a:solidFill>
              </a:rPr>
              <a:t>N</a:t>
            </a:r>
            <a:r>
              <a:rPr lang="en-GB" dirty="0" smtClean="0">
                <a:solidFill>
                  <a:schemeClr val="tx1"/>
                </a:solidFill>
              </a:rPr>
              <a:t> in the coil and the magnetic properties </a:t>
            </a:r>
            <a:r>
              <a:rPr lang="en-GB" dirty="0">
                <a:solidFill>
                  <a:srgbClr val="FF0000"/>
                </a:solidFill>
              </a:rPr>
              <a:t>µ</a:t>
            </a:r>
            <a:r>
              <a:rPr lang="en-GB" dirty="0" smtClean="0">
                <a:solidFill>
                  <a:schemeClr val="tx1"/>
                </a:solidFill>
              </a:rPr>
              <a:t> of the material within the coil .</a:t>
            </a:r>
            <a:endParaRPr lang="en-GB" dirty="0">
              <a:solidFill>
                <a:schemeClr val="tx1"/>
              </a:solidFill>
            </a:endParaRPr>
          </a:p>
        </p:txBody>
      </p:sp>
      <p:pic>
        <p:nvPicPr>
          <p:cNvPr id="2050" name="Picture 2" descr="http://www.easyvectors.com/assets/images/vectors/afbig/inductor-symbol-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2" y="4149080"/>
            <a:ext cx="2232248" cy="5206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15616" y="5014185"/>
            <a:ext cx="1394934" cy="1754326"/>
          </a:xfrm>
          <a:prstGeom prst="rect">
            <a:avLst/>
          </a:prstGeom>
          <a:noFill/>
        </p:spPr>
        <p:txBody>
          <a:bodyPr wrap="none" rtlCol="0">
            <a:spAutoFit/>
          </a:bodyPr>
          <a:lstStyle/>
          <a:p>
            <a:r>
              <a:rPr lang="en-GB" dirty="0" smtClean="0"/>
              <a:t>L = N</a:t>
            </a:r>
            <a:r>
              <a:rPr lang="en-GB" sz="1400" baseline="30000" dirty="0" smtClean="0"/>
              <a:t>2</a:t>
            </a:r>
            <a:r>
              <a:rPr lang="en-GB" dirty="0" smtClean="0"/>
              <a:t>µA/</a:t>
            </a:r>
            <a:r>
              <a:rPr lang="en-GB" dirty="0">
                <a:solidFill>
                  <a:srgbClr val="FF0000"/>
                </a:solidFill>
                <a:latin typeface="Gigi" pitchFamily="82" charset="0"/>
              </a:rPr>
              <a:t> </a:t>
            </a:r>
            <a:r>
              <a:rPr lang="en-GB" dirty="0" smtClean="0">
                <a:latin typeface="Gigi" pitchFamily="82" charset="0"/>
              </a:rPr>
              <a:t>l</a:t>
            </a:r>
          </a:p>
          <a:p>
            <a:endParaRPr lang="en-GB" dirty="0">
              <a:latin typeface="Gigi" pitchFamily="82" charset="0"/>
            </a:endParaRPr>
          </a:p>
          <a:p>
            <a:r>
              <a:rPr lang="en-GB" dirty="0" smtClean="0">
                <a:latin typeface="Arial" pitchFamily="34" charset="0"/>
                <a:cs typeface="Arial" pitchFamily="34" charset="0"/>
              </a:rPr>
              <a:t>V = </a:t>
            </a:r>
            <a:r>
              <a:rPr lang="en-GB" dirty="0" smtClean="0">
                <a:latin typeface="Courier" pitchFamily="49" charset="0"/>
                <a:cs typeface="Arial" pitchFamily="34" charset="0"/>
              </a:rPr>
              <a:t>I</a:t>
            </a:r>
            <a:r>
              <a:rPr lang="en-GB" dirty="0" smtClean="0">
                <a:latin typeface="Arial" pitchFamily="34" charset="0"/>
                <a:cs typeface="Arial" pitchFamily="34" charset="0"/>
              </a:rPr>
              <a:t>/2</a:t>
            </a:r>
            <a:r>
              <a:rPr lang="el-GR" dirty="0"/>
              <a:t> </a:t>
            </a:r>
            <a:r>
              <a:rPr lang="el-GR" dirty="0" smtClean="0"/>
              <a:t>π</a:t>
            </a:r>
            <a:r>
              <a:rPr lang="en-GB" dirty="0">
                <a:solidFill>
                  <a:srgbClr val="FF0000"/>
                </a:solidFill>
              </a:rPr>
              <a:t> </a:t>
            </a:r>
            <a:r>
              <a:rPr lang="en-GB" dirty="0" err="1" smtClean="0"/>
              <a:t>fL</a:t>
            </a:r>
            <a:endParaRPr lang="en-GB" dirty="0" smtClean="0"/>
          </a:p>
          <a:p>
            <a:r>
              <a:rPr lang="en-GB" dirty="0" smtClean="0"/>
              <a:t>X</a:t>
            </a:r>
            <a:r>
              <a:rPr lang="en-GB" baseline="-25000" dirty="0" smtClean="0"/>
              <a:t>L = </a:t>
            </a:r>
            <a:r>
              <a:rPr lang="en-GB" dirty="0">
                <a:latin typeface="Arial" pitchFamily="34" charset="0"/>
                <a:cs typeface="Arial" pitchFamily="34" charset="0"/>
              </a:rPr>
              <a:t>2</a:t>
            </a:r>
            <a:r>
              <a:rPr lang="el-GR" dirty="0"/>
              <a:t> π</a:t>
            </a:r>
            <a:r>
              <a:rPr lang="en-GB" dirty="0">
                <a:solidFill>
                  <a:srgbClr val="FF0000"/>
                </a:solidFill>
              </a:rPr>
              <a:t> </a:t>
            </a:r>
            <a:r>
              <a:rPr lang="en-GB" dirty="0" err="1"/>
              <a:t>fL</a:t>
            </a:r>
            <a:endParaRPr lang="en-GB" dirty="0"/>
          </a:p>
          <a:p>
            <a:endParaRPr lang="en-GB" dirty="0" smtClean="0"/>
          </a:p>
          <a:p>
            <a:endParaRPr lang="en-GB" dirty="0">
              <a:latin typeface="Arial" pitchFamily="34" charset="0"/>
              <a:cs typeface="Arial" pitchFamily="34" charset="0"/>
            </a:endParaRPr>
          </a:p>
        </p:txBody>
      </p:sp>
      <p:sp>
        <p:nvSpPr>
          <p:cNvPr id="6" name="TextBox 5"/>
          <p:cNvSpPr txBox="1"/>
          <p:nvPr/>
        </p:nvSpPr>
        <p:spPr>
          <a:xfrm>
            <a:off x="3923928" y="4014062"/>
            <a:ext cx="4477801" cy="2585323"/>
          </a:xfrm>
          <a:prstGeom prst="rect">
            <a:avLst/>
          </a:prstGeom>
          <a:noFill/>
        </p:spPr>
        <p:txBody>
          <a:bodyPr wrap="square" rtlCol="0">
            <a:spAutoFit/>
          </a:bodyPr>
          <a:lstStyle/>
          <a:p>
            <a:r>
              <a:rPr lang="en-GB" dirty="0" smtClean="0"/>
              <a:t>This phenomenon of inductance opposes a changing current </a:t>
            </a:r>
            <a:r>
              <a:rPr lang="en-GB" dirty="0" smtClean="0">
                <a:solidFill>
                  <a:srgbClr val="FF0000"/>
                </a:solidFill>
                <a:latin typeface="Courier" pitchFamily="49" charset="0"/>
                <a:cs typeface="Arial" pitchFamily="34" charset="0"/>
              </a:rPr>
              <a:t>I</a:t>
            </a:r>
            <a:r>
              <a:rPr lang="en-GB" dirty="0" smtClean="0">
                <a:latin typeface="Courier" pitchFamily="49" charset="0"/>
                <a:cs typeface="Arial" pitchFamily="34" charset="0"/>
              </a:rPr>
              <a:t> </a:t>
            </a:r>
            <a:r>
              <a:rPr lang="en-GB" dirty="0" smtClean="0"/>
              <a:t>in it</a:t>
            </a:r>
          </a:p>
          <a:p>
            <a:r>
              <a:rPr lang="en-GB" dirty="0" smtClean="0"/>
              <a:t>Which implies that I is proportional to the inverse of L and the frequency </a:t>
            </a:r>
            <a:r>
              <a:rPr lang="en-GB" dirty="0" smtClean="0">
                <a:solidFill>
                  <a:srgbClr val="FF0000"/>
                </a:solidFill>
              </a:rPr>
              <a:t>f</a:t>
            </a:r>
            <a:r>
              <a:rPr lang="en-GB" dirty="0" smtClean="0"/>
              <a:t> of the  current change</a:t>
            </a:r>
          </a:p>
          <a:p>
            <a:r>
              <a:rPr lang="en-GB" dirty="0"/>
              <a:t>This gives us a new term </a:t>
            </a:r>
            <a:r>
              <a:rPr lang="en-GB" dirty="0" smtClean="0">
                <a:solidFill>
                  <a:srgbClr val="FF0000"/>
                </a:solidFill>
              </a:rPr>
              <a:t>X</a:t>
            </a:r>
            <a:r>
              <a:rPr lang="en-GB" baseline="-25000" dirty="0" smtClean="0">
                <a:solidFill>
                  <a:srgbClr val="FF0000"/>
                </a:solidFill>
              </a:rPr>
              <a:t>L</a:t>
            </a:r>
            <a:r>
              <a:rPr lang="en-GB" dirty="0" smtClean="0"/>
              <a:t> </a:t>
            </a:r>
            <a:r>
              <a:rPr lang="en-GB" dirty="0"/>
              <a:t>analogous to Resistance called </a:t>
            </a:r>
            <a:r>
              <a:rPr lang="en-GB" dirty="0">
                <a:solidFill>
                  <a:srgbClr val="FF0000"/>
                </a:solidFill>
              </a:rPr>
              <a:t>Reactance</a:t>
            </a:r>
            <a:endParaRPr lang="en-GB" dirty="0" smtClean="0"/>
          </a:p>
          <a:p>
            <a:endParaRPr lang="en-GB" dirty="0"/>
          </a:p>
          <a:p>
            <a:endParaRPr lang="en-GB" dirty="0"/>
          </a:p>
        </p:txBody>
      </p:sp>
    </p:spTree>
    <p:extLst>
      <p:ext uri="{BB962C8B-B14F-4D97-AF65-F5344CB8AC3E}">
        <p14:creationId xmlns:p14="http://schemas.microsoft.com/office/powerpoint/2010/main" val="2303124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Reactance and impedance</a:t>
            </a:r>
            <a:endParaRPr lang="en-GB" dirty="0"/>
          </a:p>
        </p:txBody>
      </p:sp>
      <p:sp>
        <p:nvSpPr>
          <p:cNvPr id="3" name="Content Placeholder 2"/>
          <p:cNvSpPr>
            <a:spLocks noGrp="1"/>
          </p:cNvSpPr>
          <p:nvPr>
            <p:ph idx="1"/>
          </p:nvPr>
        </p:nvSpPr>
        <p:spPr>
          <a:xfrm>
            <a:off x="1043492" y="2323653"/>
            <a:ext cx="6777317" cy="2977556"/>
          </a:xfrm>
        </p:spPr>
        <p:txBody>
          <a:bodyPr>
            <a:normAutofit fontScale="85000" lnSpcReduction="20000"/>
          </a:bodyPr>
          <a:lstStyle/>
          <a:p>
            <a:r>
              <a:rPr lang="en-GB" dirty="0" smtClean="0"/>
              <a:t>We can see that as the frequency of a signal increases the reactance of a capacitor decreases and it will pass more current through it, whereas the opposite occurs with an inductor</a:t>
            </a:r>
          </a:p>
          <a:p>
            <a:r>
              <a:rPr lang="en-GB" dirty="0" smtClean="0"/>
              <a:t>If a circuit has both resistors, capacitors and inductors  in it then there is both resistance and reactance involved</a:t>
            </a:r>
          </a:p>
          <a:p>
            <a:r>
              <a:rPr lang="en-GB" dirty="0" smtClean="0"/>
              <a:t>Both of these will limit current and causes voltage drops across them</a:t>
            </a:r>
          </a:p>
          <a:p>
            <a:r>
              <a:rPr lang="en-GB" dirty="0" smtClean="0"/>
              <a:t>The sum of reactance and resistance is called impedance </a:t>
            </a:r>
            <a:r>
              <a:rPr lang="en-GB" dirty="0" smtClean="0">
                <a:solidFill>
                  <a:srgbClr val="FF0000"/>
                </a:solidFill>
              </a:rPr>
              <a:t>Z</a:t>
            </a:r>
            <a:r>
              <a:rPr lang="en-GB" dirty="0" smtClean="0"/>
              <a:t> is calculated by     </a:t>
            </a:r>
          </a:p>
        </p:txBody>
      </p:sp>
      <mc:AlternateContent xmlns:mc="http://schemas.openxmlformats.org/markup-compatibility/2006">
        <mc:Choice xmlns:a14="http://schemas.microsoft.com/office/drawing/2010/main" Requires="a14">
          <p:sp>
            <p:nvSpPr>
              <p:cNvPr id="4" name="TextBox 3"/>
              <p:cNvSpPr txBox="1"/>
              <p:nvPr/>
            </p:nvSpPr>
            <p:spPr>
              <a:xfrm>
                <a:off x="3767698" y="5805264"/>
                <a:ext cx="1657954" cy="401328"/>
              </a:xfrm>
              <a:prstGeom prst="rect">
                <a:avLst/>
              </a:prstGeom>
              <a:noFill/>
            </p:spPr>
            <p:txBody>
              <a:bodyPr wrap="none" rtlCol="0">
                <a:spAutoFit/>
              </a:bodyPr>
              <a:lstStyle/>
              <a:p>
                <a14:m>
                  <m:oMath xmlns:m="http://schemas.openxmlformats.org/officeDocument/2006/math">
                    <m:r>
                      <a:rPr lang="en-GB" b="0" i="1" smtClean="0">
                        <a:latin typeface="Cambria Math"/>
                      </a:rPr>
                      <m:t>𝑍</m:t>
                    </m:r>
                    <m:r>
                      <a:rPr lang="en-GB" b="0" i="1" smtClean="0">
                        <a:latin typeface="Cambria Math"/>
                      </a:rPr>
                      <m:t>= </m:t>
                    </m:r>
                    <m:rad>
                      <m:radPr>
                        <m:degHide m:val="on"/>
                        <m:ctrlPr>
                          <a:rPr lang="en-GB" b="0" i="1" smtClean="0">
                            <a:latin typeface="Cambria Math"/>
                          </a:rPr>
                        </m:ctrlPr>
                      </m:radPr>
                      <m:deg/>
                      <m:e>
                        <m:r>
                          <m:rPr>
                            <m:nor/>
                          </m:rPr>
                          <a:rPr lang="en-GB" dirty="0"/>
                          <m:t>X</m:t>
                        </m:r>
                        <m:r>
                          <m:rPr>
                            <m:nor/>
                          </m:rPr>
                          <a:rPr lang="en-GB" baseline="-25000" dirty="0"/>
                          <m:t>T</m:t>
                        </m:r>
                        <m:r>
                          <m:rPr>
                            <m:nor/>
                          </m:rPr>
                          <a:rPr lang="en-GB" baseline="30000" dirty="0"/>
                          <m:t>2</m:t>
                        </m:r>
                        <m:r>
                          <m:rPr>
                            <m:nor/>
                          </m:rPr>
                          <a:rPr lang="en-GB" dirty="0"/>
                          <m:t>+ </m:t>
                        </m:r>
                        <m:r>
                          <m:rPr>
                            <m:nor/>
                          </m:rPr>
                          <a:rPr lang="en-GB" dirty="0"/>
                          <m:t>R</m:t>
                        </m:r>
                        <m:r>
                          <m:rPr>
                            <m:nor/>
                          </m:rPr>
                          <a:rPr lang="en-GB" baseline="30000" dirty="0"/>
                          <m:t>2</m:t>
                        </m:r>
                        <m:r>
                          <m:rPr>
                            <m:nor/>
                          </m:rPr>
                          <a:rPr lang="en-GB" baseline="-25000" dirty="0"/>
                          <m:t> </m:t>
                        </m:r>
                      </m:e>
                    </m:rad>
                  </m:oMath>
                </a14:m>
                <a:r>
                  <a:rPr lang="en-GB" dirty="0" smtClean="0"/>
                  <a:t> </a:t>
                </a:r>
                <a:endParaRPr lang="en-GB" dirty="0"/>
              </a:p>
            </p:txBody>
          </p:sp>
        </mc:Choice>
        <mc:Fallback>
          <p:sp>
            <p:nvSpPr>
              <p:cNvPr id="4" name="TextBox 3"/>
              <p:cNvSpPr txBox="1">
                <a:spLocks noRot="1" noChangeAspect="1" noMove="1" noResize="1" noEditPoints="1" noAdjustHandles="1" noChangeArrowheads="1" noChangeShapeType="1" noTextEdit="1"/>
              </p:cNvSpPr>
              <p:nvPr/>
            </p:nvSpPr>
            <p:spPr>
              <a:xfrm>
                <a:off x="3767698" y="5805264"/>
                <a:ext cx="1657954" cy="401328"/>
              </a:xfrm>
              <a:prstGeom prst="rect">
                <a:avLst/>
              </a:prstGeom>
              <a:blipFill rotWithShape="1">
                <a:blip r:embed="rId2"/>
                <a:stretch>
                  <a:fillRect b="-1515"/>
                </a:stretch>
              </a:blipFill>
            </p:spPr>
            <p:txBody>
              <a:bodyPr/>
              <a:lstStyle/>
              <a:p>
                <a:r>
                  <a:rPr lang="en-GB">
                    <a:noFill/>
                  </a:rPr>
                  <a:t> </a:t>
                </a:r>
              </a:p>
            </p:txBody>
          </p:sp>
        </mc:Fallback>
      </mc:AlternateContent>
      <p:sp>
        <p:nvSpPr>
          <p:cNvPr id="5" name="TextBox 4"/>
          <p:cNvSpPr txBox="1"/>
          <p:nvPr/>
        </p:nvSpPr>
        <p:spPr>
          <a:xfrm>
            <a:off x="3851920" y="5260558"/>
            <a:ext cx="1489510" cy="369332"/>
          </a:xfrm>
          <a:prstGeom prst="rect">
            <a:avLst/>
          </a:prstGeom>
          <a:noFill/>
        </p:spPr>
        <p:txBody>
          <a:bodyPr wrap="none" rtlCol="0">
            <a:spAutoFit/>
          </a:bodyPr>
          <a:lstStyle/>
          <a:p>
            <a:r>
              <a:rPr lang="en-GB" dirty="0" smtClean="0"/>
              <a:t>X</a:t>
            </a:r>
            <a:r>
              <a:rPr lang="en-GB" baseline="-25000" dirty="0" smtClean="0"/>
              <a:t>T</a:t>
            </a:r>
            <a:r>
              <a:rPr lang="en-GB" baseline="30000" dirty="0" smtClean="0"/>
              <a:t>2</a:t>
            </a:r>
            <a:r>
              <a:rPr lang="en-GB" dirty="0" smtClean="0"/>
              <a:t> = X</a:t>
            </a:r>
            <a:r>
              <a:rPr lang="en-GB" baseline="-25000" dirty="0" smtClean="0"/>
              <a:t>C</a:t>
            </a:r>
            <a:r>
              <a:rPr lang="en-GB" dirty="0" smtClean="0"/>
              <a:t> + X</a:t>
            </a:r>
            <a:r>
              <a:rPr lang="en-GB" baseline="-25000" dirty="0" smtClean="0"/>
              <a:t>L</a:t>
            </a:r>
          </a:p>
        </p:txBody>
      </p:sp>
    </p:spTree>
    <p:extLst>
      <p:ext uri="{BB962C8B-B14F-4D97-AF65-F5344CB8AC3E}">
        <p14:creationId xmlns:p14="http://schemas.microsoft.com/office/powerpoint/2010/main" val="42451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024744" cy="1143000"/>
          </a:xfrm>
        </p:spPr>
        <p:txBody>
          <a:bodyPr>
            <a:normAutofit fontScale="90000"/>
          </a:bodyPr>
          <a:lstStyle/>
          <a:p>
            <a:r>
              <a:rPr lang="en-GB" dirty="0" smtClean="0"/>
              <a:t>Input and output impedance</a:t>
            </a:r>
            <a:endParaRPr lang="en-GB" dirty="0"/>
          </a:p>
        </p:txBody>
      </p:sp>
      <p:sp>
        <p:nvSpPr>
          <p:cNvPr id="3" name="Content Placeholder 2"/>
          <p:cNvSpPr>
            <a:spLocks noGrp="1"/>
          </p:cNvSpPr>
          <p:nvPr>
            <p:ph idx="1"/>
          </p:nvPr>
        </p:nvSpPr>
        <p:spPr>
          <a:xfrm>
            <a:off x="1115616" y="1484784"/>
            <a:ext cx="6777317" cy="4968552"/>
          </a:xfrm>
        </p:spPr>
        <p:txBody>
          <a:bodyPr>
            <a:normAutofit fontScale="92500"/>
          </a:bodyPr>
          <a:lstStyle/>
          <a:p>
            <a:r>
              <a:rPr lang="en-GB" dirty="0" smtClean="0"/>
              <a:t>A pin configured as an Input on an </a:t>
            </a:r>
            <a:r>
              <a:rPr lang="en-GB" dirty="0" err="1" smtClean="0"/>
              <a:t>Arduino</a:t>
            </a:r>
            <a:r>
              <a:rPr lang="en-GB" dirty="0" smtClean="0"/>
              <a:t> has an </a:t>
            </a:r>
            <a:r>
              <a:rPr lang="en-GB" dirty="0" smtClean="0">
                <a:solidFill>
                  <a:srgbClr val="FF0000"/>
                </a:solidFill>
              </a:rPr>
              <a:t>impedance</a:t>
            </a:r>
            <a:r>
              <a:rPr lang="en-GB" dirty="0" smtClean="0"/>
              <a:t> of 100 </a:t>
            </a:r>
            <a:r>
              <a:rPr lang="en-GB" dirty="0" err="1" smtClean="0"/>
              <a:t>MegOhms</a:t>
            </a:r>
            <a:endParaRPr lang="en-GB" dirty="0" smtClean="0"/>
          </a:p>
          <a:p>
            <a:r>
              <a:rPr lang="en-GB" dirty="0" smtClean="0"/>
              <a:t>At 5V this would draw only 0.00000005 Amps – this would not load the input source and hence the voltage at the input of the </a:t>
            </a:r>
            <a:r>
              <a:rPr lang="en-GB" dirty="0" err="1" smtClean="0"/>
              <a:t>Arduino</a:t>
            </a:r>
            <a:r>
              <a:rPr lang="en-GB" dirty="0" smtClean="0"/>
              <a:t> would be the same as that generated by the input source</a:t>
            </a:r>
          </a:p>
          <a:p>
            <a:r>
              <a:rPr lang="en-GB" dirty="0" smtClean="0"/>
              <a:t>A pin configured as an output has a low output impedance but can only deliver 40mA</a:t>
            </a:r>
          </a:p>
          <a:p>
            <a:r>
              <a:rPr lang="en-GB" dirty="0" smtClean="0"/>
              <a:t>This is enough to power an LED, but not a relay, motor etc.  You will need some interface circuitry if you wish to draw  more than 40mA</a:t>
            </a:r>
            <a:endParaRPr lang="en-GB" dirty="0"/>
          </a:p>
        </p:txBody>
      </p:sp>
    </p:spTree>
    <p:extLst>
      <p:ext uri="{BB962C8B-B14F-4D97-AF65-F5344CB8AC3E}">
        <p14:creationId xmlns:p14="http://schemas.microsoft.com/office/powerpoint/2010/main" val="193995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Units</a:t>
            </a:r>
            <a:endParaRPr lang="en-GB" dirty="0"/>
          </a:p>
        </p:txBody>
      </p:sp>
      <p:sp>
        <p:nvSpPr>
          <p:cNvPr id="3" name="Content Placeholder 2"/>
          <p:cNvSpPr>
            <a:spLocks noGrp="1"/>
          </p:cNvSpPr>
          <p:nvPr>
            <p:ph idx="1"/>
          </p:nvPr>
        </p:nvSpPr>
        <p:spPr/>
        <p:txBody>
          <a:bodyPr/>
          <a:lstStyle/>
          <a:p>
            <a:r>
              <a:rPr lang="en-GB" dirty="0" smtClean="0"/>
              <a:t>The three most basic units in electricity are</a:t>
            </a:r>
          </a:p>
          <a:p>
            <a:pPr lvl="1"/>
            <a:r>
              <a:rPr lang="en-GB" dirty="0" smtClean="0"/>
              <a:t>Voltage (V) measured in Volts</a:t>
            </a:r>
          </a:p>
          <a:p>
            <a:pPr lvl="1"/>
            <a:r>
              <a:rPr lang="en-GB" dirty="0" smtClean="0"/>
              <a:t>Current (I) measured in Amps</a:t>
            </a:r>
          </a:p>
          <a:p>
            <a:pPr lvl="1"/>
            <a:r>
              <a:rPr lang="en-GB" dirty="0" smtClean="0"/>
              <a:t>Resistance (r) measured in Ohms (</a:t>
            </a:r>
            <a:r>
              <a:rPr lang="el-GR" dirty="0" smtClean="0"/>
              <a:t>Ω</a:t>
            </a:r>
            <a:r>
              <a:rPr lang="en-GB" dirty="0" smtClean="0"/>
              <a:t>)</a:t>
            </a:r>
          </a:p>
          <a:p>
            <a:r>
              <a:rPr lang="en-GB" dirty="0" smtClean="0"/>
              <a:t>These three units, along with power (measured in Watts) are all related by simple equations.</a:t>
            </a:r>
          </a:p>
          <a:p>
            <a:r>
              <a:rPr lang="en-GB" dirty="0" smtClean="0"/>
              <a:t>We’ll get to them later</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 conversion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We’re not going to look at the specifics of Analogue to Digital conversion</a:t>
            </a:r>
          </a:p>
          <a:p>
            <a:pPr lvl="1"/>
            <a:r>
              <a:rPr lang="en-GB" dirty="0" smtClean="0"/>
              <a:t>We’re leaving that for Ian!</a:t>
            </a:r>
          </a:p>
          <a:p>
            <a:r>
              <a:rPr lang="en-GB" dirty="0" smtClean="0"/>
              <a:t>When reading an analogue signal, we look at the value of the signal and convert it to a binary value</a:t>
            </a:r>
          </a:p>
          <a:p>
            <a:r>
              <a:rPr lang="en-GB" dirty="0" smtClean="0"/>
              <a:t>When providing a signal, we convert the binary value to an analogue value</a:t>
            </a:r>
          </a:p>
          <a:p>
            <a:r>
              <a:rPr lang="en-GB" dirty="0" smtClean="0"/>
              <a:t>We do both of these things many times over the signal, producing a ‘stepped’ version</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624" y="332656"/>
            <a:ext cx="7024744" cy="1143000"/>
          </a:xfrm>
        </p:spPr>
        <p:txBody>
          <a:bodyPr/>
          <a:lstStyle/>
          <a:p>
            <a:r>
              <a:rPr lang="en-GB" dirty="0" smtClean="0"/>
              <a:t>Pulse-Width Modulation</a:t>
            </a:r>
            <a:endParaRPr lang="en-GB" dirty="0"/>
          </a:p>
        </p:txBody>
      </p:sp>
      <p:sp>
        <p:nvSpPr>
          <p:cNvPr id="3" name="Content Placeholder 2"/>
          <p:cNvSpPr>
            <a:spLocks noGrp="1"/>
          </p:cNvSpPr>
          <p:nvPr>
            <p:ph idx="1"/>
          </p:nvPr>
        </p:nvSpPr>
        <p:spPr>
          <a:xfrm>
            <a:off x="534380" y="1628800"/>
            <a:ext cx="8075240" cy="2188840"/>
          </a:xfrm>
        </p:spPr>
        <p:txBody>
          <a:bodyPr>
            <a:normAutofit fontScale="92500" lnSpcReduction="10000"/>
          </a:bodyPr>
          <a:lstStyle/>
          <a:p>
            <a:r>
              <a:rPr lang="en-GB" dirty="0" smtClean="0"/>
              <a:t>Pulse-Width Modulation can also be used to give an analogue signal.</a:t>
            </a:r>
          </a:p>
          <a:p>
            <a:r>
              <a:rPr lang="en-GB" dirty="0" smtClean="0"/>
              <a:t>We create a square wave.</a:t>
            </a:r>
          </a:p>
          <a:p>
            <a:r>
              <a:rPr lang="en-GB" dirty="0" smtClean="0"/>
              <a:t>By altering the amount of time the square wave is HIGH, compared to the amount of time it is LOW, we simulate different voltages</a:t>
            </a:r>
            <a:endParaRPr lang="en-GB" dirty="0"/>
          </a:p>
        </p:txBody>
      </p:sp>
      <p:sp>
        <p:nvSpPr>
          <p:cNvPr id="5" name="Rectangle 4"/>
          <p:cNvSpPr/>
          <p:nvPr/>
        </p:nvSpPr>
        <p:spPr>
          <a:xfrm>
            <a:off x="97160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69168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41176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13184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85192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57200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29208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012160" y="4149080"/>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97160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69168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41176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13184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5192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57200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29208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12160" y="5013176"/>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97160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69168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241176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13184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385192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457200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529208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6012160" y="5877272"/>
            <a:ext cx="720080" cy="360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p:cNvCxnSpPr/>
          <p:nvPr/>
        </p:nvCxnSpPr>
        <p:spPr>
          <a:xfrm rot="5400000" flipH="1" flipV="1">
            <a:off x="791580" y="4329100"/>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71600" y="4149080"/>
            <a:ext cx="57606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552220" y="4329100"/>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1600" y="6237312"/>
            <a:ext cx="57606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7160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9168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1176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3184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5192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7200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29208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12160" y="501317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79158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100760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51166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172768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223174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244776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295182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316784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367190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388792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439198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460800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511206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32808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5832140"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6048164" y="519319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18762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90770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2778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34786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06794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8802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50810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228184" y="53732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804248" y="4005064"/>
            <a:ext cx="2160240" cy="646331"/>
          </a:xfrm>
          <a:prstGeom prst="rect">
            <a:avLst/>
          </a:prstGeom>
          <a:noFill/>
        </p:spPr>
        <p:txBody>
          <a:bodyPr wrap="square" rtlCol="0">
            <a:spAutoFit/>
          </a:bodyPr>
          <a:lstStyle/>
          <a:p>
            <a:r>
              <a:rPr lang="en-GB" dirty="0" smtClean="0"/>
              <a:t>100% Cycle = Fully On</a:t>
            </a:r>
            <a:endParaRPr lang="en-GB" dirty="0"/>
          </a:p>
        </p:txBody>
      </p:sp>
      <p:sp>
        <p:nvSpPr>
          <p:cNvPr id="80" name="TextBox 79"/>
          <p:cNvSpPr txBox="1"/>
          <p:nvPr/>
        </p:nvSpPr>
        <p:spPr>
          <a:xfrm>
            <a:off x="6804248" y="4869160"/>
            <a:ext cx="2160240" cy="646331"/>
          </a:xfrm>
          <a:prstGeom prst="rect">
            <a:avLst/>
          </a:prstGeom>
          <a:noFill/>
        </p:spPr>
        <p:txBody>
          <a:bodyPr wrap="square" rtlCol="0">
            <a:spAutoFit/>
          </a:bodyPr>
          <a:lstStyle/>
          <a:p>
            <a:r>
              <a:rPr lang="en-GB" dirty="0" smtClean="0"/>
              <a:t>30% Cycle = Third of full voltage</a:t>
            </a:r>
            <a:endParaRPr lang="en-GB" dirty="0"/>
          </a:p>
        </p:txBody>
      </p:sp>
      <p:sp>
        <p:nvSpPr>
          <p:cNvPr id="81" name="TextBox 80"/>
          <p:cNvSpPr txBox="1"/>
          <p:nvPr/>
        </p:nvSpPr>
        <p:spPr>
          <a:xfrm>
            <a:off x="6804248" y="5734997"/>
            <a:ext cx="2160240" cy="646331"/>
          </a:xfrm>
          <a:prstGeom prst="rect">
            <a:avLst/>
          </a:prstGeom>
          <a:noFill/>
        </p:spPr>
        <p:txBody>
          <a:bodyPr wrap="square" rtlCol="0">
            <a:spAutoFit/>
          </a:bodyPr>
          <a:lstStyle/>
          <a:p>
            <a:r>
              <a:rPr lang="en-GB" dirty="0" smtClean="0"/>
              <a:t>0% Cycle = Fully Off</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Hydraulic Analogy</a:t>
            </a:r>
            <a:endParaRPr lang="en-GB" dirty="0"/>
          </a:p>
        </p:txBody>
      </p:sp>
      <p:sp>
        <p:nvSpPr>
          <p:cNvPr id="3" name="Content Placeholder 2"/>
          <p:cNvSpPr>
            <a:spLocks noGrp="1"/>
          </p:cNvSpPr>
          <p:nvPr>
            <p:ph idx="1"/>
          </p:nvPr>
        </p:nvSpPr>
        <p:spPr/>
        <p:txBody>
          <a:bodyPr>
            <a:normAutofit fontScale="92500"/>
          </a:bodyPr>
          <a:lstStyle/>
          <a:p>
            <a:r>
              <a:rPr lang="en-GB" dirty="0" smtClean="0"/>
              <a:t>Understanding how an electronic circuit functions can be difficult to describe</a:t>
            </a:r>
          </a:p>
          <a:p>
            <a:r>
              <a:rPr lang="en-GB" dirty="0" smtClean="0"/>
              <a:t>The Hydraulic Analogy helps us to visualise this</a:t>
            </a:r>
          </a:p>
          <a:p>
            <a:pPr lvl="1"/>
            <a:r>
              <a:rPr lang="en-GB" dirty="0" smtClean="0"/>
              <a:t>Within limits, it explains the circuits you’ve been building right up to the electricity grid… with plumbing!</a:t>
            </a:r>
          </a:p>
          <a:p>
            <a:r>
              <a:rPr lang="en-GB" dirty="0" smtClean="0"/>
              <a:t>We’ll use it to describe some of the various components and concepts that are found in an electronic circuit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Electronic Components</a:t>
            </a:r>
            <a:endParaRPr lang="en-GB" dirty="0"/>
          </a:p>
        </p:txBody>
      </p:sp>
      <p:sp>
        <p:nvSpPr>
          <p:cNvPr id="3" name="Content Placeholder 2"/>
          <p:cNvSpPr>
            <a:spLocks noGrp="1"/>
          </p:cNvSpPr>
          <p:nvPr>
            <p:ph idx="1"/>
          </p:nvPr>
        </p:nvSpPr>
        <p:spPr/>
        <p:txBody>
          <a:bodyPr>
            <a:normAutofit lnSpcReduction="10000"/>
          </a:bodyPr>
          <a:lstStyle/>
          <a:p>
            <a:r>
              <a:rPr lang="en-GB" dirty="0" smtClean="0"/>
              <a:t>The simplest component?</a:t>
            </a:r>
          </a:p>
          <a:p>
            <a:r>
              <a:rPr lang="en-GB" dirty="0" smtClean="0"/>
              <a:t>Wire</a:t>
            </a:r>
          </a:p>
          <a:p>
            <a:r>
              <a:rPr lang="en-GB" dirty="0" smtClean="0"/>
              <a:t>Analogous to a water pipe filled with water</a:t>
            </a:r>
          </a:p>
          <a:p>
            <a:pPr lvl="1"/>
            <a:r>
              <a:rPr lang="en-GB" dirty="0" smtClean="0"/>
              <a:t>When it is unconnected, think of it as a pipe full of water with caps on the end.</a:t>
            </a:r>
          </a:p>
          <a:p>
            <a:pPr lvl="1"/>
            <a:r>
              <a:rPr lang="en-GB" dirty="0" smtClean="0"/>
              <a:t>When it is connected to something, imagine that the cap has been removed at that end.</a:t>
            </a:r>
            <a:endParaRPr lang="en-GB" dirty="0"/>
          </a:p>
        </p:txBody>
      </p:sp>
      <p:sp>
        <p:nvSpPr>
          <p:cNvPr id="4" name="Flowchart: Direct Access Storage 3"/>
          <p:cNvSpPr/>
          <p:nvPr/>
        </p:nvSpPr>
        <p:spPr>
          <a:xfrm>
            <a:off x="2915816" y="5085184"/>
            <a:ext cx="3312368" cy="108012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5148064" y="5085184"/>
            <a:ext cx="1080120" cy="1080120"/>
          </a:xfrm>
          <a:prstGeom prst="ellipse">
            <a:avLst/>
          </a:prstGeom>
          <a:solidFill>
            <a:srgbClr val="6B9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Electronic Components</a:t>
            </a:r>
            <a:endParaRPr lang="en-GB" dirty="0"/>
          </a:p>
        </p:txBody>
      </p:sp>
      <p:sp>
        <p:nvSpPr>
          <p:cNvPr id="3" name="Content Placeholder 2"/>
          <p:cNvSpPr>
            <a:spLocks noGrp="1"/>
          </p:cNvSpPr>
          <p:nvPr>
            <p:ph idx="1"/>
          </p:nvPr>
        </p:nvSpPr>
        <p:spPr/>
        <p:txBody>
          <a:bodyPr/>
          <a:lstStyle/>
          <a:p>
            <a:r>
              <a:rPr lang="en-GB" dirty="0" smtClean="0"/>
              <a:t>Voltage</a:t>
            </a:r>
          </a:p>
          <a:p>
            <a:r>
              <a:rPr lang="en-GB" dirty="0" smtClean="0"/>
              <a:t>Also known as Potential Difference</a:t>
            </a:r>
          </a:p>
          <a:p>
            <a:pPr lvl="1"/>
            <a:r>
              <a:rPr lang="en-GB" dirty="0" smtClean="0"/>
              <a:t>Like the difference in pressure  in two places</a:t>
            </a:r>
            <a:endParaRPr lang="en-GB" dirty="0"/>
          </a:p>
        </p:txBody>
      </p:sp>
      <p:grpSp>
        <p:nvGrpSpPr>
          <p:cNvPr id="6" name="Group 5"/>
          <p:cNvGrpSpPr/>
          <p:nvPr/>
        </p:nvGrpSpPr>
        <p:grpSpPr>
          <a:xfrm rot="3290233">
            <a:off x="2586888" y="4305509"/>
            <a:ext cx="3312368" cy="1080120"/>
            <a:chOff x="2915816" y="5085184"/>
            <a:chExt cx="3312368" cy="1080120"/>
          </a:xfrm>
        </p:grpSpPr>
        <p:sp>
          <p:nvSpPr>
            <p:cNvPr id="4" name="Flowchart: Direct Access Storage 3"/>
            <p:cNvSpPr/>
            <p:nvPr/>
          </p:nvSpPr>
          <p:spPr>
            <a:xfrm>
              <a:off x="2915816" y="5085184"/>
              <a:ext cx="3312368" cy="108012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5148064" y="5085184"/>
              <a:ext cx="1080120" cy="1080120"/>
            </a:xfrm>
            <a:prstGeom prst="ellipse">
              <a:avLst/>
            </a:prstGeom>
            <a:solidFill>
              <a:srgbClr val="6B9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 name="Straight Arrow Connector 7"/>
          <p:cNvCxnSpPr/>
          <p:nvPr/>
        </p:nvCxnSpPr>
        <p:spPr>
          <a:xfrm>
            <a:off x="2339752" y="3717032"/>
            <a:ext cx="1152128" cy="1588"/>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35896" y="5805264"/>
            <a:ext cx="1152128" cy="158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5576" y="3501008"/>
            <a:ext cx="1656184" cy="369332"/>
          </a:xfrm>
          <a:prstGeom prst="rect">
            <a:avLst/>
          </a:prstGeom>
          <a:noFill/>
        </p:spPr>
        <p:txBody>
          <a:bodyPr wrap="square" rtlCol="0">
            <a:spAutoFit/>
          </a:bodyPr>
          <a:lstStyle/>
          <a:p>
            <a:r>
              <a:rPr lang="en-GB" dirty="0" smtClean="0"/>
              <a:t>Less Pressure</a:t>
            </a:r>
            <a:endParaRPr lang="en-GB" dirty="0"/>
          </a:p>
        </p:txBody>
      </p:sp>
      <p:sp>
        <p:nvSpPr>
          <p:cNvPr id="11" name="TextBox 10"/>
          <p:cNvSpPr txBox="1"/>
          <p:nvPr/>
        </p:nvSpPr>
        <p:spPr>
          <a:xfrm>
            <a:off x="1979712" y="5589240"/>
            <a:ext cx="1656184" cy="369332"/>
          </a:xfrm>
          <a:prstGeom prst="rect">
            <a:avLst/>
          </a:prstGeom>
          <a:noFill/>
        </p:spPr>
        <p:txBody>
          <a:bodyPr wrap="square" rtlCol="0">
            <a:spAutoFit/>
          </a:bodyPr>
          <a:lstStyle/>
          <a:p>
            <a:r>
              <a:rPr lang="en-GB" dirty="0" smtClean="0"/>
              <a:t>More Pressure</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ELECTRICITY </a:t>
            </a:r>
            <a:r>
              <a:rPr lang="en-GB" dirty="0" smtClean="0">
                <a:latin typeface="Arial" pitchFamily="34" charset="0"/>
                <a:cs typeface="Arial" pitchFamily="34" charset="0"/>
              </a:rPr>
              <a:t>?</a:t>
            </a:r>
            <a:endParaRPr lang="en-GB" dirty="0"/>
          </a:p>
        </p:txBody>
      </p:sp>
      <p:sp>
        <p:nvSpPr>
          <p:cNvPr id="3" name="Content Placeholder 2"/>
          <p:cNvSpPr>
            <a:spLocks noGrp="1"/>
          </p:cNvSpPr>
          <p:nvPr>
            <p:ph idx="1"/>
          </p:nvPr>
        </p:nvSpPr>
        <p:spPr/>
        <p:txBody>
          <a:bodyPr/>
          <a:lstStyle/>
          <a:p>
            <a:r>
              <a:rPr lang="en-GB" dirty="0" smtClean="0"/>
              <a:t>An atom has a cloud of electrons around it and in a conductor the outer most ones can be easily made to move through the material.</a:t>
            </a:r>
          </a:p>
          <a:p>
            <a:r>
              <a:rPr lang="en-GB" dirty="0" smtClean="0"/>
              <a:t>It is this movement of these electrons, which are charged particles, that constitute a flow of current – or electricity as it is sometimes referred to.</a:t>
            </a:r>
            <a:endParaRPr lang="en-GB" dirty="0"/>
          </a:p>
        </p:txBody>
      </p:sp>
    </p:spTree>
    <p:extLst>
      <p:ext uri="{BB962C8B-B14F-4D97-AF65-F5344CB8AC3E}">
        <p14:creationId xmlns:p14="http://schemas.microsoft.com/office/powerpoint/2010/main" val="199307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Electronic Components</a:t>
            </a:r>
            <a:endParaRPr lang="en-GB" dirty="0"/>
          </a:p>
        </p:txBody>
      </p:sp>
      <p:sp>
        <p:nvSpPr>
          <p:cNvPr id="3" name="Content Placeholder 2"/>
          <p:cNvSpPr>
            <a:spLocks noGrp="1"/>
          </p:cNvSpPr>
          <p:nvPr>
            <p:ph idx="1"/>
          </p:nvPr>
        </p:nvSpPr>
        <p:spPr/>
        <p:txBody>
          <a:bodyPr/>
          <a:lstStyle/>
          <a:p>
            <a:r>
              <a:rPr lang="en-GB" dirty="0" smtClean="0"/>
              <a:t>Current</a:t>
            </a:r>
          </a:p>
          <a:p>
            <a:r>
              <a:rPr lang="en-GB" dirty="0" smtClean="0"/>
              <a:t>Analogous to the amount of water flowing out of the pipe over time</a:t>
            </a:r>
          </a:p>
          <a:p>
            <a:r>
              <a:rPr lang="en-GB" dirty="0" smtClean="0"/>
              <a:t>So</a:t>
            </a:r>
          </a:p>
          <a:p>
            <a:pPr lvl="1"/>
            <a:r>
              <a:rPr lang="en-GB" dirty="0" smtClean="0"/>
              <a:t>A large pipe allows more water to flow through it</a:t>
            </a:r>
          </a:p>
          <a:p>
            <a:pPr lvl="1"/>
            <a:r>
              <a:rPr lang="en-GB" dirty="0" smtClean="0"/>
              <a:t>A connected wire is like a large pipe</a:t>
            </a:r>
          </a:p>
        </p:txBody>
      </p:sp>
      <p:sp>
        <p:nvSpPr>
          <p:cNvPr id="4" name="Flowchart: Direct Access Storage 3"/>
          <p:cNvSpPr/>
          <p:nvPr/>
        </p:nvSpPr>
        <p:spPr>
          <a:xfrm>
            <a:off x="539552" y="5013176"/>
            <a:ext cx="3312368" cy="108012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2771800" y="5013176"/>
            <a:ext cx="1080120" cy="1080120"/>
          </a:xfrm>
          <a:prstGeom prst="ellipse">
            <a:avLst/>
          </a:prstGeom>
          <a:solidFill>
            <a:srgbClr val="6B9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4860032" y="5229200"/>
            <a:ext cx="3816424" cy="648072"/>
            <a:chOff x="5436096" y="5013176"/>
            <a:chExt cx="3312368" cy="1080120"/>
          </a:xfrm>
        </p:grpSpPr>
        <p:sp>
          <p:nvSpPr>
            <p:cNvPr id="6" name="Flowchart: Direct Access Storage 5"/>
            <p:cNvSpPr/>
            <p:nvPr/>
          </p:nvSpPr>
          <p:spPr>
            <a:xfrm>
              <a:off x="5436096" y="5013176"/>
              <a:ext cx="3312368" cy="108012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668344" y="5013176"/>
              <a:ext cx="1080120" cy="1080120"/>
            </a:xfrm>
            <a:prstGeom prst="ellipse">
              <a:avLst/>
            </a:prstGeom>
            <a:solidFill>
              <a:srgbClr val="6B9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Electronic Components</a:t>
            </a:r>
            <a:endParaRPr lang="en-GB" dirty="0"/>
          </a:p>
        </p:txBody>
      </p:sp>
      <p:sp>
        <p:nvSpPr>
          <p:cNvPr id="3" name="Content Placeholder 2"/>
          <p:cNvSpPr>
            <a:spLocks noGrp="1"/>
          </p:cNvSpPr>
          <p:nvPr>
            <p:ph idx="1"/>
          </p:nvPr>
        </p:nvSpPr>
        <p:spPr/>
        <p:txBody>
          <a:bodyPr/>
          <a:lstStyle/>
          <a:p>
            <a:r>
              <a:rPr lang="en-GB" dirty="0" smtClean="0"/>
              <a:t>Voltage sources</a:t>
            </a:r>
          </a:p>
          <a:p>
            <a:pPr lvl="1"/>
            <a:r>
              <a:rPr lang="en-GB" dirty="0" smtClean="0"/>
              <a:t>Strictly speaking – Ideal voltage sources</a:t>
            </a:r>
          </a:p>
          <a:p>
            <a:r>
              <a:rPr lang="en-GB" dirty="0" smtClean="0"/>
              <a:t>Here we’re talking about power sources</a:t>
            </a:r>
          </a:p>
          <a:p>
            <a:pPr lvl="1"/>
            <a:r>
              <a:rPr lang="en-GB" dirty="0" smtClean="0"/>
              <a:t>Batteries, power supplies etc</a:t>
            </a:r>
          </a:p>
          <a:p>
            <a:r>
              <a:rPr lang="en-GB" dirty="0" smtClean="0"/>
              <a:t>Analogous to a pump that doesn’t care about how much current is flowing through it but maintains the difference in pressure across it</a:t>
            </a:r>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3690</TotalTime>
  <Words>1846</Words>
  <Application>Microsoft Office PowerPoint</Application>
  <PresentationFormat>On-screen Show (4:3)</PresentationFormat>
  <Paragraphs>202</Paragraphs>
  <Slides>31</Slides>
  <Notes>19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Austin</vt:lpstr>
      <vt:lpstr>Basic Electronics for Computer Scientists</vt:lpstr>
      <vt:lpstr>Today’s Lecture</vt:lpstr>
      <vt:lpstr>Basic Units</vt:lpstr>
      <vt:lpstr>The Hydraulic Analogy</vt:lpstr>
      <vt:lpstr>Electronic Components</vt:lpstr>
      <vt:lpstr>Electronic Components</vt:lpstr>
      <vt:lpstr>WHAT IS ELECTRICITY ?</vt:lpstr>
      <vt:lpstr>Electronic Components</vt:lpstr>
      <vt:lpstr>Electronic Components</vt:lpstr>
      <vt:lpstr>Electronic Components</vt:lpstr>
      <vt:lpstr>Quick Aside – Resistor Colour Code</vt:lpstr>
      <vt:lpstr>Electronic Components</vt:lpstr>
      <vt:lpstr>From Analogy to Ohm’s Law</vt:lpstr>
      <vt:lpstr>Ohm’s Law</vt:lpstr>
      <vt:lpstr>Power</vt:lpstr>
      <vt:lpstr>Analogue and Digital Electronics</vt:lpstr>
      <vt:lpstr>Analogue and Digital Electronics</vt:lpstr>
      <vt:lpstr>Talking to the outside world</vt:lpstr>
      <vt:lpstr>Some basic components</vt:lpstr>
      <vt:lpstr>Potential divider</vt:lpstr>
      <vt:lpstr>Internal resistance</vt:lpstr>
      <vt:lpstr>Some simple circuits – a diode</vt:lpstr>
      <vt:lpstr>Uses of diodes</vt:lpstr>
      <vt:lpstr>Electronic Components</vt:lpstr>
      <vt:lpstr>Transistors</vt:lpstr>
      <vt:lpstr>Capacitors</vt:lpstr>
      <vt:lpstr>Inductors</vt:lpstr>
      <vt:lpstr>Reactance and impedance</vt:lpstr>
      <vt:lpstr>Input and output impedance</vt:lpstr>
      <vt:lpstr>A/D conversion</vt:lpstr>
      <vt:lpstr>Pulse-Width Modulation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Electronics for Computer Scientists</dc:title>
  <dc:creator>in8212</dc:creator>
  <cp:lastModifiedBy>Coulson, Ian M. (Dr)</cp:lastModifiedBy>
  <cp:revision>64</cp:revision>
  <dcterms:created xsi:type="dcterms:W3CDTF">2010-10-08T08:56:23Z</dcterms:created>
  <dcterms:modified xsi:type="dcterms:W3CDTF">2012-10-16T15:56:31Z</dcterms:modified>
</cp:coreProperties>
</file>