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8" r:id="rId2"/>
    <p:sldId id="259" r:id="rId3"/>
    <p:sldId id="257" r:id="rId4"/>
    <p:sldId id="260" r:id="rId5"/>
    <p:sldId id="270" r:id="rId6"/>
    <p:sldId id="261" r:id="rId7"/>
    <p:sldId id="272" r:id="rId8"/>
    <p:sldId id="262" r:id="rId9"/>
    <p:sldId id="271" r:id="rId10"/>
    <p:sldId id="264" r:id="rId11"/>
    <p:sldId id="265" r:id="rId12"/>
    <p:sldId id="266" r:id="rId13"/>
    <p:sldId id="267" r:id="rId14"/>
    <p:sldId id="268"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958" autoAdjust="0"/>
  </p:normalViewPr>
  <p:slideViewPr>
    <p:cSldViewPr>
      <p:cViewPr varScale="1">
        <p:scale>
          <a:sx n="93" d="100"/>
          <a:sy n="93" d="100"/>
        </p:scale>
        <p:origin x="-50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062B52-CAAE-46BA-BA29-9C5304C7BC39}" type="datetimeFigureOut">
              <a:rPr lang="en-GB" smtClean="0"/>
              <a:pPr/>
              <a:t>20/11/2014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83946E-489E-439D-95DC-A8B227853B1E}" type="slidenum">
              <a:rPr lang="en-GB" smtClean="0"/>
              <a:pPr/>
              <a:t>‹#›</a:t>
            </a:fld>
            <a:endParaRPr lang="en-GB"/>
          </a:p>
        </p:txBody>
      </p:sp>
    </p:spTree>
    <p:extLst>
      <p:ext uri="{BB962C8B-B14F-4D97-AF65-F5344CB8AC3E}">
        <p14:creationId xmlns:p14="http://schemas.microsoft.com/office/powerpoint/2010/main" val="2905174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dl.acm.org/citation.cfm?id=1835449.1835522"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portal.acm.org/citation.cfm?doid=1526709.1526717" TargetMode="External"/><Relationship Id="rId4" Type="http://schemas.openxmlformats.org/officeDocument/2006/relationships/hyperlink" Target="http://www.aaai.org/ocs/index.php/ICWSM/ICWSM11/paper/viewFile/2886/3262"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portal.acm.org/citation.cfm?doid=1526709.1526717"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dl.acm.org/citation.cfm?id=1835449.1835522" TargetMode="External"/><Relationship Id="rId4" Type="http://schemas.openxmlformats.org/officeDocument/2006/relationships/hyperlink" Target="http://www.aaai.org/ocs/index.php/ICWSM/ICWSM11/paper/viewFile/2886/3262"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483946E-489E-439D-95DC-A8B227853B1E}" type="slidenum">
              <a:rPr lang="en-GB" smtClean="0"/>
              <a:pPr/>
              <a:t>3</a:t>
            </a:fld>
            <a:endParaRPr lang="en-GB"/>
          </a:p>
        </p:txBody>
      </p:sp>
    </p:spTree>
    <p:extLst>
      <p:ext uri="{BB962C8B-B14F-4D97-AF65-F5344CB8AC3E}">
        <p14:creationId xmlns:p14="http://schemas.microsoft.com/office/powerpoint/2010/main" val="918785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GB" sz="1200" kern="1200" dirty="0" err="1" smtClean="0">
                <a:solidFill>
                  <a:schemeClr val="tx1"/>
                </a:solidFill>
                <a:effectLst/>
                <a:latin typeface="+mn-lt"/>
                <a:ea typeface="+mn-ea"/>
                <a:cs typeface="+mn-cs"/>
              </a:rPr>
              <a:t>Nadkarni</a:t>
            </a:r>
            <a:r>
              <a:rPr lang="en-GB" sz="1200" kern="1200" dirty="0" smtClean="0">
                <a:solidFill>
                  <a:schemeClr val="tx1"/>
                </a:solidFill>
                <a:effectLst/>
                <a:latin typeface="+mn-lt"/>
                <a:ea typeface="+mn-ea"/>
                <a:cs typeface="+mn-cs"/>
              </a:rPr>
              <a:t>, Prakash M; </a:t>
            </a:r>
            <a:r>
              <a:rPr lang="en-GB" sz="1200" kern="1200" dirty="0" err="1" smtClean="0">
                <a:solidFill>
                  <a:schemeClr val="tx1"/>
                </a:solidFill>
                <a:effectLst/>
                <a:latin typeface="+mn-lt"/>
                <a:ea typeface="+mn-ea"/>
                <a:cs typeface="+mn-cs"/>
              </a:rPr>
              <a:t>Ohno</a:t>
            </a:r>
            <a:r>
              <a:rPr lang="en-GB" sz="1200" kern="1200" dirty="0" smtClean="0">
                <a:solidFill>
                  <a:schemeClr val="tx1"/>
                </a:solidFill>
                <a:effectLst/>
                <a:latin typeface="+mn-lt"/>
                <a:ea typeface="+mn-ea"/>
                <a:cs typeface="+mn-cs"/>
              </a:rPr>
              <a:t>-Machado, </a:t>
            </a:r>
            <a:r>
              <a:rPr lang="en-GB" sz="1200" kern="1200" dirty="0" err="1" smtClean="0">
                <a:solidFill>
                  <a:schemeClr val="tx1"/>
                </a:solidFill>
                <a:effectLst/>
                <a:latin typeface="+mn-lt"/>
                <a:ea typeface="+mn-ea"/>
                <a:cs typeface="+mn-cs"/>
              </a:rPr>
              <a:t>Lucila</a:t>
            </a:r>
            <a:r>
              <a:rPr lang="en-GB" sz="1200" kern="1200" dirty="0" smtClean="0">
                <a:solidFill>
                  <a:schemeClr val="tx1"/>
                </a:solidFill>
                <a:effectLst/>
                <a:latin typeface="+mn-lt"/>
                <a:ea typeface="+mn-ea"/>
                <a:cs typeface="+mn-cs"/>
              </a:rPr>
              <a:t>; Chapman, Wendy W. (2011) Natural language processing: an introduction. Journal of the American Medical Informatics Association. [Online] 18(5), pp.544 - 551 [Accessed 19 October 2014] Available at:</a:t>
            </a:r>
          </a:p>
          <a:p>
            <a:r>
              <a:rPr lang="en-GB" sz="1200" kern="1200" dirty="0" smtClean="0">
                <a:solidFill>
                  <a:schemeClr val="tx1"/>
                </a:solidFill>
                <a:effectLst/>
                <a:latin typeface="+mn-lt"/>
                <a:ea typeface="+mn-ea"/>
                <a:cs typeface="+mn-cs"/>
              </a:rPr>
              <a:t>&lt;http://www.ncbi.nlm.nih.gov/pmc/articles/PMC3168328/?tool=pmcentrez&amp;report=abstract&gt;</a:t>
            </a:r>
          </a:p>
          <a:p>
            <a:r>
              <a:rPr lang="en-GB" sz="1200" kern="1200" dirty="0" smtClean="0">
                <a:solidFill>
                  <a:schemeClr val="tx1"/>
                </a:solidFill>
                <a:effectLst/>
                <a:latin typeface="+mn-lt"/>
                <a:ea typeface="+mn-ea"/>
                <a:cs typeface="+mn-cs"/>
              </a:rPr>
              <a:t>The paper gives a history of natural language processing(NLP), summarises NLP sub-issues, highlights a selection of NLP being used in the medical field, briefly describes some machine-learning techniques used for NLP, describes how newer NLP systems are designed with examples and concludes on whether NLP applications will become a commodity and how NLP would benefit from this. These claims are precise because of the wealth of references that are used to back themselves up, these references are mainly from around the same time period as the papers publication and come from reputable institutions and journal, therefore they act as their evidence and ensures the papers trustworthiness. The paper only gives a brief description with figures of the techniques/algorithms involved but does serve to introduce and give a basic understanding of what it covers.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Kumar, S., Hu, X., &amp; Liu, H. (2014). A </a:t>
            </a:r>
            <a:r>
              <a:rPr lang="en-GB" sz="1200" kern="1200" dirty="0" err="1" smtClean="0">
                <a:solidFill>
                  <a:schemeClr val="tx1"/>
                </a:solidFill>
                <a:effectLst/>
                <a:latin typeface="+mn-lt"/>
                <a:ea typeface="+mn-ea"/>
                <a:cs typeface="+mn-cs"/>
              </a:rPr>
              <a:t>behavior</a:t>
            </a:r>
            <a:r>
              <a:rPr lang="en-GB" sz="1200" kern="1200" dirty="0" smtClean="0">
                <a:solidFill>
                  <a:schemeClr val="tx1"/>
                </a:solidFill>
                <a:effectLst/>
                <a:latin typeface="+mn-lt"/>
                <a:ea typeface="+mn-ea"/>
                <a:cs typeface="+mn-cs"/>
              </a:rPr>
              <a:t> analytics approach to identifying tweets from crisis regions. Cover Art: In Proceedings of the 25th ACM conference on Hypertext and social media - HT ’14 [Online]. Santiago, Chile 1-4 September. New York: ACM. [Accessed 6 November 2014]. Available at: &lt;http://dl.acm.org/citation.cfm?id=2631775.2631814&gt;</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The paper discusses the issue of gathering tweets from crisis regions only so their analysis can be increasingly efficient as well as to tell whether a tweet is from a crisis region from the tweets information and its owner. It concludes that their method is successful in this task and details the planned future work. The paper includes a wealth of reputable sources on the topics covered  that are appropriately referenced as well as their own data from the testing of their method such as in graph form which backs up its conclusion.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Wang, A., Hoang, C., &amp; </a:t>
            </a:r>
            <a:r>
              <a:rPr lang="en-GB" sz="1200" kern="1200" dirty="0" err="1" smtClean="0">
                <a:solidFill>
                  <a:schemeClr val="tx1"/>
                </a:solidFill>
                <a:effectLst/>
                <a:latin typeface="+mn-lt"/>
                <a:ea typeface="+mn-ea"/>
                <a:cs typeface="+mn-cs"/>
              </a:rPr>
              <a:t>Kan</a:t>
            </a:r>
            <a:r>
              <a:rPr lang="en-GB" sz="1200" kern="1200" dirty="0" smtClean="0">
                <a:solidFill>
                  <a:schemeClr val="tx1"/>
                </a:solidFill>
                <a:effectLst/>
                <a:latin typeface="+mn-lt"/>
                <a:ea typeface="+mn-ea"/>
                <a:cs typeface="+mn-cs"/>
              </a:rPr>
              <a:t>, M.-Y. (2013). Perspectives on crowdsourcing annotations for natural language processing. Language Resources &amp; Evaluation, 47(1), pp.9–31 [Accessed 7 November 2014]. Available at: &lt;http://wk6kg9sd8m.search.serialssolutions.com/?ctx_ver=Z39.882004&amp;ctx_enc=info%3Aofi%2Fenc%3AUTF8&amp;rfr_id=info:sid/summon.serialssolutions.com&amp;rft_val_fmt=info:ofi/fmt:kev:mtx:journal&amp;rft.genre=article&amp;rft.atitle=Perspectives+on+crowdsourcing+annotations+for+natural+language+processing&amp;rft.jtitle=Language+Resources+and+Evaluation&amp;rft.au=Wang%2C+Aobo&amp;rft.au=Hoang%2C+Cong+Duy+Vu&amp;rft.au=Kan%2C+MinYen&amp;rft.date=20130301&amp;rft.pub=Springer+Netherlands&amp;rft.issn=1574020X&amp;rft.eissn=15740218&amp;rft.volume=47&amp;rft.issue=1&amp;rft.spage=9&amp;rft.epage=31&amp;rft_id=info:doi/10.1007%2Fs10579-012-9176-1&amp;rft.externalDBID=n%2Fa&amp;rft.externalDocID=2013_10579_47_1</a:t>
            </a:r>
          </a:p>
          <a:p>
            <a:r>
              <a:rPr lang="en-GB" sz="1200" kern="1200" dirty="0" smtClean="0">
                <a:solidFill>
                  <a:schemeClr val="tx1"/>
                </a:solidFill>
                <a:effectLst/>
                <a:latin typeface="+mn-lt"/>
                <a:ea typeface="+mn-ea"/>
                <a:cs typeface="+mn-cs"/>
              </a:rPr>
              <a:t>_9176&amp;paramdict=en-US&gt;</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The source describes annotation programs which are used as a way for NLP to help machine learning algorithms by providing it with better or in some cases just larger amounts of data to learn from, crowdsourcing is shown as a new way to gain the data needed as input for machine learning as well as how it affects future annotation programs, finally it concludes that humans and computers can work together to solve problems where computers cannot do the task themselves and that while research into this area is relatively new it shows promise. It is backed up in its bibliography by reputable sources of information on the topics covered which are at the forefront of current research as well as quantitative evidence of their testing of several applications designed for the task at hand. </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483946E-489E-439D-95DC-A8B227853B1E}" type="slidenum">
              <a:rPr lang="en-GB" smtClean="0"/>
              <a:pPr/>
              <a:t>4</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GB" sz="1200" kern="1200" dirty="0" smtClean="0">
                <a:solidFill>
                  <a:schemeClr val="tx1"/>
                </a:solidFill>
                <a:latin typeface="+mn-lt"/>
                <a:ea typeface="+mn-ea"/>
                <a:cs typeface="+mn-cs"/>
              </a:rPr>
              <a:t>Nadkarni, Prakash M; Ohno-Machado, Lucila; Chapman, Wendy W. (2011) Natural language processing: an introduction. Journal of the American Medical Informatics Association. [Online] </a:t>
            </a:r>
            <a:r>
              <a:rPr lang="en-GB" sz="1200" b="1" kern="1200" dirty="0" smtClean="0">
                <a:solidFill>
                  <a:schemeClr val="tx1"/>
                </a:solidFill>
                <a:latin typeface="+mn-lt"/>
                <a:ea typeface="+mn-ea"/>
                <a:cs typeface="+mn-cs"/>
              </a:rPr>
              <a:t>18</a:t>
            </a:r>
            <a:r>
              <a:rPr lang="en-GB" sz="1200" kern="1200" dirty="0" smtClean="0">
                <a:solidFill>
                  <a:schemeClr val="tx1"/>
                </a:solidFill>
                <a:latin typeface="+mn-lt"/>
                <a:ea typeface="+mn-ea"/>
                <a:cs typeface="+mn-cs"/>
              </a:rPr>
              <a:t>(5), pp.544 - 551 [Accessed 19 October 2014] Available at:</a:t>
            </a:r>
          </a:p>
          <a:p>
            <a:r>
              <a:rPr lang="en-GB" sz="1200" kern="1200" dirty="0" smtClean="0">
                <a:solidFill>
                  <a:schemeClr val="tx1"/>
                </a:solidFill>
                <a:latin typeface="+mn-lt"/>
                <a:ea typeface="+mn-ea"/>
                <a:cs typeface="+mn-cs"/>
              </a:rPr>
              <a:t>&lt;http://www.ncbi.nlm.nih.gov/pmc/articles/PMC3168328/?tool=pmcentrez&amp;report=abstract&gt;</a:t>
            </a:r>
          </a:p>
          <a:p>
            <a:r>
              <a:rPr lang="en-GB" sz="1200" kern="1200" dirty="0" smtClean="0">
                <a:solidFill>
                  <a:schemeClr val="tx1"/>
                </a:solidFill>
                <a:latin typeface="+mn-lt"/>
                <a:ea typeface="+mn-ea"/>
                <a:cs typeface="+mn-cs"/>
              </a:rPr>
              <a:t>	</a:t>
            </a:r>
          </a:p>
          <a:p>
            <a:r>
              <a:rPr lang="en-GB" sz="1200" kern="1200" dirty="0" smtClean="0">
                <a:solidFill>
                  <a:schemeClr val="tx1"/>
                </a:solidFill>
                <a:latin typeface="+mn-lt"/>
                <a:ea typeface="+mn-ea"/>
                <a:cs typeface="+mn-cs"/>
              </a:rPr>
              <a:t>This source is similar to the work of Wang </a:t>
            </a:r>
            <a:r>
              <a:rPr lang="en-GB" sz="1200" i="1" kern="1200" dirty="0" smtClean="0">
                <a:solidFill>
                  <a:schemeClr val="tx1"/>
                </a:solidFill>
                <a:latin typeface="+mn-lt"/>
                <a:ea typeface="+mn-ea"/>
                <a:cs typeface="+mn-cs"/>
              </a:rPr>
              <a:t>et al</a:t>
            </a:r>
            <a:r>
              <a:rPr lang="en-GB" sz="1200" kern="1200" dirty="0" smtClean="0">
                <a:solidFill>
                  <a:schemeClr val="tx1"/>
                </a:solidFill>
                <a:latin typeface="+mn-lt"/>
                <a:ea typeface="+mn-ea"/>
                <a:cs typeface="+mn-cs"/>
              </a:rPr>
              <a:t>. (2013) as both sources detail NLP and how it can be used although this source describes NLP itself in far greater detail as it assumes the reader does not have in depth knowledge of NLP and therefore gives an introduction to the topic, it does though give an insight into how NLP applications are designed something which is invaluable to my answering of the sub question. It does not quite go into as much detail on an example of its use and include testing of this such as in the second source which is very useful for my answering of the sub question, therefore while the first source better introduces the concept of NLP which while it is necessary for my answering of the sub question the second gives a clearer example of its use and will be much more useful in how I intend to answer my sub question. The source gives an adequate amount of background information on NLP, its references are of the latest research being done on the topic at that time and in abundance  and therefore will be an important reference that will help answer my sub question and from that the main research question.</a:t>
            </a:r>
          </a:p>
          <a:p>
            <a:r>
              <a:rPr lang="en-GB" sz="1200" kern="1200" dirty="0" smtClean="0">
                <a:solidFill>
                  <a:schemeClr val="tx1"/>
                </a:solidFill>
                <a:latin typeface="+mn-lt"/>
                <a:ea typeface="+mn-ea"/>
                <a:cs typeface="+mn-cs"/>
              </a:rPr>
              <a:t> </a:t>
            </a:r>
          </a:p>
          <a:p>
            <a:r>
              <a:rPr lang="en-GB" sz="1200" kern="1200" dirty="0" smtClean="0">
                <a:solidFill>
                  <a:schemeClr val="tx1"/>
                </a:solidFill>
                <a:latin typeface="+mn-lt"/>
                <a:ea typeface="+mn-ea"/>
                <a:cs typeface="+mn-cs"/>
              </a:rPr>
              <a:t>Kumar, S., </a:t>
            </a:r>
            <a:r>
              <a:rPr lang="en-GB" sz="1200" kern="1200" dirty="0" err="1" smtClean="0">
                <a:solidFill>
                  <a:schemeClr val="tx1"/>
                </a:solidFill>
                <a:latin typeface="+mn-lt"/>
                <a:ea typeface="+mn-ea"/>
                <a:cs typeface="+mn-cs"/>
              </a:rPr>
              <a:t>Hu</a:t>
            </a:r>
            <a:r>
              <a:rPr lang="en-GB" sz="1200" kern="1200" dirty="0" smtClean="0">
                <a:solidFill>
                  <a:schemeClr val="tx1"/>
                </a:solidFill>
                <a:latin typeface="+mn-lt"/>
                <a:ea typeface="+mn-ea"/>
                <a:cs typeface="+mn-cs"/>
              </a:rPr>
              <a:t>, X., &amp; Liu, H. (2014). A </a:t>
            </a:r>
            <a:r>
              <a:rPr lang="en-GB" sz="1200" kern="1200" dirty="0" err="1" smtClean="0">
                <a:solidFill>
                  <a:schemeClr val="tx1"/>
                </a:solidFill>
                <a:latin typeface="+mn-lt"/>
                <a:ea typeface="+mn-ea"/>
                <a:cs typeface="+mn-cs"/>
              </a:rPr>
              <a:t>behavior</a:t>
            </a:r>
            <a:r>
              <a:rPr lang="en-GB" sz="1200" kern="1200" dirty="0" smtClean="0">
                <a:solidFill>
                  <a:schemeClr val="tx1"/>
                </a:solidFill>
                <a:latin typeface="+mn-lt"/>
                <a:ea typeface="+mn-ea"/>
                <a:cs typeface="+mn-cs"/>
              </a:rPr>
              <a:t> analytics approach to identifying tweets from crisis regions. Cover Art: In Proceedings of the 25th ACM conference on Hypertext and social media - HT ’14 [Online]. Santiago, Chile 1-4 September. New York: ACM. [Accessed 6 November 2014]. Available at: &lt;http://dl.acm.org/citation.cfm?id=2631775.2631814&gt;</a:t>
            </a:r>
          </a:p>
          <a:p>
            <a:r>
              <a:rPr lang="en-GB" sz="1200" kern="1200" dirty="0" smtClean="0">
                <a:solidFill>
                  <a:schemeClr val="tx1"/>
                </a:solidFill>
                <a:latin typeface="+mn-lt"/>
                <a:ea typeface="+mn-ea"/>
                <a:cs typeface="+mn-cs"/>
              </a:rPr>
              <a:t> </a:t>
            </a:r>
          </a:p>
          <a:p>
            <a:r>
              <a:rPr lang="en-GB" sz="1200" kern="1200" dirty="0" smtClean="0">
                <a:solidFill>
                  <a:schemeClr val="tx1"/>
                </a:solidFill>
                <a:latin typeface="+mn-lt"/>
                <a:ea typeface="+mn-ea"/>
                <a:cs typeface="+mn-cs"/>
              </a:rPr>
              <a:t>This source is similar to the work of Wang </a:t>
            </a:r>
            <a:r>
              <a:rPr lang="en-GB" sz="1200" i="1" kern="1200" dirty="0" smtClean="0">
                <a:solidFill>
                  <a:schemeClr val="tx1"/>
                </a:solidFill>
                <a:latin typeface="+mn-lt"/>
                <a:ea typeface="+mn-ea"/>
                <a:cs typeface="+mn-cs"/>
              </a:rPr>
              <a:t>et al</a:t>
            </a:r>
            <a:r>
              <a:rPr lang="en-GB" sz="1200" kern="1200" dirty="0" smtClean="0">
                <a:solidFill>
                  <a:schemeClr val="tx1"/>
                </a:solidFill>
                <a:latin typeface="+mn-lt"/>
                <a:ea typeface="+mn-ea"/>
                <a:cs typeface="+mn-cs"/>
              </a:rPr>
              <a:t>. (2013) as both sources give detailed explanations of how NLP can be used while not giving much background information on NLP itself as well as both sources mentioning how the quality of input or training data can affect the performance of such systems. However the first source provides much greater emphasis on its own testing  giving qualitative evidence to its observations , this provides enough of an insight into the usefulness of NLP thanks the study of tweets that was carried out, the analysis of the results leading to their creation of a method of seeing the location of tweets and their testing of this method which showed the method was indeed adequate for the task and therefore I believe this will be a useful reference in answering my sub question.</a:t>
            </a:r>
          </a:p>
          <a:p>
            <a:r>
              <a:rPr lang="en-GB" sz="1200" kern="1200" dirty="0" smtClean="0">
                <a:solidFill>
                  <a:schemeClr val="tx1"/>
                </a:solidFill>
                <a:latin typeface="+mn-lt"/>
                <a:ea typeface="+mn-ea"/>
                <a:cs typeface="+mn-cs"/>
              </a:rPr>
              <a:t> </a:t>
            </a:r>
          </a:p>
          <a:p>
            <a:r>
              <a:rPr lang="en-GB" sz="1200" kern="1200" dirty="0" smtClean="0">
                <a:solidFill>
                  <a:schemeClr val="tx1"/>
                </a:solidFill>
                <a:latin typeface="+mn-lt"/>
                <a:ea typeface="+mn-ea"/>
                <a:cs typeface="+mn-cs"/>
              </a:rPr>
              <a:t>Wang, A., Hoang, C., &amp; Kan, M.-Y. (2013). Perspectives on </a:t>
            </a:r>
            <a:r>
              <a:rPr lang="en-GB" sz="1200" kern="1200" dirty="0" err="1" smtClean="0">
                <a:solidFill>
                  <a:schemeClr val="tx1"/>
                </a:solidFill>
                <a:latin typeface="+mn-lt"/>
                <a:ea typeface="+mn-ea"/>
                <a:cs typeface="+mn-cs"/>
              </a:rPr>
              <a:t>crowdsourcing</a:t>
            </a:r>
            <a:r>
              <a:rPr lang="en-GB" sz="1200" kern="1200" dirty="0" smtClean="0">
                <a:solidFill>
                  <a:schemeClr val="tx1"/>
                </a:solidFill>
                <a:latin typeface="+mn-lt"/>
                <a:ea typeface="+mn-ea"/>
                <a:cs typeface="+mn-cs"/>
              </a:rPr>
              <a:t> annotations for natural language processing. Language Resources &amp; Evaluation, </a:t>
            </a:r>
            <a:r>
              <a:rPr lang="en-GB" sz="1200" b="1" kern="1200" dirty="0" smtClean="0">
                <a:solidFill>
                  <a:schemeClr val="tx1"/>
                </a:solidFill>
                <a:latin typeface="+mn-lt"/>
                <a:ea typeface="+mn-ea"/>
                <a:cs typeface="+mn-cs"/>
              </a:rPr>
              <a:t>47</a:t>
            </a:r>
            <a:r>
              <a:rPr lang="en-GB" sz="1200" kern="1200" dirty="0" smtClean="0">
                <a:solidFill>
                  <a:schemeClr val="tx1"/>
                </a:solidFill>
                <a:latin typeface="+mn-lt"/>
                <a:ea typeface="+mn-ea"/>
                <a:cs typeface="+mn-cs"/>
              </a:rPr>
              <a:t>(1), pp.9–31 [Accessed 7 November 2014]. Available at: &lt;http://wk6kg9sd8m.search.serialssolutions.com/?ctx_ver=Z39.882004&amp;ctx_enc=info%3Aofi%2Fenc%3AUTF8&amp;rfr_id=info:sid/summon.serialssolutions.com&amp;rft_val_fmt=info:ofi/fmt:kev:mtx:journal&amp;rft.genre=article&amp;rft.atitle=Perspectives+on+crowdsourcing+annotations+for+natural+language+processing&amp;rft.jtitle=Language+Resources+and+Evaluation&amp;rft.au=Wang%2C+Aobo&amp;rft.au=Hoang%2C+Cong+Duy+Vu&amp;rft.au=Kan%2C+MinYen&amp;rft.date=20130301&amp;rft.pub=Springer+Netherlands&amp;rft.issn=1574020X&amp;rft.eissn=15740218&amp;rft.volume=47&amp;rft.issue=1&amp;rft.spage=9&amp;rft.epage=31&amp;rft_id=info:doi/10.1007%2Fs10579-012-9176-1&amp;rft.externalDBID=n%2Fa&amp;rft.externalDocID=2013_10579_47_1</a:t>
            </a:r>
          </a:p>
          <a:p>
            <a:r>
              <a:rPr lang="en-GB" sz="1200" kern="1200" dirty="0" smtClean="0">
                <a:solidFill>
                  <a:schemeClr val="tx1"/>
                </a:solidFill>
                <a:latin typeface="+mn-lt"/>
                <a:ea typeface="+mn-ea"/>
                <a:cs typeface="+mn-cs"/>
              </a:rPr>
              <a:t>_9176&amp;paramdict=en-US&gt;</a:t>
            </a:r>
          </a:p>
          <a:p>
            <a:r>
              <a:rPr lang="en-GB" sz="1200" kern="1200" dirty="0" smtClean="0">
                <a:solidFill>
                  <a:schemeClr val="tx1"/>
                </a:solidFill>
                <a:latin typeface="+mn-lt"/>
                <a:ea typeface="+mn-ea"/>
                <a:cs typeface="+mn-cs"/>
              </a:rPr>
              <a:t> </a:t>
            </a:r>
          </a:p>
          <a:p>
            <a:r>
              <a:rPr lang="en-GB" sz="1200" kern="1200" dirty="0" smtClean="0">
                <a:solidFill>
                  <a:schemeClr val="tx1"/>
                </a:solidFill>
                <a:latin typeface="+mn-lt"/>
                <a:ea typeface="+mn-ea"/>
                <a:cs typeface="+mn-cs"/>
              </a:rPr>
              <a:t>The source is similar to the work of Kumar</a:t>
            </a:r>
            <a:r>
              <a:rPr lang="en-GB" sz="1200" i="1" kern="1200" dirty="0" smtClean="0">
                <a:solidFill>
                  <a:schemeClr val="tx1"/>
                </a:solidFill>
                <a:latin typeface="+mn-lt"/>
                <a:ea typeface="+mn-ea"/>
                <a:cs typeface="+mn-cs"/>
              </a:rPr>
              <a:t> et al</a:t>
            </a:r>
            <a:r>
              <a:rPr lang="en-GB" sz="1200" kern="1200" dirty="0" smtClean="0">
                <a:solidFill>
                  <a:schemeClr val="tx1"/>
                </a:solidFill>
                <a:latin typeface="+mn-lt"/>
                <a:ea typeface="+mn-ea"/>
                <a:cs typeface="+mn-cs"/>
              </a:rPr>
              <a:t>. (2014) as both sources assume the reader already have an understanding if NLP, as this source illustrates how it is being used to improve machine learning techniques by the use of annotation programs while the second source deals with the use of NLP determining locations in social media which is much more appropriate for answering my sub question however the first source is still useful for showing how NLP can be successfully used to provide useful data, it includes a large amount of testing on this and the data that the machine learning algorithms use to learn from is integral to its performance therefore this reference will be very important in answering the main research question and my sub question.</a:t>
            </a:r>
          </a:p>
          <a:p>
            <a:r>
              <a:rPr lang="en-GB" sz="1200" kern="1200" dirty="0" smtClean="0">
                <a:solidFill>
                  <a:schemeClr val="tx1"/>
                </a:solidFill>
                <a:latin typeface="+mn-lt"/>
                <a:ea typeface="+mn-ea"/>
                <a:cs typeface="+mn-cs"/>
              </a:rPr>
              <a:t> </a:t>
            </a:r>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483946E-489E-439D-95DC-A8B227853B1E}" type="slidenum">
              <a:rPr lang="en-GB" smtClean="0"/>
              <a:pPr/>
              <a:t>5</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u="sng" kern="1200" dirty="0" smtClean="0">
                <a:solidFill>
                  <a:schemeClr val="tx1">
                    <a:lumMod val="95000"/>
                    <a:lumOff val="5000"/>
                  </a:schemeClr>
                </a:solidFill>
                <a:effectLst/>
                <a:latin typeface="+mn-lt"/>
                <a:ea typeface="+mn-ea"/>
                <a:cs typeface="+mn-cs"/>
              </a:rPr>
              <a:t>Uncovering social spammers: social honeypots+ machine learning</a:t>
            </a:r>
            <a:endParaRPr lang="en-GB" sz="1200" b="1" kern="1200" dirty="0" smtClean="0">
              <a:solidFill>
                <a:schemeClr val="tx1">
                  <a:lumMod val="95000"/>
                  <a:lumOff val="5000"/>
                </a:schemeClr>
              </a:solidFill>
              <a:effectLst/>
              <a:latin typeface="+mn-lt"/>
              <a:ea typeface="+mn-ea"/>
              <a:cs typeface="+mn-cs"/>
            </a:endParaRPr>
          </a:p>
          <a:p>
            <a:r>
              <a:rPr lang="en-GB" sz="1200" kern="1200" dirty="0" err="1" smtClean="0">
                <a:solidFill>
                  <a:schemeClr val="tx1"/>
                </a:solidFill>
                <a:effectLst/>
                <a:latin typeface="+mn-lt"/>
                <a:ea typeface="+mn-ea"/>
                <a:cs typeface="+mn-cs"/>
              </a:rPr>
              <a:t>Kyumin</a:t>
            </a:r>
            <a:r>
              <a:rPr lang="en-GB" sz="1200" kern="1200" dirty="0" smtClean="0">
                <a:solidFill>
                  <a:schemeClr val="tx1"/>
                </a:solidFill>
                <a:effectLst/>
                <a:latin typeface="+mn-lt"/>
                <a:ea typeface="+mn-ea"/>
                <a:cs typeface="+mn-cs"/>
              </a:rPr>
              <a:t> Lee, James </a:t>
            </a:r>
            <a:r>
              <a:rPr lang="en-GB" sz="1200" kern="1200" dirty="0" err="1" smtClean="0">
                <a:solidFill>
                  <a:schemeClr val="tx1"/>
                </a:solidFill>
                <a:effectLst/>
                <a:latin typeface="+mn-lt"/>
                <a:ea typeface="+mn-ea"/>
                <a:cs typeface="+mn-cs"/>
              </a:rPr>
              <a:t>Caverlee</a:t>
            </a:r>
            <a:r>
              <a:rPr lang="en-GB" sz="1200" kern="1200" dirty="0" smtClean="0">
                <a:solidFill>
                  <a:schemeClr val="tx1"/>
                </a:solidFill>
                <a:effectLst/>
                <a:latin typeface="+mn-lt"/>
                <a:ea typeface="+mn-ea"/>
                <a:cs typeface="+mn-cs"/>
              </a:rPr>
              <a:t>, Steve Webb (2010) </a:t>
            </a:r>
          </a:p>
          <a:p>
            <a:r>
              <a:rPr lang="en-GB" sz="1200" i="1" kern="1200" dirty="0" smtClean="0">
                <a:solidFill>
                  <a:schemeClr val="tx1"/>
                </a:solidFill>
                <a:effectLst/>
                <a:latin typeface="+mn-lt"/>
                <a:ea typeface="+mn-ea"/>
                <a:cs typeface="+mn-cs"/>
              </a:rPr>
              <a:t>SIGIR’10, July 19–23, 2010, Geneva, Switzerland. Copyright</a:t>
            </a:r>
            <a:r>
              <a:rPr lang="en-GB" sz="1200" kern="1200" dirty="0" smtClean="0">
                <a:solidFill>
                  <a:schemeClr val="tx1"/>
                </a:solidFill>
                <a:effectLst/>
                <a:latin typeface="+mn-lt"/>
                <a:ea typeface="+mn-ea"/>
                <a:cs typeface="+mn-cs"/>
              </a:rPr>
              <a:t> p. 435–442 </a:t>
            </a:r>
          </a:p>
          <a:p>
            <a:r>
              <a:rPr lang="en-GB" sz="1200" u="sng" kern="1200" dirty="0" smtClean="0">
                <a:solidFill>
                  <a:schemeClr val="tx1"/>
                </a:solidFill>
                <a:effectLst/>
                <a:latin typeface="+mn-lt"/>
                <a:ea typeface="+mn-ea"/>
                <a:cs typeface="+mn-cs"/>
                <a:hlinkClick r:id="rId3"/>
              </a:rPr>
              <a:t>http://dl.acm.org/citation.cfm?id=1835449.1835522</a:t>
            </a:r>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This paper consists of two parts mainly. Firstly it investigates the use of social honeypots to successfully collect information about spammers from social networking communities. Secondly it analyses these spammer profiles to identify similarities in behaviour and activity for use with different classifiers to identify spammer profiles. Primary datasets are collected from Myspace and twitter in all instances of testing. To identify the best performing classifier a variety of classifiers are selected including meta-classifiers, tree classifiers and a function based classifier. During testing for the Myspace dataset </a:t>
            </a:r>
            <a:r>
              <a:rPr lang="en-GB" sz="1200" kern="1200" dirty="0" err="1" smtClean="0">
                <a:solidFill>
                  <a:schemeClr val="tx1"/>
                </a:solidFill>
                <a:effectLst/>
                <a:latin typeface="+mn-lt"/>
                <a:ea typeface="+mn-ea"/>
                <a:cs typeface="+mn-cs"/>
              </a:rPr>
              <a:t>LibSVM</a:t>
            </a:r>
            <a:r>
              <a:rPr lang="en-GB" sz="1200" kern="1200" dirty="0" smtClean="0">
                <a:solidFill>
                  <a:schemeClr val="tx1"/>
                </a:solidFill>
                <a:effectLst/>
                <a:latin typeface="+mn-lt"/>
                <a:ea typeface="+mn-ea"/>
                <a:cs typeface="+mn-cs"/>
              </a:rPr>
              <a:t>, an implementation of support vector machines classifier, is used due to its fast classification time whereas for twitter Decorate, a meta-learner for building diverse ensembles of classifiers, is used based on best performance. The test results demonstrate a successful approach when using social honeypots and machine learning techniques in social spam detection.</a:t>
            </a:r>
          </a:p>
          <a:p>
            <a:r>
              <a:rPr lang="en-GB" sz="1200" kern="1200" dirty="0" smtClean="0">
                <a:solidFill>
                  <a:schemeClr val="tx1"/>
                </a:solidFill>
                <a:effectLst/>
                <a:latin typeface="+mn-lt"/>
                <a:ea typeface="+mn-ea"/>
                <a:cs typeface="+mn-cs"/>
              </a:rPr>
              <a:t> </a:t>
            </a:r>
          </a:p>
          <a:p>
            <a:r>
              <a:rPr lang="en-GB" sz="1200" b="1" u="sng" kern="1200" dirty="0" smtClean="0">
                <a:solidFill>
                  <a:schemeClr val="tx1"/>
                </a:solidFill>
                <a:effectLst/>
                <a:latin typeface="+mn-lt"/>
                <a:ea typeface="+mn-ea"/>
                <a:cs typeface="+mn-cs"/>
              </a:rPr>
              <a:t>A Machine Learning Approach to Twitter User Classification</a:t>
            </a:r>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Marco </a:t>
            </a:r>
            <a:r>
              <a:rPr lang="en-GB" sz="1200" kern="1200" dirty="0" err="1" smtClean="0">
                <a:solidFill>
                  <a:schemeClr val="tx1"/>
                </a:solidFill>
                <a:effectLst/>
                <a:latin typeface="+mn-lt"/>
                <a:ea typeface="+mn-ea"/>
                <a:cs typeface="+mn-cs"/>
              </a:rPr>
              <a:t>Pennacchiotti</a:t>
            </a:r>
            <a:r>
              <a:rPr lang="en-GB" sz="1200" kern="1200" dirty="0" smtClean="0">
                <a:solidFill>
                  <a:schemeClr val="tx1"/>
                </a:solidFill>
                <a:effectLst/>
                <a:latin typeface="+mn-lt"/>
                <a:ea typeface="+mn-ea"/>
                <a:cs typeface="+mn-cs"/>
              </a:rPr>
              <a:t>, Ana-Maria </a:t>
            </a:r>
            <a:r>
              <a:rPr lang="en-GB" sz="1200" kern="1200" dirty="0" err="1" smtClean="0">
                <a:solidFill>
                  <a:schemeClr val="tx1"/>
                </a:solidFill>
                <a:effectLst/>
                <a:latin typeface="+mn-lt"/>
                <a:ea typeface="+mn-ea"/>
                <a:cs typeface="+mn-cs"/>
              </a:rPr>
              <a:t>Popescu</a:t>
            </a:r>
            <a:r>
              <a:rPr lang="en-GB" sz="1200" kern="1200" dirty="0" smtClean="0">
                <a:solidFill>
                  <a:schemeClr val="tx1"/>
                </a:solidFill>
                <a:effectLst/>
                <a:latin typeface="+mn-lt"/>
                <a:ea typeface="+mn-ea"/>
                <a:cs typeface="+mn-cs"/>
              </a:rPr>
              <a:t> (2011) </a:t>
            </a:r>
          </a:p>
          <a:p>
            <a:r>
              <a:rPr lang="en-GB" sz="1200" i="1" kern="1200" dirty="0" smtClean="0">
                <a:solidFill>
                  <a:schemeClr val="tx1"/>
                </a:solidFill>
                <a:effectLst/>
                <a:latin typeface="+mn-lt"/>
                <a:ea typeface="+mn-ea"/>
                <a:cs typeface="+mn-cs"/>
              </a:rPr>
              <a:t>ICWSM</a:t>
            </a:r>
            <a:r>
              <a:rPr lang="en-GB" sz="1200" kern="1200" dirty="0" smtClean="0">
                <a:solidFill>
                  <a:schemeClr val="tx1"/>
                </a:solidFill>
                <a:effectLst/>
                <a:latin typeface="+mn-lt"/>
                <a:ea typeface="+mn-ea"/>
                <a:cs typeface="+mn-cs"/>
              </a:rPr>
              <a:t> p. 281-288 </a:t>
            </a:r>
          </a:p>
          <a:p>
            <a:r>
              <a:rPr lang="en-GB" sz="1200" u="sng" kern="1200" dirty="0" smtClean="0">
                <a:solidFill>
                  <a:schemeClr val="tx1"/>
                </a:solidFill>
                <a:effectLst/>
                <a:latin typeface="+mn-lt"/>
                <a:ea typeface="+mn-ea"/>
                <a:cs typeface="+mn-cs"/>
                <a:hlinkClick r:id="rId4"/>
              </a:rPr>
              <a:t>http://www.aaai.org/ocs/index.php/ICWSM/ICWSM11/paper/viewFile/2886/3262</a:t>
            </a:r>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This paper begins by highlighting the unreliability of information gathered from user profiles only for the purpose of user classification and suggests an alternative method whereby a machine learning framework which relies on four features is used. These include user profiles, user tweeting behaviour, linguistic content of user messages and user social network features. Thereafter the framework is put to the test for three different tasks (political orientation, ethnicity and business fan detection) and result tables are displayed. The machine learning algorithm used is called Gradient Boosted Decision Trees (GBDT) which consists of an ensemble of decision trees.</a:t>
            </a:r>
          </a:p>
          <a:p>
            <a:endParaRPr lang="en-GB" sz="1200" kern="1200" dirty="0" smtClean="0">
              <a:solidFill>
                <a:schemeClr val="tx1"/>
              </a:solidFill>
              <a:effectLst/>
              <a:latin typeface="+mn-lt"/>
              <a:ea typeface="+mn-ea"/>
              <a:cs typeface="+mn-cs"/>
            </a:endParaRPr>
          </a:p>
          <a:p>
            <a:r>
              <a:rPr lang="en-GB" sz="1200" b="1" u="sng" kern="1200" dirty="0" smtClean="0">
                <a:solidFill>
                  <a:schemeClr val="tx1"/>
                </a:solidFill>
                <a:effectLst/>
                <a:latin typeface="+mn-lt"/>
                <a:ea typeface="+mn-ea"/>
                <a:cs typeface="+mn-cs"/>
              </a:rPr>
              <a:t>Learning to recognize reliable users and content in social media with coupled mutual reinforcement</a:t>
            </a:r>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Jiang </a:t>
            </a:r>
            <a:r>
              <a:rPr lang="en-GB" sz="1200" kern="1200" dirty="0" err="1" smtClean="0">
                <a:solidFill>
                  <a:schemeClr val="tx1"/>
                </a:solidFill>
                <a:effectLst/>
                <a:latin typeface="+mn-lt"/>
                <a:ea typeface="+mn-ea"/>
                <a:cs typeface="+mn-cs"/>
              </a:rPr>
              <a:t>Bian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Yandong</a:t>
            </a:r>
            <a:r>
              <a:rPr lang="en-GB" sz="1200" kern="1200" dirty="0" smtClean="0">
                <a:solidFill>
                  <a:schemeClr val="tx1"/>
                </a:solidFill>
                <a:effectLst/>
                <a:latin typeface="+mn-lt"/>
                <a:ea typeface="+mn-ea"/>
                <a:cs typeface="+mn-cs"/>
              </a:rPr>
              <a:t> Liu, Ding Zhou, Eugene </a:t>
            </a:r>
            <a:r>
              <a:rPr lang="en-GB" sz="1200" kern="1200" dirty="0" err="1" smtClean="0">
                <a:solidFill>
                  <a:schemeClr val="tx1"/>
                </a:solidFill>
                <a:effectLst/>
                <a:latin typeface="+mn-lt"/>
                <a:ea typeface="+mn-ea"/>
                <a:cs typeface="+mn-cs"/>
              </a:rPr>
              <a:t>Agichtein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Hongyuan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Zha</a:t>
            </a:r>
            <a:r>
              <a:rPr lang="en-GB" sz="1200" kern="1200" dirty="0" smtClean="0">
                <a:solidFill>
                  <a:schemeClr val="tx1"/>
                </a:solidFill>
                <a:effectLst/>
                <a:latin typeface="+mn-lt"/>
                <a:ea typeface="+mn-ea"/>
                <a:cs typeface="+mn-cs"/>
              </a:rPr>
              <a:t> (2009) </a:t>
            </a:r>
          </a:p>
          <a:p>
            <a:r>
              <a:rPr lang="en-GB" sz="1200" i="1" kern="1200" dirty="0" smtClean="0">
                <a:solidFill>
                  <a:schemeClr val="tx1"/>
                </a:solidFill>
                <a:effectLst/>
                <a:latin typeface="+mn-lt"/>
                <a:ea typeface="+mn-ea"/>
                <a:cs typeface="+mn-cs"/>
              </a:rPr>
              <a:t>Proceedings of the 18th international conference on World wide web - WWW '09</a:t>
            </a:r>
            <a:r>
              <a:rPr lang="en-GB" sz="1200" kern="1200" dirty="0" smtClean="0">
                <a:solidFill>
                  <a:schemeClr val="tx1"/>
                </a:solidFill>
                <a:effectLst/>
                <a:latin typeface="+mn-lt"/>
                <a:ea typeface="+mn-ea"/>
                <a:cs typeface="+mn-cs"/>
              </a:rPr>
              <a:t> p. 51 </a:t>
            </a:r>
          </a:p>
          <a:p>
            <a:r>
              <a:rPr lang="en-GB" sz="1200" u="sng" kern="1200" dirty="0" smtClean="0">
                <a:solidFill>
                  <a:schemeClr val="tx1"/>
                </a:solidFill>
                <a:effectLst/>
                <a:latin typeface="+mn-lt"/>
                <a:ea typeface="+mn-ea"/>
                <a:cs typeface="+mn-cs"/>
                <a:hlinkClick r:id="rId5"/>
              </a:rPr>
              <a:t>http://portal.acm.org/citation.cfm?doid=1526709.1526717</a:t>
            </a:r>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This paper goes into great detail in discussing the issue of retrieving high quality questions and answers from Community Question Answering (CQA) portals such as Yahoo! Answers. Building on previous research in traditional automatic question answering, the paper highlights the availability of user information on social media which can greatly impact on the answer quality and retrieval accuracy. A detailed explanation is given of the algorithm developed to learn answer and question quality and user reputation using coupled mutual reinforcement. Very good examples of how ideas can be converted into algorithms are demonstrated. Also the use of combined algorithms is applied to achieve better results than standard methods (SVM). The results of tests carried out on primary datasets collected from Yahoo via its API, actually show the developed mutual reinforcement framework outperforms the other methods (HITS, CQA supervised classifier - SVM). The main method used is known as </a:t>
            </a:r>
            <a:r>
              <a:rPr lang="en-GB" sz="1200" kern="1200" dirty="0" err="1" smtClean="0">
                <a:solidFill>
                  <a:schemeClr val="tx1"/>
                </a:solidFill>
                <a:effectLst/>
                <a:latin typeface="+mn-lt"/>
                <a:ea typeface="+mn-ea"/>
                <a:cs typeface="+mn-cs"/>
              </a:rPr>
              <a:t>GBrank</a:t>
            </a:r>
            <a:r>
              <a:rPr lang="en-GB" sz="1200" kern="1200" dirty="0" smtClean="0">
                <a:solidFill>
                  <a:schemeClr val="tx1"/>
                </a:solidFill>
                <a:effectLst/>
                <a:latin typeface="+mn-lt"/>
                <a:ea typeface="+mn-ea"/>
                <a:cs typeface="+mn-cs"/>
              </a:rPr>
              <a:t> which is argued to be better than other methods namely </a:t>
            </a:r>
            <a:r>
              <a:rPr lang="en-GB" sz="1200" kern="1200" dirty="0" err="1" smtClean="0">
                <a:solidFill>
                  <a:schemeClr val="tx1"/>
                </a:solidFill>
                <a:effectLst/>
                <a:latin typeface="+mn-lt"/>
                <a:ea typeface="+mn-ea"/>
                <a:cs typeface="+mn-cs"/>
              </a:rPr>
              <a:t>RankSVM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GBrank</a:t>
            </a:r>
            <a:r>
              <a:rPr lang="en-GB" sz="1200" kern="1200" dirty="0" smtClean="0">
                <a:solidFill>
                  <a:schemeClr val="tx1"/>
                </a:solidFill>
                <a:effectLst/>
                <a:latin typeface="+mn-lt"/>
                <a:ea typeface="+mn-ea"/>
                <a:cs typeface="+mn-cs"/>
              </a:rPr>
              <a:t> is optimized by adding another algorithm (CQA-MR, an algorithm developed by the authors) as an extra feature to learn the ranking function. The end result is that the combined method, </a:t>
            </a:r>
            <a:r>
              <a:rPr lang="en-GB" sz="1200" kern="1200" dirty="0" err="1" smtClean="0">
                <a:solidFill>
                  <a:schemeClr val="tx1"/>
                </a:solidFill>
                <a:effectLst/>
                <a:latin typeface="+mn-lt"/>
                <a:ea typeface="+mn-ea"/>
                <a:cs typeface="+mn-cs"/>
              </a:rPr>
              <a:t>GBrank</a:t>
            </a:r>
            <a:r>
              <a:rPr lang="en-GB" sz="1200" kern="1200" dirty="0" smtClean="0">
                <a:solidFill>
                  <a:schemeClr val="tx1"/>
                </a:solidFill>
                <a:effectLst/>
                <a:latin typeface="+mn-lt"/>
                <a:ea typeface="+mn-ea"/>
                <a:cs typeface="+mn-cs"/>
              </a:rPr>
              <a:t>-MR actually outperforms state-of-the-art supervised methods.</a:t>
            </a:r>
          </a:p>
          <a:p>
            <a:endParaRPr lang="en-GB" dirty="0"/>
          </a:p>
        </p:txBody>
      </p:sp>
      <p:sp>
        <p:nvSpPr>
          <p:cNvPr id="4" name="Slide Number Placeholder 3"/>
          <p:cNvSpPr>
            <a:spLocks noGrp="1"/>
          </p:cNvSpPr>
          <p:nvPr>
            <p:ph type="sldNum" sz="quarter" idx="10"/>
          </p:nvPr>
        </p:nvSpPr>
        <p:spPr/>
        <p:txBody>
          <a:bodyPr/>
          <a:lstStyle/>
          <a:p>
            <a:fld id="{4483946E-489E-439D-95DC-A8B227853B1E}" type="slidenum">
              <a:rPr lang="en-GB" smtClean="0"/>
              <a:pPr/>
              <a:t>6</a:t>
            </a:fld>
            <a:endParaRPr lang="en-GB"/>
          </a:p>
        </p:txBody>
      </p:sp>
    </p:spTree>
    <p:extLst>
      <p:ext uri="{BB962C8B-B14F-4D97-AF65-F5344CB8AC3E}">
        <p14:creationId xmlns:p14="http://schemas.microsoft.com/office/powerpoint/2010/main" val="1759218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err="1" smtClean="0">
                <a:solidFill>
                  <a:schemeClr val="tx1"/>
                </a:solidFill>
                <a:effectLst/>
                <a:latin typeface="+mn-lt"/>
                <a:ea typeface="+mn-ea"/>
                <a:cs typeface="+mn-cs"/>
              </a:rPr>
              <a:t>Bian</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et al.</a:t>
            </a:r>
            <a:r>
              <a:rPr lang="en-GB" sz="1200" kern="1200" dirty="0" smtClean="0">
                <a:solidFill>
                  <a:schemeClr val="tx1"/>
                </a:solidFill>
                <a:effectLst/>
                <a:latin typeface="+mn-lt"/>
                <a:ea typeface="+mn-ea"/>
                <a:cs typeface="+mn-cs"/>
              </a:rPr>
              <a:t> (2009) and Lee, </a:t>
            </a:r>
            <a:r>
              <a:rPr lang="en-GB" sz="1200" kern="1200" dirty="0" err="1" smtClean="0">
                <a:solidFill>
                  <a:schemeClr val="tx1"/>
                </a:solidFill>
                <a:effectLst/>
                <a:latin typeface="+mn-lt"/>
                <a:ea typeface="+mn-ea"/>
                <a:cs typeface="+mn-cs"/>
              </a:rPr>
              <a:t>Caverlee</a:t>
            </a:r>
            <a:r>
              <a:rPr lang="en-GB" sz="1200" kern="1200" dirty="0" smtClean="0">
                <a:solidFill>
                  <a:schemeClr val="tx1"/>
                </a:solidFill>
                <a:effectLst/>
                <a:latin typeface="+mn-lt"/>
                <a:ea typeface="+mn-ea"/>
                <a:cs typeface="+mn-cs"/>
              </a:rPr>
              <a:t> and Webb (2010) make use of the social media API’s to collect primary datasets. Also we observe that similarities exist in the manner in which the research is conducted. Throughout all three papers a model set of features is constructed and thereafter used to identify or classify information from collected datasets. Likewise the methodology observed from all three articles display similar traits and follows the same course of implementation. Firstly ideas are transformed into algorithms which are relevant to the features being researched. This model set of features is then used to train a particular machine learning method to identify similar information from sample datasets. Lee, </a:t>
            </a:r>
            <a:r>
              <a:rPr lang="en-GB" sz="1200" kern="1200" dirty="0" err="1" smtClean="0">
                <a:solidFill>
                  <a:schemeClr val="tx1"/>
                </a:solidFill>
                <a:effectLst/>
                <a:latin typeface="+mn-lt"/>
                <a:ea typeface="+mn-ea"/>
                <a:cs typeface="+mn-cs"/>
              </a:rPr>
              <a:t>Caverlee</a:t>
            </a:r>
            <a:r>
              <a:rPr lang="en-GB" sz="1200" kern="1200" dirty="0" smtClean="0">
                <a:solidFill>
                  <a:schemeClr val="tx1"/>
                </a:solidFill>
                <a:effectLst/>
                <a:latin typeface="+mn-lt"/>
                <a:ea typeface="+mn-ea"/>
                <a:cs typeface="+mn-cs"/>
              </a:rPr>
              <a:t> and Webb (2010) start by collecting data from social honeypots to obtain and analyse a subset of features which are unique to spammer profiles such as their behaviour and friends on social networks. Thereafter these sets of features are used to compile algorithms which are used in conjunction with machine learning classifiers such as SVM (Support Vector Machine) to identify unknown spammer profiles on social networks. The classifiers are trained to learn the subset of features which are common to spammers, to achieve high precision with low false positives. </a:t>
            </a:r>
            <a:r>
              <a:rPr lang="en-GB" sz="1200" kern="1200" dirty="0" err="1" smtClean="0">
                <a:solidFill>
                  <a:schemeClr val="tx1"/>
                </a:solidFill>
                <a:effectLst/>
                <a:latin typeface="+mn-lt"/>
                <a:ea typeface="+mn-ea"/>
                <a:cs typeface="+mn-cs"/>
              </a:rPr>
              <a:t>Bian</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et al.</a:t>
            </a:r>
            <a:r>
              <a:rPr lang="en-GB" sz="1200" kern="1200" dirty="0" smtClean="0">
                <a:solidFill>
                  <a:schemeClr val="tx1"/>
                </a:solidFill>
                <a:effectLst/>
                <a:latin typeface="+mn-lt"/>
                <a:ea typeface="+mn-ea"/>
                <a:cs typeface="+mn-cs"/>
              </a:rPr>
              <a:t> (2009) follow a similar approach but on a different dataset and with different objectives. </a:t>
            </a:r>
            <a:r>
              <a:rPr lang="en-GB" sz="1200" kern="1200" dirty="0" err="1" smtClean="0">
                <a:solidFill>
                  <a:schemeClr val="tx1"/>
                </a:solidFill>
                <a:effectLst/>
                <a:latin typeface="+mn-lt"/>
                <a:ea typeface="+mn-ea"/>
                <a:cs typeface="+mn-cs"/>
              </a:rPr>
              <a:t>Bian</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et al.</a:t>
            </a:r>
            <a:r>
              <a:rPr lang="en-GB" sz="1200" kern="1200" dirty="0" smtClean="0">
                <a:solidFill>
                  <a:schemeClr val="tx1"/>
                </a:solidFill>
                <a:effectLst/>
                <a:latin typeface="+mn-lt"/>
                <a:ea typeface="+mn-ea"/>
                <a:cs typeface="+mn-cs"/>
              </a:rPr>
              <a:t> (2009) develop a coupled mutual reinforcement framework which is used to model answer and question quality and user reputation. This model framework is then used in conjunction with a classifier called </a:t>
            </a:r>
            <a:r>
              <a:rPr lang="en-GB" sz="1200" kern="1200" dirty="0" err="1" smtClean="0">
                <a:solidFill>
                  <a:schemeClr val="tx1"/>
                </a:solidFill>
                <a:effectLst/>
                <a:latin typeface="+mn-lt"/>
                <a:ea typeface="+mn-ea"/>
                <a:cs typeface="+mn-cs"/>
              </a:rPr>
              <a:t>GBrank</a:t>
            </a:r>
            <a:r>
              <a:rPr lang="en-GB" sz="1200" kern="1200" dirty="0" smtClean="0">
                <a:solidFill>
                  <a:schemeClr val="tx1"/>
                </a:solidFill>
                <a:effectLst/>
                <a:latin typeface="+mn-lt"/>
                <a:ea typeface="+mn-ea"/>
                <a:cs typeface="+mn-cs"/>
              </a:rPr>
              <a:t> to obtain the highest precision in ranking. The mutual reinforcement framework is used to optimise the </a:t>
            </a:r>
            <a:r>
              <a:rPr lang="en-GB" sz="1200" kern="1200" dirty="0" err="1" smtClean="0">
                <a:solidFill>
                  <a:schemeClr val="tx1"/>
                </a:solidFill>
                <a:effectLst/>
                <a:latin typeface="+mn-lt"/>
                <a:ea typeface="+mn-ea"/>
                <a:cs typeface="+mn-cs"/>
              </a:rPr>
              <a:t>GBrank</a:t>
            </a:r>
            <a:r>
              <a:rPr lang="en-GB" sz="1200" kern="1200" dirty="0" smtClean="0">
                <a:solidFill>
                  <a:schemeClr val="tx1"/>
                </a:solidFill>
                <a:effectLst/>
                <a:latin typeface="+mn-lt"/>
                <a:ea typeface="+mn-ea"/>
                <a:cs typeface="+mn-cs"/>
              </a:rPr>
              <a:t> classifier by using its results as extra features for learning the ranking function. </a:t>
            </a:r>
            <a:r>
              <a:rPr lang="en-GB" sz="1200" kern="1200" dirty="0" err="1" smtClean="0">
                <a:solidFill>
                  <a:schemeClr val="tx1"/>
                </a:solidFill>
                <a:effectLst/>
                <a:latin typeface="+mn-lt"/>
                <a:ea typeface="+mn-ea"/>
                <a:cs typeface="+mn-cs"/>
              </a:rPr>
              <a:t>Pennacchiotti</a:t>
            </a:r>
            <a:r>
              <a:rPr lang="en-GB" sz="1200" kern="1200" dirty="0" smtClean="0">
                <a:solidFill>
                  <a:schemeClr val="tx1"/>
                </a:solidFill>
                <a:effectLst/>
                <a:latin typeface="+mn-lt"/>
                <a:ea typeface="+mn-ea"/>
                <a:cs typeface="+mn-cs"/>
              </a:rPr>
              <a:t> and </a:t>
            </a:r>
            <a:r>
              <a:rPr lang="en-GB" sz="1200" kern="1200" dirty="0" err="1" smtClean="0">
                <a:solidFill>
                  <a:schemeClr val="tx1"/>
                </a:solidFill>
                <a:effectLst/>
                <a:latin typeface="+mn-lt"/>
                <a:ea typeface="+mn-ea"/>
                <a:cs typeface="+mn-cs"/>
              </a:rPr>
              <a:t>Popescu</a:t>
            </a:r>
            <a:r>
              <a:rPr lang="en-GB" sz="1200" kern="1200" dirty="0" smtClean="0">
                <a:solidFill>
                  <a:schemeClr val="tx1"/>
                </a:solidFill>
                <a:effectLst/>
                <a:latin typeface="+mn-lt"/>
                <a:ea typeface="+mn-ea"/>
                <a:cs typeface="+mn-cs"/>
              </a:rPr>
              <a:t> (2011) also follow the exact same methodology whereby a set of features are used in conjunction with a supervised machine learning framework to act as models for specific user classification tasks. So throughout all three papers we see a similar trend whereby a sample set of features, which is specific to what they are attempting to identify, is used to train the machine learning classifier. This demonstrates how a machine learning classifier is used to develop a framework which can be taught to identify specific types of information from large datasets which all show similar trends. The complexity of the framework can vary depending on the features selected to be used in training the machine learning algorithm. For example </a:t>
            </a:r>
            <a:r>
              <a:rPr lang="en-GB" sz="1200" kern="1200" dirty="0" err="1" smtClean="0">
                <a:solidFill>
                  <a:schemeClr val="tx1"/>
                </a:solidFill>
                <a:effectLst/>
                <a:latin typeface="+mn-lt"/>
                <a:ea typeface="+mn-ea"/>
                <a:cs typeface="+mn-cs"/>
              </a:rPr>
              <a:t>Bian</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et al.</a:t>
            </a:r>
            <a:r>
              <a:rPr lang="en-GB" sz="1200" kern="1200" dirty="0" smtClean="0">
                <a:solidFill>
                  <a:schemeClr val="tx1"/>
                </a:solidFill>
                <a:effectLst/>
                <a:latin typeface="+mn-lt"/>
                <a:ea typeface="+mn-ea"/>
                <a:cs typeface="+mn-cs"/>
              </a:rPr>
              <a:t> (2009) use the results of one algorithm (the mutual reinforcement framework) in conjunction with another machine learning method (</a:t>
            </a:r>
            <a:r>
              <a:rPr lang="en-GB" sz="1200" kern="1200" dirty="0" err="1" smtClean="0">
                <a:solidFill>
                  <a:schemeClr val="tx1"/>
                </a:solidFill>
                <a:effectLst/>
                <a:latin typeface="+mn-lt"/>
                <a:ea typeface="+mn-ea"/>
                <a:cs typeface="+mn-cs"/>
              </a:rPr>
              <a:t>GBrank</a:t>
            </a:r>
            <a:r>
              <a:rPr lang="en-GB" sz="1200" kern="1200" dirty="0" smtClean="0">
                <a:solidFill>
                  <a:schemeClr val="tx1"/>
                </a:solidFill>
                <a:effectLst/>
                <a:latin typeface="+mn-lt"/>
                <a:ea typeface="+mn-ea"/>
                <a:cs typeface="+mn-cs"/>
              </a:rPr>
              <a:t>) to rank information. This in turn raises the question “</a:t>
            </a:r>
            <a:r>
              <a:rPr lang="en-GB" sz="1200" i="1" kern="1200" dirty="0" smtClean="0">
                <a:solidFill>
                  <a:schemeClr val="tx1"/>
                </a:solidFill>
                <a:effectLst/>
                <a:latin typeface="+mn-lt"/>
                <a:ea typeface="+mn-ea"/>
                <a:cs typeface="+mn-cs"/>
              </a:rPr>
              <a:t>how many different types of machine learning methods exist?</a:t>
            </a:r>
            <a:r>
              <a:rPr lang="en-GB" sz="1200" kern="1200" dirty="0" smtClean="0">
                <a:solidFill>
                  <a:schemeClr val="tx1"/>
                </a:solidFill>
                <a:effectLst/>
                <a:latin typeface="+mn-lt"/>
                <a:ea typeface="+mn-ea"/>
                <a:cs typeface="+mn-cs"/>
              </a:rPr>
              <a:t>” As is noticeable from the aforementioned papers there exist machine learning methods which are known as classifiers such as </a:t>
            </a:r>
            <a:r>
              <a:rPr lang="en-GB" sz="1200" kern="1200" dirty="0" err="1" smtClean="0">
                <a:solidFill>
                  <a:schemeClr val="tx1"/>
                </a:solidFill>
                <a:effectLst/>
                <a:latin typeface="+mn-lt"/>
                <a:ea typeface="+mn-ea"/>
                <a:cs typeface="+mn-cs"/>
              </a:rPr>
              <a:t>LibSVM</a:t>
            </a:r>
            <a:r>
              <a:rPr lang="en-GB" sz="1200" kern="1200" dirty="0" smtClean="0">
                <a:solidFill>
                  <a:schemeClr val="tx1"/>
                </a:solidFill>
                <a:effectLst/>
                <a:latin typeface="+mn-lt"/>
                <a:ea typeface="+mn-ea"/>
                <a:cs typeface="+mn-cs"/>
              </a:rPr>
              <a:t>, Decorate used by Lee, </a:t>
            </a:r>
            <a:r>
              <a:rPr lang="en-GB" sz="1200" kern="1200" dirty="0" err="1" smtClean="0">
                <a:solidFill>
                  <a:schemeClr val="tx1"/>
                </a:solidFill>
                <a:effectLst/>
                <a:latin typeface="+mn-lt"/>
                <a:ea typeface="+mn-ea"/>
                <a:cs typeface="+mn-cs"/>
              </a:rPr>
              <a:t>Caverlee</a:t>
            </a:r>
            <a:r>
              <a:rPr lang="en-GB" sz="1200" kern="1200" dirty="0" smtClean="0">
                <a:solidFill>
                  <a:schemeClr val="tx1"/>
                </a:solidFill>
                <a:effectLst/>
                <a:latin typeface="+mn-lt"/>
                <a:ea typeface="+mn-ea"/>
                <a:cs typeface="+mn-cs"/>
              </a:rPr>
              <a:t> and Webb (2010) to classify information and also we find the mention of other machine learning methods such as </a:t>
            </a:r>
            <a:r>
              <a:rPr lang="en-GB" sz="1200" kern="1200" dirty="0" err="1" smtClean="0">
                <a:solidFill>
                  <a:schemeClr val="tx1"/>
                </a:solidFill>
                <a:effectLst/>
                <a:latin typeface="+mn-lt"/>
                <a:ea typeface="+mn-ea"/>
                <a:cs typeface="+mn-cs"/>
              </a:rPr>
              <a:t>GBrank</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RankSVM</a:t>
            </a:r>
            <a:r>
              <a:rPr lang="en-GB" sz="1200" kern="1200" dirty="0" smtClean="0">
                <a:solidFill>
                  <a:schemeClr val="tx1"/>
                </a:solidFill>
                <a:effectLst/>
                <a:latin typeface="+mn-lt"/>
                <a:ea typeface="+mn-ea"/>
                <a:cs typeface="+mn-cs"/>
              </a:rPr>
              <a:t> which are used by </a:t>
            </a:r>
            <a:r>
              <a:rPr lang="en-GB" sz="1200" kern="1200" dirty="0" err="1" smtClean="0">
                <a:solidFill>
                  <a:schemeClr val="tx1"/>
                </a:solidFill>
                <a:effectLst/>
                <a:latin typeface="+mn-lt"/>
                <a:ea typeface="+mn-ea"/>
                <a:cs typeface="+mn-cs"/>
              </a:rPr>
              <a:t>Bian</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et al.</a:t>
            </a:r>
            <a:r>
              <a:rPr lang="en-GB" sz="1200" kern="1200" dirty="0" smtClean="0">
                <a:solidFill>
                  <a:schemeClr val="tx1"/>
                </a:solidFill>
                <a:effectLst/>
                <a:latin typeface="+mn-lt"/>
                <a:ea typeface="+mn-ea"/>
                <a:cs typeface="+mn-cs"/>
              </a:rPr>
              <a:t> (2009) for ranking information based on a specific criteria. Lee, </a:t>
            </a:r>
            <a:r>
              <a:rPr lang="en-GB" sz="1200" kern="1200" dirty="0" err="1" smtClean="0">
                <a:solidFill>
                  <a:schemeClr val="tx1"/>
                </a:solidFill>
                <a:effectLst/>
                <a:latin typeface="+mn-lt"/>
                <a:ea typeface="+mn-ea"/>
                <a:cs typeface="+mn-cs"/>
              </a:rPr>
              <a:t>Caverlee</a:t>
            </a:r>
            <a:r>
              <a:rPr lang="en-GB" sz="1200" kern="1200" dirty="0" smtClean="0">
                <a:solidFill>
                  <a:schemeClr val="tx1"/>
                </a:solidFill>
                <a:effectLst/>
                <a:latin typeface="+mn-lt"/>
                <a:ea typeface="+mn-ea"/>
                <a:cs typeface="+mn-cs"/>
              </a:rPr>
              <a:t> and Webb (2010) </a:t>
            </a:r>
            <a:r>
              <a:rPr lang="en-GB" sz="1200" kern="1200" dirty="0" err="1" smtClean="0">
                <a:solidFill>
                  <a:schemeClr val="tx1"/>
                </a:solidFill>
                <a:effectLst/>
                <a:latin typeface="+mn-lt"/>
                <a:ea typeface="+mn-ea"/>
                <a:cs typeface="+mn-cs"/>
              </a:rPr>
              <a:t>furthurmore</a:t>
            </a:r>
            <a:r>
              <a:rPr lang="en-GB" sz="1200" kern="1200" dirty="0" smtClean="0">
                <a:solidFill>
                  <a:schemeClr val="tx1"/>
                </a:solidFill>
                <a:effectLst/>
                <a:latin typeface="+mn-lt"/>
                <a:ea typeface="+mn-ea"/>
                <a:cs typeface="+mn-cs"/>
              </a:rPr>
              <a:t> raise awareness of the existence of different types of the classifiers by mentioning meta-classifiers, tree classifiers and function based classifiers. These different types of classifiers were all used for the same task which indicates they must have similar functionality but presumably the manner in which they function is different. Likewise it must be noted that different types of machine learning methods exist as </a:t>
            </a:r>
            <a:r>
              <a:rPr lang="en-GB" sz="1200" kern="1200" dirty="0" err="1" smtClean="0">
                <a:solidFill>
                  <a:schemeClr val="tx1"/>
                </a:solidFill>
                <a:effectLst/>
                <a:latin typeface="+mn-lt"/>
                <a:ea typeface="+mn-ea"/>
                <a:cs typeface="+mn-cs"/>
              </a:rPr>
              <a:t>Pennacchiotti</a:t>
            </a:r>
            <a:r>
              <a:rPr lang="en-GB" sz="1200" kern="1200" dirty="0" smtClean="0">
                <a:solidFill>
                  <a:schemeClr val="tx1"/>
                </a:solidFill>
                <a:effectLst/>
                <a:latin typeface="+mn-lt"/>
                <a:ea typeface="+mn-ea"/>
                <a:cs typeface="+mn-cs"/>
              </a:rPr>
              <a:t> and </a:t>
            </a:r>
            <a:r>
              <a:rPr lang="en-GB" sz="1200" kern="1200" dirty="0" err="1" smtClean="0">
                <a:solidFill>
                  <a:schemeClr val="tx1"/>
                </a:solidFill>
                <a:effectLst/>
                <a:latin typeface="+mn-lt"/>
                <a:ea typeface="+mn-ea"/>
                <a:cs typeface="+mn-cs"/>
              </a:rPr>
              <a:t>Popescu</a:t>
            </a:r>
            <a:r>
              <a:rPr lang="en-GB" sz="1200" kern="1200" dirty="0" smtClean="0">
                <a:solidFill>
                  <a:schemeClr val="tx1"/>
                </a:solidFill>
                <a:effectLst/>
                <a:latin typeface="+mn-lt"/>
                <a:ea typeface="+mn-ea"/>
                <a:cs typeface="+mn-cs"/>
              </a:rPr>
              <a:t> (2011) use the machine learning method to identify specific information whereas </a:t>
            </a:r>
            <a:r>
              <a:rPr lang="en-GB" sz="1200" kern="1200" dirty="0" err="1" smtClean="0">
                <a:solidFill>
                  <a:schemeClr val="tx1"/>
                </a:solidFill>
                <a:effectLst/>
                <a:latin typeface="+mn-lt"/>
                <a:ea typeface="+mn-ea"/>
                <a:cs typeface="+mn-cs"/>
              </a:rPr>
              <a:t>Bian</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et al.</a:t>
            </a:r>
            <a:r>
              <a:rPr lang="en-GB" sz="1200" kern="1200" dirty="0" smtClean="0">
                <a:solidFill>
                  <a:schemeClr val="tx1"/>
                </a:solidFill>
                <a:effectLst/>
                <a:latin typeface="+mn-lt"/>
                <a:ea typeface="+mn-ea"/>
                <a:cs typeface="+mn-cs"/>
              </a:rPr>
              <a:t> (2009) use it to rank information based on quality. </a:t>
            </a:r>
            <a:r>
              <a:rPr lang="en-GB" sz="1200" kern="1200" dirty="0" err="1" smtClean="0">
                <a:solidFill>
                  <a:schemeClr val="tx1"/>
                </a:solidFill>
                <a:effectLst/>
                <a:latin typeface="+mn-lt"/>
                <a:ea typeface="+mn-ea"/>
                <a:cs typeface="+mn-cs"/>
              </a:rPr>
              <a:t>Pennacchiotti</a:t>
            </a:r>
            <a:r>
              <a:rPr lang="en-GB" sz="1200" kern="1200" dirty="0" smtClean="0">
                <a:solidFill>
                  <a:schemeClr val="tx1"/>
                </a:solidFill>
                <a:effectLst/>
                <a:latin typeface="+mn-lt"/>
                <a:ea typeface="+mn-ea"/>
                <a:cs typeface="+mn-cs"/>
              </a:rPr>
              <a:t> and </a:t>
            </a:r>
            <a:r>
              <a:rPr lang="en-GB" sz="1200" kern="1200" dirty="0" err="1" smtClean="0">
                <a:solidFill>
                  <a:schemeClr val="tx1"/>
                </a:solidFill>
                <a:effectLst/>
                <a:latin typeface="+mn-lt"/>
                <a:ea typeface="+mn-ea"/>
                <a:cs typeface="+mn-cs"/>
              </a:rPr>
              <a:t>Popescu</a:t>
            </a:r>
            <a:r>
              <a:rPr lang="en-GB" sz="1200" kern="1200" dirty="0" smtClean="0">
                <a:solidFill>
                  <a:schemeClr val="tx1"/>
                </a:solidFill>
                <a:effectLst/>
                <a:latin typeface="+mn-lt"/>
                <a:ea typeface="+mn-ea"/>
                <a:cs typeface="+mn-cs"/>
              </a:rPr>
              <a:t> (2011) could have improved the accuracy of their methodology by testing a wider range of classifiers and comparing their results rather than selecting one based on fastest decoding time.</a:t>
            </a:r>
          </a:p>
          <a:p>
            <a:endParaRPr lang="en-GB" dirty="0" smtClean="0"/>
          </a:p>
          <a:p>
            <a:pPr algn="l"/>
            <a:r>
              <a:rPr lang="en-GB" sz="1200" dirty="0" err="1" smtClean="0">
                <a:solidFill>
                  <a:schemeClr val="tx1">
                    <a:lumMod val="95000"/>
                    <a:lumOff val="5000"/>
                  </a:schemeClr>
                </a:solidFill>
                <a:effectLst/>
              </a:rPr>
              <a:t>Bian</a:t>
            </a:r>
            <a:r>
              <a:rPr lang="en-GB" sz="1200" dirty="0" smtClean="0">
                <a:solidFill>
                  <a:schemeClr val="tx1">
                    <a:lumMod val="95000"/>
                    <a:lumOff val="5000"/>
                  </a:schemeClr>
                </a:solidFill>
                <a:effectLst/>
              </a:rPr>
              <a:t>, J., Liu, Y., Ding Zhou, </a:t>
            </a:r>
            <a:r>
              <a:rPr lang="en-GB" sz="1200" dirty="0" err="1" smtClean="0">
                <a:solidFill>
                  <a:schemeClr val="tx1">
                    <a:lumMod val="95000"/>
                    <a:lumOff val="5000"/>
                  </a:schemeClr>
                </a:solidFill>
                <a:effectLst/>
              </a:rPr>
              <a:t>Agichtein</a:t>
            </a:r>
            <a:r>
              <a:rPr lang="en-GB" sz="1200" dirty="0" smtClean="0">
                <a:solidFill>
                  <a:schemeClr val="tx1">
                    <a:lumMod val="95000"/>
                    <a:lumOff val="5000"/>
                  </a:schemeClr>
                </a:solidFill>
                <a:effectLst/>
              </a:rPr>
              <a:t>, E., </a:t>
            </a:r>
            <a:r>
              <a:rPr lang="en-GB" sz="1200" dirty="0" err="1" smtClean="0">
                <a:solidFill>
                  <a:schemeClr val="tx1">
                    <a:lumMod val="95000"/>
                    <a:lumOff val="5000"/>
                  </a:schemeClr>
                </a:solidFill>
                <a:effectLst/>
              </a:rPr>
              <a:t>Zha</a:t>
            </a:r>
            <a:r>
              <a:rPr lang="en-GB" sz="1200" dirty="0" smtClean="0">
                <a:solidFill>
                  <a:schemeClr val="tx1">
                    <a:lumMod val="95000"/>
                    <a:lumOff val="5000"/>
                  </a:schemeClr>
                </a:solidFill>
                <a:effectLst/>
              </a:rPr>
              <a:t>, H. (2009) </a:t>
            </a:r>
            <a:r>
              <a:rPr lang="en-GB" sz="1200" dirty="0" smtClean="0">
                <a:solidFill>
                  <a:schemeClr val="tx1">
                    <a:lumMod val="95000"/>
                    <a:lumOff val="5000"/>
                  </a:schemeClr>
                </a:solidFill>
              </a:rPr>
              <a:t>Learning to recognize reliable users and content in social media with coupled mutual reinforcement. </a:t>
            </a:r>
            <a:r>
              <a:rPr lang="en-GB" sz="1200" i="1" dirty="0" smtClean="0">
                <a:solidFill>
                  <a:schemeClr val="tx1">
                    <a:lumMod val="95000"/>
                    <a:lumOff val="5000"/>
                  </a:schemeClr>
                </a:solidFill>
              </a:rPr>
              <a:t>Proceedings of the 18th international conference on World wide web - WWW '09 </a:t>
            </a:r>
            <a:r>
              <a:rPr lang="en-GB" sz="1200" u="sng" dirty="0" smtClean="0">
                <a:solidFill>
                  <a:schemeClr val="tx1">
                    <a:lumMod val="95000"/>
                    <a:lumOff val="5000"/>
                  </a:schemeClr>
                </a:solidFill>
              </a:rPr>
              <a:t>[online] </a:t>
            </a:r>
            <a:r>
              <a:rPr lang="en-GB" sz="1200" dirty="0" smtClean="0">
                <a:solidFill>
                  <a:schemeClr val="tx1">
                    <a:lumMod val="95000"/>
                    <a:lumOff val="5000"/>
                  </a:schemeClr>
                </a:solidFill>
              </a:rPr>
              <a:t>p. 51 [Accessed 10 November 2014]. Available at:&lt;</a:t>
            </a:r>
            <a:r>
              <a:rPr lang="en-GB" sz="1200" dirty="0" smtClean="0">
                <a:solidFill>
                  <a:schemeClr val="tx1">
                    <a:lumMod val="95000"/>
                    <a:lumOff val="5000"/>
                  </a:schemeClr>
                </a:solidFill>
                <a:effectLst/>
                <a:hlinkClick r:id="rId3"/>
              </a:rPr>
              <a:t>http://portal.acm.org/citation.cfm?doid=1526709.1526717</a:t>
            </a:r>
            <a:r>
              <a:rPr lang="en-GB" sz="1200" dirty="0" smtClean="0">
                <a:solidFill>
                  <a:schemeClr val="tx1">
                    <a:lumMod val="95000"/>
                    <a:lumOff val="5000"/>
                  </a:schemeClr>
                </a:solidFill>
              </a:rPr>
              <a:t>&gt;.</a:t>
            </a:r>
          </a:p>
          <a:p>
            <a:pPr algn="l"/>
            <a:endParaRPr lang="en-GB" sz="1200" dirty="0" smtClean="0">
              <a:solidFill>
                <a:schemeClr val="tx1">
                  <a:lumMod val="95000"/>
                  <a:lumOff val="5000"/>
                </a:schemeClr>
              </a:solidFill>
            </a:endParaRPr>
          </a:p>
          <a:p>
            <a:pPr algn="l"/>
            <a:r>
              <a:rPr lang="en-GB" sz="1200" dirty="0" err="1" smtClean="0">
                <a:solidFill>
                  <a:schemeClr val="tx1">
                    <a:lumMod val="95000"/>
                    <a:lumOff val="5000"/>
                  </a:schemeClr>
                </a:solidFill>
              </a:rPr>
              <a:t>Pennacchiotti</a:t>
            </a:r>
            <a:r>
              <a:rPr lang="en-GB" sz="1200" dirty="0" smtClean="0">
                <a:solidFill>
                  <a:schemeClr val="tx1">
                    <a:lumMod val="95000"/>
                    <a:lumOff val="5000"/>
                  </a:schemeClr>
                </a:solidFill>
              </a:rPr>
              <a:t>, M. and </a:t>
            </a:r>
            <a:r>
              <a:rPr lang="en-GB" sz="1200" dirty="0" err="1" smtClean="0">
                <a:solidFill>
                  <a:schemeClr val="tx1">
                    <a:lumMod val="95000"/>
                    <a:lumOff val="5000"/>
                  </a:schemeClr>
                </a:solidFill>
              </a:rPr>
              <a:t>Popescu</a:t>
            </a:r>
            <a:r>
              <a:rPr lang="en-GB" sz="1200" dirty="0" smtClean="0">
                <a:solidFill>
                  <a:schemeClr val="tx1">
                    <a:lumMod val="95000"/>
                    <a:lumOff val="5000"/>
                  </a:schemeClr>
                </a:solidFill>
              </a:rPr>
              <a:t>, A. (2011) </a:t>
            </a:r>
            <a:r>
              <a:rPr lang="en-GB" sz="1200" dirty="0" smtClean="0">
                <a:solidFill>
                  <a:schemeClr val="tx1">
                    <a:lumMod val="95000"/>
                    <a:lumOff val="5000"/>
                  </a:schemeClr>
                </a:solidFill>
                <a:effectLst/>
              </a:rPr>
              <a:t>A Machine Learning Approach to Twitter User Classification. </a:t>
            </a:r>
            <a:r>
              <a:rPr lang="en-GB" sz="1200" i="1" dirty="0" smtClean="0">
                <a:solidFill>
                  <a:schemeClr val="tx1">
                    <a:lumMod val="95000"/>
                    <a:lumOff val="5000"/>
                  </a:schemeClr>
                </a:solidFill>
                <a:effectLst/>
              </a:rPr>
              <a:t>ICWSM </a:t>
            </a:r>
            <a:r>
              <a:rPr lang="en-GB" sz="1200" dirty="0" smtClean="0">
                <a:solidFill>
                  <a:schemeClr val="tx1">
                    <a:lumMod val="95000"/>
                    <a:lumOff val="5000"/>
                  </a:schemeClr>
                </a:solidFill>
                <a:effectLst/>
              </a:rPr>
              <a:t>[online] p. 281-288 [Accessed 10 November 2014]. Available at:&lt;</a:t>
            </a:r>
            <a:r>
              <a:rPr lang="en-GB" sz="1200" dirty="0" smtClean="0">
                <a:solidFill>
                  <a:schemeClr val="tx1">
                    <a:lumMod val="95000"/>
                    <a:lumOff val="5000"/>
                  </a:schemeClr>
                </a:solidFill>
                <a:effectLst/>
                <a:hlinkClick r:id="rId4"/>
              </a:rPr>
              <a:t>http://www.aaai.org/ocs/index.php/ICWSM/ICWSM11/paper/viewFile/2886/3262</a:t>
            </a:r>
            <a:r>
              <a:rPr lang="en-GB" sz="1200" dirty="0" smtClean="0">
                <a:solidFill>
                  <a:schemeClr val="tx1">
                    <a:lumMod val="95000"/>
                    <a:lumOff val="5000"/>
                  </a:schemeClr>
                </a:solidFill>
                <a:effectLst/>
              </a:rPr>
              <a:t>&gt;</a:t>
            </a:r>
            <a:r>
              <a:rPr lang="en-GB" sz="1200" dirty="0" smtClean="0">
                <a:effectLst/>
              </a:rPr>
              <a:t/>
            </a:r>
            <a:br>
              <a:rPr lang="en-GB" sz="1200" dirty="0" smtClean="0">
                <a:effectLst/>
              </a:rPr>
            </a:br>
            <a:endParaRPr lang="en-GB" sz="1200" dirty="0" smtClean="0">
              <a:effectLst/>
            </a:endParaRPr>
          </a:p>
          <a:p>
            <a:pPr algn="l"/>
            <a:r>
              <a:rPr lang="en-GB" sz="1200" dirty="0" smtClean="0">
                <a:solidFill>
                  <a:schemeClr val="tx1">
                    <a:lumMod val="95000"/>
                    <a:lumOff val="5000"/>
                  </a:schemeClr>
                </a:solidFill>
                <a:effectLst/>
              </a:rPr>
              <a:t>Lee, K., </a:t>
            </a:r>
            <a:r>
              <a:rPr lang="en-GB" sz="1200" dirty="0" err="1" smtClean="0">
                <a:solidFill>
                  <a:schemeClr val="tx1">
                    <a:lumMod val="95000"/>
                    <a:lumOff val="5000"/>
                  </a:schemeClr>
                </a:solidFill>
                <a:effectLst/>
              </a:rPr>
              <a:t>Caverlee</a:t>
            </a:r>
            <a:r>
              <a:rPr lang="en-GB" sz="1200" dirty="0" smtClean="0">
                <a:solidFill>
                  <a:schemeClr val="tx1">
                    <a:lumMod val="95000"/>
                    <a:lumOff val="5000"/>
                  </a:schemeClr>
                </a:solidFill>
                <a:effectLst/>
              </a:rPr>
              <a:t>, J. and Webb, S. (2010) Uncovering social spammers: social honeypots+ machine learning. </a:t>
            </a:r>
            <a:r>
              <a:rPr lang="en-GB" sz="1200" i="1" dirty="0" smtClean="0">
                <a:solidFill>
                  <a:schemeClr val="tx1">
                    <a:lumMod val="95000"/>
                    <a:lumOff val="5000"/>
                  </a:schemeClr>
                </a:solidFill>
                <a:effectLst/>
              </a:rPr>
              <a:t>SIGIR’10 </a:t>
            </a:r>
            <a:r>
              <a:rPr lang="en-GB" sz="1200" dirty="0" smtClean="0">
                <a:solidFill>
                  <a:schemeClr val="tx1">
                    <a:lumMod val="95000"/>
                    <a:lumOff val="5000"/>
                  </a:schemeClr>
                </a:solidFill>
                <a:effectLst/>
              </a:rPr>
              <a:t>[online]. Geneva, Switzerland 19–23 July, 2010. [Accessed 10 November 2014]. </a:t>
            </a:r>
            <a:r>
              <a:rPr lang="en-GB" sz="1200" dirty="0" err="1" smtClean="0">
                <a:solidFill>
                  <a:schemeClr val="tx1">
                    <a:lumMod val="95000"/>
                    <a:lumOff val="5000"/>
                  </a:schemeClr>
                </a:solidFill>
                <a:effectLst/>
              </a:rPr>
              <a:t>Avaiable</a:t>
            </a:r>
            <a:r>
              <a:rPr lang="en-GB" sz="1200" dirty="0" smtClean="0">
                <a:solidFill>
                  <a:schemeClr val="tx1">
                    <a:lumMod val="95000"/>
                    <a:lumOff val="5000"/>
                  </a:schemeClr>
                </a:solidFill>
                <a:effectLst/>
              </a:rPr>
              <a:t> at:&lt;</a:t>
            </a:r>
            <a:r>
              <a:rPr lang="en-GB" sz="1200" dirty="0" smtClean="0">
                <a:solidFill>
                  <a:schemeClr val="tx1">
                    <a:lumMod val="95000"/>
                    <a:lumOff val="5000"/>
                  </a:schemeClr>
                </a:solidFill>
                <a:effectLst/>
                <a:hlinkClick r:id="rId5"/>
              </a:rPr>
              <a:t> http://dl.acm.org/citation.cfm?id=1835449.1835522</a:t>
            </a:r>
            <a:r>
              <a:rPr lang="en-GB" sz="1200" dirty="0" smtClean="0">
                <a:solidFill>
                  <a:schemeClr val="tx1">
                    <a:lumMod val="95000"/>
                    <a:lumOff val="5000"/>
                  </a:schemeClr>
                </a:solidFill>
                <a:effectLst/>
              </a:rPr>
              <a:t>&gt;. </a:t>
            </a:r>
            <a:endParaRPr lang="en-GB" dirty="0"/>
          </a:p>
        </p:txBody>
      </p:sp>
      <p:sp>
        <p:nvSpPr>
          <p:cNvPr id="4" name="Slide Number Placeholder 3"/>
          <p:cNvSpPr>
            <a:spLocks noGrp="1"/>
          </p:cNvSpPr>
          <p:nvPr>
            <p:ph type="sldNum" sz="quarter" idx="10"/>
          </p:nvPr>
        </p:nvSpPr>
        <p:spPr/>
        <p:txBody>
          <a:bodyPr/>
          <a:lstStyle/>
          <a:p>
            <a:fld id="{4483946E-489E-439D-95DC-A8B227853B1E}" type="slidenum">
              <a:rPr lang="en-GB" smtClean="0"/>
              <a:pPr/>
              <a:t>7</a:t>
            </a:fld>
            <a:endParaRPr lang="en-GB"/>
          </a:p>
        </p:txBody>
      </p:sp>
    </p:spTree>
    <p:extLst>
      <p:ext uri="{BB962C8B-B14F-4D97-AF65-F5344CB8AC3E}">
        <p14:creationId xmlns:p14="http://schemas.microsoft.com/office/powerpoint/2010/main" val="1759218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15000"/>
              </a:lnSpc>
              <a:spcAft>
                <a:spcPts val="1000"/>
              </a:spcAft>
            </a:pPr>
            <a:r>
              <a:rPr lang="en-GB" sz="1200" dirty="0" err="1" smtClean="0">
                <a:effectLst/>
                <a:latin typeface="+mn-lt"/>
                <a:ea typeface="Calibri"/>
                <a:cs typeface="Times New Roman"/>
              </a:rPr>
              <a:t>Asur</a:t>
            </a:r>
            <a:r>
              <a:rPr lang="en-GB" sz="1200" dirty="0" smtClean="0">
                <a:effectLst/>
                <a:latin typeface="+mn-lt"/>
                <a:ea typeface="Calibri"/>
                <a:cs typeface="Times New Roman"/>
              </a:rPr>
              <a:t>, S. and </a:t>
            </a:r>
            <a:r>
              <a:rPr lang="en-GB" sz="1200" dirty="0" err="1" smtClean="0">
                <a:effectLst/>
                <a:latin typeface="+mn-lt"/>
                <a:ea typeface="Calibri"/>
                <a:cs typeface="Times New Roman"/>
              </a:rPr>
              <a:t>Huberman</a:t>
            </a:r>
            <a:r>
              <a:rPr lang="en-GB" sz="1200" dirty="0" smtClean="0">
                <a:effectLst/>
                <a:latin typeface="+mn-lt"/>
                <a:ea typeface="Calibri"/>
                <a:cs typeface="Times New Roman"/>
              </a:rPr>
              <a:t>, B.A. (2010) Predicting the Future With Social Media. </a:t>
            </a:r>
            <a:r>
              <a:rPr lang="en-GB" sz="1200" i="1" dirty="0" smtClean="0">
                <a:effectLst/>
                <a:latin typeface="+mn-lt"/>
                <a:ea typeface="Calibri"/>
                <a:cs typeface="Times New Roman"/>
              </a:rPr>
              <a:t>IEEE/WIC/ACM International Conference on Web Intelligence and Intelligent Agent Technology</a:t>
            </a:r>
            <a:r>
              <a:rPr lang="en-GB" sz="1200" dirty="0" smtClean="0">
                <a:effectLst/>
                <a:latin typeface="+mn-lt"/>
                <a:ea typeface="Calibri"/>
                <a:cs typeface="Times New Roman"/>
              </a:rPr>
              <a:t>, pp.492-499.</a:t>
            </a:r>
          </a:p>
          <a:p>
            <a:pPr algn="just">
              <a:lnSpc>
                <a:spcPct val="115000"/>
              </a:lnSpc>
              <a:spcAft>
                <a:spcPts val="1000"/>
              </a:spcAft>
            </a:pPr>
            <a:r>
              <a:rPr lang="en-GB" sz="1200" dirty="0" smtClean="0">
                <a:effectLst/>
                <a:latin typeface="+mn-lt"/>
                <a:ea typeface="Calibri"/>
                <a:cs typeface="Times New Roman"/>
              </a:rPr>
              <a:t>The article demonstrated how social media content can be used to predict real-world outcomes. The focus of this work is on the problem of predicting box office revenues of movies for the sake of having a clear metric of comparison with other methods. It analysed sentiments present in tweets and demonstrated their ability at improving prediction after the release of a movie. It can be extended to a large array of topics, from future rating of products to agenda settings and election outcomes. </a:t>
            </a:r>
          </a:p>
          <a:p>
            <a:pPr algn="just">
              <a:lnSpc>
                <a:spcPct val="115000"/>
              </a:lnSpc>
              <a:spcAft>
                <a:spcPts val="1000"/>
              </a:spcAft>
            </a:pPr>
            <a:r>
              <a:rPr lang="en-GB" sz="1200" dirty="0" smtClean="0">
                <a:effectLst/>
                <a:latin typeface="+mn-lt"/>
                <a:ea typeface="Calibri"/>
                <a:cs typeface="Times New Roman"/>
              </a:rPr>
              <a:t> </a:t>
            </a:r>
          </a:p>
          <a:p>
            <a:pPr algn="just">
              <a:lnSpc>
                <a:spcPct val="115000"/>
              </a:lnSpc>
              <a:spcAft>
                <a:spcPts val="1000"/>
              </a:spcAft>
            </a:pPr>
            <a:r>
              <a:rPr lang="en-GB" sz="1200" dirty="0" smtClean="0">
                <a:effectLst/>
                <a:latin typeface="+mn-lt"/>
                <a:ea typeface="Calibri"/>
                <a:cs typeface="Times New Roman"/>
              </a:rPr>
              <a:t> </a:t>
            </a:r>
          </a:p>
          <a:p>
            <a:pPr algn="just">
              <a:lnSpc>
                <a:spcPct val="115000"/>
              </a:lnSpc>
              <a:spcAft>
                <a:spcPts val="1000"/>
              </a:spcAft>
            </a:pPr>
            <a:r>
              <a:rPr lang="en-GB" sz="1200" dirty="0" err="1" smtClean="0">
                <a:effectLst/>
                <a:latin typeface="+mn-lt"/>
                <a:ea typeface="Calibri"/>
                <a:cs typeface="Times New Roman"/>
              </a:rPr>
              <a:t>Paltoglou</a:t>
            </a:r>
            <a:r>
              <a:rPr lang="en-GB" sz="1200" dirty="0" smtClean="0">
                <a:effectLst/>
                <a:latin typeface="+mn-lt"/>
                <a:ea typeface="Calibri"/>
                <a:cs typeface="Times New Roman"/>
              </a:rPr>
              <a:t>, G. </a:t>
            </a:r>
            <a:r>
              <a:rPr lang="en-GB" sz="1200" dirty="0" err="1" smtClean="0">
                <a:effectLst/>
                <a:latin typeface="+mn-lt"/>
                <a:ea typeface="Calibri"/>
                <a:cs typeface="Times New Roman"/>
              </a:rPr>
              <a:t>Theunis</a:t>
            </a:r>
            <a:r>
              <a:rPr lang="en-GB" sz="1200" dirty="0" smtClean="0">
                <a:effectLst/>
                <a:latin typeface="+mn-lt"/>
                <a:ea typeface="Calibri"/>
                <a:cs typeface="Times New Roman"/>
              </a:rPr>
              <a:t>, M. </a:t>
            </a:r>
            <a:r>
              <a:rPr lang="en-GB" sz="1200" dirty="0" err="1" smtClean="0">
                <a:effectLst/>
                <a:latin typeface="+mn-lt"/>
                <a:ea typeface="Calibri"/>
                <a:cs typeface="Times New Roman"/>
              </a:rPr>
              <a:t>Kappas</a:t>
            </a:r>
            <a:r>
              <a:rPr lang="en-GB" sz="1200" dirty="0" smtClean="0">
                <a:effectLst/>
                <a:latin typeface="+mn-lt"/>
                <a:ea typeface="Calibri"/>
                <a:cs typeface="Times New Roman"/>
              </a:rPr>
              <a:t>, </a:t>
            </a:r>
            <a:r>
              <a:rPr lang="en-GB" sz="1200" dirty="0" err="1" smtClean="0">
                <a:effectLst/>
                <a:latin typeface="+mn-lt"/>
                <a:ea typeface="Calibri"/>
                <a:cs typeface="Times New Roman"/>
              </a:rPr>
              <a:t>Arvid</a:t>
            </a:r>
            <a:r>
              <a:rPr lang="en-GB" sz="1200" dirty="0" smtClean="0">
                <a:effectLst/>
                <a:latin typeface="+mn-lt"/>
                <a:ea typeface="Calibri"/>
                <a:cs typeface="Times New Roman"/>
              </a:rPr>
              <a:t> and </a:t>
            </a:r>
            <a:r>
              <a:rPr lang="en-GB" sz="1200" dirty="0" err="1" smtClean="0">
                <a:effectLst/>
                <a:latin typeface="+mn-lt"/>
                <a:ea typeface="Calibri"/>
                <a:cs typeface="Times New Roman"/>
              </a:rPr>
              <a:t>Thelwall</a:t>
            </a:r>
            <a:r>
              <a:rPr lang="en-GB" sz="1200" dirty="0" smtClean="0">
                <a:effectLst/>
                <a:latin typeface="+mn-lt"/>
                <a:ea typeface="Calibri"/>
                <a:cs typeface="Times New Roman"/>
              </a:rPr>
              <a:t>, M. (2013) Predicting Emotional Responses to Long Informal Text. </a:t>
            </a:r>
            <a:r>
              <a:rPr lang="en-GB" sz="1200" i="1" dirty="0" smtClean="0">
                <a:effectLst/>
                <a:latin typeface="+mn-lt"/>
                <a:ea typeface="Calibri"/>
                <a:cs typeface="Times New Roman"/>
              </a:rPr>
              <a:t>IEEE Transaction on Affective Computing</a:t>
            </a:r>
            <a:r>
              <a:rPr lang="en-GB" sz="1200" dirty="0" smtClean="0">
                <a:effectLst/>
                <a:latin typeface="+mn-lt"/>
                <a:ea typeface="Calibri"/>
                <a:cs typeface="Times New Roman"/>
              </a:rPr>
              <a:t>, 4(1), pp.106-115.</a:t>
            </a:r>
          </a:p>
          <a:p>
            <a:pPr algn="just">
              <a:lnSpc>
                <a:spcPct val="115000"/>
              </a:lnSpc>
              <a:spcAft>
                <a:spcPts val="1000"/>
              </a:spcAft>
            </a:pPr>
            <a:r>
              <a:rPr lang="en-GB" sz="1200" dirty="0" smtClean="0">
                <a:effectLst/>
                <a:latin typeface="+mn-lt"/>
                <a:ea typeface="Calibri"/>
                <a:cs typeface="Times New Roman"/>
              </a:rPr>
              <a:t>This article focuses on predicting the emotional responses of online communication on affective measurement of valence and arousal. New humanly annotated data set extracted from online discussion was used to evaluate the predictive accuracy of three algorithms. The result shows that valence is easier to predict while on the contrary, arousal presents particular challenges and predictability is low. Geometric means approach performed best above other approaches in predicting valence and arousal.</a:t>
            </a:r>
          </a:p>
          <a:p>
            <a:pPr algn="just">
              <a:lnSpc>
                <a:spcPct val="115000"/>
              </a:lnSpc>
              <a:spcAft>
                <a:spcPts val="1000"/>
              </a:spcAft>
            </a:pPr>
            <a:r>
              <a:rPr lang="en-GB" sz="1200" dirty="0" smtClean="0">
                <a:effectLst/>
                <a:latin typeface="+mn-lt"/>
                <a:ea typeface="Calibri"/>
                <a:cs typeface="Times New Roman"/>
              </a:rPr>
              <a:t> </a:t>
            </a:r>
          </a:p>
          <a:p>
            <a:pPr algn="just">
              <a:lnSpc>
                <a:spcPct val="115000"/>
              </a:lnSpc>
              <a:spcAft>
                <a:spcPts val="1000"/>
              </a:spcAft>
            </a:pPr>
            <a:r>
              <a:rPr lang="en-GB" sz="1200" dirty="0" smtClean="0">
                <a:effectLst/>
                <a:latin typeface="+mn-lt"/>
                <a:ea typeface="Calibri"/>
                <a:cs typeface="Times New Roman"/>
              </a:rPr>
              <a:t> </a:t>
            </a:r>
          </a:p>
          <a:p>
            <a:pPr algn="just">
              <a:lnSpc>
                <a:spcPct val="115000"/>
              </a:lnSpc>
              <a:spcAft>
                <a:spcPts val="1000"/>
              </a:spcAft>
            </a:pPr>
            <a:r>
              <a:rPr lang="en-GB" sz="1200" dirty="0" smtClean="0">
                <a:effectLst/>
                <a:latin typeface="+mn-lt"/>
                <a:ea typeface="Calibri"/>
                <a:cs typeface="Times New Roman"/>
              </a:rPr>
              <a:t>Ren, F. And Wu, Y. (2013) Predicting User-Topic Opinions in Twitter with Social and Topical Context. </a:t>
            </a:r>
            <a:r>
              <a:rPr lang="en-GB" sz="1200" i="1" dirty="0" smtClean="0">
                <a:effectLst/>
                <a:latin typeface="+mn-lt"/>
                <a:ea typeface="Calibri"/>
                <a:cs typeface="Times New Roman"/>
              </a:rPr>
              <a:t>IEEE Transaction on Affective Computing</a:t>
            </a:r>
            <a:r>
              <a:rPr lang="en-GB" sz="1200" dirty="0" smtClean="0">
                <a:effectLst/>
                <a:latin typeface="+mn-lt"/>
                <a:ea typeface="Calibri"/>
                <a:cs typeface="Times New Roman"/>
              </a:rPr>
              <a:t>, 4(4), pp. 412-424. </a:t>
            </a:r>
          </a:p>
          <a:p>
            <a:pPr algn="just">
              <a:lnSpc>
                <a:spcPct val="115000"/>
              </a:lnSpc>
              <a:spcAft>
                <a:spcPts val="1000"/>
              </a:spcAft>
            </a:pPr>
            <a:r>
              <a:rPr lang="en-GB" sz="1200" dirty="0" smtClean="0">
                <a:effectLst/>
                <a:latin typeface="+mn-lt"/>
                <a:ea typeface="Calibri"/>
                <a:cs typeface="Times New Roman"/>
              </a:rPr>
              <a:t>This article focuses on predicting what user’s opinion towards topic will be. It seeks to find who has what opinion of a specific topic in advance and believes that predicting individual feeling about a target is important for affective computing studies. Using the learned emotional knowledge from the observed tweets and the social and topical context information, a framework </a:t>
            </a:r>
            <a:r>
              <a:rPr lang="en-GB" sz="1200" dirty="0" err="1" smtClean="0">
                <a:effectLst/>
                <a:latin typeface="+mn-lt"/>
                <a:ea typeface="Calibri"/>
                <a:cs typeface="Times New Roman"/>
              </a:rPr>
              <a:t>ScTcMF</a:t>
            </a:r>
            <a:r>
              <a:rPr lang="en-GB" sz="1200" dirty="0" smtClean="0">
                <a:effectLst/>
                <a:latin typeface="+mn-lt"/>
                <a:ea typeface="Calibri"/>
                <a:cs typeface="Times New Roman"/>
              </a:rPr>
              <a:t> was proposed to predict the unknown user-topic opinion. The result of the experiment demonstrated that both social context and topical context can help improve the performance for the user-topic opinion prediction.</a:t>
            </a:r>
          </a:p>
        </p:txBody>
      </p:sp>
      <p:sp>
        <p:nvSpPr>
          <p:cNvPr id="4" name="Slide Number Placeholder 3"/>
          <p:cNvSpPr>
            <a:spLocks noGrp="1"/>
          </p:cNvSpPr>
          <p:nvPr>
            <p:ph type="sldNum" sz="quarter" idx="10"/>
          </p:nvPr>
        </p:nvSpPr>
        <p:spPr/>
        <p:txBody>
          <a:bodyPr/>
          <a:lstStyle/>
          <a:p>
            <a:fld id="{4483946E-489E-439D-95DC-A8B227853B1E}" type="slidenum">
              <a:rPr lang="en-GB" smtClean="0"/>
              <a:pPr/>
              <a:t>8</a:t>
            </a:fld>
            <a:endParaRPr lang="en-GB"/>
          </a:p>
        </p:txBody>
      </p:sp>
    </p:spTree>
    <p:extLst>
      <p:ext uri="{BB962C8B-B14F-4D97-AF65-F5344CB8AC3E}">
        <p14:creationId xmlns:p14="http://schemas.microsoft.com/office/powerpoint/2010/main" val="48366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15000"/>
              </a:lnSpc>
              <a:spcAft>
                <a:spcPts val="1000"/>
              </a:spcAft>
            </a:pPr>
            <a:r>
              <a:rPr lang="en-GB" sz="1200" dirty="0" err="1" smtClean="0">
                <a:effectLst/>
                <a:latin typeface="+mn-lt"/>
                <a:ea typeface="Calibri"/>
                <a:cs typeface="Times New Roman"/>
              </a:rPr>
              <a:t>Asur</a:t>
            </a:r>
            <a:r>
              <a:rPr lang="en-GB" sz="1200" baseline="0" dirty="0" smtClean="0">
                <a:effectLst/>
                <a:latin typeface="+mn-lt"/>
                <a:ea typeface="Calibri"/>
                <a:cs typeface="Times New Roman"/>
              </a:rPr>
              <a:t> and </a:t>
            </a:r>
            <a:r>
              <a:rPr lang="en-GB" sz="1200" dirty="0" err="1" smtClean="0">
                <a:effectLst/>
                <a:latin typeface="+mn-lt"/>
                <a:ea typeface="Calibri"/>
                <a:cs typeface="Times New Roman"/>
              </a:rPr>
              <a:t>Huberman</a:t>
            </a:r>
            <a:r>
              <a:rPr lang="en-GB" sz="1200" dirty="0" smtClean="0">
                <a:effectLst/>
                <a:latin typeface="+mn-lt"/>
                <a:ea typeface="Calibri"/>
                <a:cs typeface="Times New Roman"/>
              </a:rPr>
              <a:t> (2010) in their article Predicting the Future With Social Media demonstrated how social media content can be used to predict real-world outcomes. The focus of this work is on the problem of predicting box office revenues of movies for the sake of having a clear metric of comparison with other methods. It analysed sentiments present in tweets and demonstrated their ability at improving prediction after the release of a movie. It can be extended to a large array of topics, from future rating of products to agenda settings and election outcomes. The paper analysed 2.89 million tweets denoting different movies released over a period of three months, used keywords present in the movie title as search arguments. The result of the analysis proved better compared to the news aggregation model and IMDB data to predict movie-box office numbers (Zhang and </a:t>
            </a:r>
            <a:r>
              <a:rPr lang="en-GB" sz="1200" dirty="0" err="1" smtClean="0">
                <a:effectLst/>
                <a:latin typeface="+mn-lt"/>
                <a:ea typeface="Calibri"/>
                <a:cs typeface="Times New Roman"/>
              </a:rPr>
              <a:t>Skiena</a:t>
            </a:r>
            <a:r>
              <a:rPr lang="en-GB" sz="1200" dirty="0" smtClean="0">
                <a:effectLst/>
                <a:latin typeface="+mn-lt"/>
                <a:ea typeface="Calibri"/>
                <a:cs typeface="Times New Roman"/>
              </a:rPr>
              <a:t> 2009). </a:t>
            </a:r>
          </a:p>
          <a:p>
            <a:pPr algn="just">
              <a:lnSpc>
                <a:spcPct val="115000"/>
              </a:lnSpc>
              <a:spcAft>
                <a:spcPts val="1000"/>
              </a:spcAft>
            </a:pPr>
            <a:endParaRPr lang="en-GB" sz="1200" dirty="0" smtClean="0">
              <a:effectLst/>
              <a:latin typeface="+mn-lt"/>
              <a:ea typeface="Calibri"/>
              <a:cs typeface="Times New Roman"/>
            </a:endParaRPr>
          </a:p>
          <a:p>
            <a:pPr algn="just">
              <a:lnSpc>
                <a:spcPct val="115000"/>
              </a:lnSpc>
              <a:spcAft>
                <a:spcPts val="1000"/>
              </a:spcAft>
            </a:pPr>
            <a:r>
              <a:rPr lang="en-GB" sz="1200" dirty="0" err="1" smtClean="0">
                <a:effectLst/>
                <a:latin typeface="+mn-lt"/>
                <a:ea typeface="Calibri"/>
                <a:cs typeface="Times New Roman"/>
              </a:rPr>
              <a:t>Paltoglou</a:t>
            </a:r>
            <a:r>
              <a:rPr lang="en-GB" sz="1200" dirty="0" smtClean="0">
                <a:effectLst/>
                <a:latin typeface="+mn-lt"/>
                <a:ea typeface="Calibri"/>
                <a:cs typeface="Times New Roman"/>
              </a:rPr>
              <a:t> et al. (2013) provided an analysis of emotional responses to informal textual exchange on social media. This work is similar to that of Ren and Wu, (2013) in which the proposed a framework for predicting individual’s opinion toward specific topics that they are not directly given. Unlike the previous approaches in this area of study, their method differ significantly for a number of reasons, they aim to predict the emotional response that informal text elicit in readers rather than focus on the affective state of the author. They also based their affective predictions on real-valued number on a scale in the two dimensions of valence and arousal rather than ordinal or categorical prediction. Their proposed solutions are better applicable to and are tested on a larger text as they accumulate more evidence on the emotional response of individual as the length of text increases. The result of their work indicated that valence is easier to predict based on the tokens in text, even with no provision for linguistic markers, such as negation, exclamation etc. on the other hand, arousal predictability is low. Geometric means approached performed best out of all the other algorithms attaining a Pearson’s r value of 0.89 at best in predicting valence when filtering and Boolean weights were applied and 0.42 in predicting arousal when the latter modification was utilised. </a:t>
            </a:r>
          </a:p>
          <a:p>
            <a:pPr algn="just">
              <a:lnSpc>
                <a:spcPct val="115000"/>
              </a:lnSpc>
              <a:spcAft>
                <a:spcPts val="1000"/>
              </a:spcAft>
            </a:pPr>
            <a:endParaRPr lang="en-GB" sz="1200" dirty="0" smtClean="0">
              <a:effectLst/>
              <a:latin typeface="+mn-lt"/>
              <a:ea typeface="Calibri"/>
              <a:cs typeface="Times New Roman"/>
            </a:endParaRPr>
          </a:p>
          <a:p>
            <a:pPr algn="just">
              <a:lnSpc>
                <a:spcPct val="115000"/>
              </a:lnSpc>
              <a:spcAft>
                <a:spcPts val="1000"/>
              </a:spcAft>
            </a:pPr>
            <a:r>
              <a:rPr lang="en-GB" sz="1200" dirty="0" smtClean="0">
                <a:effectLst/>
                <a:latin typeface="+mn-lt"/>
                <a:ea typeface="Calibri"/>
                <a:cs typeface="Times New Roman"/>
              </a:rPr>
              <a:t>Ren and </a:t>
            </a:r>
            <a:r>
              <a:rPr lang="en-GB" sz="1200" dirty="0" err="1" smtClean="0">
                <a:effectLst/>
                <a:latin typeface="+mn-lt"/>
                <a:ea typeface="Calibri"/>
                <a:cs typeface="Times New Roman"/>
              </a:rPr>
              <a:t>wu</a:t>
            </a:r>
            <a:r>
              <a:rPr lang="en-GB" sz="1200" dirty="0" smtClean="0">
                <a:effectLst/>
                <a:latin typeface="+mn-lt"/>
                <a:ea typeface="Calibri"/>
                <a:cs typeface="Times New Roman"/>
              </a:rPr>
              <a:t> (2013) in their work proposed a framework for predicting individual’s opinion towards specific topics that they are not directly given. This source is similar to the work of </a:t>
            </a:r>
            <a:r>
              <a:rPr lang="en-GB" sz="1200" dirty="0" err="1" smtClean="0">
                <a:effectLst/>
                <a:latin typeface="+mn-lt"/>
                <a:ea typeface="Calibri"/>
                <a:cs typeface="Times New Roman"/>
              </a:rPr>
              <a:t>Paltoglou</a:t>
            </a:r>
            <a:r>
              <a:rPr lang="en-GB" sz="1200" dirty="0" smtClean="0">
                <a:effectLst/>
                <a:latin typeface="+mn-lt"/>
                <a:ea typeface="Calibri"/>
                <a:cs typeface="Times New Roman"/>
              </a:rPr>
              <a:t> et al, (2013) in which they provided and analysis of emotional response to informal textual exchange on social media. The two sources try to predict either emotional response or topic opinion using the social media. This work assumes that social media users may hold similar opinions on topics with their social friends on twitter. They defined the social network information as a social context, and exploited it for the proposed user-topic opinion prediction problem. The authors modelled the user topic opinion prediction problem as a collaborative filter task and proposed the social context and topical context incorporated matrix factorisation method (</a:t>
            </a:r>
            <a:r>
              <a:rPr lang="en-GB" sz="1200" dirty="0" err="1" smtClean="0">
                <a:effectLst/>
                <a:latin typeface="+mn-lt"/>
                <a:ea typeface="Calibri"/>
                <a:cs typeface="Times New Roman"/>
              </a:rPr>
              <a:t>ScTcMF</a:t>
            </a:r>
            <a:r>
              <a:rPr lang="en-GB" sz="1200" dirty="0" smtClean="0">
                <a:effectLst/>
                <a:latin typeface="+mn-lt"/>
                <a:ea typeface="Calibri"/>
                <a:cs typeface="Times New Roman"/>
              </a:rPr>
              <a:t>) framework incorporating social context and topical context to achieve their goal. According to them, the framework is quite general and can be applied to other social network environments or extended to incorporate other constraint. Their result shows that the </a:t>
            </a:r>
            <a:r>
              <a:rPr lang="en-GB" sz="1200" dirty="0" err="1" smtClean="0">
                <a:effectLst/>
                <a:latin typeface="+mn-lt"/>
                <a:ea typeface="Calibri"/>
                <a:cs typeface="Times New Roman"/>
              </a:rPr>
              <a:t>ScTcMF</a:t>
            </a:r>
            <a:r>
              <a:rPr lang="en-GB" sz="1200" dirty="0" smtClean="0">
                <a:effectLst/>
                <a:latin typeface="+mn-lt"/>
                <a:ea typeface="Calibri"/>
                <a:cs typeface="Times New Roman"/>
              </a:rPr>
              <a:t> framework with social and topical context leads to improvement in prediction, even when the available data set is sparse. </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4483946E-489E-439D-95DC-A8B227853B1E}" type="slidenum">
              <a:rPr lang="en-GB" smtClean="0"/>
              <a:pPr/>
              <a:t>9</a:t>
            </a:fld>
            <a:endParaRPr lang="en-GB"/>
          </a:p>
        </p:txBody>
      </p:sp>
    </p:spTree>
    <p:extLst>
      <p:ext uri="{BB962C8B-B14F-4D97-AF65-F5344CB8AC3E}">
        <p14:creationId xmlns:p14="http://schemas.microsoft.com/office/powerpoint/2010/main" val="2472877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483946E-489E-439D-95DC-A8B227853B1E}" type="slidenum">
              <a:rPr lang="en-GB" smtClean="0"/>
              <a:pPr/>
              <a:t>10</a:t>
            </a:fld>
            <a:endParaRPr lang="en-GB"/>
          </a:p>
        </p:txBody>
      </p:sp>
    </p:spTree>
    <p:extLst>
      <p:ext uri="{BB962C8B-B14F-4D97-AF65-F5344CB8AC3E}">
        <p14:creationId xmlns:p14="http://schemas.microsoft.com/office/powerpoint/2010/main" val="112719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483946E-489E-439D-95DC-A8B227853B1E}" type="slidenum">
              <a:rPr lang="en-GB" smtClean="0"/>
              <a:pPr/>
              <a:t>12</a:t>
            </a:fld>
            <a:endParaRPr lang="en-GB"/>
          </a:p>
        </p:txBody>
      </p:sp>
    </p:spTree>
    <p:extLst>
      <p:ext uri="{BB962C8B-B14F-4D97-AF65-F5344CB8AC3E}">
        <p14:creationId xmlns:p14="http://schemas.microsoft.com/office/powerpoint/2010/main" val="2923830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C8CDF9C3-0196-4C45-BBE4-7BD3E76C8B5F}" type="datetimeFigureOut">
              <a:rPr lang="en-GB" smtClean="0"/>
              <a:pPr/>
              <a:t>20/11/2014</a:t>
            </a:fld>
            <a:endParaRPr lang="en-GB"/>
          </a:p>
        </p:txBody>
      </p:sp>
      <p:sp>
        <p:nvSpPr>
          <p:cNvPr id="20" name="Footer Placeholder 19"/>
          <p:cNvSpPr>
            <a:spLocks noGrp="1"/>
          </p:cNvSpPr>
          <p:nvPr>
            <p:ph type="ftr" sz="quarter" idx="11"/>
          </p:nvPr>
        </p:nvSpPr>
        <p:spPr/>
        <p:txBody>
          <a:bodyPr/>
          <a:lstStyle>
            <a:extLst/>
          </a:lstStyle>
          <a:p>
            <a:endParaRPr lang="en-GB"/>
          </a:p>
        </p:txBody>
      </p:sp>
      <p:sp>
        <p:nvSpPr>
          <p:cNvPr id="10" name="Slide Number Placeholder 9"/>
          <p:cNvSpPr>
            <a:spLocks noGrp="1"/>
          </p:cNvSpPr>
          <p:nvPr>
            <p:ph type="sldNum" sz="quarter" idx="12"/>
          </p:nvPr>
        </p:nvSpPr>
        <p:spPr/>
        <p:txBody>
          <a:bodyPr/>
          <a:lstStyle>
            <a:extLst/>
          </a:lstStyle>
          <a:p>
            <a:fld id="{4525C198-79A2-4CCB-95C6-D2A8634FF7FD}" type="slidenum">
              <a:rPr lang="en-GB" smtClean="0"/>
              <a:pPr/>
              <a:t>‹#›</a:t>
            </a:fld>
            <a:endParaRPr lang="en-GB"/>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8CDF9C3-0196-4C45-BBE4-7BD3E76C8B5F}" type="datetimeFigureOut">
              <a:rPr lang="en-GB" smtClean="0"/>
              <a:pPr/>
              <a:t>20/11/2014</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4525C198-79A2-4CCB-95C6-D2A8634FF7FD}"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8CDF9C3-0196-4C45-BBE4-7BD3E76C8B5F}" type="datetimeFigureOut">
              <a:rPr lang="en-GB" smtClean="0"/>
              <a:pPr/>
              <a:t>20/11/2014</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4525C198-79A2-4CCB-95C6-D2A8634FF7FD}"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8CDF9C3-0196-4C45-BBE4-7BD3E76C8B5F}" type="datetimeFigureOut">
              <a:rPr lang="en-GB" smtClean="0"/>
              <a:pPr/>
              <a:t>20/11/2014</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4525C198-79A2-4CCB-95C6-D2A8634FF7FD}"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8CDF9C3-0196-4C45-BBE4-7BD3E76C8B5F}" type="datetimeFigureOut">
              <a:rPr lang="en-GB" smtClean="0"/>
              <a:pPr/>
              <a:t>20/11/2014</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4525C198-79A2-4CCB-95C6-D2A8634FF7FD}" type="slidenum">
              <a:rPr lang="en-GB" smtClean="0"/>
              <a:pPr/>
              <a:t>‹#›</a:t>
            </a:fld>
            <a:endParaRPr lang="en-GB"/>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8CDF9C3-0196-4C45-BBE4-7BD3E76C8B5F}" type="datetimeFigureOut">
              <a:rPr lang="en-GB" smtClean="0"/>
              <a:pPr/>
              <a:t>20/11/2014</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4525C198-79A2-4CCB-95C6-D2A8634FF7FD}"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8CDF9C3-0196-4C45-BBE4-7BD3E76C8B5F}" type="datetimeFigureOut">
              <a:rPr lang="en-GB" smtClean="0"/>
              <a:pPr/>
              <a:t>20/11/2014</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4525C198-79A2-4CCB-95C6-D2A8634FF7FD}"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8CDF9C3-0196-4C45-BBE4-7BD3E76C8B5F}" type="datetimeFigureOut">
              <a:rPr lang="en-GB" smtClean="0"/>
              <a:pPr/>
              <a:t>20/11/2014</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4525C198-79A2-4CCB-95C6-D2A8634FF7FD}"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8CDF9C3-0196-4C45-BBE4-7BD3E76C8B5F}" type="datetimeFigureOut">
              <a:rPr lang="en-GB" smtClean="0"/>
              <a:pPr/>
              <a:t>20/11/2014</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4525C198-79A2-4CCB-95C6-D2A8634FF7FD}" type="slidenum">
              <a:rPr lang="en-GB" smtClean="0"/>
              <a:pPr/>
              <a:t>‹#›</a:t>
            </a:fld>
            <a:endParaRPr lang="en-GB"/>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8CDF9C3-0196-4C45-BBE4-7BD3E76C8B5F}" type="datetimeFigureOut">
              <a:rPr lang="en-GB" smtClean="0"/>
              <a:pPr/>
              <a:t>20/11/2014</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4525C198-79A2-4CCB-95C6-D2A8634FF7FD}"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C8CDF9C3-0196-4C45-BBE4-7BD3E76C8B5F}" type="datetimeFigureOut">
              <a:rPr lang="en-GB" smtClean="0"/>
              <a:pPr/>
              <a:t>20/11/2014</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4525C198-79A2-4CCB-95C6-D2A8634FF7FD}" type="slidenum">
              <a:rPr lang="en-GB" smtClean="0"/>
              <a:pPr/>
              <a:t>‹#›</a:t>
            </a:fld>
            <a:endParaRPr lang="en-GB"/>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8CDF9C3-0196-4C45-BBE4-7BD3E76C8B5F}" type="datetimeFigureOut">
              <a:rPr lang="en-GB" smtClean="0"/>
              <a:pPr/>
              <a:t>20/11/2014</a:t>
            </a:fld>
            <a:endParaRPr lang="en-GB"/>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GB"/>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525C198-79A2-4CCB-95C6-D2A8634FF7FD}" type="slidenum">
              <a:rPr lang="en-GB" smtClean="0"/>
              <a:pPr/>
              <a:t>‹#›</a:t>
            </a:fld>
            <a:endParaRPr lang="en-GB"/>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aaai.org/ocs/index.php/ICWSM/ICWSM11/paper/viewFile/2886/3262" TargetMode="External"/><Relationship Id="rId2" Type="http://schemas.openxmlformats.org/officeDocument/2006/relationships/hyperlink" Target="http://portal.acm.org/citation.cfm?doid=1526709.1526717" TargetMode="External"/><Relationship Id="rId1" Type="http://schemas.openxmlformats.org/officeDocument/2006/relationships/slideLayout" Target="../slideLayouts/slideLayout2.xml"/><Relationship Id="rId4" Type="http://schemas.openxmlformats.org/officeDocument/2006/relationships/hyperlink" Target="http://dl.acm.org/citation.cfm?id=1835449.1835522"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15616" y="2430016"/>
            <a:ext cx="7920880" cy="1143000"/>
          </a:xfrm>
        </p:spPr>
        <p:txBody>
          <a:bodyPr>
            <a:normAutofit fontScale="90000"/>
          </a:bodyPr>
          <a:lstStyle/>
          <a:p>
            <a:pPr algn="ctr"/>
            <a:r>
              <a:rPr lang="en-GB" dirty="0" smtClean="0"/>
              <a:t>Social media in hardware development trends</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Research methodology</a:t>
            </a:r>
            <a:endParaRPr lang="en-GB" dirty="0"/>
          </a:p>
        </p:txBody>
      </p:sp>
      <p:sp>
        <p:nvSpPr>
          <p:cNvPr id="3" name="Content Placeholder 2"/>
          <p:cNvSpPr>
            <a:spLocks noGrp="1"/>
          </p:cNvSpPr>
          <p:nvPr>
            <p:ph idx="1"/>
          </p:nvPr>
        </p:nvSpPr>
        <p:spPr/>
        <p:txBody>
          <a:bodyPr/>
          <a:lstStyle/>
          <a:p>
            <a:r>
              <a:rPr lang="en-GB" dirty="0" smtClean="0"/>
              <a:t>Data: Tweets</a:t>
            </a:r>
          </a:p>
          <a:p>
            <a:r>
              <a:rPr lang="en-GB" dirty="0" smtClean="0"/>
              <a:t>Data source: Twitter API</a:t>
            </a:r>
          </a:p>
          <a:p>
            <a:r>
              <a:rPr lang="en-GB" dirty="0" smtClean="0"/>
              <a:t>Data collection: Online, Datasets</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Research methodology</a:t>
            </a:r>
            <a:endParaRPr lang="en-GB" dirty="0"/>
          </a:p>
        </p:txBody>
      </p:sp>
      <p:sp>
        <p:nvSpPr>
          <p:cNvPr id="3" name="Content Placeholder 2"/>
          <p:cNvSpPr>
            <a:spLocks noGrp="1"/>
          </p:cNvSpPr>
          <p:nvPr>
            <p:ph idx="1"/>
          </p:nvPr>
        </p:nvSpPr>
        <p:spPr/>
        <p:txBody>
          <a:bodyPr/>
          <a:lstStyle/>
          <a:p>
            <a:r>
              <a:rPr lang="en-GB" dirty="0" smtClean="0"/>
              <a:t>Quantitative</a:t>
            </a:r>
          </a:p>
          <a:p>
            <a:r>
              <a:rPr lang="en-GB" dirty="0" smtClean="0"/>
              <a:t>Machine Learning Algorithms (SVM)</a:t>
            </a: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Ethical, professional or commercial considerations</a:t>
            </a:r>
            <a:endParaRPr lang="en-GB" dirty="0"/>
          </a:p>
        </p:txBody>
      </p:sp>
      <p:sp>
        <p:nvSpPr>
          <p:cNvPr id="3" name="Content Placeholder 2"/>
          <p:cNvSpPr>
            <a:spLocks noGrp="1"/>
          </p:cNvSpPr>
          <p:nvPr>
            <p:ph idx="1"/>
          </p:nvPr>
        </p:nvSpPr>
        <p:spPr/>
        <p:txBody>
          <a:bodyPr>
            <a:normAutofit/>
          </a:bodyPr>
          <a:lstStyle/>
          <a:p>
            <a:r>
              <a:rPr lang="en-GB" dirty="0" smtClean="0"/>
              <a:t>Owners of tweets will be informed, all owners will be anonymous, can refuse to participate.</a:t>
            </a:r>
          </a:p>
          <a:p>
            <a:r>
              <a:rPr lang="en-GB" dirty="0" smtClean="0"/>
              <a:t>Data will be stored offline on a computer, written tweets, at home, until the end of the investigation, it will not be sold, we will not be </a:t>
            </a:r>
            <a:r>
              <a:rPr lang="en-GB" dirty="0"/>
              <a:t>breaking the </a:t>
            </a:r>
            <a:r>
              <a:rPr lang="en-GB" dirty="0" smtClean="0"/>
              <a:t>law.</a:t>
            </a: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Deliverable</a:t>
            </a:r>
            <a:endParaRPr lang="en-GB" dirty="0"/>
          </a:p>
        </p:txBody>
      </p:sp>
      <p:sp>
        <p:nvSpPr>
          <p:cNvPr id="3" name="Content Placeholder 2"/>
          <p:cNvSpPr>
            <a:spLocks noGrp="1"/>
          </p:cNvSpPr>
          <p:nvPr>
            <p:ph idx="1"/>
          </p:nvPr>
        </p:nvSpPr>
        <p:spPr/>
        <p:txBody>
          <a:bodyPr/>
          <a:lstStyle/>
          <a:p>
            <a:r>
              <a:rPr lang="en-GB" dirty="0" smtClean="0"/>
              <a:t>Report on prediction of trends.</a:t>
            </a:r>
          </a:p>
          <a:p>
            <a:r>
              <a:rPr lang="en-GB" dirty="0" smtClean="0"/>
              <a:t>Includes the use of machine learning algorithms, sentiment analysis, NLP applications and information retrieval techniques to identify trends.</a:t>
            </a: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Harvard Reference list </a:t>
            </a:r>
            <a:endParaRPr lang="en-GB" dirty="0"/>
          </a:p>
        </p:txBody>
      </p:sp>
      <p:sp>
        <p:nvSpPr>
          <p:cNvPr id="3" name="Content Placeholder 2"/>
          <p:cNvSpPr>
            <a:spLocks noGrp="1"/>
          </p:cNvSpPr>
          <p:nvPr>
            <p:ph idx="1"/>
          </p:nvPr>
        </p:nvSpPr>
        <p:spPr>
          <a:xfrm>
            <a:off x="1435608" y="1447800"/>
            <a:ext cx="7498080" cy="5221560"/>
          </a:xfrm>
        </p:spPr>
        <p:txBody>
          <a:bodyPr>
            <a:normAutofit/>
          </a:bodyPr>
          <a:lstStyle/>
          <a:p>
            <a:r>
              <a:rPr lang="en-GB" sz="1000" dirty="0" err="1"/>
              <a:t>Nadkarni</a:t>
            </a:r>
            <a:r>
              <a:rPr lang="en-GB" sz="1000" dirty="0"/>
              <a:t>, Prakash M; </a:t>
            </a:r>
            <a:r>
              <a:rPr lang="en-GB" sz="1000" dirty="0" err="1"/>
              <a:t>Ohno</a:t>
            </a:r>
            <a:r>
              <a:rPr lang="en-GB" sz="1000" dirty="0"/>
              <a:t>-Machado, </a:t>
            </a:r>
            <a:r>
              <a:rPr lang="en-GB" sz="1000" dirty="0" err="1"/>
              <a:t>Lucila</a:t>
            </a:r>
            <a:r>
              <a:rPr lang="en-GB" sz="1000" dirty="0"/>
              <a:t>; Chapman, Wendy W. (2011) Natural language processing: an introduction. Journal of the American Medical Informatics Association. [Online] </a:t>
            </a:r>
            <a:r>
              <a:rPr lang="en-GB" sz="1000" b="1" dirty="0"/>
              <a:t>18</a:t>
            </a:r>
            <a:r>
              <a:rPr lang="en-GB" sz="1000" dirty="0"/>
              <a:t>(5), pp.544 - 551 [Accessed 19 October 2014] Available at</a:t>
            </a:r>
            <a:r>
              <a:rPr lang="en-GB" sz="1000" dirty="0" smtClean="0"/>
              <a:t>: &lt;http</a:t>
            </a:r>
            <a:r>
              <a:rPr lang="en-GB" sz="1000" dirty="0"/>
              <a:t>://www.ncbi.nlm.nih.gov/pmc/articles/PMC3168328/?</a:t>
            </a:r>
            <a:r>
              <a:rPr lang="en-GB" sz="1000" dirty="0" smtClean="0"/>
              <a:t>tool=pmcentrez&amp;report=abstract</a:t>
            </a:r>
            <a:r>
              <a:rPr lang="en-GB" sz="1000" dirty="0"/>
              <a:t>&gt;</a:t>
            </a:r>
          </a:p>
          <a:p>
            <a:r>
              <a:rPr lang="en-GB" sz="1000" dirty="0"/>
              <a:t>Kumar, S., Hu, X., &amp; Liu, H. (2014). A </a:t>
            </a:r>
            <a:r>
              <a:rPr lang="en-GB" sz="1000" dirty="0" err="1"/>
              <a:t>behavior</a:t>
            </a:r>
            <a:r>
              <a:rPr lang="en-GB" sz="1000" dirty="0"/>
              <a:t> analytics approach to identifying tweets from crisis regions. Cover Art: In Proceedings of the 25th ACM conference on Hypertext and social media - HT ’14 [Online]. Santiago, Chile 1-4 September. New York: ACM. [Accessed 6 November 2014]. Available at: &lt;http://dl.acm.org/citation.cfm?id=2631775.2631814&gt;</a:t>
            </a:r>
          </a:p>
          <a:p>
            <a:r>
              <a:rPr lang="en-GB" sz="1000" dirty="0"/>
              <a:t>Wang, A., Hoang, C., &amp; </a:t>
            </a:r>
            <a:r>
              <a:rPr lang="en-GB" sz="1000" dirty="0" err="1"/>
              <a:t>Kan</a:t>
            </a:r>
            <a:r>
              <a:rPr lang="en-GB" sz="1000" dirty="0"/>
              <a:t>, M.-Y. (2013). Perspectives on crowdsourcing annotations for natural language processing. Language Resources &amp; Evaluation, 47(1), pp.9–31 [Accessed 7 November 2014]. Available at: &lt;http://wk6kg9sd8m.search.serialssolutions.com/?</a:t>
            </a:r>
            <a:r>
              <a:rPr lang="en-GB" sz="1000" dirty="0" smtClean="0"/>
              <a:t>ctx_ver=Z39.882004&amp;ctx_enc=info%3Aofi%2Fenc%3AUTF8&amp;rfr_id=info:sid/summon.serialssolutions.com&amp;rft_val_fmt=info:ofi/fmt:kev:mtx:journal&amp;rft.genre=article&amp;rft.atitle=Perspectives+on+crowdsourcing+annotations+for+natural+language+processing&amp;rft.jtitle=Language+Resources+and+Evaluation&amp;rft.au=Wang%2C+Aobo&amp;rft.au=Hoang%2C+Cong+Duy+Vu&amp;rft.au=Kan%2C+MinYen&amp;rft.date=20130301&amp;rft.pub=Springer+Netherlands&amp;rft.issn=1574020X&amp;rft.eissn=15740218&amp;rft.volume=47&amp;rft.issue=1&amp;rft.spage=9&amp;rft.epage=31&amp;rft_id=info:doi/10.1007%2Fs10579-012-9176-1&amp;rft.externalDBID=n%2Fa&amp;rft.externalDocID=2013_10579_47_1_9176&amp;paramdict=en-US</a:t>
            </a:r>
            <a:r>
              <a:rPr lang="en-GB" sz="1000" dirty="0"/>
              <a:t>&gt;</a:t>
            </a:r>
          </a:p>
          <a:p>
            <a:r>
              <a:rPr lang="en-GB" sz="1000" dirty="0" err="1">
                <a:solidFill>
                  <a:schemeClr val="tx1">
                    <a:lumMod val="95000"/>
                    <a:lumOff val="5000"/>
                  </a:schemeClr>
                </a:solidFill>
              </a:rPr>
              <a:t>Bian</a:t>
            </a:r>
            <a:r>
              <a:rPr lang="en-GB" sz="1000" dirty="0">
                <a:solidFill>
                  <a:schemeClr val="tx1">
                    <a:lumMod val="95000"/>
                    <a:lumOff val="5000"/>
                  </a:schemeClr>
                </a:solidFill>
              </a:rPr>
              <a:t>, J., Liu, Y., Ding Zhou, </a:t>
            </a:r>
            <a:r>
              <a:rPr lang="en-GB" sz="1000" dirty="0" err="1">
                <a:solidFill>
                  <a:schemeClr val="tx1">
                    <a:lumMod val="95000"/>
                    <a:lumOff val="5000"/>
                  </a:schemeClr>
                </a:solidFill>
              </a:rPr>
              <a:t>Agichtein</a:t>
            </a:r>
            <a:r>
              <a:rPr lang="en-GB" sz="1000" dirty="0">
                <a:solidFill>
                  <a:schemeClr val="tx1">
                    <a:lumMod val="95000"/>
                    <a:lumOff val="5000"/>
                  </a:schemeClr>
                </a:solidFill>
              </a:rPr>
              <a:t>, E., </a:t>
            </a:r>
            <a:r>
              <a:rPr lang="en-GB" sz="1000" dirty="0" err="1">
                <a:solidFill>
                  <a:schemeClr val="tx1">
                    <a:lumMod val="95000"/>
                    <a:lumOff val="5000"/>
                  </a:schemeClr>
                </a:solidFill>
              </a:rPr>
              <a:t>Zha</a:t>
            </a:r>
            <a:r>
              <a:rPr lang="en-GB" sz="1000" dirty="0">
                <a:solidFill>
                  <a:schemeClr val="tx1">
                    <a:lumMod val="95000"/>
                    <a:lumOff val="5000"/>
                  </a:schemeClr>
                </a:solidFill>
              </a:rPr>
              <a:t>, H. (2009) Learning to recognize reliable users and content in social media with coupled mutual reinforcement. </a:t>
            </a:r>
            <a:r>
              <a:rPr lang="en-GB" sz="1000" i="1" dirty="0">
                <a:solidFill>
                  <a:schemeClr val="tx1">
                    <a:lumMod val="95000"/>
                    <a:lumOff val="5000"/>
                  </a:schemeClr>
                </a:solidFill>
              </a:rPr>
              <a:t>Proceedings of the 18th international conference on World wide web - WWW '09 </a:t>
            </a:r>
            <a:r>
              <a:rPr lang="en-GB" sz="1000" u="sng" dirty="0">
                <a:solidFill>
                  <a:schemeClr val="tx1">
                    <a:lumMod val="95000"/>
                    <a:lumOff val="5000"/>
                  </a:schemeClr>
                </a:solidFill>
              </a:rPr>
              <a:t>[online] </a:t>
            </a:r>
            <a:r>
              <a:rPr lang="en-GB" sz="1000" dirty="0">
                <a:solidFill>
                  <a:schemeClr val="tx1">
                    <a:lumMod val="95000"/>
                    <a:lumOff val="5000"/>
                  </a:schemeClr>
                </a:solidFill>
              </a:rPr>
              <a:t>p. 51 [Accessed 10 November 2014]. Available at:&lt;</a:t>
            </a:r>
            <a:r>
              <a:rPr lang="en-GB" sz="1000" dirty="0">
                <a:solidFill>
                  <a:schemeClr val="tx1">
                    <a:lumMod val="95000"/>
                    <a:lumOff val="5000"/>
                  </a:schemeClr>
                </a:solidFill>
                <a:hlinkClick r:id="rId2"/>
              </a:rPr>
              <a:t>http://portal.acm.org/citation.cfm?doid=1526709.1526717</a:t>
            </a:r>
            <a:r>
              <a:rPr lang="en-GB" sz="1000" dirty="0">
                <a:solidFill>
                  <a:schemeClr val="tx1">
                    <a:lumMod val="95000"/>
                    <a:lumOff val="5000"/>
                  </a:schemeClr>
                </a:solidFill>
              </a:rPr>
              <a:t>&gt;.</a:t>
            </a:r>
          </a:p>
          <a:p>
            <a:r>
              <a:rPr lang="en-GB" sz="1000" dirty="0" err="1">
                <a:solidFill>
                  <a:schemeClr val="tx1">
                    <a:lumMod val="95000"/>
                    <a:lumOff val="5000"/>
                  </a:schemeClr>
                </a:solidFill>
              </a:rPr>
              <a:t>Pennacchiotti</a:t>
            </a:r>
            <a:r>
              <a:rPr lang="en-GB" sz="1000" dirty="0">
                <a:solidFill>
                  <a:schemeClr val="tx1">
                    <a:lumMod val="95000"/>
                    <a:lumOff val="5000"/>
                  </a:schemeClr>
                </a:solidFill>
              </a:rPr>
              <a:t>, M. and </a:t>
            </a:r>
            <a:r>
              <a:rPr lang="en-GB" sz="1000" dirty="0" err="1">
                <a:solidFill>
                  <a:schemeClr val="tx1">
                    <a:lumMod val="95000"/>
                    <a:lumOff val="5000"/>
                  </a:schemeClr>
                </a:solidFill>
              </a:rPr>
              <a:t>Popescu</a:t>
            </a:r>
            <a:r>
              <a:rPr lang="en-GB" sz="1000" dirty="0">
                <a:solidFill>
                  <a:schemeClr val="tx1">
                    <a:lumMod val="95000"/>
                    <a:lumOff val="5000"/>
                  </a:schemeClr>
                </a:solidFill>
              </a:rPr>
              <a:t>, A. (2011) A Machine Learning Approach to Twitter User Classification. </a:t>
            </a:r>
            <a:r>
              <a:rPr lang="en-GB" sz="1000" i="1" dirty="0">
                <a:solidFill>
                  <a:schemeClr val="tx1">
                    <a:lumMod val="95000"/>
                    <a:lumOff val="5000"/>
                  </a:schemeClr>
                </a:solidFill>
              </a:rPr>
              <a:t>ICWSM </a:t>
            </a:r>
            <a:r>
              <a:rPr lang="en-GB" sz="1000" dirty="0">
                <a:solidFill>
                  <a:schemeClr val="tx1">
                    <a:lumMod val="95000"/>
                    <a:lumOff val="5000"/>
                  </a:schemeClr>
                </a:solidFill>
              </a:rPr>
              <a:t>[online] p. 281-288 [Accessed 10 November 2014]. Available </a:t>
            </a:r>
            <a:r>
              <a:rPr lang="en-GB" sz="1000" dirty="0" smtClean="0">
                <a:solidFill>
                  <a:schemeClr val="tx1">
                    <a:lumMod val="95000"/>
                    <a:lumOff val="5000"/>
                  </a:schemeClr>
                </a:solidFill>
              </a:rPr>
              <a:t>at: &lt;</a:t>
            </a:r>
            <a:r>
              <a:rPr lang="en-GB" sz="1000" dirty="0" smtClean="0">
                <a:solidFill>
                  <a:schemeClr val="tx1">
                    <a:lumMod val="95000"/>
                    <a:lumOff val="5000"/>
                  </a:schemeClr>
                </a:solidFill>
                <a:hlinkClick r:id="rId3"/>
              </a:rPr>
              <a:t>http</a:t>
            </a:r>
            <a:r>
              <a:rPr lang="en-GB" sz="1000" dirty="0">
                <a:solidFill>
                  <a:schemeClr val="tx1">
                    <a:lumMod val="95000"/>
                    <a:lumOff val="5000"/>
                  </a:schemeClr>
                </a:solidFill>
                <a:hlinkClick r:id="rId3"/>
              </a:rPr>
              <a:t>://</a:t>
            </a:r>
            <a:r>
              <a:rPr lang="en-GB" sz="1000" dirty="0" smtClean="0">
                <a:solidFill>
                  <a:schemeClr val="tx1">
                    <a:lumMod val="95000"/>
                    <a:lumOff val="5000"/>
                  </a:schemeClr>
                </a:solidFill>
                <a:hlinkClick r:id="rId3"/>
              </a:rPr>
              <a:t>www.aaai.org/ocs/index.php/ICWSM/ICWSM11/paper/viewFile/2886/3262</a:t>
            </a:r>
            <a:r>
              <a:rPr lang="en-GB" sz="1000" dirty="0" smtClean="0">
                <a:solidFill>
                  <a:schemeClr val="tx1">
                    <a:lumMod val="95000"/>
                    <a:lumOff val="5000"/>
                  </a:schemeClr>
                </a:solidFill>
              </a:rPr>
              <a:t>&gt;.</a:t>
            </a:r>
          </a:p>
          <a:p>
            <a:r>
              <a:rPr lang="en-GB" sz="1000" dirty="0">
                <a:solidFill>
                  <a:schemeClr val="tx1">
                    <a:lumMod val="95000"/>
                    <a:lumOff val="5000"/>
                  </a:schemeClr>
                </a:solidFill>
              </a:rPr>
              <a:t>Lee, K., </a:t>
            </a:r>
            <a:r>
              <a:rPr lang="en-GB" sz="1000" dirty="0" err="1">
                <a:solidFill>
                  <a:schemeClr val="tx1">
                    <a:lumMod val="95000"/>
                    <a:lumOff val="5000"/>
                  </a:schemeClr>
                </a:solidFill>
              </a:rPr>
              <a:t>Caverlee</a:t>
            </a:r>
            <a:r>
              <a:rPr lang="en-GB" sz="1000" dirty="0">
                <a:solidFill>
                  <a:schemeClr val="tx1">
                    <a:lumMod val="95000"/>
                    <a:lumOff val="5000"/>
                  </a:schemeClr>
                </a:solidFill>
              </a:rPr>
              <a:t>, J. and Webb, S. (2010) Uncovering social spammers: social honeypots+ machine learning. </a:t>
            </a:r>
            <a:r>
              <a:rPr lang="en-GB" sz="1000" i="1" dirty="0">
                <a:solidFill>
                  <a:schemeClr val="tx1">
                    <a:lumMod val="95000"/>
                    <a:lumOff val="5000"/>
                  </a:schemeClr>
                </a:solidFill>
              </a:rPr>
              <a:t>SIGIR’10 </a:t>
            </a:r>
            <a:r>
              <a:rPr lang="en-GB" sz="1000" dirty="0">
                <a:solidFill>
                  <a:schemeClr val="tx1">
                    <a:lumMod val="95000"/>
                    <a:lumOff val="5000"/>
                  </a:schemeClr>
                </a:solidFill>
              </a:rPr>
              <a:t>[online]. Geneva, Switzerland 19–23 July, 2010. [Accessed 10 November 2014]. </a:t>
            </a:r>
            <a:r>
              <a:rPr lang="en-GB" sz="1000" dirty="0" err="1">
                <a:solidFill>
                  <a:schemeClr val="tx1">
                    <a:lumMod val="95000"/>
                    <a:lumOff val="5000"/>
                  </a:schemeClr>
                </a:solidFill>
              </a:rPr>
              <a:t>Avaiable</a:t>
            </a:r>
            <a:r>
              <a:rPr lang="en-GB" sz="1000" dirty="0">
                <a:solidFill>
                  <a:schemeClr val="tx1">
                    <a:lumMod val="95000"/>
                    <a:lumOff val="5000"/>
                  </a:schemeClr>
                </a:solidFill>
              </a:rPr>
              <a:t> at:&lt;</a:t>
            </a:r>
            <a:r>
              <a:rPr lang="en-GB" sz="1000" dirty="0">
                <a:solidFill>
                  <a:schemeClr val="tx1">
                    <a:lumMod val="95000"/>
                    <a:lumOff val="5000"/>
                  </a:schemeClr>
                </a:solidFill>
                <a:hlinkClick r:id="rId4"/>
              </a:rPr>
              <a:t> http://dl.acm.org/citation.cfm?id=1835449.1835522</a:t>
            </a:r>
            <a:r>
              <a:rPr lang="en-GB" sz="1000" dirty="0">
                <a:solidFill>
                  <a:schemeClr val="tx1">
                    <a:lumMod val="95000"/>
                    <a:lumOff val="5000"/>
                  </a:schemeClr>
                </a:solidFill>
              </a:rPr>
              <a:t>&gt;. </a:t>
            </a:r>
            <a:endParaRPr lang="en-GB" sz="1000" dirty="0" smtClean="0">
              <a:solidFill>
                <a:schemeClr val="tx1">
                  <a:lumMod val="95000"/>
                  <a:lumOff val="5000"/>
                </a:schemeClr>
              </a:solidFill>
            </a:endParaRPr>
          </a:p>
          <a:p>
            <a:r>
              <a:rPr lang="en-GB" sz="1000" dirty="0" err="1">
                <a:ea typeface="Calibri"/>
                <a:cs typeface="Times New Roman"/>
              </a:rPr>
              <a:t>Asur</a:t>
            </a:r>
            <a:r>
              <a:rPr lang="en-GB" sz="1000" dirty="0">
                <a:ea typeface="Calibri"/>
                <a:cs typeface="Times New Roman"/>
              </a:rPr>
              <a:t>, S. and </a:t>
            </a:r>
            <a:r>
              <a:rPr lang="en-GB" sz="1000" dirty="0" err="1">
                <a:ea typeface="Calibri"/>
                <a:cs typeface="Times New Roman"/>
              </a:rPr>
              <a:t>Huberman</a:t>
            </a:r>
            <a:r>
              <a:rPr lang="en-GB" sz="1000" dirty="0">
                <a:ea typeface="Calibri"/>
                <a:cs typeface="Times New Roman"/>
              </a:rPr>
              <a:t>, B.A. (2010) Predicting the Future With Social Media. </a:t>
            </a:r>
            <a:r>
              <a:rPr lang="en-GB" sz="1000" i="1" dirty="0">
                <a:ea typeface="Calibri"/>
                <a:cs typeface="Times New Roman"/>
              </a:rPr>
              <a:t>IEEE/WIC/ACM International Conference on Web Intelligence and Intelligent Agent Technology</a:t>
            </a:r>
            <a:r>
              <a:rPr lang="en-GB" sz="1000" dirty="0">
                <a:ea typeface="Calibri"/>
                <a:cs typeface="Times New Roman"/>
              </a:rPr>
              <a:t>, pp.492-499.</a:t>
            </a:r>
          </a:p>
          <a:p>
            <a:pPr algn="just">
              <a:lnSpc>
                <a:spcPct val="115000"/>
              </a:lnSpc>
              <a:spcAft>
                <a:spcPts val="1000"/>
              </a:spcAft>
            </a:pPr>
            <a:r>
              <a:rPr lang="en-GB" sz="1000" dirty="0" err="1">
                <a:ea typeface="Calibri"/>
                <a:cs typeface="Times New Roman"/>
              </a:rPr>
              <a:t>Paltoglou</a:t>
            </a:r>
            <a:r>
              <a:rPr lang="en-GB" sz="1000" dirty="0">
                <a:ea typeface="Calibri"/>
                <a:cs typeface="Times New Roman"/>
              </a:rPr>
              <a:t>, G. </a:t>
            </a:r>
            <a:r>
              <a:rPr lang="en-GB" sz="1000" dirty="0" err="1">
                <a:ea typeface="Calibri"/>
                <a:cs typeface="Times New Roman"/>
              </a:rPr>
              <a:t>Theunis</a:t>
            </a:r>
            <a:r>
              <a:rPr lang="en-GB" sz="1000" dirty="0">
                <a:ea typeface="Calibri"/>
                <a:cs typeface="Times New Roman"/>
              </a:rPr>
              <a:t>, M. </a:t>
            </a:r>
            <a:r>
              <a:rPr lang="en-GB" sz="1000" dirty="0" err="1">
                <a:ea typeface="Calibri"/>
                <a:cs typeface="Times New Roman"/>
              </a:rPr>
              <a:t>Kappas</a:t>
            </a:r>
            <a:r>
              <a:rPr lang="en-GB" sz="1000" dirty="0">
                <a:ea typeface="Calibri"/>
                <a:cs typeface="Times New Roman"/>
              </a:rPr>
              <a:t>, </a:t>
            </a:r>
            <a:r>
              <a:rPr lang="en-GB" sz="1000" dirty="0" err="1">
                <a:ea typeface="Calibri"/>
                <a:cs typeface="Times New Roman"/>
              </a:rPr>
              <a:t>Arvid</a:t>
            </a:r>
            <a:r>
              <a:rPr lang="en-GB" sz="1000" dirty="0">
                <a:ea typeface="Calibri"/>
                <a:cs typeface="Times New Roman"/>
              </a:rPr>
              <a:t> and </a:t>
            </a:r>
            <a:r>
              <a:rPr lang="en-GB" sz="1000" dirty="0" err="1">
                <a:ea typeface="Calibri"/>
                <a:cs typeface="Times New Roman"/>
              </a:rPr>
              <a:t>Thelwall</a:t>
            </a:r>
            <a:r>
              <a:rPr lang="en-GB" sz="1000" dirty="0">
                <a:ea typeface="Calibri"/>
                <a:cs typeface="Times New Roman"/>
              </a:rPr>
              <a:t>, M. (2013) Predicting Emotional Responses to Long Informal Text. </a:t>
            </a:r>
            <a:r>
              <a:rPr lang="en-GB" sz="1000" i="1" dirty="0">
                <a:ea typeface="Calibri"/>
                <a:cs typeface="Times New Roman"/>
              </a:rPr>
              <a:t>IEEE Transaction on Affective Computing</a:t>
            </a:r>
            <a:r>
              <a:rPr lang="en-GB" sz="1000" dirty="0">
                <a:ea typeface="Calibri"/>
                <a:cs typeface="Times New Roman"/>
              </a:rPr>
              <a:t>, 4(1), pp.106-115.</a:t>
            </a:r>
          </a:p>
          <a:p>
            <a:pPr algn="just">
              <a:lnSpc>
                <a:spcPct val="115000"/>
              </a:lnSpc>
              <a:spcAft>
                <a:spcPts val="1000"/>
              </a:spcAft>
            </a:pPr>
            <a:r>
              <a:rPr lang="en-GB" sz="1000" dirty="0">
                <a:ea typeface="Calibri"/>
                <a:cs typeface="Times New Roman"/>
              </a:rPr>
              <a:t> </a:t>
            </a:r>
            <a:r>
              <a:rPr lang="en-GB" sz="1000" dirty="0" smtClean="0">
                <a:ea typeface="Calibri"/>
                <a:cs typeface="Times New Roman"/>
              </a:rPr>
              <a:t>Ren</a:t>
            </a:r>
            <a:r>
              <a:rPr lang="en-GB" sz="1000" dirty="0">
                <a:ea typeface="Calibri"/>
                <a:cs typeface="Times New Roman"/>
              </a:rPr>
              <a:t>, F. And Wu, Y. (2013) Predicting User-Topic Opinions in Twitter with Social and Topical Context. </a:t>
            </a:r>
            <a:r>
              <a:rPr lang="en-GB" sz="1000" i="1" dirty="0">
                <a:ea typeface="Calibri"/>
                <a:cs typeface="Times New Roman"/>
              </a:rPr>
              <a:t>IEEE Transaction on Affective Computing</a:t>
            </a:r>
            <a:r>
              <a:rPr lang="en-GB" sz="1000" dirty="0">
                <a:ea typeface="Calibri"/>
                <a:cs typeface="Times New Roman"/>
              </a:rPr>
              <a:t>, 4(4), pp. 412-424. </a:t>
            </a:r>
          </a:p>
          <a:p>
            <a:endParaRPr lang="en-GB" sz="1000" dirty="0"/>
          </a:p>
          <a:p>
            <a:endParaRPr lang="en-GB" sz="11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Peer review slide </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92360798"/>
              </p:ext>
            </p:extLst>
          </p:nvPr>
        </p:nvGraphicFramePr>
        <p:xfrm>
          <a:off x="1115616" y="1206702"/>
          <a:ext cx="7848872" cy="566113"/>
        </p:xfrm>
        <a:graphic>
          <a:graphicData uri="http://schemas.openxmlformats.org/drawingml/2006/table">
            <a:tbl>
              <a:tblPr firstRow="1" firstCol="1" bandRow="1">
                <a:tableStyleId>{5C22544A-7EE6-4342-B048-85BDC9FD1C3A}</a:tableStyleId>
              </a:tblPr>
              <a:tblGrid>
                <a:gridCol w="4762330"/>
                <a:gridCol w="3086542"/>
              </a:tblGrid>
              <a:tr h="566113">
                <a:tc>
                  <a:txBody>
                    <a:bodyPr/>
                    <a:lstStyle/>
                    <a:p>
                      <a:pPr>
                        <a:lnSpc>
                          <a:spcPct val="105000"/>
                        </a:lnSpc>
                        <a:spcAft>
                          <a:spcPts val="0"/>
                        </a:spcAft>
                      </a:pPr>
                      <a:r>
                        <a:rPr lang="en-GB" sz="1100" dirty="0">
                          <a:effectLst/>
                        </a:rPr>
                        <a:t>Group being marked (write group name  or time slot of presentation):</a:t>
                      </a:r>
                    </a:p>
                    <a:p>
                      <a:pPr>
                        <a:lnSpc>
                          <a:spcPct val="105000"/>
                        </a:lnSpc>
                        <a:spcAft>
                          <a:spcPts val="0"/>
                        </a:spcAft>
                      </a:pPr>
                      <a:r>
                        <a:rPr lang="en-GB" sz="1100" dirty="0">
                          <a:effectLst/>
                        </a:rPr>
                        <a:t> </a:t>
                      </a:r>
                    </a:p>
                    <a:p>
                      <a:pPr>
                        <a:lnSpc>
                          <a:spcPct val="105000"/>
                        </a:lnSpc>
                        <a:spcAft>
                          <a:spcPts val="0"/>
                        </a:spcAft>
                      </a:pPr>
                      <a:r>
                        <a:rPr lang="en-GB" sz="1100" dirty="0">
                          <a:effectLst/>
                        </a:rPr>
                        <a:t> </a:t>
                      </a:r>
                      <a:endParaRPr lang="en-GB" sz="1100" dirty="0">
                        <a:effectLst/>
                        <a:latin typeface="Cambria"/>
                        <a:ea typeface="Times New Roman"/>
                        <a:cs typeface="Times New Roman"/>
                      </a:endParaRPr>
                    </a:p>
                  </a:txBody>
                  <a:tcPr marL="68580" marR="68580" marT="0" marB="0"/>
                </a:tc>
                <a:tc>
                  <a:txBody>
                    <a:bodyPr/>
                    <a:lstStyle/>
                    <a:p>
                      <a:pPr>
                        <a:lnSpc>
                          <a:spcPct val="105000"/>
                        </a:lnSpc>
                        <a:spcAft>
                          <a:spcPts val="0"/>
                        </a:spcAft>
                      </a:pPr>
                      <a:r>
                        <a:rPr lang="en-GB" sz="1100" dirty="0">
                          <a:effectLst/>
                        </a:rPr>
                        <a:t>Overall Mark (A/B/C/D/E or F):</a:t>
                      </a:r>
                    </a:p>
                    <a:p>
                      <a:pPr>
                        <a:lnSpc>
                          <a:spcPct val="105000"/>
                        </a:lnSpc>
                        <a:spcAft>
                          <a:spcPts val="0"/>
                        </a:spcAft>
                      </a:pPr>
                      <a:r>
                        <a:rPr lang="en-GB" sz="1100" dirty="0">
                          <a:effectLst/>
                        </a:rPr>
                        <a:t> </a:t>
                      </a:r>
                    </a:p>
                    <a:p>
                      <a:pPr>
                        <a:lnSpc>
                          <a:spcPct val="105000"/>
                        </a:lnSpc>
                        <a:spcAft>
                          <a:spcPts val="0"/>
                        </a:spcAft>
                      </a:pPr>
                      <a:r>
                        <a:rPr lang="en-GB" sz="1100" dirty="0">
                          <a:effectLst/>
                        </a:rPr>
                        <a:t> </a:t>
                      </a:r>
                      <a:endParaRPr lang="en-GB" sz="1100" dirty="0">
                        <a:effectLst/>
                        <a:latin typeface="Cambria"/>
                        <a:ea typeface="Times New Roman"/>
                        <a:cs typeface="Times New Roman"/>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47161228"/>
              </p:ext>
            </p:extLst>
          </p:nvPr>
        </p:nvGraphicFramePr>
        <p:xfrm>
          <a:off x="1115616" y="1905000"/>
          <a:ext cx="7848871" cy="4800597"/>
        </p:xfrm>
        <a:graphic>
          <a:graphicData uri="http://schemas.openxmlformats.org/drawingml/2006/table">
            <a:tbl>
              <a:tblPr firstRow="1" firstCol="1" bandRow="1">
                <a:tableStyleId>{5C22544A-7EE6-4342-B048-85BDC9FD1C3A}</a:tableStyleId>
              </a:tblPr>
              <a:tblGrid>
                <a:gridCol w="1167623"/>
                <a:gridCol w="1251382"/>
                <a:gridCol w="1421672"/>
                <a:gridCol w="1256374"/>
                <a:gridCol w="1415571"/>
                <a:gridCol w="1336249"/>
              </a:tblGrid>
              <a:tr h="100012">
                <a:tc>
                  <a:txBody>
                    <a:bodyPr/>
                    <a:lstStyle/>
                    <a:p>
                      <a:pPr>
                        <a:lnSpc>
                          <a:spcPct val="105000"/>
                        </a:lnSpc>
                        <a:spcAft>
                          <a:spcPts val="0"/>
                        </a:spcAft>
                      </a:pPr>
                      <a:r>
                        <a:rPr lang="en-GB" sz="600" dirty="0">
                          <a:effectLst/>
                        </a:rPr>
                        <a:t> </a:t>
                      </a:r>
                      <a:endParaRPr lang="en-GB" sz="600" dirty="0">
                        <a:effectLst/>
                        <a:latin typeface="Cambria"/>
                        <a:ea typeface="Times New Roman"/>
                        <a:cs typeface="Times New Roman"/>
                      </a:endParaRPr>
                    </a:p>
                  </a:txBody>
                  <a:tcPr marL="38966" marR="38966" marT="0" marB="0"/>
                </a:tc>
                <a:tc>
                  <a:txBody>
                    <a:bodyPr/>
                    <a:lstStyle/>
                    <a:p>
                      <a:pPr>
                        <a:lnSpc>
                          <a:spcPct val="105000"/>
                        </a:lnSpc>
                        <a:spcAft>
                          <a:spcPts val="0"/>
                        </a:spcAft>
                      </a:pPr>
                      <a:r>
                        <a:rPr lang="en-GB" sz="600">
                          <a:effectLst/>
                        </a:rPr>
                        <a:t>A</a:t>
                      </a:r>
                      <a:endParaRPr lang="en-GB" sz="600">
                        <a:effectLst/>
                        <a:latin typeface="Cambria"/>
                        <a:ea typeface="Times New Roman"/>
                        <a:cs typeface="Times New Roman"/>
                      </a:endParaRPr>
                    </a:p>
                  </a:txBody>
                  <a:tcPr marL="38966" marR="38966" marT="0" marB="0"/>
                </a:tc>
                <a:tc>
                  <a:txBody>
                    <a:bodyPr/>
                    <a:lstStyle/>
                    <a:p>
                      <a:pPr>
                        <a:lnSpc>
                          <a:spcPct val="105000"/>
                        </a:lnSpc>
                        <a:spcAft>
                          <a:spcPts val="0"/>
                        </a:spcAft>
                      </a:pPr>
                      <a:r>
                        <a:rPr lang="en-GB" sz="600">
                          <a:effectLst/>
                        </a:rPr>
                        <a:t>B</a:t>
                      </a:r>
                      <a:endParaRPr lang="en-GB" sz="600">
                        <a:effectLst/>
                        <a:latin typeface="Cambria"/>
                        <a:ea typeface="Times New Roman"/>
                        <a:cs typeface="Times New Roman"/>
                      </a:endParaRPr>
                    </a:p>
                  </a:txBody>
                  <a:tcPr marL="38966" marR="38966" marT="0" marB="0"/>
                </a:tc>
                <a:tc>
                  <a:txBody>
                    <a:bodyPr/>
                    <a:lstStyle/>
                    <a:p>
                      <a:pPr>
                        <a:lnSpc>
                          <a:spcPct val="105000"/>
                        </a:lnSpc>
                        <a:spcAft>
                          <a:spcPts val="0"/>
                        </a:spcAft>
                      </a:pPr>
                      <a:r>
                        <a:rPr lang="en-GB" sz="600">
                          <a:effectLst/>
                        </a:rPr>
                        <a:t>C</a:t>
                      </a:r>
                      <a:endParaRPr lang="en-GB" sz="600">
                        <a:effectLst/>
                        <a:latin typeface="Cambria"/>
                        <a:ea typeface="Times New Roman"/>
                        <a:cs typeface="Times New Roman"/>
                      </a:endParaRPr>
                    </a:p>
                  </a:txBody>
                  <a:tcPr marL="38966" marR="38966" marT="0" marB="0"/>
                </a:tc>
                <a:tc>
                  <a:txBody>
                    <a:bodyPr/>
                    <a:lstStyle/>
                    <a:p>
                      <a:pPr>
                        <a:lnSpc>
                          <a:spcPct val="105000"/>
                        </a:lnSpc>
                        <a:spcAft>
                          <a:spcPts val="0"/>
                        </a:spcAft>
                      </a:pPr>
                      <a:r>
                        <a:rPr lang="en-GB" sz="600">
                          <a:effectLst/>
                        </a:rPr>
                        <a:t>D</a:t>
                      </a:r>
                      <a:endParaRPr lang="en-GB" sz="600">
                        <a:effectLst/>
                        <a:latin typeface="Cambria"/>
                        <a:ea typeface="Times New Roman"/>
                        <a:cs typeface="Times New Roman"/>
                      </a:endParaRPr>
                    </a:p>
                  </a:txBody>
                  <a:tcPr marL="38966" marR="38966" marT="0" marB="0"/>
                </a:tc>
                <a:tc>
                  <a:txBody>
                    <a:bodyPr/>
                    <a:lstStyle/>
                    <a:p>
                      <a:pPr>
                        <a:lnSpc>
                          <a:spcPct val="105000"/>
                        </a:lnSpc>
                        <a:spcAft>
                          <a:spcPts val="0"/>
                        </a:spcAft>
                      </a:pPr>
                      <a:r>
                        <a:rPr lang="en-GB" sz="600">
                          <a:effectLst/>
                        </a:rPr>
                        <a:t>E/F</a:t>
                      </a:r>
                      <a:endParaRPr lang="en-GB" sz="600">
                        <a:effectLst/>
                        <a:latin typeface="Cambria"/>
                        <a:ea typeface="Times New Roman"/>
                        <a:cs typeface="Times New Roman"/>
                      </a:endParaRPr>
                    </a:p>
                  </a:txBody>
                  <a:tcPr marL="38966" marR="38966" marT="0" marB="0"/>
                </a:tc>
              </a:tr>
              <a:tr h="1300162">
                <a:tc>
                  <a:txBody>
                    <a:bodyPr/>
                    <a:lstStyle/>
                    <a:p>
                      <a:pPr algn="ctr">
                        <a:lnSpc>
                          <a:spcPct val="105000"/>
                        </a:lnSpc>
                        <a:spcAft>
                          <a:spcPts val="0"/>
                        </a:spcAft>
                      </a:pPr>
                      <a:r>
                        <a:rPr lang="en-GB" sz="600">
                          <a:effectLst/>
                        </a:rPr>
                        <a:t>APPROPRIATENESS OF TOPIC </a:t>
                      </a:r>
                    </a:p>
                    <a:p>
                      <a:pPr algn="ctr">
                        <a:lnSpc>
                          <a:spcPct val="105000"/>
                        </a:lnSpc>
                        <a:spcAft>
                          <a:spcPts val="0"/>
                        </a:spcAft>
                      </a:pPr>
                      <a:r>
                        <a:rPr lang="en-GB" sz="600">
                          <a:effectLst/>
                        </a:rPr>
                        <a:t>/ </a:t>
                      </a:r>
                    </a:p>
                    <a:p>
                      <a:pPr algn="ctr">
                        <a:lnSpc>
                          <a:spcPct val="105000"/>
                        </a:lnSpc>
                        <a:spcAft>
                          <a:spcPts val="0"/>
                        </a:spcAft>
                      </a:pPr>
                      <a:r>
                        <a:rPr lang="en-GB" sz="600">
                          <a:effectLst/>
                        </a:rPr>
                        <a:t>MAIN QUESTION </a:t>
                      </a:r>
                    </a:p>
                    <a:p>
                      <a:pPr algn="ctr">
                        <a:lnSpc>
                          <a:spcPct val="105000"/>
                        </a:lnSpc>
                        <a:spcAft>
                          <a:spcPts val="0"/>
                        </a:spcAft>
                      </a:pPr>
                      <a:r>
                        <a:rPr lang="en-GB" sz="600">
                          <a:effectLst/>
                        </a:rPr>
                        <a:t>/ </a:t>
                      </a:r>
                    </a:p>
                    <a:p>
                      <a:pPr algn="ctr">
                        <a:lnSpc>
                          <a:spcPct val="105000"/>
                        </a:lnSpc>
                        <a:spcAft>
                          <a:spcPts val="0"/>
                        </a:spcAft>
                      </a:pPr>
                      <a:r>
                        <a:rPr lang="en-GB" sz="600">
                          <a:effectLst/>
                        </a:rPr>
                        <a:t>SUB-QUESTIONS </a:t>
                      </a:r>
                    </a:p>
                    <a:p>
                      <a:pPr algn="ctr">
                        <a:lnSpc>
                          <a:spcPct val="105000"/>
                        </a:lnSpc>
                        <a:spcAft>
                          <a:spcPts val="0"/>
                        </a:spcAft>
                      </a:pPr>
                      <a:r>
                        <a:rPr lang="en-GB" sz="600">
                          <a:effectLst/>
                        </a:rPr>
                        <a:t> </a:t>
                      </a:r>
                      <a:endParaRPr lang="en-GB" sz="600">
                        <a:effectLst/>
                        <a:latin typeface="Cambria"/>
                        <a:ea typeface="Times New Roman"/>
                        <a:cs typeface="Times New Roman"/>
                      </a:endParaRPr>
                    </a:p>
                  </a:txBody>
                  <a:tcPr marL="38966" marR="38966" marT="0" marB="0" anchor="ctr"/>
                </a:tc>
                <a:tc>
                  <a:txBody>
                    <a:bodyPr/>
                    <a:lstStyle/>
                    <a:p>
                      <a:pPr>
                        <a:lnSpc>
                          <a:spcPct val="105000"/>
                        </a:lnSpc>
                        <a:spcAft>
                          <a:spcPts val="0"/>
                        </a:spcAft>
                      </a:pPr>
                      <a:r>
                        <a:rPr lang="en-GB" sz="600">
                          <a:effectLst/>
                        </a:rPr>
                        <a:t>Well-structured rationale for proposed research topic. </a:t>
                      </a:r>
                    </a:p>
                    <a:p>
                      <a:pPr>
                        <a:lnSpc>
                          <a:spcPct val="105000"/>
                        </a:lnSpc>
                        <a:spcAft>
                          <a:spcPts val="0"/>
                        </a:spcAft>
                      </a:pPr>
                      <a:r>
                        <a:rPr lang="en-GB" sz="600">
                          <a:effectLst/>
                        </a:rPr>
                        <a:t> </a:t>
                      </a:r>
                    </a:p>
                    <a:p>
                      <a:pPr>
                        <a:lnSpc>
                          <a:spcPct val="105000"/>
                        </a:lnSpc>
                        <a:spcAft>
                          <a:spcPts val="0"/>
                        </a:spcAft>
                      </a:pPr>
                      <a:r>
                        <a:rPr lang="en-GB" sz="600">
                          <a:effectLst/>
                        </a:rPr>
                        <a:t> </a:t>
                      </a:r>
                    </a:p>
                    <a:p>
                      <a:pPr>
                        <a:lnSpc>
                          <a:spcPct val="105000"/>
                        </a:lnSpc>
                        <a:spcAft>
                          <a:spcPts val="0"/>
                        </a:spcAft>
                      </a:pPr>
                      <a:r>
                        <a:rPr lang="en-GB" sz="600">
                          <a:effectLst/>
                        </a:rPr>
                        <a:t>Excellent main research question</a:t>
                      </a:r>
                    </a:p>
                    <a:p>
                      <a:pPr>
                        <a:lnSpc>
                          <a:spcPct val="105000"/>
                        </a:lnSpc>
                        <a:spcAft>
                          <a:spcPts val="0"/>
                        </a:spcAft>
                      </a:pPr>
                      <a:r>
                        <a:rPr lang="en-GB" sz="600">
                          <a:effectLst/>
                        </a:rPr>
                        <a:t> </a:t>
                      </a:r>
                    </a:p>
                    <a:p>
                      <a:pPr>
                        <a:lnSpc>
                          <a:spcPct val="105000"/>
                        </a:lnSpc>
                        <a:spcAft>
                          <a:spcPts val="0"/>
                        </a:spcAft>
                      </a:pPr>
                      <a:r>
                        <a:rPr lang="en-GB" sz="600">
                          <a:effectLst/>
                        </a:rPr>
                        <a:t> </a:t>
                      </a:r>
                    </a:p>
                    <a:p>
                      <a:pPr>
                        <a:lnSpc>
                          <a:spcPct val="105000"/>
                        </a:lnSpc>
                        <a:spcAft>
                          <a:spcPts val="0"/>
                        </a:spcAft>
                      </a:pPr>
                      <a:r>
                        <a:rPr lang="en-GB" sz="600">
                          <a:effectLst/>
                        </a:rPr>
                        <a:t>All sub-questions well defined and relevant.</a:t>
                      </a:r>
                      <a:endParaRPr lang="en-GB" sz="600">
                        <a:effectLst/>
                        <a:latin typeface="Cambria"/>
                        <a:ea typeface="Times New Roman"/>
                        <a:cs typeface="Times New Roman"/>
                      </a:endParaRPr>
                    </a:p>
                  </a:txBody>
                  <a:tcPr marL="38966" marR="38966" marT="0" marB="0"/>
                </a:tc>
                <a:tc>
                  <a:txBody>
                    <a:bodyPr/>
                    <a:lstStyle/>
                    <a:p>
                      <a:pPr>
                        <a:lnSpc>
                          <a:spcPct val="105000"/>
                        </a:lnSpc>
                        <a:spcAft>
                          <a:spcPts val="0"/>
                        </a:spcAft>
                      </a:pPr>
                      <a:r>
                        <a:rPr lang="en-GB" sz="600">
                          <a:effectLst/>
                        </a:rPr>
                        <a:t>Very good-structured rationale for proposed research topic. </a:t>
                      </a:r>
                    </a:p>
                    <a:p>
                      <a:pPr>
                        <a:lnSpc>
                          <a:spcPct val="105000"/>
                        </a:lnSpc>
                        <a:spcAft>
                          <a:spcPts val="0"/>
                        </a:spcAft>
                      </a:pPr>
                      <a:r>
                        <a:rPr lang="en-GB" sz="600">
                          <a:effectLst/>
                        </a:rPr>
                        <a:t> </a:t>
                      </a:r>
                    </a:p>
                    <a:p>
                      <a:pPr>
                        <a:lnSpc>
                          <a:spcPct val="105000"/>
                        </a:lnSpc>
                        <a:spcAft>
                          <a:spcPts val="0"/>
                        </a:spcAft>
                      </a:pPr>
                      <a:r>
                        <a:rPr lang="en-GB" sz="600">
                          <a:effectLst/>
                        </a:rPr>
                        <a:t> </a:t>
                      </a:r>
                    </a:p>
                    <a:p>
                      <a:pPr>
                        <a:lnSpc>
                          <a:spcPct val="105000"/>
                        </a:lnSpc>
                        <a:spcAft>
                          <a:spcPts val="0"/>
                        </a:spcAft>
                      </a:pPr>
                      <a:r>
                        <a:rPr lang="en-GB" sz="600">
                          <a:effectLst/>
                        </a:rPr>
                        <a:t> </a:t>
                      </a:r>
                    </a:p>
                    <a:p>
                      <a:pPr>
                        <a:lnSpc>
                          <a:spcPct val="105000"/>
                        </a:lnSpc>
                        <a:spcAft>
                          <a:spcPts val="0"/>
                        </a:spcAft>
                      </a:pPr>
                      <a:r>
                        <a:rPr lang="en-GB" sz="600">
                          <a:effectLst/>
                        </a:rPr>
                        <a:t>Very good main research question</a:t>
                      </a:r>
                    </a:p>
                    <a:p>
                      <a:pPr>
                        <a:lnSpc>
                          <a:spcPct val="105000"/>
                        </a:lnSpc>
                        <a:spcAft>
                          <a:spcPts val="0"/>
                        </a:spcAft>
                      </a:pPr>
                      <a:r>
                        <a:rPr lang="en-GB" sz="600">
                          <a:effectLst/>
                        </a:rPr>
                        <a:t> </a:t>
                      </a:r>
                    </a:p>
                    <a:p>
                      <a:pPr>
                        <a:lnSpc>
                          <a:spcPct val="105000"/>
                        </a:lnSpc>
                        <a:spcAft>
                          <a:spcPts val="0"/>
                        </a:spcAft>
                      </a:pPr>
                      <a:r>
                        <a:rPr lang="en-GB" sz="600">
                          <a:effectLst/>
                        </a:rPr>
                        <a:t> </a:t>
                      </a:r>
                    </a:p>
                    <a:p>
                      <a:pPr>
                        <a:lnSpc>
                          <a:spcPct val="105000"/>
                        </a:lnSpc>
                        <a:spcAft>
                          <a:spcPts val="0"/>
                        </a:spcAft>
                      </a:pPr>
                      <a:r>
                        <a:rPr lang="en-GB" sz="600">
                          <a:effectLst/>
                        </a:rPr>
                        <a:t>Majority sub-questions well defined and relevant.</a:t>
                      </a:r>
                      <a:endParaRPr lang="en-GB" sz="600">
                        <a:effectLst/>
                        <a:latin typeface="Cambria"/>
                        <a:ea typeface="Times New Roman"/>
                        <a:cs typeface="Times New Roman"/>
                      </a:endParaRPr>
                    </a:p>
                  </a:txBody>
                  <a:tcPr marL="38966" marR="38966" marT="0" marB="0"/>
                </a:tc>
                <a:tc>
                  <a:txBody>
                    <a:bodyPr/>
                    <a:lstStyle/>
                    <a:p>
                      <a:pPr>
                        <a:lnSpc>
                          <a:spcPct val="105000"/>
                        </a:lnSpc>
                        <a:spcAft>
                          <a:spcPts val="0"/>
                        </a:spcAft>
                      </a:pPr>
                      <a:r>
                        <a:rPr lang="en-GB" sz="600">
                          <a:effectLst/>
                        </a:rPr>
                        <a:t>Good-structured rationale for proposed research topic. </a:t>
                      </a:r>
                    </a:p>
                    <a:p>
                      <a:pPr>
                        <a:lnSpc>
                          <a:spcPct val="105000"/>
                        </a:lnSpc>
                        <a:spcAft>
                          <a:spcPts val="0"/>
                        </a:spcAft>
                      </a:pPr>
                      <a:r>
                        <a:rPr lang="en-GB" sz="600">
                          <a:effectLst/>
                        </a:rPr>
                        <a:t> </a:t>
                      </a:r>
                    </a:p>
                    <a:p>
                      <a:pPr>
                        <a:lnSpc>
                          <a:spcPct val="105000"/>
                        </a:lnSpc>
                        <a:spcAft>
                          <a:spcPts val="0"/>
                        </a:spcAft>
                      </a:pPr>
                      <a:r>
                        <a:rPr lang="en-GB" sz="600">
                          <a:effectLst/>
                        </a:rPr>
                        <a:t> </a:t>
                      </a:r>
                    </a:p>
                    <a:p>
                      <a:pPr>
                        <a:lnSpc>
                          <a:spcPct val="105000"/>
                        </a:lnSpc>
                        <a:spcAft>
                          <a:spcPts val="0"/>
                        </a:spcAft>
                      </a:pPr>
                      <a:r>
                        <a:rPr lang="en-GB" sz="600">
                          <a:effectLst/>
                        </a:rPr>
                        <a:t>Good main research question</a:t>
                      </a:r>
                    </a:p>
                    <a:p>
                      <a:pPr>
                        <a:lnSpc>
                          <a:spcPct val="105000"/>
                        </a:lnSpc>
                        <a:spcAft>
                          <a:spcPts val="0"/>
                        </a:spcAft>
                      </a:pPr>
                      <a:r>
                        <a:rPr lang="en-GB" sz="600">
                          <a:effectLst/>
                        </a:rPr>
                        <a:t> </a:t>
                      </a:r>
                    </a:p>
                    <a:p>
                      <a:pPr>
                        <a:lnSpc>
                          <a:spcPct val="105000"/>
                        </a:lnSpc>
                        <a:spcAft>
                          <a:spcPts val="0"/>
                        </a:spcAft>
                      </a:pPr>
                      <a:r>
                        <a:rPr lang="en-GB" sz="600">
                          <a:effectLst/>
                        </a:rPr>
                        <a:t> </a:t>
                      </a:r>
                    </a:p>
                    <a:p>
                      <a:pPr>
                        <a:lnSpc>
                          <a:spcPct val="105000"/>
                        </a:lnSpc>
                        <a:spcAft>
                          <a:spcPts val="0"/>
                        </a:spcAft>
                      </a:pPr>
                      <a:r>
                        <a:rPr lang="en-GB" sz="600">
                          <a:effectLst/>
                        </a:rPr>
                        <a:t>Some sub-questions well defined and relevant.</a:t>
                      </a:r>
                      <a:endParaRPr lang="en-GB" sz="600">
                        <a:effectLst/>
                        <a:latin typeface="Cambria"/>
                        <a:ea typeface="Times New Roman"/>
                        <a:cs typeface="Times New Roman"/>
                      </a:endParaRPr>
                    </a:p>
                  </a:txBody>
                  <a:tcPr marL="38966" marR="38966" marT="0" marB="0"/>
                </a:tc>
                <a:tc>
                  <a:txBody>
                    <a:bodyPr/>
                    <a:lstStyle/>
                    <a:p>
                      <a:pPr>
                        <a:lnSpc>
                          <a:spcPct val="105000"/>
                        </a:lnSpc>
                        <a:spcAft>
                          <a:spcPts val="0"/>
                        </a:spcAft>
                      </a:pPr>
                      <a:r>
                        <a:rPr lang="en-GB" sz="600">
                          <a:effectLst/>
                        </a:rPr>
                        <a:t>Poor explanation and justification for proposed research topic.</a:t>
                      </a:r>
                    </a:p>
                    <a:p>
                      <a:pPr>
                        <a:lnSpc>
                          <a:spcPct val="105000"/>
                        </a:lnSpc>
                        <a:spcAft>
                          <a:spcPts val="0"/>
                        </a:spcAft>
                      </a:pPr>
                      <a:r>
                        <a:rPr lang="en-GB" sz="600">
                          <a:effectLst/>
                        </a:rPr>
                        <a:t> </a:t>
                      </a:r>
                    </a:p>
                    <a:p>
                      <a:pPr>
                        <a:lnSpc>
                          <a:spcPct val="105000"/>
                        </a:lnSpc>
                        <a:spcAft>
                          <a:spcPts val="0"/>
                        </a:spcAft>
                      </a:pPr>
                      <a:r>
                        <a:rPr lang="en-GB" sz="600">
                          <a:effectLst/>
                        </a:rPr>
                        <a:t> </a:t>
                      </a:r>
                    </a:p>
                    <a:p>
                      <a:pPr>
                        <a:lnSpc>
                          <a:spcPct val="105000"/>
                        </a:lnSpc>
                        <a:spcAft>
                          <a:spcPts val="0"/>
                        </a:spcAft>
                      </a:pPr>
                      <a:r>
                        <a:rPr lang="en-GB" sz="600">
                          <a:effectLst/>
                        </a:rPr>
                        <a:t> </a:t>
                      </a:r>
                    </a:p>
                    <a:p>
                      <a:pPr>
                        <a:lnSpc>
                          <a:spcPct val="105000"/>
                        </a:lnSpc>
                        <a:spcAft>
                          <a:spcPts val="0"/>
                        </a:spcAft>
                      </a:pPr>
                      <a:r>
                        <a:rPr lang="en-GB" sz="600">
                          <a:effectLst/>
                        </a:rPr>
                        <a:t>Poor research question, requires extensive rewriting.</a:t>
                      </a:r>
                    </a:p>
                    <a:p>
                      <a:pPr>
                        <a:lnSpc>
                          <a:spcPct val="105000"/>
                        </a:lnSpc>
                        <a:spcAft>
                          <a:spcPts val="0"/>
                        </a:spcAft>
                      </a:pPr>
                      <a:r>
                        <a:rPr lang="en-GB" sz="600">
                          <a:effectLst/>
                        </a:rPr>
                        <a:t> </a:t>
                      </a:r>
                    </a:p>
                    <a:p>
                      <a:pPr>
                        <a:lnSpc>
                          <a:spcPct val="105000"/>
                        </a:lnSpc>
                        <a:spcAft>
                          <a:spcPts val="0"/>
                        </a:spcAft>
                      </a:pPr>
                      <a:r>
                        <a:rPr lang="en-GB" sz="600">
                          <a:effectLst/>
                        </a:rPr>
                        <a:t>Few sub-questions appropriate, defined and relevant</a:t>
                      </a:r>
                      <a:endParaRPr lang="en-GB" sz="600">
                        <a:effectLst/>
                        <a:latin typeface="Cambria"/>
                        <a:ea typeface="Times New Roman"/>
                        <a:cs typeface="Times New Roman"/>
                      </a:endParaRPr>
                    </a:p>
                  </a:txBody>
                  <a:tcPr marL="38966" marR="38966" marT="0" marB="0"/>
                </a:tc>
                <a:tc>
                  <a:txBody>
                    <a:bodyPr/>
                    <a:lstStyle/>
                    <a:p>
                      <a:pPr>
                        <a:lnSpc>
                          <a:spcPct val="105000"/>
                        </a:lnSpc>
                        <a:spcAft>
                          <a:spcPts val="0"/>
                        </a:spcAft>
                      </a:pPr>
                      <a:r>
                        <a:rPr lang="en-GB" sz="600">
                          <a:effectLst/>
                        </a:rPr>
                        <a:t>Rationale inadequate for proposed research topic.</a:t>
                      </a:r>
                    </a:p>
                    <a:p>
                      <a:pPr>
                        <a:lnSpc>
                          <a:spcPct val="105000"/>
                        </a:lnSpc>
                        <a:spcAft>
                          <a:spcPts val="0"/>
                        </a:spcAft>
                      </a:pPr>
                      <a:r>
                        <a:rPr lang="en-GB" sz="600">
                          <a:effectLst/>
                        </a:rPr>
                        <a:t> </a:t>
                      </a:r>
                    </a:p>
                    <a:p>
                      <a:pPr>
                        <a:lnSpc>
                          <a:spcPct val="105000"/>
                        </a:lnSpc>
                        <a:spcAft>
                          <a:spcPts val="0"/>
                        </a:spcAft>
                      </a:pPr>
                      <a:r>
                        <a:rPr lang="en-GB" sz="600">
                          <a:effectLst/>
                        </a:rPr>
                        <a:t> </a:t>
                      </a:r>
                    </a:p>
                    <a:p>
                      <a:pPr>
                        <a:lnSpc>
                          <a:spcPct val="105000"/>
                        </a:lnSpc>
                        <a:spcAft>
                          <a:spcPts val="0"/>
                        </a:spcAft>
                      </a:pPr>
                      <a:r>
                        <a:rPr lang="en-GB" sz="600">
                          <a:effectLst/>
                        </a:rPr>
                        <a:t>Ambiguous research questions which are currently not viable.</a:t>
                      </a:r>
                      <a:endParaRPr lang="en-GB" sz="600">
                        <a:effectLst/>
                        <a:latin typeface="Cambria"/>
                        <a:ea typeface="Times New Roman"/>
                        <a:cs typeface="Times New Roman"/>
                      </a:endParaRPr>
                    </a:p>
                  </a:txBody>
                  <a:tcPr marL="38966" marR="38966" marT="0" marB="0"/>
                </a:tc>
              </a:tr>
              <a:tr h="200025">
                <a:tc>
                  <a:txBody>
                    <a:bodyPr/>
                    <a:lstStyle/>
                    <a:p>
                      <a:pPr>
                        <a:lnSpc>
                          <a:spcPct val="105000"/>
                        </a:lnSpc>
                        <a:spcAft>
                          <a:spcPts val="0"/>
                        </a:spcAft>
                      </a:pPr>
                      <a:r>
                        <a:rPr lang="en-GB" sz="600">
                          <a:effectLst/>
                        </a:rPr>
                        <a:t>Comments:</a:t>
                      </a:r>
                      <a:endParaRPr lang="en-GB" sz="600">
                        <a:effectLst/>
                        <a:latin typeface="Cambria"/>
                        <a:ea typeface="Times New Roman"/>
                        <a:cs typeface="Times New Roman"/>
                      </a:endParaRPr>
                    </a:p>
                  </a:txBody>
                  <a:tcPr marL="38966" marR="38966" marT="0" marB="0"/>
                </a:tc>
                <a:tc gridSpan="5">
                  <a:txBody>
                    <a:bodyPr/>
                    <a:lstStyle/>
                    <a:p>
                      <a:pPr>
                        <a:lnSpc>
                          <a:spcPct val="105000"/>
                        </a:lnSpc>
                        <a:spcAft>
                          <a:spcPts val="0"/>
                        </a:spcAft>
                      </a:pPr>
                      <a:r>
                        <a:rPr lang="en-GB" sz="600" dirty="0">
                          <a:effectLst/>
                        </a:rPr>
                        <a:t> </a:t>
                      </a:r>
                    </a:p>
                    <a:p>
                      <a:pPr>
                        <a:lnSpc>
                          <a:spcPct val="105000"/>
                        </a:lnSpc>
                        <a:spcAft>
                          <a:spcPts val="0"/>
                        </a:spcAft>
                      </a:pPr>
                      <a:r>
                        <a:rPr lang="en-GB" sz="600" dirty="0">
                          <a:effectLst/>
                        </a:rPr>
                        <a:t> </a:t>
                      </a:r>
                      <a:endParaRPr lang="en-GB" sz="600" dirty="0">
                        <a:effectLst/>
                        <a:latin typeface="Cambria"/>
                        <a:ea typeface="Times New Roman"/>
                        <a:cs typeface="Times New Roman"/>
                      </a:endParaRPr>
                    </a:p>
                  </a:txBody>
                  <a:tcPr marL="38966" marR="38966" marT="0"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500062">
                <a:tc>
                  <a:txBody>
                    <a:bodyPr/>
                    <a:lstStyle/>
                    <a:p>
                      <a:pPr algn="ctr">
                        <a:lnSpc>
                          <a:spcPct val="105000"/>
                        </a:lnSpc>
                        <a:spcAft>
                          <a:spcPts val="0"/>
                        </a:spcAft>
                      </a:pPr>
                      <a:r>
                        <a:rPr lang="en-GB" sz="600" dirty="0">
                          <a:effectLst/>
                        </a:rPr>
                        <a:t>METHODOLOGY</a:t>
                      </a:r>
                    </a:p>
                    <a:p>
                      <a:pPr algn="ctr">
                        <a:lnSpc>
                          <a:spcPct val="105000"/>
                        </a:lnSpc>
                        <a:spcAft>
                          <a:spcPts val="0"/>
                        </a:spcAft>
                      </a:pPr>
                      <a:r>
                        <a:rPr lang="en-GB" sz="600" dirty="0">
                          <a:effectLst/>
                        </a:rPr>
                        <a:t> </a:t>
                      </a:r>
                      <a:endParaRPr lang="en-GB" sz="600" dirty="0">
                        <a:effectLst/>
                        <a:latin typeface="Cambria"/>
                        <a:ea typeface="Times New Roman"/>
                        <a:cs typeface="Times New Roman"/>
                      </a:endParaRPr>
                    </a:p>
                  </a:txBody>
                  <a:tcPr marL="38966" marR="38966" marT="0" marB="0" anchor="ctr"/>
                </a:tc>
                <a:tc>
                  <a:txBody>
                    <a:bodyPr/>
                    <a:lstStyle/>
                    <a:p>
                      <a:pPr>
                        <a:lnSpc>
                          <a:spcPct val="105000"/>
                        </a:lnSpc>
                        <a:spcAft>
                          <a:spcPts val="0"/>
                        </a:spcAft>
                      </a:pPr>
                      <a:r>
                        <a:rPr lang="en-GB" sz="600">
                          <a:effectLst/>
                        </a:rPr>
                        <a:t>Methodology clearly explained for all sub-questions and each question covered in detail.</a:t>
                      </a:r>
                      <a:endParaRPr lang="en-GB" sz="600">
                        <a:effectLst/>
                        <a:latin typeface="Cambria"/>
                        <a:ea typeface="Times New Roman"/>
                        <a:cs typeface="Times New Roman"/>
                      </a:endParaRPr>
                    </a:p>
                  </a:txBody>
                  <a:tcPr marL="38966" marR="38966" marT="0" marB="0"/>
                </a:tc>
                <a:tc>
                  <a:txBody>
                    <a:bodyPr/>
                    <a:lstStyle/>
                    <a:p>
                      <a:pPr>
                        <a:lnSpc>
                          <a:spcPct val="105000"/>
                        </a:lnSpc>
                        <a:spcAft>
                          <a:spcPts val="0"/>
                        </a:spcAft>
                      </a:pPr>
                      <a:r>
                        <a:rPr lang="en-GB" sz="600">
                          <a:effectLst/>
                        </a:rPr>
                        <a:t>Methodology clearly explained for most sub-questions.</a:t>
                      </a:r>
                      <a:endParaRPr lang="en-GB" sz="600">
                        <a:effectLst/>
                        <a:latin typeface="Cambria"/>
                        <a:ea typeface="Times New Roman"/>
                        <a:cs typeface="Times New Roman"/>
                      </a:endParaRPr>
                    </a:p>
                  </a:txBody>
                  <a:tcPr marL="38966" marR="38966" marT="0" marB="0"/>
                </a:tc>
                <a:tc>
                  <a:txBody>
                    <a:bodyPr/>
                    <a:lstStyle/>
                    <a:p>
                      <a:pPr>
                        <a:lnSpc>
                          <a:spcPct val="105000"/>
                        </a:lnSpc>
                        <a:spcAft>
                          <a:spcPts val="0"/>
                        </a:spcAft>
                      </a:pPr>
                      <a:r>
                        <a:rPr lang="en-GB" sz="600">
                          <a:effectLst/>
                        </a:rPr>
                        <a:t>Methodology explained but lacking clarity.</a:t>
                      </a:r>
                      <a:endParaRPr lang="en-GB" sz="600">
                        <a:effectLst/>
                        <a:latin typeface="Cambria"/>
                        <a:ea typeface="Times New Roman"/>
                        <a:cs typeface="Times New Roman"/>
                      </a:endParaRPr>
                    </a:p>
                  </a:txBody>
                  <a:tcPr marL="38966" marR="38966" marT="0" marB="0"/>
                </a:tc>
                <a:tc>
                  <a:txBody>
                    <a:bodyPr/>
                    <a:lstStyle/>
                    <a:p>
                      <a:pPr>
                        <a:lnSpc>
                          <a:spcPct val="105000"/>
                        </a:lnSpc>
                        <a:spcAft>
                          <a:spcPts val="0"/>
                        </a:spcAft>
                      </a:pPr>
                      <a:r>
                        <a:rPr lang="en-GB" sz="600">
                          <a:effectLst/>
                        </a:rPr>
                        <a:t>Methodology not clearly explained and confused in parts.</a:t>
                      </a:r>
                      <a:endParaRPr lang="en-GB" sz="600">
                        <a:effectLst/>
                        <a:latin typeface="Cambria"/>
                        <a:ea typeface="Times New Roman"/>
                        <a:cs typeface="Times New Roman"/>
                      </a:endParaRPr>
                    </a:p>
                  </a:txBody>
                  <a:tcPr marL="38966" marR="38966" marT="0" marB="0"/>
                </a:tc>
                <a:tc>
                  <a:txBody>
                    <a:bodyPr/>
                    <a:lstStyle/>
                    <a:p>
                      <a:pPr>
                        <a:lnSpc>
                          <a:spcPct val="105000"/>
                        </a:lnSpc>
                        <a:spcAft>
                          <a:spcPts val="0"/>
                        </a:spcAft>
                      </a:pPr>
                      <a:r>
                        <a:rPr lang="en-GB" sz="600">
                          <a:effectLst/>
                        </a:rPr>
                        <a:t>Poor methodology confused throughout.</a:t>
                      </a:r>
                      <a:endParaRPr lang="en-GB" sz="600">
                        <a:effectLst/>
                        <a:latin typeface="Cambria"/>
                        <a:ea typeface="Times New Roman"/>
                        <a:cs typeface="Times New Roman"/>
                      </a:endParaRPr>
                    </a:p>
                  </a:txBody>
                  <a:tcPr marL="38966" marR="38966" marT="0" marB="0"/>
                </a:tc>
              </a:tr>
              <a:tr h="300037">
                <a:tc>
                  <a:txBody>
                    <a:bodyPr/>
                    <a:lstStyle/>
                    <a:p>
                      <a:pPr>
                        <a:lnSpc>
                          <a:spcPct val="105000"/>
                        </a:lnSpc>
                        <a:spcAft>
                          <a:spcPts val="0"/>
                        </a:spcAft>
                      </a:pPr>
                      <a:r>
                        <a:rPr lang="en-GB" sz="600">
                          <a:effectLst/>
                        </a:rPr>
                        <a:t>Comments:</a:t>
                      </a:r>
                      <a:endParaRPr lang="en-GB" sz="600">
                        <a:effectLst/>
                        <a:latin typeface="Cambria"/>
                        <a:ea typeface="Times New Roman"/>
                        <a:cs typeface="Times New Roman"/>
                      </a:endParaRPr>
                    </a:p>
                  </a:txBody>
                  <a:tcPr marL="38966" marR="38966" marT="0" marB="0"/>
                </a:tc>
                <a:tc gridSpan="5">
                  <a:txBody>
                    <a:bodyPr/>
                    <a:lstStyle/>
                    <a:p>
                      <a:pPr>
                        <a:lnSpc>
                          <a:spcPct val="105000"/>
                        </a:lnSpc>
                        <a:spcAft>
                          <a:spcPts val="0"/>
                        </a:spcAft>
                      </a:pPr>
                      <a:r>
                        <a:rPr lang="en-GB" sz="600" dirty="0">
                          <a:effectLst/>
                        </a:rPr>
                        <a:t> </a:t>
                      </a:r>
                    </a:p>
                    <a:p>
                      <a:pPr>
                        <a:lnSpc>
                          <a:spcPct val="105000"/>
                        </a:lnSpc>
                        <a:spcAft>
                          <a:spcPts val="0"/>
                        </a:spcAft>
                      </a:pPr>
                      <a:r>
                        <a:rPr lang="en-GB" sz="600" dirty="0">
                          <a:effectLst/>
                        </a:rPr>
                        <a:t> </a:t>
                      </a:r>
                    </a:p>
                    <a:p>
                      <a:pPr>
                        <a:lnSpc>
                          <a:spcPct val="105000"/>
                        </a:lnSpc>
                        <a:spcAft>
                          <a:spcPts val="0"/>
                        </a:spcAft>
                      </a:pPr>
                      <a:r>
                        <a:rPr lang="en-GB" sz="600" dirty="0">
                          <a:effectLst/>
                        </a:rPr>
                        <a:t> </a:t>
                      </a:r>
                      <a:endParaRPr lang="en-GB" sz="600" dirty="0">
                        <a:effectLst/>
                        <a:latin typeface="Cambria"/>
                        <a:ea typeface="Times New Roman"/>
                        <a:cs typeface="Times New Roman"/>
                      </a:endParaRPr>
                    </a:p>
                  </a:txBody>
                  <a:tcPr marL="38966" marR="38966" marT="0"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500062">
                <a:tc>
                  <a:txBody>
                    <a:bodyPr/>
                    <a:lstStyle/>
                    <a:p>
                      <a:pPr algn="ctr">
                        <a:lnSpc>
                          <a:spcPct val="105000"/>
                        </a:lnSpc>
                        <a:spcAft>
                          <a:spcPts val="0"/>
                        </a:spcAft>
                      </a:pPr>
                      <a:r>
                        <a:rPr lang="en-GB" sz="600">
                          <a:effectLst/>
                        </a:rPr>
                        <a:t>ETHICAL ISSUES</a:t>
                      </a:r>
                    </a:p>
                    <a:p>
                      <a:pPr algn="ctr">
                        <a:lnSpc>
                          <a:spcPct val="105000"/>
                        </a:lnSpc>
                        <a:spcAft>
                          <a:spcPts val="0"/>
                        </a:spcAft>
                      </a:pPr>
                      <a:r>
                        <a:rPr lang="en-GB" sz="600">
                          <a:effectLst/>
                        </a:rPr>
                        <a:t> </a:t>
                      </a:r>
                      <a:endParaRPr lang="en-GB" sz="600">
                        <a:effectLst/>
                        <a:latin typeface="Cambria"/>
                        <a:ea typeface="Times New Roman"/>
                        <a:cs typeface="Times New Roman"/>
                      </a:endParaRPr>
                    </a:p>
                  </a:txBody>
                  <a:tcPr marL="38966" marR="38966" marT="0" marB="0" anchor="ctr"/>
                </a:tc>
                <a:tc>
                  <a:txBody>
                    <a:bodyPr/>
                    <a:lstStyle/>
                    <a:p>
                      <a:pPr>
                        <a:lnSpc>
                          <a:spcPct val="105000"/>
                        </a:lnSpc>
                        <a:spcAft>
                          <a:spcPts val="0"/>
                        </a:spcAft>
                      </a:pPr>
                      <a:r>
                        <a:rPr lang="en-GB" sz="600">
                          <a:effectLst/>
                        </a:rPr>
                        <a:t>Excellent discussion about ethical issues.</a:t>
                      </a:r>
                      <a:endParaRPr lang="en-GB" sz="600">
                        <a:effectLst/>
                        <a:latin typeface="Cambria"/>
                        <a:ea typeface="Times New Roman"/>
                        <a:cs typeface="Times New Roman"/>
                      </a:endParaRPr>
                    </a:p>
                  </a:txBody>
                  <a:tcPr marL="38966" marR="38966" marT="0" marB="0"/>
                </a:tc>
                <a:tc>
                  <a:txBody>
                    <a:bodyPr/>
                    <a:lstStyle/>
                    <a:p>
                      <a:pPr>
                        <a:lnSpc>
                          <a:spcPct val="105000"/>
                        </a:lnSpc>
                        <a:spcAft>
                          <a:spcPts val="0"/>
                        </a:spcAft>
                      </a:pPr>
                      <a:r>
                        <a:rPr lang="en-GB" sz="600">
                          <a:effectLst/>
                        </a:rPr>
                        <a:t>Very good discussion about ethical issues, but missing some points.</a:t>
                      </a:r>
                      <a:endParaRPr lang="en-GB" sz="600">
                        <a:effectLst/>
                        <a:latin typeface="Cambria"/>
                        <a:ea typeface="Times New Roman"/>
                        <a:cs typeface="Times New Roman"/>
                      </a:endParaRPr>
                    </a:p>
                  </a:txBody>
                  <a:tcPr marL="38966" marR="38966" marT="0" marB="0"/>
                </a:tc>
                <a:tc>
                  <a:txBody>
                    <a:bodyPr/>
                    <a:lstStyle/>
                    <a:p>
                      <a:pPr>
                        <a:lnSpc>
                          <a:spcPct val="105000"/>
                        </a:lnSpc>
                        <a:spcAft>
                          <a:spcPts val="0"/>
                        </a:spcAft>
                      </a:pPr>
                      <a:r>
                        <a:rPr lang="en-GB" sz="600">
                          <a:effectLst/>
                        </a:rPr>
                        <a:t>Good discussion about ethical issues, but missing vital details.</a:t>
                      </a:r>
                      <a:endParaRPr lang="en-GB" sz="600">
                        <a:effectLst/>
                        <a:latin typeface="Cambria"/>
                        <a:ea typeface="Times New Roman"/>
                        <a:cs typeface="Times New Roman"/>
                      </a:endParaRPr>
                    </a:p>
                  </a:txBody>
                  <a:tcPr marL="38966" marR="38966" marT="0" marB="0"/>
                </a:tc>
                <a:tc>
                  <a:txBody>
                    <a:bodyPr/>
                    <a:lstStyle/>
                    <a:p>
                      <a:pPr>
                        <a:lnSpc>
                          <a:spcPct val="105000"/>
                        </a:lnSpc>
                        <a:spcAft>
                          <a:spcPts val="0"/>
                        </a:spcAft>
                      </a:pPr>
                      <a:r>
                        <a:rPr lang="en-GB" sz="600">
                          <a:effectLst/>
                        </a:rPr>
                        <a:t>Some appreciation of ethical issues and individual research methodologies.</a:t>
                      </a:r>
                      <a:endParaRPr lang="en-GB" sz="600">
                        <a:effectLst/>
                        <a:latin typeface="Cambria"/>
                        <a:ea typeface="Times New Roman"/>
                        <a:cs typeface="Times New Roman"/>
                      </a:endParaRPr>
                    </a:p>
                  </a:txBody>
                  <a:tcPr marL="38966" marR="38966" marT="0" marB="0"/>
                </a:tc>
                <a:tc>
                  <a:txBody>
                    <a:bodyPr/>
                    <a:lstStyle/>
                    <a:p>
                      <a:pPr>
                        <a:lnSpc>
                          <a:spcPct val="105000"/>
                        </a:lnSpc>
                        <a:spcAft>
                          <a:spcPts val="0"/>
                        </a:spcAft>
                      </a:pPr>
                      <a:r>
                        <a:rPr lang="en-GB" sz="600">
                          <a:effectLst/>
                        </a:rPr>
                        <a:t>Insufficient evidence of understanding of individual research methodologies and ethical issues.</a:t>
                      </a:r>
                      <a:endParaRPr lang="en-GB" sz="600">
                        <a:effectLst/>
                        <a:latin typeface="Cambria"/>
                        <a:ea typeface="Times New Roman"/>
                        <a:cs typeface="Times New Roman"/>
                      </a:endParaRPr>
                    </a:p>
                  </a:txBody>
                  <a:tcPr marL="38966" marR="38966" marT="0" marB="0"/>
                </a:tc>
              </a:tr>
              <a:tr h="200025">
                <a:tc>
                  <a:txBody>
                    <a:bodyPr/>
                    <a:lstStyle/>
                    <a:p>
                      <a:pPr>
                        <a:lnSpc>
                          <a:spcPct val="105000"/>
                        </a:lnSpc>
                        <a:spcAft>
                          <a:spcPts val="0"/>
                        </a:spcAft>
                      </a:pPr>
                      <a:r>
                        <a:rPr lang="en-GB" sz="600">
                          <a:effectLst/>
                        </a:rPr>
                        <a:t>Comments:</a:t>
                      </a:r>
                      <a:endParaRPr lang="en-GB" sz="600">
                        <a:effectLst/>
                        <a:latin typeface="Cambria"/>
                        <a:ea typeface="Times New Roman"/>
                        <a:cs typeface="Times New Roman"/>
                      </a:endParaRPr>
                    </a:p>
                  </a:txBody>
                  <a:tcPr marL="38966" marR="38966" marT="0" marB="0"/>
                </a:tc>
                <a:tc gridSpan="5">
                  <a:txBody>
                    <a:bodyPr/>
                    <a:lstStyle/>
                    <a:p>
                      <a:pPr>
                        <a:lnSpc>
                          <a:spcPct val="105000"/>
                        </a:lnSpc>
                        <a:spcAft>
                          <a:spcPts val="0"/>
                        </a:spcAft>
                      </a:pPr>
                      <a:r>
                        <a:rPr lang="en-GB" sz="600">
                          <a:effectLst/>
                        </a:rPr>
                        <a:t> </a:t>
                      </a:r>
                    </a:p>
                    <a:p>
                      <a:pPr>
                        <a:lnSpc>
                          <a:spcPct val="105000"/>
                        </a:lnSpc>
                        <a:spcAft>
                          <a:spcPts val="0"/>
                        </a:spcAft>
                      </a:pPr>
                      <a:r>
                        <a:rPr lang="en-GB" sz="600">
                          <a:effectLst/>
                        </a:rPr>
                        <a:t> </a:t>
                      </a:r>
                      <a:endParaRPr lang="en-GB" sz="600">
                        <a:effectLst/>
                        <a:latin typeface="Cambria"/>
                        <a:ea typeface="Times New Roman"/>
                        <a:cs typeface="Times New Roman"/>
                      </a:endParaRPr>
                    </a:p>
                  </a:txBody>
                  <a:tcPr marL="38966" marR="38966" marT="0"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600075">
                <a:tc>
                  <a:txBody>
                    <a:bodyPr/>
                    <a:lstStyle/>
                    <a:p>
                      <a:pPr algn="ctr">
                        <a:lnSpc>
                          <a:spcPct val="105000"/>
                        </a:lnSpc>
                        <a:spcAft>
                          <a:spcPts val="0"/>
                        </a:spcAft>
                      </a:pPr>
                      <a:r>
                        <a:rPr lang="en-GB" sz="600">
                          <a:effectLst/>
                        </a:rPr>
                        <a:t>LITERATURE REVIEW </a:t>
                      </a:r>
                    </a:p>
                    <a:p>
                      <a:pPr algn="ctr">
                        <a:lnSpc>
                          <a:spcPct val="105000"/>
                        </a:lnSpc>
                        <a:spcAft>
                          <a:spcPts val="0"/>
                        </a:spcAft>
                      </a:pPr>
                      <a:r>
                        <a:rPr lang="en-GB" sz="600">
                          <a:effectLst/>
                        </a:rPr>
                        <a:t> </a:t>
                      </a:r>
                      <a:endParaRPr lang="en-GB" sz="600">
                        <a:effectLst/>
                        <a:latin typeface="Cambria"/>
                        <a:ea typeface="Times New Roman"/>
                        <a:cs typeface="Times New Roman"/>
                      </a:endParaRPr>
                    </a:p>
                  </a:txBody>
                  <a:tcPr marL="38966" marR="38966" marT="0" marB="0"/>
                </a:tc>
                <a:tc>
                  <a:txBody>
                    <a:bodyPr/>
                    <a:lstStyle/>
                    <a:p>
                      <a:pPr>
                        <a:lnSpc>
                          <a:spcPct val="105000"/>
                        </a:lnSpc>
                        <a:spcAft>
                          <a:spcPts val="0"/>
                        </a:spcAft>
                      </a:pPr>
                      <a:r>
                        <a:rPr lang="en-GB" sz="600">
                          <a:effectLst/>
                        </a:rPr>
                        <a:t>Excellent structure. Sources analysed and criticised, arguments presented.</a:t>
                      </a:r>
                      <a:endParaRPr lang="en-GB" sz="600">
                        <a:effectLst/>
                        <a:latin typeface="Cambria"/>
                        <a:ea typeface="Times New Roman"/>
                        <a:cs typeface="Times New Roman"/>
                      </a:endParaRPr>
                    </a:p>
                  </a:txBody>
                  <a:tcPr marL="38966" marR="38966" marT="0" marB="0"/>
                </a:tc>
                <a:tc>
                  <a:txBody>
                    <a:bodyPr/>
                    <a:lstStyle/>
                    <a:p>
                      <a:pPr>
                        <a:lnSpc>
                          <a:spcPct val="105000"/>
                        </a:lnSpc>
                        <a:spcAft>
                          <a:spcPts val="0"/>
                        </a:spcAft>
                      </a:pPr>
                      <a:r>
                        <a:rPr lang="en-GB" sz="600">
                          <a:effectLst/>
                        </a:rPr>
                        <a:t>Very good structure, but missing some minor elements. Sources analysed and criticised, arguments presented.</a:t>
                      </a:r>
                      <a:endParaRPr lang="en-GB" sz="600">
                        <a:effectLst/>
                        <a:latin typeface="Cambria"/>
                        <a:ea typeface="Times New Roman"/>
                        <a:cs typeface="Times New Roman"/>
                      </a:endParaRPr>
                    </a:p>
                  </a:txBody>
                  <a:tcPr marL="38966" marR="38966" marT="0" marB="0"/>
                </a:tc>
                <a:tc>
                  <a:txBody>
                    <a:bodyPr/>
                    <a:lstStyle/>
                    <a:p>
                      <a:pPr>
                        <a:lnSpc>
                          <a:spcPct val="105000"/>
                        </a:lnSpc>
                        <a:spcAft>
                          <a:spcPts val="0"/>
                        </a:spcAft>
                      </a:pPr>
                      <a:r>
                        <a:rPr lang="en-GB" sz="600">
                          <a:effectLst/>
                        </a:rPr>
                        <a:t>Good structure. Lacking in analysis and argumentation.</a:t>
                      </a:r>
                      <a:endParaRPr lang="en-GB" sz="600">
                        <a:effectLst/>
                        <a:latin typeface="Cambria"/>
                        <a:ea typeface="Times New Roman"/>
                        <a:cs typeface="Times New Roman"/>
                      </a:endParaRPr>
                    </a:p>
                  </a:txBody>
                  <a:tcPr marL="38966" marR="38966" marT="0" marB="0"/>
                </a:tc>
                <a:tc>
                  <a:txBody>
                    <a:bodyPr/>
                    <a:lstStyle/>
                    <a:p>
                      <a:pPr>
                        <a:lnSpc>
                          <a:spcPct val="105000"/>
                        </a:lnSpc>
                        <a:spcAft>
                          <a:spcPts val="0"/>
                        </a:spcAft>
                      </a:pPr>
                      <a:r>
                        <a:rPr lang="en-GB" sz="600">
                          <a:effectLst/>
                        </a:rPr>
                        <a:t>Basic structure. Poor attempt at analysis and no criticism.</a:t>
                      </a:r>
                    </a:p>
                    <a:p>
                      <a:pPr>
                        <a:lnSpc>
                          <a:spcPct val="105000"/>
                        </a:lnSpc>
                        <a:spcAft>
                          <a:spcPts val="0"/>
                        </a:spcAft>
                      </a:pPr>
                      <a:r>
                        <a:rPr lang="en-GB" sz="600">
                          <a:effectLst/>
                        </a:rPr>
                        <a:t> </a:t>
                      </a:r>
                      <a:endParaRPr lang="en-GB" sz="600">
                        <a:effectLst/>
                        <a:latin typeface="Cambria"/>
                        <a:ea typeface="Times New Roman"/>
                        <a:cs typeface="Times New Roman"/>
                      </a:endParaRPr>
                    </a:p>
                  </a:txBody>
                  <a:tcPr marL="38966" marR="38966" marT="0" marB="0"/>
                </a:tc>
                <a:tc>
                  <a:txBody>
                    <a:bodyPr/>
                    <a:lstStyle/>
                    <a:p>
                      <a:pPr>
                        <a:lnSpc>
                          <a:spcPct val="105000"/>
                        </a:lnSpc>
                        <a:spcAft>
                          <a:spcPts val="0"/>
                        </a:spcAft>
                      </a:pPr>
                      <a:r>
                        <a:rPr lang="en-GB" sz="600">
                          <a:effectLst/>
                        </a:rPr>
                        <a:t>Insufficient or inadequate analysis of sources from annotated bibliography. </a:t>
                      </a:r>
                    </a:p>
                    <a:p>
                      <a:pPr>
                        <a:lnSpc>
                          <a:spcPct val="105000"/>
                        </a:lnSpc>
                        <a:spcAft>
                          <a:spcPts val="0"/>
                        </a:spcAft>
                      </a:pPr>
                      <a:r>
                        <a:rPr lang="en-GB" sz="600">
                          <a:effectLst/>
                        </a:rPr>
                        <a:t> </a:t>
                      </a:r>
                      <a:endParaRPr lang="en-GB" sz="600">
                        <a:effectLst/>
                        <a:latin typeface="Cambria"/>
                        <a:ea typeface="Times New Roman"/>
                        <a:cs typeface="Times New Roman"/>
                      </a:endParaRPr>
                    </a:p>
                  </a:txBody>
                  <a:tcPr marL="38966" marR="38966" marT="0" marB="0"/>
                </a:tc>
              </a:tr>
              <a:tr h="200025">
                <a:tc>
                  <a:txBody>
                    <a:bodyPr/>
                    <a:lstStyle/>
                    <a:p>
                      <a:pPr>
                        <a:lnSpc>
                          <a:spcPct val="105000"/>
                        </a:lnSpc>
                        <a:spcAft>
                          <a:spcPts val="0"/>
                        </a:spcAft>
                      </a:pPr>
                      <a:r>
                        <a:rPr lang="en-GB" sz="600">
                          <a:effectLst/>
                        </a:rPr>
                        <a:t>Comments:</a:t>
                      </a:r>
                      <a:endParaRPr lang="en-GB" sz="600">
                        <a:effectLst/>
                        <a:latin typeface="Cambria"/>
                        <a:ea typeface="Times New Roman"/>
                        <a:cs typeface="Times New Roman"/>
                      </a:endParaRPr>
                    </a:p>
                  </a:txBody>
                  <a:tcPr marL="38966" marR="38966" marT="0" marB="0"/>
                </a:tc>
                <a:tc gridSpan="5">
                  <a:txBody>
                    <a:bodyPr/>
                    <a:lstStyle/>
                    <a:p>
                      <a:pPr>
                        <a:lnSpc>
                          <a:spcPct val="105000"/>
                        </a:lnSpc>
                        <a:spcAft>
                          <a:spcPts val="0"/>
                        </a:spcAft>
                      </a:pPr>
                      <a:r>
                        <a:rPr lang="en-GB" sz="600">
                          <a:effectLst/>
                        </a:rPr>
                        <a:t> </a:t>
                      </a:r>
                    </a:p>
                    <a:p>
                      <a:pPr>
                        <a:lnSpc>
                          <a:spcPct val="105000"/>
                        </a:lnSpc>
                        <a:spcAft>
                          <a:spcPts val="0"/>
                        </a:spcAft>
                      </a:pPr>
                      <a:r>
                        <a:rPr lang="en-GB" sz="600">
                          <a:effectLst/>
                        </a:rPr>
                        <a:t> </a:t>
                      </a:r>
                      <a:endParaRPr lang="en-GB" sz="600">
                        <a:effectLst/>
                        <a:latin typeface="Cambria"/>
                        <a:ea typeface="Times New Roman"/>
                        <a:cs typeface="Times New Roman"/>
                      </a:endParaRPr>
                    </a:p>
                  </a:txBody>
                  <a:tcPr marL="38966" marR="38966" marT="0"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600075">
                <a:tc>
                  <a:txBody>
                    <a:bodyPr/>
                    <a:lstStyle/>
                    <a:p>
                      <a:pPr algn="ctr">
                        <a:lnSpc>
                          <a:spcPct val="105000"/>
                        </a:lnSpc>
                        <a:spcAft>
                          <a:spcPts val="0"/>
                        </a:spcAft>
                      </a:pPr>
                      <a:r>
                        <a:rPr lang="en-GB" sz="600">
                          <a:effectLst/>
                        </a:rPr>
                        <a:t>PRESENTATION QUESTIONS AND DISCUSSION</a:t>
                      </a:r>
                      <a:endParaRPr lang="en-GB" sz="600">
                        <a:effectLst/>
                        <a:latin typeface="Cambria"/>
                        <a:ea typeface="Times New Roman"/>
                        <a:cs typeface="Times New Roman"/>
                      </a:endParaRPr>
                    </a:p>
                  </a:txBody>
                  <a:tcPr marL="38966" marR="38966" marT="0" marB="0" anchor="ctr"/>
                </a:tc>
                <a:tc>
                  <a:txBody>
                    <a:bodyPr/>
                    <a:lstStyle/>
                    <a:p>
                      <a:pPr>
                        <a:lnSpc>
                          <a:spcPct val="105000"/>
                        </a:lnSpc>
                        <a:spcAft>
                          <a:spcPts val="0"/>
                        </a:spcAft>
                      </a:pPr>
                      <a:r>
                        <a:rPr lang="en-GB" sz="600">
                          <a:effectLst/>
                        </a:rPr>
                        <a:t>Well-paced</a:t>
                      </a:r>
                    </a:p>
                    <a:p>
                      <a:pPr>
                        <a:lnSpc>
                          <a:spcPct val="105000"/>
                        </a:lnSpc>
                        <a:spcAft>
                          <a:spcPts val="0"/>
                        </a:spcAft>
                      </a:pPr>
                      <a:r>
                        <a:rPr lang="en-GB" sz="600">
                          <a:effectLst/>
                        </a:rPr>
                        <a:t> </a:t>
                      </a:r>
                    </a:p>
                    <a:p>
                      <a:pPr>
                        <a:lnSpc>
                          <a:spcPct val="105000"/>
                        </a:lnSpc>
                        <a:spcAft>
                          <a:spcPts val="0"/>
                        </a:spcAft>
                      </a:pPr>
                      <a:r>
                        <a:rPr lang="en-GB" sz="600">
                          <a:effectLst/>
                        </a:rPr>
                        <a:t> </a:t>
                      </a:r>
                    </a:p>
                    <a:p>
                      <a:pPr>
                        <a:lnSpc>
                          <a:spcPct val="105000"/>
                        </a:lnSpc>
                        <a:spcAft>
                          <a:spcPts val="0"/>
                        </a:spcAft>
                      </a:pPr>
                      <a:r>
                        <a:rPr lang="en-GB" sz="600">
                          <a:effectLst/>
                        </a:rPr>
                        <a:t>Questions answered correctly with very good understanding.</a:t>
                      </a:r>
                      <a:endParaRPr lang="en-GB" sz="600">
                        <a:effectLst/>
                        <a:latin typeface="Cambria"/>
                        <a:ea typeface="Times New Roman"/>
                        <a:cs typeface="Times New Roman"/>
                      </a:endParaRPr>
                    </a:p>
                  </a:txBody>
                  <a:tcPr marL="38966" marR="38966" marT="0" marB="0"/>
                </a:tc>
                <a:tc>
                  <a:txBody>
                    <a:bodyPr/>
                    <a:lstStyle/>
                    <a:p>
                      <a:pPr>
                        <a:lnSpc>
                          <a:spcPct val="105000"/>
                        </a:lnSpc>
                        <a:spcAft>
                          <a:spcPts val="0"/>
                        </a:spcAft>
                      </a:pPr>
                      <a:r>
                        <a:rPr lang="en-GB" sz="600">
                          <a:effectLst/>
                        </a:rPr>
                        <a:t>Well-paced with minor issues.</a:t>
                      </a:r>
                    </a:p>
                    <a:p>
                      <a:pPr>
                        <a:lnSpc>
                          <a:spcPct val="105000"/>
                        </a:lnSpc>
                        <a:spcAft>
                          <a:spcPts val="0"/>
                        </a:spcAft>
                      </a:pPr>
                      <a:r>
                        <a:rPr lang="en-GB" sz="600">
                          <a:effectLst/>
                        </a:rPr>
                        <a:t> </a:t>
                      </a:r>
                    </a:p>
                    <a:p>
                      <a:pPr>
                        <a:lnSpc>
                          <a:spcPct val="105000"/>
                        </a:lnSpc>
                        <a:spcAft>
                          <a:spcPts val="0"/>
                        </a:spcAft>
                      </a:pPr>
                      <a:r>
                        <a:rPr lang="en-GB" sz="600">
                          <a:effectLst/>
                        </a:rPr>
                        <a:t>Questions answered well with good understanding.</a:t>
                      </a:r>
                      <a:endParaRPr lang="en-GB" sz="600">
                        <a:effectLst/>
                        <a:latin typeface="Cambria"/>
                        <a:ea typeface="Times New Roman"/>
                        <a:cs typeface="Times New Roman"/>
                      </a:endParaRPr>
                    </a:p>
                  </a:txBody>
                  <a:tcPr marL="38966" marR="38966" marT="0" marB="0"/>
                </a:tc>
                <a:tc>
                  <a:txBody>
                    <a:bodyPr/>
                    <a:lstStyle/>
                    <a:p>
                      <a:pPr>
                        <a:lnSpc>
                          <a:spcPct val="105000"/>
                        </a:lnSpc>
                        <a:spcAft>
                          <a:spcPts val="0"/>
                        </a:spcAft>
                      </a:pPr>
                      <a:r>
                        <a:rPr lang="en-GB" sz="600">
                          <a:effectLst/>
                        </a:rPr>
                        <a:t>Well-paced with significant delays.</a:t>
                      </a:r>
                    </a:p>
                    <a:p>
                      <a:pPr>
                        <a:lnSpc>
                          <a:spcPct val="105000"/>
                        </a:lnSpc>
                        <a:spcAft>
                          <a:spcPts val="0"/>
                        </a:spcAft>
                      </a:pPr>
                      <a:r>
                        <a:rPr lang="en-GB" sz="600">
                          <a:effectLst/>
                        </a:rPr>
                        <a:t> </a:t>
                      </a:r>
                    </a:p>
                    <a:p>
                      <a:pPr>
                        <a:lnSpc>
                          <a:spcPct val="105000"/>
                        </a:lnSpc>
                        <a:spcAft>
                          <a:spcPts val="0"/>
                        </a:spcAft>
                      </a:pPr>
                      <a:r>
                        <a:rPr lang="en-GB" sz="600">
                          <a:effectLst/>
                        </a:rPr>
                        <a:t>Questions answered correctly with some understanding.</a:t>
                      </a:r>
                      <a:endParaRPr lang="en-GB" sz="600">
                        <a:effectLst/>
                        <a:latin typeface="Cambria"/>
                        <a:ea typeface="Times New Roman"/>
                        <a:cs typeface="Times New Roman"/>
                      </a:endParaRPr>
                    </a:p>
                  </a:txBody>
                  <a:tcPr marL="38966" marR="38966" marT="0" marB="0"/>
                </a:tc>
                <a:tc>
                  <a:txBody>
                    <a:bodyPr/>
                    <a:lstStyle/>
                    <a:p>
                      <a:pPr>
                        <a:lnSpc>
                          <a:spcPct val="105000"/>
                        </a:lnSpc>
                        <a:spcAft>
                          <a:spcPts val="0"/>
                        </a:spcAft>
                      </a:pPr>
                      <a:r>
                        <a:rPr lang="en-GB" sz="600">
                          <a:effectLst/>
                        </a:rPr>
                        <a:t>Little over/under time.</a:t>
                      </a:r>
                    </a:p>
                    <a:p>
                      <a:pPr>
                        <a:lnSpc>
                          <a:spcPct val="105000"/>
                        </a:lnSpc>
                        <a:spcAft>
                          <a:spcPts val="0"/>
                        </a:spcAft>
                      </a:pPr>
                      <a:r>
                        <a:rPr lang="en-GB" sz="600">
                          <a:effectLst/>
                        </a:rPr>
                        <a:t> </a:t>
                      </a:r>
                    </a:p>
                    <a:p>
                      <a:pPr>
                        <a:lnSpc>
                          <a:spcPct val="105000"/>
                        </a:lnSpc>
                        <a:spcAft>
                          <a:spcPts val="0"/>
                        </a:spcAft>
                      </a:pPr>
                      <a:r>
                        <a:rPr lang="en-GB" sz="600">
                          <a:effectLst/>
                        </a:rPr>
                        <a:t>Vague answers.</a:t>
                      </a:r>
                    </a:p>
                    <a:p>
                      <a:pPr>
                        <a:lnSpc>
                          <a:spcPct val="105000"/>
                        </a:lnSpc>
                        <a:spcAft>
                          <a:spcPts val="0"/>
                        </a:spcAft>
                      </a:pPr>
                      <a:r>
                        <a:rPr lang="en-GB" sz="600">
                          <a:effectLst/>
                        </a:rPr>
                        <a:t> </a:t>
                      </a:r>
                    </a:p>
                    <a:p>
                      <a:pPr>
                        <a:lnSpc>
                          <a:spcPct val="105000"/>
                        </a:lnSpc>
                        <a:spcAft>
                          <a:spcPts val="0"/>
                        </a:spcAft>
                      </a:pPr>
                      <a:r>
                        <a:rPr lang="en-GB" sz="600">
                          <a:effectLst/>
                        </a:rPr>
                        <a:t>Little contribution to the discussion.</a:t>
                      </a:r>
                      <a:endParaRPr lang="en-GB" sz="600">
                        <a:effectLst/>
                        <a:latin typeface="Cambria"/>
                        <a:ea typeface="Times New Roman"/>
                        <a:cs typeface="Times New Roman"/>
                      </a:endParaRPr>
                    </a:p>
                  </a:txBody>
                  <a:tcPr marL="38966" marR="38966" marT="0" marB="0"/>
                </a:tc>
                <a:tc>
                  <a:txBody>
                    <a:bodyPr/>
                    <a:lstStyle/>
                    <a:p>
                      <a:pPr>
                        <a:lnSpc>
                          <a:spcPct val="105000"/>
                        </a:lnSpc>
                        <a:spcAft>
                          <a:spcPts val="0"/>
                        </a:spcAft>
                      </a:pPr>
                      <a:r>
                        <a:rPr lang="en-GB" sz="600">
                          <a:effectLst/>
                        </a:rPr>
                        <a:t>Well over/under time.</a:t>
                      </a:r>
                    </a:p>
                    <a:p>
                      <a:pPr>
                        <a:lnSpc>
                          <a:spcPct val="105000"/>
                        </a:lnSpc>
                        <a:spcAft>
                          <a:spcPts val="0"/>
                        </a:spcAft>
                      </a:pPr>
                      <a:r>
                        <a:rPr lang="en-GB" sz="600">
                          <a:effectLst/>
                        </a:rPr>
                        <a:t> </a:t>
                      </a:r>
                    </a:p>
                    <a:p>
                      <a:pPr>
                        <a:lnSpc>
                          <a:spcPct val="105000"/>
                        </a:lnSpc>
                        <a:spcAft>
                          <a:spcPts val="0"/>
                        </a:spcAft>
                      </a:pPr>
                      <a:r>
                        <a:rPr lang="en-GB" sz="600">
                          <a:effectLst/>
                        </a:rPr>
                        <a:t>Missed the point.</a:t>
                      </a:r>
                    </a:p>
                    <a:p>
                      <a:pPr>
                        <a:lnSpc>
                          <a:spcPct val="105000"/>
                        </a:lnSpc>
                        <a:spcAft>
                          <a:spcPts val="0"/>
                        </a:spcAft>
                      </a:pPr>
                      <a:r>
                        <a:rPr lang="en-GB" sz="600">
                          <a:effectLst/>
                        </a:rPr>
                        <a:t> </a:t>
                      </a:r>
                    </a:p>
                    <a:p>
                      <a:pPr>
                        <a:lnSpc>
                          <a:spcPct val="105000"/>
                        </a:lnSpc>
                        <a:spcAft>
                          <a:spcPts val="0"/>
                        </a:spcAft>
                      </a:pPr>
                      <a:r>
                        <a:rPr lang="en-GB" sz="600">
                          <a:effectLst/>
                        </a:rPr>
                        <a:t>No contribution to the discussion.</a:t>
                      </a:r>
                      <a:endParaRPr lang="en-GB" sz="600">
                        <a:effectLst/>
                        <a:latin typeface="Cambria"/>
                        <a:ea typeface="Times New Roman"/>
                        <a:cs typeface="Times New Roman"/>
                      </a:endParaRPr>
                    </a:p>
                  </a:txBody>
                  <a:tcPr marL="38966" marR="38966" marT="0" marB="0"/>
                </a:tc>
              </a:tr>
              <a:tr h="300037">
                <a:tc>
                  <a:txBody>
                    <a:bodyPr/>
                    <a:lstStyle/>
                    <a:p>
                      <a:pPr>
                        <a:lnSpc>
                          <a:spcPct val="105000"/>
                        </a:lnSpc>
                        <a:spcAft>
                          <a:spcPts val="0"/>
                        </a:spcAft>
                      </a:pPr>
                      <a:r>
                        <a:rPr lang="en-GB" sz="600">
                          <a:effectLst/>
                        </a:rPr>
                        <a:t>Comments:</a:t>
                      </a:r>
                      <a:endParaRPr lang="en-GB" sz="600">
                        <a:effectLst/>
                        <a:latin typeface="Cambria"/>
                        <a:ea typeface="Times New Roman"/>
                        <a:cs typeface="Times New Roman"/>
                      </a:endParaRPr>
                    </a:p>
                  </a:txBody>
                  <a:tcPr marL="38966" marR="38966" marT="0" marB="0"/>
                </a:tc>
                <a:tc gridSpan="5">
                  <a:txBody>
                    <a:bodyPr/>
                    <a:lstStyle/>
                    <a:p>
                      <a:pPr>
                        <a:lnSpc>
                          <a:spcPct val="105000"/>
                        </a:lnSpc>
                        <a:spcAft>
                          <a:spcPts val="0"/>
                        </a:spcAft>
                      </a:pPr>
                      <a:r>
                        <a:rPr lang="en-GB" sz="600" dirty="0">
                          <a:effectLst/>
                        </a:rPr>
                        <a:t> </a:t>
                      </a:r>
                    </a:p>
                    <a:p>
                      <a:pPr>
                        <a:lnSpc>
                          <a:spcPct val="105000"/>
                        </a:lnSpc>
                        <a:spcAft>
                          <a:spcPts val="0"/>
                        </a:spcAft>
                      </a:pPr>
                      <a:r>
                        <a:rPr lang="en-GB" sz="600" dirty="0">
                          <a:effectLst/>
                        </a:rPr>
                        <a:t> </a:t>
                      </a:r>
                    </a:p>
                    <a:p>
                      <a:pPr>
                        <a:lnSpc>
                          <a:spcPct val="105000"/>
                        </a:lnSpc>
                        <a:spcAft>
                          <a:spcPts val="0"/>
                        </a:spcAft>
                      </a:pPr>
                      <a:r>
                        <a:rPr lang="en-GB" sz="600" dirty="0">
                          <a:effectLst/>
                        </a:rPr>
                        <a:t> </a:t>
                      </a:r>
                      <a:endParaRPr lang="en-GB" sz="600" dirty="0">
                        <a:effectLst/>
                        <a:latin typeface="Cambria"/>
                        <a:ea typeface="Times New Roman"/>
                        <a:cs typeface="Times New Roman"/>
                      </a:endParaRPr>
                    </a:p>
                  </a:txBody>
                  <a:tcPr marL="38966" marR="38966" marT="0"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bl>
          </a:graphicData>
        </a:graphic>
      </p:graphicFrame>
      <p:sp>
        <p:nvSpPr>
          <p:cNvPr id="6" name="Rectangle 1"/>
          <p:cNvSpPr>
            <a:spLocks noChangeArrowheads="1"/>
          </p:cNvSpPr>
          <p:nvPr/>
        </p:nvSpPr>
        <p:spPr bwMode="auto">
          <a:xfrm>
            <a:off x="2632075" y="1447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Aims</a:t>
            </a:r>
            <a:endParaRPr lang="en-GB" dirty="0"/>
          </a:p>
        </p:txBody>
      </p:sp>
      <p:sp>
        <p:nvSpPr>
          <p:cNvPr id="3" name="Content Placeholder 2"/>
          <p:cNvSpPr>
            <a:spLocks noGrp="1"/>
          </p:cNvSpPr>
          <p:nvPr>
            <p:ph idx="1"/>
          </p:nvPr>
        </p:nvSpPr>
        <p:spPr/>
        <p:txBody>
          <a:bodyPr/>
          <a:lstStyle/>
          <a:p>
            <a:r>
              <a:rPr lang="en-GB" dirty="0" smtClean="0"/>
              <a:t>Collect useful data to be analysed</a:t>
            </a:r>
          </a:p>
          <a:p>
            <a:r>
              <a:rPr lang="en-GB" dirty="0" smtClean="0"/>
              <a:t>From the analysis produce a report on the findings which answers the main question</a:t>
            </a:r>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13792"/>
            <a:ext cx="8172400" cy="1143000"/>
          </a:xfrm>
        </p:spPr>
        <p:txBody>
          <a:bodyPr>
            <a:normAutofit fontScale="90000"/>
          </a:bodyPr>
          <a:lstStyle/>
          <a:p>
            <a:r>
              <a:rPr lang="en-GB" dirty="0" smtClean="0"/>
              <a:t>How can social media be used to predict trends in mobile hardware development?</a:t>
            </a: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701824"/>
            <a:ext cx="7498080" cy="1143000"/>
          </a:xfrm>
        </p:spPr>
        <p:txBody>
          <a:bodyPr>
            <a:normAutofit fontScale="90000"/>
          </a:bodyPr>
          <a:lstStyle/>
          <a:p>
            <a:r>
              <a:rPr lang="en-GB" sz="3600" dirty="0" smtClean="0"/>
              <a:t>Can social media be reliably analysed to provide useful statistical data?</a:t>
            </a:r>
            <a:r>
              <a:rPr lang="en-GB" sz="4400" dirty="0" smtClean="0"/>
              <a:t/>
            </a:r>
            <a:br>
              <a:rPr lang="en-GB" sz="4400" dirty="0" smtClean="0"/>
            </a:br>
            <a:endParaRPr lang="en-GB" dirty="0"/>
          </a:p>
        </p:txBody>
      </p:sp>
      <p:sp>
        <p:nvSpPr>
          <p:cNvPr id="3" name="Content Placeholder 2"/>
          <p:cNvSpPr>
            <a:spLocks noGrp="1"/>
          </p:cNvSpPr>
          <p:nvPr>
            <p:ph idx="1"/>
          </p:nvPr>
        </p:nvSpPr>
        <p:spPr>
          <a:xfrm>
            <a:off x="1435608" y="1916832"/>
            <a:ext cx="7498080" cy="4800600"/>
          </a:xfrm>
        </p:spPr>
        <p:txBody>
          <a:bodyPr>
            <a:normAutofit/>
          </a:bodyPr>
          <a:lstStyle/>
          <a:p>
            <a:r>
              <a:rPr lang="en-GB" sz="2400" dirty="0" smtClean="0"/>
              <a:t>Nadkrni et al (2011) gives a history of NLP, describes the issues and includes an example of it un use in the medical field.</a:t>
            </a:r>
          </a:p>
          <a:p>
            <a:r>
              <a:rPr lang="en-GB" sz="2400" dirty="0" smtClean="0"/>
              <a:t>Kumar et al (2014) shows a practical use of NLP by using it to determine the location of tweets from the text and the owner.</a:t>
            </a:r>
          </a:p>
          <a:p>
            <a:r>
              <a:rPr lang="en-GB" sz="2400" dirty="0" smtClean="0"/>
              <a:t>Wang et al (2013) illustrates how NLP is used to improve machine learning techniques.</a:t>
            </a:r>
            <a:endParaRPr lang="en-GB"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701824"/>
            <a:ext cx="7498080" cy="1143000"/>
          </a:xfrm>
        </p:spPr>
        <p:txBody>
          <a:bodyPr>
            <a:normAutofit fontScale="90000"/>
          </a:bodyPr>
          <a:lstStyle/>
          <a:p>
            <a:r>
              <a:rPr lang="en-GB" sz="3600" dirty="0" smtClean="0"/>
              <a:t>Can social media be reliably analysed to provide useful statistical data?</a:t>
            </a:r>
            <a:r>
              <a:rPr lang="en-GB" sz="4400" dirty="0" smtClean="0"/>
              <a:t/>
            </a:r>
            <a:br>
              <a:rPr lang="en-GB" sz="4400" dirty="0" smtClean="0"/>
            </a:br>
            <a:endParaRPr lang="en-GB" dirty="0"/>
          </a:p>
        </p:txBody>
      </p:sp>
      <p:sp>
        <p:nvSpPr>
          <p:cNvPr id="3" name="Content Placeholder 2"/>
          <p:cNvSpPr>
            <a:spLocks noGrp="1"/>
          </p:cNvSpPr>
          <p:nvPr>
            <p:ph idx="1"/>
          </p:nvPr>
        </p:nvSpPr>
        <p:spPr>
          <a:xfrm>
            <a:off x="1435608" y="1916832"/>
            <a:ext cx="7498080" cy="4800600"/>
          </a:xfrm>
        </p:spPr>
        <p:txBody>
          <a:bodyPr>
            <a:normAutofit/>
          </a:bodyPr>
          <a:lstStyle/>
          <a:p>
            <a:r>
              <a:rPr lang="en-GB" sz="2400" dirty="0" smtClean="0"/>
              <a:t>Nadkrni et al (2011) provides useful information on the topic.</a:t>
            </a:r>
          </a:p>
          <a:p>
            <a:r>
              <a:rPr lang="en-GB" sz="2400" dirty="0" smtClean="0"/>
              <a:t>Kumar et al (2014) shows useful information can be determined from tweets and gives an example of how this can be done.</a:t>
            </a:r>
          </a:p>
          <a:p>
            <a:r>
              <a:rPr lang="en-GB" sz="2400" dirty="0" smtClean="0"/>
              <a:t>Wang et al (2013) gives an example of NLP providing useful data for machine learning,  includes its own testing of crowdsourcing applications with its recommendations based on this.</a:t>
            </a:r>
            <a:endParaRPr lang="en-GB"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692696"/>
            <a:ext cx="7498080" cy="1143000"/>
          </a:xfrm>
        </p:spPr>
        <p:txBody>
          <a:bodyPr>
            <a:noAutofit/>
          </a:bodyPr>
          <a:lstStyle/>
          <a:p>
            <a:r>
              <a:rPr lang="en-GB" sz="3200" dirty="0" smtClean="0"/>
              <a:t>What methods are used to extract relevant pieces of information from social media networks? </a:t>
            </a:r>
            <a:br>
              <a:rPr lang="en-GB" sz="3200" dirty="0" smtClean="0"/>
            </a:br>
            <a:endParaRPr lang="en-GB" sz="3200" dirty="0"/>
          </a:p>
        </p:txBody>
      </p:sp>
      <p:sp>
        <p:nvSpPr>
          <p:cNvPr id="3" name="Content Placeholder 2"/>
          <p:cNvSpPr>
            <a:spLocks noGrp="1"/>
          </p:cNvSpPr>
          <p:nvPr>
            <p:ph idx="1"/>
          </p:nvPr>
        </p:nvSpPr>
        <p:spPr>
          <a:xfrm>
            <a:off x="1435608" y="1844824"/>
            <a:ext cx="7498080" cy="4800600"/>
          </a:xfrm>
        </p:spPr>
        <p:txBody>
          <a:bodyPr>
            <a:normAutofit fontScale="70000" lnSpcReduction="20000"/>
          </a:bodyPr>
          <a:lstStyle/>
          <a:p>
            <a:pPr marL="342900" indent="-342900">
              <a:buFont typeface="Arial" panose="020B0604020202020204" pitchFamily="34" charset="0"/>
              <a:buChar char="•"/>
            </a:pPr>
            <a:r>
              <a:rPr lang="en-GB" dirty="0"/>
              <a:t>Tests various machine learning classifiers such as </a:t>
            </a:r>
            <a:r>
              <a:rPr lang="en-GB" dirty="0" err="1"/>
              <a:t>LibSVM</a:t>
            </a:r>
            <a:r>
              <a:rPr lang="en-GB" dirty="0"/>
              <a:t>, an implementation of support vector machines classifier, which has a fast classification time and Decorate, a meta-learner for building diverse ensembles of classifiers, based on best performance. Lee, </a:t>
            </a:r>
            <a:r>
              <a:rPr lang="en-GB" dirty="0" err="1"/>
              <a:t>Caverlee</a:t>
            </a:r>
            <a:r>
              <a:rPr lang="en-GB" dirty="0"/>
              <a:t> and Webb (2010) </a:t>
            </a:r>
          </a:p>
          <a:p>
            <a:pPr marL="342900" indent="-342900">
              <a:buFont typeface="Arial" panose="020B0604020202020204" pitchFamily="34" charset="0"/>
              <a:buChar char="•"/>
            </a:pPr>
            <a:r>
              <a:rPr lang="en-GB" dirty="0"/>
              <a:t>The machine learning algorithm used is called Gradient Boosted Decision Trees (GBDT) which consists of an ensemble of decision trees. </a:t>
            </a:r>
            <a:r>
              <a:rPr lang="en-GB" dirty="0" err="1"/>
              <a:t>Pennacchiotti</a:t>
            </a:r>
            <a:r>
              <a:rPr lang="en-GB" dirty="0"/>
              <a:t> and </a:t>
            </a:r>
            <a:r>
              <a:rPr lang="en-GB" dirty="0" err="1"/>
              <a:t>Popescu</a:t>
            </a:r>
            <a:r>
              <a:rPr lang="en-GB" dirty="0"/>
              <a:t> (2011)</a:t>
            </a:r>
          </a:p>
          <a:p>
            <a:pPr marL="342900" indent="-342900">
              <a:buFont typeface="Arial" panose="020B0604020202020204" pitchFamily="34" charset="0"/>
              <a:buChar char="•"/>
            </a:pPr>
            <a:r>
              <a:rPr lang="en-GB" dirty="0"/>
              <a:t>The main method used is known as </a:t>
            </a:r>
            <a:r>
              <a:rPr lang="en-GB" dirty="0" err="1"/>
              <a:t>GBrank</a:t>
            </a:r>
            <a:r>
              <a:rPr lang="en-GB" dirty="0"/>
              <a:t> which is argued to be better than other methods namely </a:t>
            </a:r>
            <a:r>
              <a:rPr lang="en-GB" dirty="0" err="1"/>
              <a:t>RankSVM</a:t>
            </a:r>
            <a:r>
              <a:rPr lang="en-GB" dirty="0"/>
              <a:t>.  </a:t>
            </a:r>
            <a:r>
              <a:rPr lang="en-GB" dirty="0" err="1"/>
              <a:t>GBrank</a:t>
            </a:r>
            <a:r>
              <a:rPr lang="en-GB" dirty="0"/>
              <a:t> is optimized by adding another algorithm (CQA-MR, an algorithm developed by the authors) as an extra feature to learn the ranking function. </a:t>
            </a:r>
            <a:r>
              <a:rPr lang="en-GB" dirty="0" err="1"/>
              <a:t>Bian</a:t>
            </a:r>
            <a:r>
              <a:rPr lang="en-GB" dirty="0"/>
              <a:t> </a:t>
            </a:r>
            <a:r>
              <a:rPr lang="en-GB" i="1" dirty="0"/>
              <a:t>et al.</a:t>
            </a:r>
            <a:r>
              <a:rPr lang="en-GB" dirty="0"/>
              <a:t> (2009) </a:t>
            </a:r>
          </a:p>
          <a:p>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692696"/>
            <a:ext cx="7498080" cy="1143000"/>
          </a:xfrm>
        </p:spPr>
        <p:txBody>
          <a:bodyPr>
            <a:noAutofit/>
          </a:bodyPr>
          <a:lstStyle/>
          <a:p>
            <a:r>
              <a:rPr lang="en-GB" sz="3200" dirty="0" smtClean="0"/>
              <a:t>What methods are used to extract relevant pieces of information from social media networks? </a:t>
            </a:r>
            <a:br>
              <a:rPr lang="en-GB" sz="3200" dirty="0" smtClean="0"/>
            </a:br>
            <a:endParaRPr lang="en-GB" sz="3200" dirty="0"/>
          </a:p>
        </p:txBody>
      </p:sp>
      <p:sp>
        <p:nvSpPr>
          <p:cNvPr id="3" name="Content Placeholder 2"/>
          <p:cNvSpPr>
            <a:spLocks noGrp="1"/>
          </p:cNvSpPr>
          <p:nvPr>
            <p:ph idx="1"/>
          </p:nvPr>
        </p:nvSpPr>
        <p:spPr>
          <a:xfrm>
            <a:off x="1435608" y="1844824"/>
            <a:ext cx="7498080" cy="4800600"/>
          </a:xfrm>
        </p:spPr>
        <p:txBody>
          <a:bodyPr>
            <a:normAutofit fontScale="92500" lnSpcReduction="10000"/>
          </a:bodyPr>
          <a:lstStyle/>
          <a:p>
            <a:pPr marL="457200" indent="-457200">
              <a:buFont typeface="Arial" panose="020B0604020202020204" pitchFamily="34" charset="0"/>
              <a:buChar char="•"/>
            </a:pPr>
            <a:r>
              <a:rPr lang="en-GB" dirty="0"/>
              <a:t>Similarity in manner of research</a:t>
            </a:r>
          </a:p>
          <a:p>
            <a:pPr marL="457200" indent="-457200">
              <a:buFont typeface="Arial" panose="020B0604020202020204" pitchFamily="34" charset="0"/>
              <a:buChar char="•"/>
            </a:pPr>
            <a:r>
              <a:rPr lang="en-GB" dirty="0"/>
              <a:t>Similarity in methodology i.e. Ideas into algorithms, model subset of features, method learning algorithm trained.</a:t>
            </a:r>
          </a:p>
          <a:p>
            <a:pPr marL="457200" indent="-457200">
              <a:buFont typeface="Arial" panose="020B0604020202020204" pitchFamily="34" charset="0"/>
              <a:buChar char="•"/>
            </a:pPr>
            <a:r>
              <a:rPr lang="en-GB" dirty="0"/>
              <a:t>Combination of algorithms for precision</a:t>
            </a:r>
          </a:p>
          <a:p>
            <a:pPr marL="457200" indent="-457200">
              <a:buFont typeface="Arial" panose="020B0604020202020204" pitchFamily="34" charset="0"/>
              <a:buChar char="•"/>
            </a:pPr>
            <a:r>
              <a:rPr lang="en-GB" dirty="0"/>
              <a:t>Use of different classifiers to test data. (meta-classifiers, tree classifiers and function based classifiers)</a:t>
            </a:r>
          </a:p>
          <a:p>
            <a:pPr marL="457200" indent="-457200">
              <a:buFont typeface="Arial" panose="020B0604020202020204" pitchFamily="34" charset="0"/>
              <a:buChar char="•"/>
            </a:pPr>
            <a:r>
              <a:rPr lang="en-GB" dirty="0"/>
              <a:t>Different types of classifiers (classifying e.g. SVM, ranking e.g. </a:t>
            </a:r>
            <a:r>
              <a:rPr lang="en-GB" dirty="0" err="1"/>
              <a:t>GBrank</a:t>
            </a:r>
            <a:r>
              <a:rPr lang="en-GB" dirty="0"/>
              <a:t>)</a:t>
            </a:r>
          </a:p>
        </p:txBody>
      </p:sp>
    </p:spTree>
    <p:extLst>
      <p:ext uri="{BB962C8B-B14F-4D97-AF65-F5344CB8AC3E}">
        <p14:creationId xmlns:p14="http://schemas.microsoft.com/office/powerpoint/2010/main" val="1819137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629816"/>
            <a:ext cx="7498080" cy="1143000"/>
          </a:xfrm>
        </p:spPr>
        <p:txBody>
          <a:bodyPr>
            <a:noAutofit/>
          </a:bodyPr>
          <a:lstStyle/>
          <a:p>
            <a:r>
              <a:rPr lang="en-GB" sz="3200" dirty="0" smtClean="0"/>
              <a:t>How to predict information trends using social media?</a:t>
            </a:r>
            <a:br>
              <a:rPr lang="en-GB" sz="3200" dirty="0" smtClean="0"/>
            </a:br>
            <a:endParaRPr lang="en-GB" sz="3200" dirty="0"/>
          </a:p>
        </p:txBody>
      </p:sp>
      <p:sp>
        <p:nvSpPr>
          <p:cNvPr id="3" name="Content Placeholder 2"/>
          <p:cNvSpPr>
            <a:spLocks noGrp="1"/>
          </p:cNvSpPr>
          <p:nvPr>
            <p:ph idx="1"/>
          </p:nvPr>
        </p:nvSpPr>
        <p:spPr>
          <a:xfrm>
            <a:off x="1435608" y="1940768"/>
            <a:ext cx="7498080" cy="4800600"/>
          </a:xfrm>
        </p:spPr>
        <p:txBody>
          <a:bodyPr>
            <a:normAutofit fontScale="70000" lnSpcReduction="20000"/>
          </a:bodyPr>
          <a:lstStyle/>
          <a:p>
            <a:pPr marL="514350" indent="-514350">
              <a:buFont typeface="+mj-lt"/>
              <a:buAutoNum type="arabicPeriod"/>
            </a:pPr>
            <a:r>
              <a:rPr lang="en-GB" sz="3400" dirty="0" err="1"/>
              <a:t>Asur</a:t>
            </a:r>
            <a:r>
              <a:rPr lang="en-GB" sz="3400" dirty="0"/>
              <a:t> and </a:t>
            </a:r>
            <a:r>
              <a:rPr lang="en-GB" sz="3400" dirty="0" err="1"/>
              <a:t>Huberman</a:t>
            </a:r>
            <a:r>
              <a:rPr lang="en-GB" sz="3400" dirty="0"/>
              <a:t> (2010)</a:t>
            </a:r>
          </a:p>
          <a:p>
            <a:r>
              <a:rPr lang="en-GB" sz="3400" dirty="0"/>
              <a:t>Analysed sentiments present in tweets.</a:t>
            </a:r>
          </a:p>
          <a:p>
            <a:r>
              <a:rPr lang="en-GB" sz="3400" dirty="0"/>
              <a:t>Demonstrated the ability of sentiments to improve prediction.</a:t>
            </a:r>
          </a:p>
          <a:p>
            <a:pPr marL="0" indent="0">
              <a:buNone/>
            </a:pPr>
            <a:r>
              <a:rPr lang="en-GB" sz="3400" dirty="0"/>
              <a:t> 2.   </a:t>
            </a:r>
            <a:r>
              <a:rPr lang="en-GB" sz="3400" dirty="0" err="1"/>
              <a:t>Paltoglou</a:t>
            </a:r>
            <a:r>
              <a:rPr lang="en-GB" sz="3400" dirty="0"/>
              <a:t> </a:t>
            </a:r>
            <a:r>
              <a:rPr lang="en-GB" sz="3400" i="1" dirty="0"/>
              <a:t>et </a:t>
            </a:r>
            <a:r>
              <a:rPr lang="en-GB" sz="3400" i="1" dirty="0" smtClean="0"/>
              <a:t>al. </a:t>
            </a:r>
            <a:r>
              <a:rPr lang="en-GB" sz="3400" dirty="0"/>
              <a:t>(2013)</a:t>
            </a:r>
          </a:p>
          <a:p>
            <a:r>
              <a:rPr lang="en-GB" sz="3400" dirty="0"/>
              <a:t>Focuses on predicting the emotional responses of online communication.</a:t>
            </a:r>
          </a:p>
          <a:p>
            <a:r>
              <a:rPr lang="en-GB" sz="3400" dirty="0"/>
              <a:t>Evaluated the predictive accuracy of three algorithms on measurement of valence and arousal.</a:t>
            </a:r>
          </a:p>
          <a:p>
            <a:pPr marL="0" indent="0">
              <a:buNone/>
            </a:pPr>
            <a:r>
              <a:rPr lang="en-GB" sz="3400" dirty="0"/>
              <a:t> 3.   Ren and Wu (2013)</a:t>
            </a:r>
          </a:p>
          <a:p>
            <a:r>
              <a:rPr lang="en-GB" sz="3400" dirty="0"/>
              <a:t>Seeks to find who has what opinion of a specific topic in </a:t>
            </a:r>
            <a:r>
              <a:rPr lang="en-GB" sz="3400" dirty="0" smtClean="0"/>
              <a:t>advance.</a:t>
            </a:r>
            <a:endParaRPr lang="en-GB" sz="3400" dirty="0"/>
          </a:p>
          <a:p>
            <a:r>
              <a:rPr lang="en-GB" sz="3400" dirty="0"/>
              <a:t>Proposed a framework to predict the unknown user-topic opinion.</a:t>
            </a:r>
          </a:p>
          <a:p>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629816"/>
            <a:ext cx="7498080" cy="1143000"/>
          </a:xfrm>
        </p:spPr>
        <p:txBody>
          <a:bodyPr>
            <a:noAutofit/>
          </a:bodyPr>
          <a:lstStyle/>
          <a:p>
            <a:r>
              <a:rPr lang="en-GB" sz="3200" dirty="0" smtClean="0"/>
              <a:t>How to predict information trends using social media?</a:t>
            </a:r>
            <a:br>
              <a:rPr lang="en-GB" sz="3200" dirty="0" smtClean="0"/>
            </a:br>
            <a:endParaRPr lang="en-GB" sz="3200" dirty="0"/>
          </a:p>
        </p:txBody>
      </p:sp>
      <p:sp>
        <p:nvSpPr>
          <p:cNvPr id="3" name="Content Placeholder 2"/>
          <p:cNvSpPr>
            <a:spLocks noGrp="1"/>
          </p:cNvSpPr>
          <p:nvPr>
            <p:ph idx="1"/>
          </p:nvPr>
        </p:nvSpPr>
        <p:spPr>
          <a:xfrm>
            <a:off x="1435608" y="1940768"/>
            <a:ext cx="7498080" cy="4800600"/>
          </a:xfrm>
        </p:spPr>
        <p:txBody>
          <a:bodyPr>
            <a:normAutofit fontScale="70000" lnSpcReduction="20000"/>
          </a:bodyPr>
          <a:lstStyle/>
          <a:p>
            <a:pPr marL="0" lvl="0" indent="0" algn="just">
              <a:buNone/>
            </a:pPr>
            <a:r>
              <a:rPr lang="en-GB" sz="3400" dirty="0"/>
              <a:t>The three journals are similar in the sense that they all attempted to predict the users opinion using the social media. </a:t>
            </a:r>
          </a:p>
          <a:p>
            <a:pPr marL="0" lvl="0" indent="0" algn="just">
              <a:buNone/>
            </a:pPr>
            <a:r>
              <a:rPr lang="en-GB" sz="3400" dirty="0" err="1"/>
              <a:t>Asur</a:t>
            </a:r>
            <a:r>
              <a:rPr lang="en-GB" sz="3400" dirty="0"/>
              <a:t> and </a:t>
            </a:r>
            <a:r>
              <a:rPr lang="en-GB" sz="3400" dirty="0" err="1"/>
              <a:t>Huberman</a:t>
            </a:r>
            <a:r>
              <a:rPr lang="en-GB" sz="3400" dirty="0"/>
              <a:t> (2010) , analysed sentiments in tweets and demonstrated its ability at improving prediction.</a:t>
            </a:r>
          </a:p>
          <a:p>
            <a:pPr marL="0" lvl="0" indent="0" algn="just">
              <a:buNone/>
            </a:pPr>
            <a:r>
              <a:rPr lang="en-GB" sz="3400" dirty="0" err="1"/>
              <a:t>Paltoglou</a:t>
            </a:r>
            <a:r>
              <a:rPr lang="en-GB" sz="3400" dirty="0"/>
              <a:t> et al. (2013) in their own work </a:t>
            </a:r>
            <a:r>
              <a:rPr lang="en-GB" sz="3400" dirty="0" smtClean="0"/>
              <a:t>discussed </a:t>
            </a:r>
            <a:r>
              <a:rPr lang="en-GB" sz="3400" dirty="0"/>
              <a:t>the prediction of the emotional response that informal text elicit in readers rather than the ordinal or categorical prediction.</a:t>
            </a:r>
          </a:p>
          <a:p>
            <a:pPr marL="0" lvl="0" indent="0" algn="just">
              <a:buNone/>
            </a:pPr>
            <a:r>
              <a:rPr lang="en-GB" sz="3400" dirty="0"/>
              <a:t>Ren and Wu (2013), </a:t>
            </a:r>
            <a:r>
              <a:rPr lang="en-GB" sz="3400" dirty="0">
                <a:ea typeface="Calibri"/>
                <a:cs typeface="Times New Roman"/>
              </a:rPr>
              <a:t>modelled the user topic opinion prediction problem as a collaborative filter task and proposed the social context and topical context incorporated matrix factorisation method framework incorporating social context and topical context to achieve their goal. </a:t>
            </a:r>
            <a:endParaRPr lang="en-GB" sz="3400" dirty="0">
              <a:solidFill>
                <a:prstClr val="black">
                  <a:tint val="75000"/>
                </a:prstClr>
              </a:solidFill>
            </a:endParaRPr>
          </a:p>
          <a:p>
            <a:endParaRPr lang="en-GB" dirty="0"/>
          </a:p>
        </p:txBody>
      </p:sp>
    </p:spTree>
    <p:extLst>
      <p:ext uri="{BB962C8B-B14F-4D97-AF65-F5344CB8AC3E}">
        <p14:creationId xmlns:p14="http://schemas.microsoft.com/office/powerpoint/2010/main" val="14557618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1298</TotalTime>
  <Words>2834</Words>
  <Application>Microsoft Office PowerPoint</Application>
  <PresentationFormat>On-screen Show (4:3)</PresentationFormat>
  <Paragraphs>250</Paragraphs>
  <Slides>15</Slides>
  <Notes>9</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Solstice</vt:lpstr>
      <vt:lpstr>Social media in hardware development trends</vt:lpstr>
      <vt:lpstr>Aims</vt:lpstr>
      <vt:lpstr>How can social media be used to predict trends in mobile hardware development?</vt:lpstr>
      <vt:lpstr>Can social media be reliably analysed to provide useful statistical data? </vt:lpstr>
      <vt:lpstr>Can social media be reliably analysed to provide useful statistical data? </vt:lpstr>
      <vt:lpstr>What methods are used to extract relevant pieces of information from social media networks?  </vt:lpstr>
      <vt:lpstr>What methods are used to extract relevant pieces of information from social media networks?  </vt:lpstr>
      <vt:lpstr>How to predict information trends using social media? </vt:lpstr>
      <vt:lpstr>How to predict information trends using social media? </vt:lpstr>
      <vt:lpstr>Research methodology</vt:lpstr>
      <vt:lpstr>Research methodology</vt:lpstr>
      <vt:lpstr>Ethical, professional or commercial considerations</vt:lpstr>
      <vt:lpstr>Deliverable</vt:lpstr>
      <vt:lpstr>Harvard Reference list </vt:lpstr>
      <vt:lpstr>Peer review slide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7CC009 Research Methods in Computing</dc:title>
  <dc:creator>James Braznell</dc:creator>
  <cp:lastModifiedBy>Braznell, James</cp:lastModifiedBy>
  <cp:revision>99</cp:revision>
  <dcterms:created xsi:type="dcterms:W3CDTF">2014-10-23T20:41:38Z</dcterms:created>
  <dcterms:modified xsi:type="dcterms:W3CDTF">2014-11-20T12:12:58Z</dcterms:modified>
</cp:coreProperties>
</file>