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60" r:id="rId2"/>
    <p:sldId id="258" r:id="rId3"/>
    <p:sldId id="261" r:id="rId4"/>
    <p:sldId id="259" r:id="rId5"/>
  </p:sldIdLst>
  <p:sldSz cx="9144000" cy="6858000" type="screen4x3"/>
  <p:notesSz cx="9874250" cy="67976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02C6-1658-4B47-A19A-1317328A8347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B329D-801E-4648-A0ED-307B24C55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5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23" y="0"/>
            <a:ext cx="4278842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896"/>
            <a:ext cx="789940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278842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23" y="6456612"/>
            <a:ext cx="4278842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310A80B1-F284-4768-BDAD-2E2884C2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A80B1-F284-4768-BDAD-2E2884C25F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5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5D1FAD-C278-421E-A9FC-5738AF800441}" type="slidenum">
              <a:rPr lang="en-US" b="0"/>
              <a:pPr eaLnBrk="1" hangingPunct="1"/>
              <a:t>2</a:t>
            </a:fld>
            <a:endParaRPr lang="en-US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A80B1-F284-4768-BDAD-2E2884C25F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4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0A80B1-F284-4768-BDAD-2E2884C25F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7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C579DA-C200-4C5F-9685-4F46A2BDD6E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518A2-7B00-4BB0-AC50-ECFB79DD5A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9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A6E1E-D893-4C9A-9663-54F01E9654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8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35941-2688-4C78-84D6-56C4257ED6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4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2E4C9-8103-4ED9-AD26-30D6CAF940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98B31-82FD-4ED3-9B88-B55E26326B4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DDA58-0675-4AFD-9282-E2B48334B7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16CEF-5B94-4AA4-897A-DAB7570F12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3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04FED-467D-48FB-9715-A5953D3D6C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0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E7B7-D96E-4E0F-9238-AE243CF0C3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2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73E60-A8A3-49BD-A0A5-8C3E3F9EA3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 Black" pitchFamily="34" charset="0"/>
              </a:defRPr>
            </a:lvl1pPr>
          </a:lstStyle>
          <a:p>
            <a:pPr>
              <a:defRPr/>
            </a:pPr>
            <a:fld id="{5B344C90-5A14-4BA9-9B47-46D145F3776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b="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Garvey@wlv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n.Li@wlv.ac.u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71600"/>
          </a:xfrm>
        </p:spPr>
        <p:txBody>
          <a:bodyPr/>
          <a:lstStyle/>
          <a:p>
            <a:r>
              <a:rPr lang="en-GB" dirty="0" smtClean="0"/>
              <a:t>7CI019 Database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80520"/>
          </a:xfrm>
        </p:spPr>
        <p:txBody>
          <a:bodyPr/>
          <a:lstStyle/>
          <a:p>
            <a:r>
              <a:rPr lang="en-GB" dirty="0" smtClean="0"/>
              <a:t>Welcome to the module</a:t>
            </a:r>
          </a:p>
          <a:p>
            <a:r>
              <a:rPr lang="en-GB" dirty="0" smtClean="0"/>
              <a:t>Module team:</a:t>
            </a:r>
          </a:p>
          <a:p>
            <a:pPr lvl="1"/>
            <a:r>
              <a:rPr lang="en-GB" dirty="0" smtClean="0">
                <a:solidFill>
                  <a:srgbClr val="0000FF"/>
                </a:solidFill>
              </a:rPr>
              <a:t>Mary Garvey</a:t>
            </a:r>
            <a:r>
              <a:rPr lang="en-GB" dirty="0" smtClean="0"/>
              <a:t>, </a:t>
            </a:r>
            <a:r>
              <a:rPr lang="en-GB" dirty="0" smtClean="0">
                <a:hlinkClick r:id="rId3"/>
              </a:rPr>
              <a:t>M.Garvey@wlv.ac.uk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00FF"/>
                </a:solidFill>
              </a:rPr>
              <a:t>(module leader)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Jun Li</a:t>
            </a:r>
            <a:r>
              <a:rPr lang="en-GB" dirty="0" smtClean="0"/>
              <a:t>, </a:t>
            </a:r>
            <a:r>
              <a:rPr lang="en-GB" dirty="0" smtClean="0">
                <a:hlinkClick r:id="rId4"/>
              </a:rPr>
              <a:t>Jun.Li@wlv.ac.uk</a:t>
            </a:r>
            <a:r>
              <a:rPr lang="en-GB" dirty="0" smtClean="0"/>
              <a:t> </a:t>
            </a:r>
            <a:endParaRPr lang="en-GB" dirty="0"/>
          </a:p>
          <a:p>
            <a:endParaRPr lang="en-GB" sz="2400" dirty="0" smtClean="0"/>
          </a:p>
          <a:p>
            <a:r>
              <a:rPr lang="en-GB" sz="2400" dirty="0" smtClean="0"/>
              <a:t>Please raise queries during the timetabled sessions if possible. If you need to speak to staff at other times, please email first for appointment.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29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08012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7CI019 </a:t>
            </a:r>
            <a:r>
              <a:rPr lang="en-GB" sz="3600" dirty="0" smtClean="0"/>
              <a:t>– </a:t>
            </a:r>
            <a:r>
              <a:rPr lang="en-GB" sz="3600" dirty="0" smtClean="0"/>
              <a:t>Database Technologies</a:t>
            </a:r>
            <a:endParaRPr lang="en-GB" sz="36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640960" cy="5256584"/>
          </a:xfrm>
        </p:spPr>
        <p:txBody>
          <a:bodyPr/>
          <a:lstStyle/>
          <a:p>
            <a:pPr eaLnBrk="1" hangingPunct="1"/>
            <a:r>
              <a:rPr lang="en-GB" sz="2800" b="1" dirty="0" smtClean="0">
                <a:solidFill>
                  <a:schemeClr val="bg2"/>
                </a:solidFill>
              </a:rPr>
              <a:t>Timetable</a:t>
            </a:r>
          </a:p>
          <a:p>
            <a:pPr lvl="1" eaLnBrk="1" hangingPunct="1"/>
            <a:r>
              <a:rPr lang="en-GB" dirty="0" smtClean="0">
                <a:solidFill>
                  <a:srgbClr val="0000FF"/>
                </a:solidFill>
              </a:rPr>
              <a:t>Monday: 2-5pm MI035</a:t>
            </a:r>
          </a:p>
          <a:p>
            <a:pPr lvl="1" eaLnBrk="1" hangingPunct="1"/>
            <a:r>
              <a:rPr lang="en-GB" dirty="0" smtClean="0">
                <a:solidFill>
                  <a:srgbClr val="0000FF"/>
                </a:solidFill>
              </a:rPr>
              <a:t>Wednesday 12-1pm </a:t>
            </a:r>
            <a:r>
              <a:rPr lang="en-GB" dirty="0" smtClean="0">
                <a:solidFill>
                  <a:srgbClr val="0000FF"/>
                </a:solidFill>
              </a:rPr>
              <a:t>MI034</a:t>
            </a:r>
            <a:endParaRPr lang="en-GB" dirty="0" smtClean="0">
              <a:solidFill>
                <a:srgbClr val="0000FF"/>
              </a:solidFill>
            </a:endParaRPr>
          </a:p>
          <a:p>
            <a:pPr lvl="2" eaLnBrk="1" hangingPunct="1"/>
            <a:r>
              <a:rPr lang="en-GB" dirty="0" smtClean="0"/>
              <a:t>Surgery – for queries on the coursework</a:t>
            </a:r>
          </a:p>
          <a:p>
            <a:pPr lvl="2" eaLnBrk="1" hangingPunct="1"/>
            <a:r>
              <a:rPr lang="en-GB" dirty="0" smtClean="0">
                <a:solidFill>
                  <a:srgbClr val="FF0000"/>
                </a:solidFill>
              </a:rPr>
              <a:t>These will start next week</a:t>
            </a:r>
            <a:endParaRPr lang="en-GB" dirty="0">
              <a:solidFill>
                <a:srgbClr val="FF0000"/>
              </a:solidFill>
            </a:endParaRPr>
          </a:p>
          <a:p>
            <a:pPr lvl="1" eaLnBrk="1" hangingPunct="1"/>
            <a:r>
              <a:rPr lang="en-GB" sz="2400" b="1" dirty="0" smtClean="0">
                <a:solidFill>
                  <a:schemeClr val="bg2"/>
                </a:solidFill>
              </a:rPr>
              <a:t>Tutorials</a:t>
            </a:r>
          </a:p>
          <a:p>
            <a:pPr lvl="2" eaLnBrk="1" hangingPunct="1"/>
            <a:r>
              <a:rPr lang="en-GB" dirty="0" smtClean="0"/>
              <a:t>To put into practice the techniques seen in the lectures</a:t>
            </a:r>
          </a:p>
          <a:p>
            <a:pPr lvl="1" eaLnBrk="1" hangingPunct="1"/>
            <a:r>
              <a:rPr lang="en-GB" sz="2400" b="1" dirty="0" smtClean="0">
                <a:solidFill>
                  <a:schemeClr val="bg2"/>
                </a:solidFill>
              </a:rPr>
              <a:t>Workshop</a:t>
            </a:r>
          </a:p>
          <a:p>
            <a:pPr lvl="2" eaLnBrk="1" hangingPunct="1"/>
            <a:r>
              <a:rPr lang="en-GB" dirty="0" smtClean="0"/>
              <a:t>Workshops are for gaining experience on using </a:t>
            </a:r>
            <a:r>
              <a:rPr lang="en-GB" dirty="0" smtClean="0"/>
              <a:t>SQL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en-GB" sz="3600" dirty="0"/>
              <a:t>Module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en-GB" sz="2400" dirty="0"/>
              <a:t>The module aims to equip you with the skills necessary </a:t>
            </a:r>
            <a:r>
              <a:rPr lang="en-GB" sz="2400" dirty="0" smtClean="0"/>
              <a:t>to:</a:t>
            </a:r>
          </a:p>
          <a:p>
            <a:pPr lvl="1"/>
            <a:r>
              <a:rPr lang="en-GB" sz="2000" dirty="0" smtClean="0"/>
              <a:t>design </a:t>
            </a:r>
            <a:r>
              <a:rPr lang="en-GB" sz="2000" dirty="0"/>
              <a:t>and build appropriate database systems to support a range of </a:t>
            </a:r>
            <a:r>
              <a:rPr lang="en-GB" sz="2000" dirty="0" smtClean="0"/>
              <a:t>applications</a:t>
            </a:r>
          </a:p>
          <a:p>
            <a:pPr lvl="1"/>
            <a:r>
              <a:rPr lang="en-GB" sz="2000" dirty="0" smtClean="0"/>
              <a:t>assess </a:t>
            </a:r>
            <a:r>
              <a:rPr lang="en-GB" sz="2000" dirty="0"/>
              <a:t>developments in database technology in terms of concurrency control, query </a:t>
            </a:r>
            <a:r>
              <a:rPr lang="en-GB" sz="2000" dirty="0" smtClean="0"/>
              <a:t>optimisation </a:t>
            </a:r>
            <a:r>
              <a:rPr lang="en-GB" sz="2000" dirty="0"/>
              <a:t>and the maintenance of data integrity, availability and </a:t>
            </a:r>
            <a:r>
              <a:rPr lang="en-GB" sz="2000" dirty="0" smtClean="0"/>
              <a:t>security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764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86246"/>
            <a:ext cx="8424863" cy="998538"/>
          </a:xfrm>
        </p:spPr>
        <p:txBody>
          <a:bodyPr/>
          <a:lstStyle/>
          <a:p>
            <a:r>
              <a:rPr lang="en-GB" sz="3600" dirty="0"/>
              <a:t>Portfolio Components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7133" y="1484784"/>
            <a:ext cx="842486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 b="0" dirty="0" smtClean="0">
                <a:solidFill>
                  <a:srgbClr val="0000FF"/>
                </a:solidFill>
              </a:rPr>
              <a:t>Coursework – 50%</a:t>
            </a:r>
          </a:p>
          <a:p>
            <a:pPr lvl="1">
              <a:lnSpc>
                <a:spcPct val="90000"/>
              </a:lnSpc>
            </a:pPr>
            <a:r>
              <a:rPr lang="en-GB" sz="2000" b="0" dirty="0" smtClean="0"/>
              <a:t>Practical piece of work </a:t>
            </a:r>
            <a:r>
              <a:rPr lang="en-GB" sz="2000" b="0" smtClean="0"/>
              <a:t>using Oracle </a:t>
            </a:r>
            <a:r>
              <a:rPr lang="en-GB" sz="2000" b="0" dirty="0" smtClean="0"/>
              <a:t>and SQL for the implementation.</a:t>
            </a:r>
          </a:p>
          <a:p>
            <a:pPr lvl="1">
              <a:lnSpc>
                <a:spcPct val="90000"/>
              </a:lnSpc>
            </a:pPr>
            <a:r>
              <a:rPr lang="en-GB" sz="2000" b="0" dirty="0" smtClean="0"/>
              <a:t>Hand-in date: </a:t>
            </a:r>
            <a:r>
              <a:rPr lang="en-GB" sz="2000" dirty="0" smtClean="0">
                <a:solidFill>
                  <a:srgbClr val="FF0000"/>
                </a:solidFill>
              </a:rPr>
              <a:t>24</a:t>
            </a:r>
            <a:r>
              <a:rPr lang="en-GB" sz="2000" baseline="30000" dirty="0" smtClean="0">
                <a:solidFill>
                  <a:srgbClr val="FF0000"/>
                </a:solidFill>
              </a:rPr>
              <a:t>th</a:t>
            </a:r>
            <a:r>
              <a:rPr lang="en-GB" sz="2000" dirty="0" smtClean="0">
                <a:solidFill>
                  <a:srgbClr val="FF0000"/>
                </a:solidFill>
              </a:rPr>
              <a:t> April 2015</a:t>
            </a:r>
            <a:endParaRPr lang="en-GB" sz="20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b="0" dirty="0" smtClean="0">
                <a:solidFill>
                  <a:srgbClr val="0000FF"/>
                </a:solidFill>
              </a:rPr>
              <a:t>Report – 50%</a:t>
            </a:r>
          </a:p>
          <a:p>
            <a:pPr lvl="1">
              <a:lnSpc>
                <a:spcPct val="90000"/>
              </a:lnSpc>
            </a:pPr>
            <a:r>
              <a:rPr lang="en-GB" sz="2000" b="0" dirty="0" smtClean="0"/>
              <a:t>Written report on a theoretical aspect covered in the module</a:t>
            </a:r>
          </a:p>
          <a:p>
            <a:pPr lvl="1">
              <a:lnSpc>
                <a:spcPct val="90000"/>
              </a:lnSpc>
            </a:pPr>
            <a:r>
              <a:rPr lang="en-GB" sz="2000" b="0" dirty="0" smtClean="0"/>
              <a:t>Hand-in date: </a:t>
            </a:r>
            <a:r>
              <a:rPr lang="en-GB" sz="2000" dirty="0" smtClean="0">
                <a:solidFill>
                  <a:srgbClr val="FF0000"/>
                </a:solidFill>
              </a:rPr>
              <a:t>15</a:t>
            </a:r>
            <a:r>
              <a:rPr lang="en-GB" sz="2000" baseline="30000" dirty="0" smtClean="0">
                <a:solidFill>
                  <a:srgbClr val="FF0000"/>
                </a:solidFill>
              </a:rPr>
              <a:t>th</a:t>
            </a:r>
            <a:r>
              <a:rPr lang="en-GB" sz="2000" dirty="0" smtClean="0">
                <a:solidFill>
                  <a:srgbClr val="FF0000"/>
                </a:solidFill>
              </a:rPr>
              <a:t> May </a:t>
            </a:r>
            <a:r>
              <a:rPr lang="en-GB" sz="2000" dirty="0">
                <a:solidFill>
                  <a:srgbClr val="FF0000"/>
                </a:solidFill>
              </a:rPr>
              <a:t>2015</a:t>
            </a:r>
            <a:endParaRPr lang="en-GB" sz="2000" b="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b="0" dirty="0" smtClean="0"/>
              <a:t>Hand in a paper copy of both to the Student Office, plus an electronic copy on WOLF for backup.</a:t>
            </a:r>
            <a:endParaRPr lang="en-GB" sz="2400" b="0" dirty="0"/>
          </a:p>
        </p:txBody>
      </p:sp>
    </p:spTree>
    <p:extLst>
      <p:ext uri="{BB962C8B-B14F-4D97-AF65-F5344CB8AC3E}">
        <p14:creationId xmlns:p14="http://schemas.microsoft.com/office/powerpoint/2010/main" val="15728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1347</TotalTime>
  <Words>211</Words>
  <Application>Microsoft Office PowerPoint</Application>
  <PresentationFormat>On-screen Show (4:3)</PresentationFormat>
  <Paragraphs>33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Pixel</vt:lpstr>
      <vt:lpstr>7CI019 Database Technologies</vt:lpstr>
      <vt:lpstr>7CI019 – Database Technologies</vt:lpstr>
      <vt:lpstr>Module Content</vt:lpstr>
      <vt:lpstr>Portfolio Components</vt:lpstr>
    </vt:vector>
  </TitlesOfParts>
  <Company>University of Wolverhampton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cm1958</dc:creator>
  <cp:lastModifiedBy>Garvey, Mary (Dr)</cp:lastModifiedBy>
  <cp:revision>33</cp:revision>
  <cp:lastPrinted>2014-01-17T13:06:20Z</cp:lastPrinted>
  <dcterms:created xsi:type="dcterms:W3CDTF">2008-05-08T16:17:17Z</dcterms:created>
  <dcterms:modified xsi:type="dcterms:W3CDTF">2015-02-02T13:55:24Z</dcterms:modified>
</cp:coreProperties>
</file>