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ames%20Braznell\Documents\Msc%20Computer%20Science\Semester%203%20-%20Dissertation\resul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MySQL</c:v>
                </c:pt>
              </c:strCache>
            </c:strRef>
          </c:tx>
          <c:cat>
            <c:strRef>
              <c:f>Sheet1!$B$1:$H$1</c:f>
              <c:strCache>
                <c:ptCount val="7"/>
                <c:pt idx="0">
                  <c:v>Tautology</c:v>
                </c:pt>
                <c:pt idx="1">
                  <c:v>llegal/Logically Incorrect Queries</c:v>
                </c:pt>
                <c:pt idx="2">
                  <c:v>Union Query</c:v>
                </c:pt>
                <c:pt idx="3">
                  <c:v>Piggy-backed Queries</c:v>
                </c:pt>
                <c:pt idx="4">
                  <c:v>Blind Injection</c:v>
                </c:pt>
                <c:pt idx="5">
                  <c:v>Timing Attacks</c:v>
                </c:pt>
                <c:pt idx="6">
                  <c:v>Alternate Encodings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Oracle</c:v>
                </c:pt>
              </c:strCache>
            </c:strRef>
          </c:tx>
          <c:cat>
            <c:strRef>
              <c:f>Sheet1!$B$1:$H$1</c:f>
              <c:strCache>
                <c:ptCount val="7"/>
                <c:pt idx="0">
                  <c:v>Tautology</c:v>
                </c:pt>
                <c:pt idx="1">
                  <c:v>llegal/Logically Incorrect Queries</c:v>
                </c:pt>
                <c:pt idx="2">
                  <c:v>Union Query</c:v>
                </c:pt>
                <c:pt idx="3">
                  <c:v>Piggy-backed Queries</c:v>
                </c:pt>
                <c:pt idx="4">
                  <c:v>Blind Injection</c:v>
                </c:pt>
                <c:pt idx="5">
                  <c:v>Timing Attacks</c:v>
                </c:pt>
                <c:pt idx="6">
                  <c:v>Alternate Encodings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MSQLS</c:v>
                </c:pt>
              </c:strCache>
            </c:strRef>
          </c:tx>
          <c:cat>
            <c:strRef>
              <c:f>Sheet1!$B$1:$H$1</c:f>
              <c:strCache>
                <c:ptCount val="7"/>
                <c:pt idx="0">
                  <c:v>Tautology</c:v>
                </c:pt>
                <c:pt idx="1">
                  <c:v>llegal/Logically Incorrect Queries</c:v>
                </c:pt>
                <c:pt idx="2">
                  <c:v>Union Query</c:v>
                </c:pt>
                <c:pt idx="3">
                  <c:v>Piggy-backed Queries</c:v>
                </c:pt>
                <c:pt idx="4">
                  <c:v>Blind Injection</c:v>
                </c:pt>
                <c:pt idx="5">
                  <c:v>Timing Attacks</c:v>
                </c:pt>
                <c:pt idx="6">
                  <c:v>Alternate Encodings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hape val="box"/>
        <c:axId val="92460544"/>
        <c:axId val="93614080"/>
        <c:axId val="0"/>
      </c:bar3DChart>
      <c:catAx>
        <c:axId val="92460544"/>
        <c:scaling>
          <c:orientation val="minMax"/>
        </c:scaling>
        <c:axPos val="b"/>
        <c:tickLblPos val="nextTo"/>
        <c:crossAx val="93614080"/>
        <c:crosses val="autoZero"/>
        <c:auto val="1"/>
        <c:lblAlgn val="ctr"/>
        <c:lblOffset val="100"/>
      </c:catAx>
      <c:valAx>
        <c:axId val="93614080"/>
        <c:scaling>
          <c:orientation val="minMax"/>
        </c:scaling>
        <c:axPos val="l"/>
        <c:majorGridlines/>
        <c:numFmt formatCode="General" sourceLinked="1"/>
        <c:tickLblPos val="nextTo"/>
        <c:crossAx val="9246054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00787-7AE2-429D-B52D-69E9E8CFD2F9}" type="datetimeFigureOut">
              <a:rPr lang="en-GB" smtClean="0"/>
              <a:t>29/09/2015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4866D-B094-475A-BF5B-C8F70E59C77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40F4-372F-41F2-8C46-7A8E1A1FB63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-linux.wlv.ac.uk/~1007022/Dissertation/oracle_home.html" TargetMode="External"/><Relationship Id="rId2" Type="http://schemas.openxmlformats.org/officeDocument/2006/relationships/hyperlink" Target="https://mi-linux.wlv.ac.uk/~1007022/Dissertation/mysql_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7ET023 - Dissertation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SQL Injection: - The popular methods, solutions and is it still an issue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James Braznell 	1007022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outcomes – Metasploit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78488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outcomes – Metasploit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42484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419214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MySQL database most resilient</a:t>
            </a:r>
          </a:p>
          <a:p>
            <a:r>
              <a:rPr lang="en-GB" dirty="0" smtClean="0"/>
              <a:t>Oracle and Microsoft SQL Server still vulnerable</a:t>
            </a:r>
          </a:p>
          <a:p>
            <a:r>
              <a:rPr lang="en-GB" dirty="0" smtClean="0"/>
              <a:t>Defensive solutions very effective</a:t>
            </a:r>
          </a:p>
          <a:p>
            <a:r>
              <a:rPr lang="en-GB" dirty="0" smtClean="0"/>
              <a:t>SQLIA still an issue but in a much reduced state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Artefact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>
                <a:hlinkClick r:id="rId2"/>
              </a:rPr>
              <a:t>https://mi-linux.wlv.ac.uk/~1007022/Dissertation/mysql_home.html</a:t>
            </a:r>
            <a:endParaRPr lang="en-GB" sz="2000" dirty="0" smtClean="0"/>
          </a:p>
          <a:p>
            <a:r>
              <a:rPr lang="en-GB" sz="2000" dirty="0" smtClean="0">
                <a:hlinkClick r:id="rId3"/>
              </a:rPr>
              <a:t>https://mi-linux.wlv.ac.uk/~1007022/Dissertation/oracle_home.html</a:t>
            </a:r>
            <a:endParaRPr lang="en-GB" sz="2000" dirty="0" smtClean="0"/>
          </a:p>
          <a:p>
            <a:r>
              <a:rPr lang="en-GB" sz="1200" dirty="0" smtClean="0"/>
              <a:t>PASS OR WHERE 1=1</a:t>
            </a:r>
          </a:p>
          <a:p>
            <a:r>
              <a:rPr lang="en-GB" sz="1200" dirty="0" smtClean="0"/>
              <a:t>PASS1\’</a:t>
            </a:r>
          </a:p>
          <a:p>
            <a:r>
              <a:rPr lang="en-GB" sz="1200" dirty="0" smtClean="0"/>
              <a:t>1 UNION ALL SELECT PASSWORD FROM SQLI</a:t>
            </a:r>
          </a:p>
          <a:p>
            <a:r>
              <a:rPr lang="en-GB" sz="1200" dirty="0" smtClean="0"/>
              <a:t>1; DROP TABLE SQLI</a:t>
            </a:r>
          </a:p>
          <a:p>
            <a:r>
              <a:rPr lang="en-GB" sz="1200" dirty="0" smtClean="0"/>
              <a:t>TEST AND 1=1</a:t>
            </a:r>
          </a:p>
          <a:p>
            <a:r>
              <a:rPr lang="en-GB" sz="1200" dirty="0" smtClean="0"/>
              <a:t>TEST AND 1=0</a:t>
            </a:r>
          </a:p>
          <a:p>
            <a:endParaRPr lang="en-GB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7" name="Chart 6"/>
          <p:cNvGraphicFramePr/>
          <p:nvPr/>
        </p:nvGraphicFramePr>
        <p:xfrm>
          <a:off x="539552" y="3717032"/>
          <a:ext cx="8064896" cy="2561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Research SQL Injection</a:t>
            </a:r>
          </a:p>
          <a:p>
            <a:pPr lvl="1"/>
            <a:r>
              <a:rPr lang="en-GB" dirty="0" smtClean="0"/>
              <a:t>Popular attacking methods</a:t>
            </a:r>
          </a:p>
          <a:p>
            <a:pPr lvl="1"/>
            <a:r>
              <a:rPr lang="en-GB" dirty="0" smtClean="0"/>
              <a:t>Popular defensive solutions</a:t>
            </a:r>
          </a:p>
          <a:p>
            <a:r>
              <a:rPr lang="en-GB" dirty="0" smtClean="0"/>
              <a:t>Test popular DBMS against SQLIA</a:t>
            </a:r>
          </a:p>
          <a:p>
            <a:pPr lvl="1"/>
            <a:r>
              <a:rPr lang="en-GB" dirty="0" smtClean="0"/>
              <a:t>Without researched solutions</a:t>
            </a:r>
          </a:p>
          <a:p>
            <a:pPr lvl="1"/>
            <a:r>
              <a:rPr lang="en-GB" dirty="0" smtClean="0"/>
              <a:t>With </a:t>
            </a:r>
            <a:r>
              <a:rPr lang="en-GB" dirty="0" smtClean="0"/>
              <a:t>researched solutions</a:t>
            </a:r>
          </a:p>
          <a:p>
            <a:r>
              <a:rPr lang="en-GB" dirty="0" smtClean="0"/>
              <a:t>Produce report</a:t>
            </a:r>
          </a:p>
          <a:p>
            <a:pPr lvl="1"/>
            <a:r>
              <a:rPr lang="en-GB" dirty="0" smtClean="0"/>
              <a:t>Based on research and testing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James Braznell 	1007022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Popular attacking methods</a:t>
            </a:r>
          </a:p>
          <a:p>
            <a:pPr marL="742950" lvl="2" indent="-342900"/>
            <a:r>
              <a:rPr lang="en-GB" dirty="0" smtClean="0"/>
              <a:t>Tautologies, piggy-backed queries, Union queries, Blind injection, illegal-logically incorrect queries, stored procedure, timing attacks, alternate encodings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Popular defensive solutions</a:t>
            </a:r>
          </a:p>
          <a:p>
            <a:pPr marL="742950" lvl="2" indent="-342900"/>
            <a:r>
              <a:rPr lang="en-GB" dirty="0" smtClean="0"/>
              <a:t>Defensive coding</a:t>
            </a:r>
          </a:p>
          <a:p>
            <a:pPr marL="742950" lvl="2" indent="-342900"/>
            <a:r>
              <a:rPr lang="en-GB" dirty="0" smtClean="0"/>
              <a:t>Frameworks</a:t>
            </a:r>
          </a:p>
          <a:p>
            <a:pPr marL="742950" lvl="2" indent="-342900"/>
            <a:r>
              <a:rPr lang="en-GB" dirty="0" smtClean="0"/>
              <a:t>Vulnerability scanners</a:t>
            </a:r>
          </a:p>
          <a:p>
            <a:pPr marL="742950" lvl="2" indent="-342900"/>
            <a:r>
              <a:rPr lang="en-GB" dirty="0" smtClean="0"/>
              <a:t>Database firewalls</a:t>
            </a:r>
          </a:p>
          <a:p>
            <a:pPr marL="742950" lvl="2" indent="-342900"/>
            <a:r>
              <a:rPr lang="en-GB" dirty="0" smtClean="0"/>
              <a:t>Encryption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James Braznell		1007022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outcomes - </a:t>
            </a:r>
            <a:r>
              <a:rPr lang="en-GB" dirty="0" smtClean="0"/>
              <a:t>MySQL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4</a:t>
            </a:fld>
            <a:endParaRPr lang="en-GB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63284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763284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outcomes - Oracle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5</a:t>
            </a:fld>
            <a:endParaRPr lang="en-GB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12879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705678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Testing outcomes –                       Microsoft SQL Server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34481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3448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outcomes – Burp Suite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590465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96952"/>
            <a:ext cx="410445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96952"/>
            <a:ext cx="424847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outcomes – Burp Suite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99288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outcomes – Burp Suite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22/09/2015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James Braznell 1007022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40F4-372F-41F2-8C46-7A8E1A1FB63B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8092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246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7ET023 - Dissertation</vt:lpstr>
      <vt:lpstr>Objectives</vt:lpstr>
      <vt:lpstr>Research Outcomes</vt:lpstr>
      <vt:lpstr>Testing outcomes - MySQL</vt:lpstr>
      <vt:lpstr>Testing outcomes - Oracle</vt:lpstr>
      <vt:lpstr>Testing outcomes –                       Microsoft SQL Server</vt:lpstr>
      <vt:lpstr>Testing outcomes – Burp Suite</vt:lpstr>
      <vt:lpstr>Testing outcomes – Burp Suite</vt:lpstr>
      <vt:lpstr>Testing outcomes – Burp Suite</vt:lpstr>
      <vt:lpstr>Testing outcomes – Metasploit</vt:lpstr>
      <vt:lpstr>Testing outcomes – Metasploit</vt:lpstr>
      <vt:lpstr>Report outcomes</vt:lpstr>
      <vt:lpstr>Artefact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Braznell</dc:creator>
  <cp:lastModifiedBy>James Braznell</cp:lastModifiedBy>
  <cp:revision>19</cp:revision>
  <dcterms:created xsi:type="dcterms:W3CDTF">2015-09-29T11:07:06Z</dcterms:created>
  <dcterms:modified xsi:type="dcterms:W3CDTF">2015-09-29T12:44:06Z</dcterms:modified>
</cp:coreProperties>
</file>