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0"/>
  </p:notesMasterIdLst>
  <p:sldIdLst>
    <p:sldId id="256" r:id="rId2"/>
    <p:sldId id="257" r:id="rId3"/>
    <p:sldId id="262" r:id="rId4"/>
    <p:sldId id="263"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69" d="100"/>
          <a:sy n="69" d="100"/>
        </p:scale>
        <p:origin x="200"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5CBE925-92DE-4005-BE46-E06C12B118A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701268-A50C-4337-9137-8B653F3E1D44}">
      <dgm:prSet/>
      <dgm:spPr/>
      <dgm:t>
        <a:bodyPr/>
        <a:lstStyle/>
        <a:p>
          <a:r>
            <a:rPr lang="en-US" dirty="0"/>
            <a:t>what's it's name: biker</a:t>
          </a:r>
        </a:p>
      </dgm:t>
    </dgm:pt>
    <dgm:pt modelId="{7394AE12-0AD0-419F-AA77-755FC3821A6D}" type="parTrans" cxnId="{5719A8C7-3D0A-43D4-97C0-1B3A54D08939}">
      <dgm:prSet/>
      <dgm:spPr/>
      <dgm:t>
        <a:bodyPr/>
        <a:lstStyle/>
        <a:p>
          <a:endParaRPr lang="en-US"/>
        </a:p>
      </dgm:t>
    </dgm:pt>
    <dgm:pt modelId="{35E537B2-0DFD-46C5-9641-F7DCE1B6C880}" type="sibTrans" cxnId="{5719A8C7-3D0A-43D4-97C0-1B3A54D08939}">
      <dgm:prSet/>
      <dgm:spPr/>
      <dgm:t>
        <a:bodyPr/>
        <a:lstStyle/>
        <a:p>
          <a:endParaRPr lang="en-US"/>
        </a:p>
      </dgm:t>
    </dgm:pt>
    <dgm:pt modelId="{046AA486-A88E-452C-B0CC-0486D1FBD3F7}">
      <dgm:prSet/>
      <dgm:spPr/>
      <dgm:t>
        <a:bodyPr/>
        <a:lstStyle/>
        <a:p>
          <a:r>
            <a:rPr lang="en-US" dirty="0"/>
            <a:t>what's in it: this sign language reflects features of movements while riding a bike. Here the signer is expressing language using articulators such as movement; body, head, face etc.</a:t>
          </a:r>
        </a:p>
      </dgm:t>
    </dgm:pt>
    <dgm:pt modelId="{599EA38B-FA94-4DCE-A867-4688CF203B46}" type="parTrans" cxnId="{41716445-9E1F-49C5-AD17-A47794199D3E}">
      <dgm:prSet/>
      <dgm:spPr/>
      <dgm:t>
        <a:bodyPr/>
        <a:lstStyle/>
        <a:p>
          <a:endParaRPr lang="en-US"/>
        </a:p>
      </dgm:t>
    </dgm:pt>
    <dgm:pt modelId="{5AEA51E3-35B5-404A-BC7F-FEB1BA9BAE77}" type="sibTrans" cxnId="{41716445-9E1F-49C5-AD17-A47794199D3E}">
      <dgm:prSet/>
      <dgm:spPr/>
      <dgm:t>
        <a:bodyPr/>
        <a:lstStyle/>
        <a:p>
          <a:endParaRPr lang="en-US"/>
        </a:p>
      </dgm:t>
    </dgm:pt>
    <dgm:pt modelId="{5E17008E-27FA-48DC-B294-E5F0D4676D50}">
      <dgm:prSet/>
      <dgm:spPr/>
      <dgm:t>
        <a:bodyPr/>
        <a:lstStyle/>
        <a:p>
          <a:r>
            <a:rPr lang="en-US" dirty="0"/>
            <a:t>Cautions we should know about accessing it: can only be accessed via tools and interface of ELAN</a:t>
          </a:r>
        </a:p>
      </dgm:t>
    </dgm:pt>
    <dgm:pt modelId="{8EFA3242-37A8-44EB-97D9-B37481F513F0}" type="parTrans" cxnId="{073DCF75-696F-455A-BF0F-714ACB018497}">
      <dgm:prSet/>
      <dgm:spPr/>
      <dgm:t>
        <a:bodyPr/>
        <a:lstStyle/>
        <a:p>
          <a:endParaRPr lang="en-US"/>
        </a:p>
      </dgm:t>
    </dgm:pt>
    <dgm:pt modelId="{28009C13-B091-41B1-A0F7-DB4A217E8D8F}" type="sibTrans" cxnId="{073DCF75-696F-455A-BF0F-714ACB018497}">
      <dgm:prSet/>
      <dgm:spPr/>
      <dgm:t>
        <a:bodyPr/>
        <a:lstStyle/>
        <a:p>
          <a:endParaRPr lang="en-US"/>
        </a:p>
      </dgm:t>
    </dgm:pt>
    <dgm:pt modelId="{9C6C3F45-C14E-4FD0-8911-A96DAB408460}" type="pres">
      <dgm:prSet presAssocID="{05CBE925-92DE-4005-BE46-E06C12B118AB}" presName="root" presStyleCnt="0">
        <dgm:presLayoutVars>
          <dgm:dir/>
          <dgm:resizeHandles val="exact"/>
        </dgm:presLayoutVars>
      </dgm:prSet>
      <dgm:spPr/>
    </dgm:pt>
    <dgm:pt modelId="{9144C1D8-6EE7-4DDA-ACEF-D830A0D28B2D}" type="pres">
      <dgm:prSet presAssocID="{22701268-A50C-4337-9137-8B653F3E1D44}" presName="compNode" presStyleCnt="0"/>
      <dgm:spPr/>
    </dgm:pt>
    <dgm:pt modelId="{04C5E43A-EBE4-4FBF-9DAC-92A25E96E4A6}" type="pres">
      <dgm:prSet presAssocID="{22701268-A50C-4337-9137-8B653F3E1D44}" presName="bgRect" presStyleLbl="bgShp" presStyleIdx="0" presStyleCnt="3"/>
      <dgm:spPr/>
    </dgm:pt>
    <dgm:pt modelId="{F44FD761-9284-4367-9A4A-634BA1572EDB}" type="pres">
      <dgm:prSet presAssocID="{22701268-A50C-4337-9137-8B653F3E1D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75FF54E2-9160-4070-AF3E-5710BC2D7A4C}" type="pres">
      <dgm:prSet presAssocID="{22701268-A50C-4337-9137-8B653F3E1D44}" presName="spaceRect" presStyleCnt="0"/>
      <dgm:spPr/>
    </dgm:pt>
    <dgm:pt modelId="{36739007-8501-406C-AD59-32E64CA7A8F9}" type="pres">
      <dgm:prSet presAssocID="{22701268-A50C-4337-9137-8B653F3E1D44}" presName="parTx" presStyleLbl="revTx" presStyleIdx="0" presStyleCnt="3">
        <dgm:presLayoutVars>
          <dgm:chMax val="0"/>
          <dgm:chPref val="0"/>
        </dgm:presLayoutVars>
      </dgm:prSet>
      <dgm:spPr/>
    </dgm:pt>
    <dgm:pt modelId="{42C3FD1E-97E0-4E82-8913-D59097DFF9FA}" type="pres">
      <dgm:prSet presAssocID="{35E537B2-0DFD-46C5-9641-F7DCE1B6C880}" presName="sibTrans" presStyleCnt="0"/>
      <dgm:spPr/>
    </dgm:pt>
    <dgm:pt modelId="{A1AFB0F3-1794-46B3-B89D-10B30E3456E5}" type="pres">
      <dgm:prSet presAssocID="{046AA486-A88E-452C-B0CC-0486D1FBD3F7}" presName="compNode" presStyleCnt="0"/>
      <dgm:spPr/>
    </dgm:pt>
    <dgm:pt modelId="{1BB72F1B-0E73-4BD2-AC6E-EC4AD8F28628}" type="pres">
      <dgm:prSet presAssocID="{046AA486-A88E-452C-B0CC-0486D1FBD3F7}" presName="bgRect" presStyleLbl="bgShp" presStyleIdx="1" presStyleCnt="3"/>
      <dgm:spPr/>
    </dgm:pt>
    <dgm:pt modelId="{EBCC8F79-CD5F-4C24-949E-CB47EC649598}" type="pres">
      <dgm:prSet presAssocID="{046AA486-A88E-452C-B0CC-0486D1FBD3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oker Hat"/>
        </a:ext>
      </dgm:extLst>
    </dgm:pt>
    <dgm:pt modelId="{F3582363-E389-438F-88CE-6FF5123979F3}" type="pres">
      <dgm:prSet presAssocID="{046AA486-A88E-452C-B0CC-0486D1FBD3F7}" presName="spaceRect" presStyleCnt="0"/>
      <dgm:spPr/>
    </dgm:pt>
    <dgm:pt modelId="{E98B5017-93A2-4785-A590-A339F3E9FDA3}" type="pres">
      <dgm:prSet presAssocID="{046AA486-A88E-452C-B0CC-0486D1FBD3F7}" presName="parTx" presStyleLbl="revTx" presStyleIdx="1" presStyleCnt="3">
        <dgm:presLayoutVars>
          <dgm:chMax val="0"/>
          <dgm:chPref val="0"/>
        </dgm:presLayoutVars>
      </dgm:prSet>
      <dgm:spPr/>
    </dgm:pt>
    <dgm:pt modelId="{7D87D410-8DE3-4D35-B2B0-7D971BCCE29C}" type="pres">
      <dgm:prSet presAssocID="{5AEA51E3-35B5-404A-BC7F-FEB1BA9BAE77}" presName="sibTrans" presStyleCnt="0"/>
      <dgm:spPr/>
    </dgm:pt>
    <dgm:pt modelId="{E1FD07EE-7532-4AF1-9690-4274797E5E32}" type="pres">
      <dgm:prSet presAssocID="{5E17008E-27FA-48DC-B294-E5F0D4676D50}" presName="compNode" presStyleCnt="0"/>
      <dgm:spPr/>
    </dgm:pt>
    <dgm:pt modelId="{B498ADD6-CCDD-43DA-8309-AF28D04CAFF6}" type="pres">
      <dgm:prSet presAssocID="{5E17008E-27FA-48DC-B294-E5F0D4676D50}" presName="bgRect" presStyleLbl="bgShp" presStyleIdx="2" presStyleCnt="3"/>
      <dgm:spPr/>
    </dgm:pt>
    <dgm:pt modelId="{E0114E52-D3D0-46CE-8EB9-3676D44F298A}" type="pres">
      <dgm:prSet presAssocID="{5E17008E-27FA-48DC-B294-E5F0D4676D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lippery"/>
        </a:ext>
      </dgm:extLst>
    </dgm:pt>
    <dgm:pt modelId="{CD531E91-4F2F-4C80-87DE-7357C8AAFF82}" type="pres">
      <dgm:prSet presAssocID="{5E17008E-27FA-48DC-B294-E5F0D4676D50}" presName="spaceRect" presStyleCnt="0"/>
      <dgm:spPr/>
    </dgm:pt>
    <dgm:pt modelId="{488CAF49-F427-41C7-BC13-6AFAE9C78CFE}" type="pres">
      <dgm:prSet presAssocID="{5E17008E-27FA-48DC-B294-E5F0D4676D50}" presName="parTx" presStyleLbl="revTx" presStyleIdx="2" presStyleCnt="3">
        <dgm:presLayoutVars>
          <dgm:chMax val="0"/>
          <dgm:chPref val="0"/>
        </dgm:presLayoutVars>
      </dgm:prSet>
      <dgm:spPr/>
    </dgm:pt>
  </dgm:ptLst>
  <dgm:cxnLst>
    <dgm:cxn modelId="{41716445-9E1F-49C5-AD17-A47794199D3E}" srcId="{05CBE925-92DE-4005-BE46-E06C12B118AB}" destId="{046AA486-A88E-452C-B0CC-0486D1FBD3F7}" srcOrd="1" destOrd="0" parTransId="{599EA38B-FA94-4DCE-A867-4688CF203B46}" sibTransId="{5AEA51E3-35B5-404A-BC7F-FEB1BA9BAE77}"/>
    <dgm:cxn modelId="{0D414073-51E2-4114-B00C-74B209BB296E}" type="presOf" srcId="{046AA486-A88E-452C-B0CC-0486D1FBD3F7}" destId="{E98B5017-93A2-4785-A590-A339F3E9FDA3}" srcOrd="0" destOrd="0" presId="urn:microsoft.com/office/officeart/2018/2/layout/IconVerticalSolidList"/>
    <dgm:cxn modelId="{073DCF75-696F-455A-BF0F-714ACB018497}" srcId="{05CBE925-92DE-4005-BE46-E06C12B118AB}" destId="{5E17008E-27FA-48DC-B294-E5F0D4676D50}" srcOrd="2" destOrd="0" parTransId="{8EFA3242-37A8-44EB-97D9-B37481F513F0}" sibTransId="{28009C13-B091-41B1-A0F7-DB4A217E8D8F}"/>
    <dgm:cxn modelId="{5719A8C7-3D0A-43D4-97C0-1B3A54D08939}" srcId="{05CBE925-92DE-4005-BE46-E06C12B118AB}" destId="{22701268-A50C-4337-9137-8B653F3E1D44}" srcOrd="0" destOrd="0" parTransId="{7394AE12-0AD0-419F-AA77-755FC3821A6D}" sibTransId="{35E537B2-0DFD-46C5-9641-F7DCE1B6C880}"/>
    <dgm:cxn modelId="{63C6B8CA-1AAE-4ECE-8C92-20F2FD3B94CD}" type="presOf" srcId="{05CBE925-92DE-4005-BE46-E06C12B118AB}" destId="{9C6C3F45-C14E-4FD0-8911-A96DAB408460}" srcOrd="0" destOrd="0" presId="urn:microsoft.com/office/officeart/2018/2/layout/IconVerticalSolidList"/>
    <dgm:cxn modelId="{A7420CD8-0254-45DB-88A9-AEDBFE344371}" type="presOf" srcId="{22701268-A50C-4337-9137-8B653F3E1D44}" destId="{36739007-8501-406C-AD59-32E64CA7A8F9}" srcOrd="0" destOrd="0" presId="urn:microsoft.com/office/officeart/2018/2/layout/IconVerticalSolidList"/>
    <dgm:cxn modelId="{20F036DD-92C5-471C-92FD-559E444DD8C5}" type="presOf" srcId="{5E17008E-27FA-48DC-B294-E5F0D4676D50}" destId="{488CAF49-F427-41C7-BC13-6AFAE9C78CFE}" srcOrd="0" destOrd="0" presId="urn:microsoft.com/office/officeart/2018/2/layout/IconVerticalSolidList"/>
    <dgm:cxn modelId="{98034C44-FDB5-41A4-A17B-E18AFA46700A}" type="presParOf" srcId="{9C6C3F45-C14E-4FD0-8911-A96DAB408460}" destId="{9144C1D8-6EE7-4DDA-ACEF-D830A0D28B2D}" srcOrd="0" destOrd="0" presId="urn:microsoft.com/office/officeart/2018/2/layout/IconVerticalSolidList"/>
    <dgm:cxn modelId="{DEB46B3D-F23E-4BEC-83A5-5EE49EBA2779}" type="presParOf" srcId="{9144C1D8-6EE7-4DDA-ACEF-D830A0D28B2D}" destId="{04C5E43A-EBE4-4FBF-9DAC-92A25E96E4A6}" srcOrd="0" destOrd="0" presId="urn:microsoft.com/office/officeart/2018/2/layout/IconVerticalSolidList"/>
    <dgm:cxn modelId="{D31FFFA0-E650-431D-AF1B-770D07D9BCA2}" type="presParOf" srcId="{9144C1D8-6EE7-4DDA-ACEF-D830A0D28B2D}" destId="{F44FD761-9284-4367-9A4A-634BA1572EDB}" srcOrd="1" destOrd="0" presId="urn:microsoft.com/office/officeart/2018/2/layout/IconVerticalSolidList"/>
    <dgm:cxn modelId="{6C6242C6-C21F-4B3C-B11D-1F5432FBD157}" type="presParOf" srcId="{9144C1D8-6EE7-4DDA-ACEF-D830A0D28B2D}" destId="{75FF54E2-9160-4070-AF3E-5710BC2D7A4C}" srcOrd="2" destOrd="0" presId="urn:microsoft.com/office/officeart/2018/2/layout/IconVerticalSolidList"/>
    <dgm:cxn modelId="{A10B9406-4721-4DA5-8DCC-B39441DC33B4}" type="presParOf" srcId="{9144C1D8-6EE7-4DDA-ACEF-D830A0D28B2D}" destId="{36739007-8501-406C-AD59-32E64CA7A8F9}" srcOrd="3" destOrd="0" presId="urn:microsoft.com/office/officeart/2018/2/layout/IconVerticalSolidList"/>
    <dgm:cxn modelId="{4D252362-4E3F-404D-9FA0-88A3191D43D9}" type="presParOf" srcId="{9C6C3F45-C14E-4FD0-8911-A96DAB408460}" destId="{42C3FD1E-97E0-4E82-8913-D59097DFF9FA}" srcOrd="1" destOrd="0" presId="urn:microsoft.com/office/officeart/2018/2/layout/IconVerticalSolidList"/>
    <dgm:cxn modelId="{8DB77220-16D8-49CC-8697-8F25F5137BAB}" type="presParOf" srcId="{9C6C3F45-C14E-4FD0-8911-A96DAB408460}" destId="{A1AFB0F3-1794-46B3-B89D-10B30E3456E5}" srcOrd="2" destOrd="0" presId="urn:microsoft.com/office/officeart/2018/2/layout/IconVerticalSolidList"/>
    <dgm:cxn modelId="{86014003-A8AA-4737-AA96-E04EDC435FA8}" type="presParOf" srcId="{A1AFB0F3-1794-46B3-B89D-10B30E3456E5}" destId="{1BB72F1B-0E73-4BD2-AC6E-EC4AD8F28628}" srcOrd="0" destOrd="0" presId="urn:microsoft.com/office/officeart/2018/2/layout/IconVerticalSolidList"/>
    <dgm:cxn modelId="{4D2900AB-DE4F-4868-A5D9-E7D90459FB03}" type="presParOf" srcId="{A1AFB0F3-1794-46B3-B89D-10B30E3456E5}" destId="{EBCC8F79-CD5F-4C24-949E-CB47EC649598}" srcOrd="1" destOrd="0" presId="urn:microsoft.com/office/officeart/2018/2/layout/IconVerticalSolidList"/>
    <dgm:cxn modelId="{0834492E-CFA3-4C8C-AAC0-4EB7DC8E23DF}" type="presParOf" srcId="{A1AFB0F3-1794-46B3-B89D-10B30E3456E5}" destId="{F3582363-E389-438F-88CE-6FF5123979F3}" srcOrd="2" destOrd="0" presId="urn:microsoft.com/office/officeart/2018/2/layout/IconVerticalSolidList"/>
    <dgm:cxn modelId="{508ED13A-88AA-4E4E-BDE3-4307A57BB386}" type="presParOf" srcId="{A1AFB0F3-1794-46B3-B89D-10B30E3456E5}" destId="{E98B5017-93A2-4785-A590-A339F3E9FDA3}" srcOrd="3" destOrd="0" presId="urn:microsoft.com/office/officeart/2018/2/layout/IconVerticalSolidList"/>
    <dgm:cxn modelId="{7CF15353-3216-432F-A8AD-4FD9CEB7C6D1}" type="presParOf" srcId="{9C6C3F45-C14E-4FD0-8911-A96DAB408460}" destId="{7D87D410-8DE3-4D35-B2B0-7D971BCCE29C}" srcOrd="3" destOrd="0" presId="urn:microsoft.com/office/officeart/2018/2/layout/IconVerticalSolidList"/>
    <dgm:cxn modelId="{C41210A5-EA77-450E-9AAB-429A80A1F02C}" type="presParOf" srcId="{9C6C3F45-C14E-4FD0-8911-A96DAB408460}" destId="{E1FD07EE-7532-4AF1-9690-4274797E5E32}" srcOrd="4" destOrd="0" presId="urn:microsoft.com/office/officeart/2018/2/layout/IconVerticalSolidList"/>
    <dgm:cxn modelId="{291E918D-AA52-4307-8C3D-C8C9200C9116}" type="presParOf" srcId="{E1FD07EE-7532-4AF1-9690-4274797E5E32}" destId="{B498ADD6-CCDD-43DA-8309-AF28D04CAFF6}" srcOrd="0" destOrd="0" presId="urn:microsoft.com/office/officeart/2018/2/layout/IconVerticalSolidList"/>
    <dgm:cxn modelId="{A3143AE8-F075-4D78-BDAF-9DC23976129F}" type="presParOf" srcId="{E1FD07EE-7532-4AF1-9690-4274797E5E32}" destId="{E0114E52-D3D0-46CE-8EB9-3676D44F298A}" srcOrd="1" destOrd="0" presId="urn:microsoft.com/office/officeart/2018/2/layout/IconVerticalSolidList"/>
    <dgm:cxn modelId="{7D06C90A-1643-4543-9FA7-BC0BB59C9C38}" type="presParOf" srcId="{E1FD07EE-7532-4AF1-9690-4274797E5E32}" destId="{CD531E91-4F2F-4C80-87DE-7357C8AAFF82}" srcOrd="2" destOrd="0" presId="urn:microsoft.com/office/officeart/2018/2/layout/IconVerticalSolidList"/>
    <dgm:cxn modelId="{57D2ED34-FAF9-4816-A1B9-4C2F3F54A6B0}" type="presParOf" srcId="{E1FD07EE-7532-4AF1-9690-4274797E5E32}" destId="{488CAF49-F427-41C7-BC13-6AFAE9C78C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5E43A-EBE4-4FBF-9DAC-92A25E96E4A6}">
      <dsp:nvSpPr>
        <dsp:cNvPr id="0" name=""/>
        <dsp:cNvSpPr/>
      </dsp:nvSpPr>
      <dsp:spPr>
        <a:xfrm>
          <a:off x="0" y="498"/>
          <a:ext cx="11187390" cy="11653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FD761-9284-4367-9A4A-634BA1572EDB}">
      <dsp:nvSpPr>
        <dsp:cNvPr id="0" name=""/>
        <dsp:cNvSpPr/>
      </dsp:nvSpPr>
      <dsp:spPr>
        <a:xfrm>
          <a:off x="352531" y="262711"/>
          <a:ext cx="640966" cy="6409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739007-8501-406C-AD59-32E64CA7A8F9}">
      <dsp:nvSpPr>
        <dsp:cNvPr id="0" name=""/>
        <dsp:cNvSpPr/>
      </dsp:nvSpPr>
      <dsp:spPr>
        <a:xfrm>
          <a:off x="1346030" y="498"/>
          <a:ext cx="9841359" cy="1165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38" tIns="123338" rIns="123338" bIns="123338" numCol="1" spcCol="1270" anchor="ctr" anchorCtr="0">
          <a:noAutofit/>
        </a:bodyPr>
        <a:lstStyle/>
        <a:p>
          <a:pPr marL="0" lvl="0" indent="0" algn="l" defTabSz="889000">
            <a:lnSpc>
              <a:spcPct val="90000"/>
            </a:lnSpc>
            <a:spcBef>
              <a:spcPct val="0"/>
            </a:spcBef>
            <a:spcAft>
              <a:spcPct val="35000"/>
            </a:spcAft>
            <a:buNone/>
          </a:pPr>
          <a:r>
            <a:rPr lang="en-US" sz="2000" kern="1200" dirty="0"/>
            <a:t>what's it's name: biker</a:t>
          </a:r>
        </a:p>
      </dsp:txBody>
      <dsp:txXfrm>
        <a:off x="1346030" y="498"/>
        <a:ext cx="9841359" cy="1165393"/>
      </dsp:txXfrm>
    </dsp:sp>
    <dsp:sp modelId="{1BB72F1B-0E73-4BD2-AC6E-EC4AD8F28628}">
      <dsp:nvSpPr>
        <dsp:cNvPr id="0" name=""/>
        <dsp:cNvSpPr/>
      </dsp:nvSpPr>
      <dsp:spPr>
        <a:xfrm>
          <a:off x="0" y="1457240"/>
          <a:ext cx="11187390" cy="116539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C8F79-CD5F-4C24-949E-CB47EC649598}">
      <dsp:nvSpPr>
        <dsp:cNvPr id="0" name=""/>
        <dsp:cNvSpPr/>
      </dsp:nvSpPr>
      <dsp:spPr>
        <a:xfrm>
          <a:off x="352531" y="1719454"/>
          <a:ext cx="640966" cy="6409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8B5017-93A2-4785-A590-A339F3E9FDA3}">
      <dsp:nvSpPr>
        <dsp:cNvPr id="0" name=""/>
        <dsp:cNvSpPr/>
      </dsp:nvSpPr>
      <dsp:spPr>
        <a:xfrm>
          <a:off x="1346030" y="1457240"/>
          <a:ext cx="9841359" cy="1165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38" tIns="123338" rIns="123338" bIns="123338" numCol="1" spcCol="1270" anchor="ctr" anchorCtr="0">
          <a:noAutofit/>
        </a:bodyPr>
        <a:lstStyle/>
        <a:p>
          <a:pPr marL="0" lvl="0" indent="0" algn="l" defTabSz="889000">
            <a:lnSpc>
              <a:spcPct val="90000"/>
            </a:lnSpc>
            <a:spcBef>
              <a:spcPct val="0"/>
            </a:spcBef>
            <a:spcAft>
              <a:spcPct val="35000"/>
            </a:spcAft>
            <a:buNone/>
          </a:pPr>
          <a:r>
            <a:rPr lang="en-US" sz="2000" kern="1200" dirty="0"/>
            <a:t>what's in it: this sign language reflects features of movements while riding a bike. Here the signer is expressing language using articulators such as movement; body, head, face etc.</a:t>
          </a:r>
        </a:p>
      </dsp:txBody>
      <dsp:txXfrm>
        <a:off x="1346030" y="1457240"/>
        <a:ext cx="9841359" cy="1165393"/>
      </dsp:txXfrm>
    </dsp:sp>
    <dsp:sp modelId="{B498ADD6-CCDD-43DA-8309-AF28D04CAFF6}">
      <dsp:nvSpPr>
        <dsp:cNvPr id="0" name=""/>
        <dsp:cNvSpPr/>
      </dsp:nvSpPr>
      <dsp:spPr>
        <a:xfrm>
          <a:off x="0" y="2913982"/>
          <a:ext cx="11187390" cy="116539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14E52-D3D0-46CE-8EB9-3676D44F298A}">
      <dsp:nvSpPr>
        <dsp:cNvPr id="0" name=""/>
        <dsp:cNvSpPr/>
      </dsp:nvSpPr>
      <dsp:spPr>
        <a:xfrm>
          <a:off x="352531" y="3176196"/>
          <a:ext cx="640966" cy="6409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8CAF49-F427-41C7-BC13-6AFAE9C78CFE}">
      <dsp:nvSpPr>
        <dsp:cNvPr id="0" name=""/>
        <dsp:cNvSpPr/>
      </dsp:nvSpPr>
      <dsp:spPr>
        <a:xfrm>
          <a:off x="1346030" y="2913982"/>
          <a:ext cx="9841359" cy="1165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38" tIns="123338" rIns="123338" bIns="123338" numCol="1" spcCol="1270" anchor="ctr" anchorCtr="0">
          <a:noAutofit/>
        </a:bodyPr>
        <a:lstStyle/>
        <a:p>
          <a:pPr marL="0" lvl="0" indent="0" algn="l" defTabSz="889000">
            <a:lnSpc>
              <a:spcPct val="90000"/>
            </a:lnSpc>
            <a:spcBef>
              <a:spcPct val="0"/>
            </a:spcBef>
            <a:spcAft>
              <a:spcPct val="35000"/>
            </a:spcAft>
            <a:buNone/>
          </a:pPr>
          <a:r>
            <a:rPr lang="en-US" sz="2000" kern="1200" dirty="0"/>
            <a:t>Cautions we should know about accessing it: can only be accessed via tools and interface of ELAN</a:t>
          </a:r>
        </a:p>
      </dsp:txBody>
      <dsp:txXfrm>
        <a:off x="1346030" y="2913982"/>
        <a:ext cx="9841359" cy="11653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DFB67-218A-5A41-AE5B-843E9A80B196}" type="datetimeFigureOut">
              <a:rPr lang="en-US" smtClean="0"/>
              <a:t>6/17/22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ECF9F-2F08-4C4D-8085-26E73E390FB8}" type="slidenum">
              <a:rPr lang="en-US" smtClean="0"/>
              <a:t>‹#›</a:t>
            </a:fld>
            <a:endParaRPr lang="en-US"/>
          </a:p>
        </p:txBody>
      </p:sp>
    </p:spTree>
    <p:extLst>
      <p:ext uri="{BB962C8B-B14F-4D97-AF65-F5344CB8AC3E}">
        <p14:creationId xmlns:p14="http://schemas.microsoft.com/office/powerpoint/2010/main" val="118046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912925E8-4F9F-CB4E-A95E-726548D4096F}" type="datetime1">
              <a:rPr lang="en-US" smtClean="0"/>
              <a:t>6/17/22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r>
              <a:rPr lang="en-US"/>
              <a:t>https://www.mpi.nl/corpus/manuals/manual-elan_ug.pdf</a:t>
            </a:r>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3860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B0E6272D-1A2B-F645-8FAA-881F7D21FD1C}" type="datetime1">
              <a:rPr lang="en-US" smtClean="0"/>
              <a:t>6/17/22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r>
              <a:rPr lang="en-US"/>
              <a:t>https://www.mpi.nl/corpus/manuals/manual-elan_ug.pdf</a:t>
            </a:r>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9268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8B424FD5-E7B9-F14B-B073-D3FEE8611ECA}" type="datetime1">
              <a:rPr lang="en-US" smtClean="0"/>
              <a:t>6/17/22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r>
              <a:rPr lang="en-US"/>
              <a:t>https://www.mpi.nl/corpus/manuals/manual-elan_ug.pdf</a:t>
            </a:r>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8884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8DC12685-C06C-1E48-B096-BD2DDA7C478D}" type="datetime1">
              <a:rPr lang="en-US" smtClean="0"/>
              <a:t>6/17/22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r>
              <a:rPr lang="en-US"/>
              <a:t>https://www.mpi.nl/corpus/manuals/manual-elan_ug.pdf</a:t>
            </a:r>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1129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76EBF7D4-DA6B-F84E-8795-BCE46519FD8B}" type="datetime1">
              <a:rPr lang="en-US" smtClean="0"/>
              <a:t>6/17/22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r>
              <a:rPr lang="en-US"/>
              <a:t>https://www.mpi.nl/corpus/manuals/manual-elan_ug.pdf</a:t>
            </a:r>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0768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BECD603E-A79E-E542-853E-1BB9D769F86E}" type="datetime1">
              <a:rPr lang="en-US" smtClean="0"/>
              <a:t>6/17/22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r>
              <a:rPr lang="en-US"/>
              <a:t>https://www.mpi.nl/corpus/manuals/manual-elan_ug.pdf</a:t>
            </a:r>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4889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637CA4B9-B69D-7848-B1AD-9348B1889C9E}" type="datetime1">
              <a:rPr lang="en-US" smtClean="0"/>
              <a:t>6/17/22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r>
              <a:rPr lang="en-US"/>
              <a:t>https://www.mpi.nl/corpus/manuals/manual-elan_ug.pdf</a:t>
            </a:r>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1723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A2C6D97B-36D0-9141-8723-E49AC0813E20}" type="datetime1">
              <a:rPr lang="en-US" smtClean="0"/>
              <a:t>6/17/22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r>
              <a:rPr lang="en-US"/>
              <a:t>https://www.mpi.nl/corpus/manuals/manual-elan_ug.pdf</a:t>
            </a:r>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8110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0308E0C-3AE9-C043-BFD5-298EC14B661E}" type="datetime1">
              <a:rPr lang="en-US" smtClean="0"/>
              <a:t>6/17/22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r>
              <a:rPr lang="en-US"/>
              <a:t>https://www.mpi.nl/corpus/manuals/manual-elan_ug.pdf</a:t>
            </a:r>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0756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8BF1BAB1-9139-E945-9DFE-CF10186F6FB8}" type="datetime1">
              <a:rPr lang="en-US" smtClean="0"/>
              <a:t>6/17/22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r>
              <a:rPr lang="en-US"/>
              <a:t>https://www.mpi.nl/corpus/manuals/manual-elan_ug.pdf</a:t>
            </a:r>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4467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B3F9C26F-C0F6-944F-940C-1865198A9E33}" type="datetime1">
              <a:rPr lang="en-US" smtClean="0"/>
              <a:t>6/17/22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r>
              <a:rPr lang="en-US"/>
              <a:t>https://www.mpi.nl/corpus/manuals/manual-elan_ug.pdf</a:t>
            </a:r>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974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E4D5AD3-8076-DE40-803B-3D45B67C14BC}" type="datetime1">
              <a:rPr lang="en-US" smtClean="0"/>
              <a:t>6/17/22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r>
              <a:rPr lang="en-US"/>
              <a:t>https://www.mpi.nl/corpus/manuals/manual-elan_ug.pdf</a:t>
            </a:r>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309072062"/>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Large mountains with sunlit summits">
            <a:extLst>
              <a:ext uri="{FF2B5EF4-FFF2-40B4-BE49-F238E27FC236}">
                <a16:creationId xmlns:a16="http://schemas.microsoft.com/office/drawing/2014/main" id="{EAC7DE2C-AAE5-93AF-DCFE-22C007E4F49E}"/>
              </a:ext>
            </a:extLst>
          </p:cNvPr>
          <p:cNvPicPr>
            <a:picLocks noChangeAspect="1"/>
          </p:cNvPicPr>
          <p:nvPr/>
        </p:nvPicPr>
        <p:blipFill rotWithShape="1">
          <a:blip r:embed="rId2">
            <a:alphaModFix amt="60000"/>
          </a:blip>
          <a:srcRect t="15709"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08321589-95A6-F95B-9F31-1AB29C3FB5FE}"/>
              </a:ext>
            </a:extLst>
          </p:cNvPr>
          <p:cNvSpPr>
            <a:spLocks noGrp="1"/>
          </p:cNvSpPr>
          <p:nvPr>
            <p:ph type="ctrTitle"/>
          </p:nvPr>
        </p:nvSpPr>
        <p:spPr>
          <a:xfrm>
            <a:off x="3164583" y="686020"/>
            <a:ext cx="5859787" cy="2742980"/>
          </a:xfrm>
        </p:spPr>
        <p:txBody>
          <a:bodyPr>
            <a:normAutofit/>
          </a:bodyPr>
          <a:lstStyle/>
          <a:p>
            <a:pPr algn="ctr"/>
            <a:r>
              <a:rPr lang="en-US">
                <a:solidFill>
                  <a:srgbClr val="FFFFFF"/>
                </a:solidFill>
              </a:rPr>
              <a:t>Annotating with ELAN</a:t>
            </a:r>
          </a:p>
        </p:txBody>
      </p:sp>
      <p:sp>
        <p:nvSpPr>
          <p:cNvPr id="3" name="Subtitle 2">
            <a:extLst>
              <a:ext uri="{FF2B5EF4-FFF2-40B4-BE49-F238E27FC236}">
                <a16:creationId xmlns:a16="http://schemas.microsoft.com/office/drawing/2014/main" id="{D465F05C-D882-47A2-71A6-6B2991C48F1D}"/>
              </a:ext>
            </a:extLst>
          </p:cNvPr>
          <p:cNvSpPr>
            <a:spLocks noGrp="1"/>
          </p:cNvSpPr>
          <p:nvPr>
            <p:ph type="subTitle" idx="1"/>
          </p:nvPr>
        </p:nvSpPr>
        <p:spPr>
          <a:xfrm>
            <a:off x="3164583" y="3602038"/>
            <a:ext cx="5859787" cy="2569942"/>
          </a:xfrm>
        </p:spPr>
        <p:txBody>
          <a:bodyPr>
            <a:normAutofit/>
          </a:bodyPr>
          <a:lstStyle/>
          <a:p>
            <a:pPr algn="ctr"/>
            <a:r>
              <a:rPr lang="en-US" b="1" dirty="0">
                <a:solidFill>
                  <a:srgbClr val="FFFFFF"/>
                </a:solidFill>
              </a:rPr>
              <a:t>By </a:t>
            </a:r>
            <a:r>
              <a:rPr lang="en-US" b="1" dirty="0" err="1">
                <a:solidFill>
                  <a:srgbClr val="FFFFFF"/>
                </a:solidFill>
              </a:rPr>
              <a:t>Deannia</a:t>
            </a:r>
            <a:r>
              <a:rPr lang="en-US" b="1" dirty="0">
                <a:solidFill>
                  <a:srgbClr val="FFFFFF"/>
                </a:solidFill>
              </a:rPr>
              <a:t> Lucas</a:t>
            </a:r>
          </a:p>
        </p:txBody>
      </p:sp>
      <p:grpSp>
        <p:nvGrpSpPr>
          <p:cNvPr id="18" name="Group 17">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9" name="Oval 18">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1" name="Freeform: Shape 20">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2" name="Freeform: Shape 21">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3"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4"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5" name="Footer Placeholder 4">
            <a:extLst>
              <a:ext uri="{FF2B5EF4-FFF2-40B4-BE49-F238E27FC236}">
                <a16:creationId xmlns:a16="http://schemas.microsoft.com/office/drawing/2014/main" id="{A7E0347F-2263-60F6-0EFA-CF10E794D811}"/>
              </a:ext>
            </a:extLst>
          </p:cNvPr>
          <p:cNvSpPr>
            <a:spLocks noGrp="1"/>
          </p:cNvSpPr>
          <p:nvPr>
            <p:ph type="ftr" sz="quarter" idx="11"/>
          </p:nvPr>
        </p:nvSpPr>
        <p:spPr/>
        <p:txBody>
          <a:bodyPr/>
          <a:lstStyle/>
          <a:p>
            <a:r>
              <a:rPr lang="en-US"/>
              <a:t>https://www.mpi.nl/corpus/manuals/manual-elan_ug.pdf</a:t>
            </a:r>
          </a:p>
        </p:txBody>
      </p:sp>
    </p:spTree>
    <p:extLst>
      <p:ext uri="{BB962C8B-B14F-4D97-AF65-F5344CB8AC3E}">
        <p14:creationId xmlns:p14="http://schemas.microsoft.com/office/powerpoint/2010/main" val="419813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CF67657-0B22-E6B5-4AB5-92D4C902EA07}"/>
              </a:ext>
            </a:extLst>
          </p:cNvPr>
          <p:cNvSpPr>
            <a:spLocks noGrp="1"/>
          </p:cNvSpPr>
          <p:nvPr>
            <p:ph type="title"/>
          </p:nvPr>
        </p:nvSpPr>
        <p:spPr>
          <a:xfrm>
            <a:off x="457200" y="668049"/>
            <a:ext cx="7685037" cy="1325563"/>
          </a:xfrm>
        </p:spPr>
        <p:txBody>
          <a:bodyPr>
            <a:normAutofit/>
          </a:bodyPr>
          <a:lstStyle/>
          <a:p>
            <a:r>
              <a:rPr lang="en-US" dirty="0"/>
              <a:t>ELAN</a:t>
            </a:r>
          </a:p>
        </p:txBody>
      </p:sp>
      <p:sp>
        <p:nvSpPr>
          <p:cNvPr id="3" name="Content Placeholder 2">
            <a:extLst>
              <a:ext uri="{FF2B5EF4-FFF2-40B4-BE49-F238E27FC236}">
                <a16:creationId xmlns:a16="http://schemas.microsoft.com/office/drawing/2014/main" id="{4C3297A4-D055-8474-D536-59C9DDF52B50}"/>
              </a:ext>
            </a:extLst>
          </p:cNvPr>
          <p:cNvSpPr>
            <a:spLocks noGrp="1"/>
          </p:cNvSpPr>
          <p:nvPr>
            <p:ph idx="1"/>
          </p:nvPr>
        </p:nvSpPr>
        <p:spPr>
          <a:xfrm>
            <a:off x="457200" y="2096713"/>
            <a:ext cx="7685037" cy="4080250"/>
          </a:xfrm>
        </p:spPr>
        <p:txBody>
          <a:bodyPr>
            <a:normAutofit/>
          </a:bodyPr>
          <a:lstStyle/>
          <a:p>
            <a:r>
              <a:rPr lang="en-US" sz="1900" dirty="0"/>
              <a:t>ELAN (EUDICO Linguistic Annotator) is an annotation tool that allows you to create, edit, visualize and search annotations for video and audio data. It was developed at the Max Planck Institute for Psycholinguistics. ELAN is specifically designed for the analysis of language, sign language, and gesture, but it can be used by everybody who works with media corpora, i.e., with video and/or audio data, for purposes of annotation, analysis and documentation. </a:t>
            </a:r>
          </a:p>
          <a:p>
            <a:r>
              <a:rPr lang="en-US" sz="1900" dirty="0"/>
              <a:t>The annotation process involves three steps: </a:t>
            </a:r>
          </a:p>
          <a:p>
            <a:pPr marL="0" indent="0">
              <a:buNone/>
            </a:pPr>
            <a:r>
              <a:rPr lang="en-US" sz="1900" dirty="0"/>
              <a:t>	1. Defining tier types and tiers </a:t>
            </a:r>
          </a:p>
          <a:p>
            <a:pPr marL="0" indent="0">
              <a:buNone/>
            </a:pPr>
            <a:r>
              <a:rPr lang="en-US" sz="1900" dirty="0"/>
              <a:t>	2. Selecting time intervals </a:t>
            </a:r>
          </a:p>
          <a:p>
            <a:pPr marL="0" indent="0">
              <a:buNone/>
            </a:pPr>
            <a:r>
              <a:rPr lang="en-US" sz="1900" dirty="0"/>
              <a:t>	3. Entering annotations</a:t>
            </a:r>
          </a:p>
        </p:txBody>
      </p:sp>
      <p:sp>
        <p:nvSpPr>
          <p:cNvPr id="4" name="Footer Placeholder 3">
            <a:extLst>
              <a:ext uri="{FF2B5EF4-FFF2-40B4-BE49-F238E27FC236}">
                <a16:creationId xmlns:a16="http://schemas.microsoft.com/office/drawing/2014/main" id="{0982CD88-AAE9-A8A0-BA20-E12677B6E48A}"/>
              </a:ext>
            </a:extLst>
          </p:cNvPr>
          <p:cNvSpPr>
            <a:spLocks noGrp="1"/>
          </p:cNvSpPr>
          <p:nvPr>
            <p:ph type="ftr" sz="quarter" idx="11"/>
          </p:nvPr>
        </p:nvSpPr>
        <p:spPr/>
        <p:txBody>
          <a:bodyPr/>
          <a:lstStyle/>
          <a:p>
            <a:r>
              <a:rPr lang="en-US"/>
              <a:t>https://www.mpi.nl/corpus/manuals/manual-elan_ug.pdf</a:t>
            </a:r>
          </a:p>
        </p:txBody>
      </p:sp>
    </p:spTree>
    <p:extLst>
      <p:ext uri="{BB962C8B-B14F-4D97-AF65-F5344CB8AC3E}">
        <p14:creationId xmlns:p14="http://schemas.microsoft.com/office/powerpoint/2010/main" val="289741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11D8-9669-A38B-B87F-9E8AD06D1EB9}"/>
              </a:ext>
            </a:extLst>
          </p:cNvPr>
          <p:cNvSpPr>
            <a:spLocks noGrp="1"/>
          </p:cNvSpPr>
          <p:nvPr>
            <p:ph type="title"/>
          </p:nvPr>
        </p:nvSpPr>
        <p:spPr/>
        <p:txBody>
          <a:bodyPr/>
          <a:lstStyle/>
          <a:p>
            <a:r>
              <a:rPr lang="en-US" dirty="0"/>
              <a:t>Creating an Annotation</a:t>
            </a:r>
          </a:p>
        </p:txBody>
      </p:sp>
      <p:sp>
        <p:nvSpPr>
          <p:cNvPr id="3" name="Content Placeholder 2">
            <a:extLst>
              <a:ext uri="{FF2B5EF4-FFF2-40B4-BE49-F238E27FC236}">
                <a16:creationId xmlns:a16="http://schemas.microsoft.com/office/drawing/2014/main" id="{02ED5BF1-62F3-651F-E1B9-2C8ADD5590B7}"/>
              </a:ext>
            </a:extLst>
          </p:cNvPr>
          <p:cNvSpPr>
            <a:spLocks noGrp="1"/>
          </p:cNvSpPr>
          <p:nvPr>
            <p:ph idx="1"/>
          </p:nvPr>
        </p:nvSpPr>
        <p:spPr>
          <a:xfrm>
            <a:off x="457200" y="2096713"/>
            <a:ext cx="10854647" cy="4080250"/>
          </a:xfrm>
        </p:spPr>
        <p:txBody>
          <a:bodyPr/>
          <a:lstStyle/>
          <a:p>
            <a:r>
              <a:rPr lang="en-US" dirty="0"/>
              <a:t>How to create an annotation depends on the type of the tier the annotation has to be added to. On time </a:t>
            </a:r>
            <a:r>
              <a:rPr lang="en-US" dirty="0" err="1"/>
              <a:t>alignable</a:t>
            </a:r>
            <a:r>
              <a:rPr lang="en-US" dirty="0"/>
              <a:t> tiers new annotations usually are created with a specific begin and end time. </a:t>
            </a:r>
          </a:p>
          <a:p>
            <a:r>
              <a:rPr lang="en-US" dirty="0" err="1"/>
              <a:t>Eg.</a:t>
            </a:r>
            <a:r>
              <a:rPr lang="en-US" dirty="0"/>
              <a:t>: </a:t>
            </a:r>
            <a:r>
              <a:rPr lang="en-US" dirty="0" err="1"/>
              <a:t>Deannia’s</a:t>
            </a:r>
            <a:r>
              <a:rPr lang="en-US" dirty="0"/>
              <a:t> Annotation                                                      </a:t>
            </a:r>
            <a:r>
              <a:rPr lang="en-US" dirty="0">
                <a:solidFill>
                  <a:srgbClr val="C00000"/>
                </a:solidFill>
              </a:rPr>
              <a:t>double click specific beginning and end </a:t>
            </a:r>
            <a:r>
              <a:rPr lang="en-US" dirty="0"/>
              <a:t>time</a:t>
            </a:r>
          </a:p>
          <a:p>
            <a:pPr marL="0" indent="0">
              <a:buNone/>
            </a:pPr>
            <a:endParaRPr lang="en-US" dirty="0"/>
          </a:p>
          <a:p>
            <a:pPr marL="0" indent="0">
              <a:buNone/>
            </a:pPr>
            <a:r>
              <a:rPr lang="en-US" dirty="0"/>
              <a:t>                                                                                                   </a:t>
            </a:r>
            <a:r>
              <a:rPr lang="en-US" dirty="0">
                <a:solidFill>
                  <a:srgbClr val="C00000"/>
                </a:solidFill>
              </a:rPr>
              <a:t>add text in white space</a:t>
            </a:r>
          </a:p>
          <a:p>
            <a:r>
              <a:rPr lang="en-US" dirty="0"/>
              <a:t>On non-</a:t>
            </a:r>
            <a:r>
              <a:rPr lang="en-US" dirty="0" err="1"/>
              <a:t>alignable</a:t>
            </a:r>
            <a:r>
              <a:rPr lang="en-US" dirty="0"/>
              <a:t> tiers annotations inherit time information from a parent annotation that they depend on.</a:t>
            </a:r>
          </a:p>
          <a:p>
            <a:r>
              <a:rPr lang="en-US" dirty="0" err="1"/>
              <a:t>Eg.</a:t>
            </a:r>
            <a:r>
              <a:rPr lang="en-US" dirty="0"/>
              <a:t>: Sign Language Corpus- biker</a:t>
            </a:r>
          </a:p>
        </p:txBody>
      </p:sp>
      <p:sp>
        <p:nvSpPr>
          <p:cNvPr id="4" name="Footer Placeholder 3">
            <a:extLst>
              <a:ext uri="{FF2B5EF4-FFF2-40B4-BE49-F238E27FC236}">
                <a16:creationId xmlns:a16="http://schemas.microsoft.com/office/drawing/2014/main" id="{639826B1-4871-1095-4439-2412C39B91B8}"/>
              </a:ext>
            </a:extLst>
          </p:cNvPr>
          <p:cNvSpPr>
            <a:spLocks noGrp="1"/>
          </p:cNvSpPr>
          <p:nvPr>
            <p:ph type="ftr" sz="quarter" idx="11"/>
          </p:nvPr>
        </p:nvSpPr>
        <p:spPr/>
        <p:txBody>
          <a:bodyPr/>
          <a:lstStyle/>
          <a:p>
            <a:r>
              <a:rPr lang="en-US"/>
              <a:t>https://www.mpi.nl/corpus/manuals/manual-elan_ug.pdf</a:t>
            </a:r>
          </a:p>
        </p:txBody>
      </p:sp>
      <p:pic>
        <p:nvPicPr>
          <p:cNvPr id="6" name="Picture 5" descr="Graphical user interface, text, application&#10;&#10;Description automatically generated">
            <a:extLst>
              <a:ext uri="{FF2B5EF4-FFF2-40B4-BE49-F238E27FC236}">
                <a16:creationId xmlns:a16="http://schemas.microsoft.com/office/drawing/2014/main" id="{EC52F4F8-9951-5405-F79D-FDB1EBF6F690}"/>
              </a:ext>
            </a:extLst>
          </p:cNvPr>
          <p:cNvPicPr>
            <a:picLocks noChangeAspect="1"/>
          </p:cNvPicPr>
          <p:nvPr/>
        </p:nvPicPr>
        <p:blipFill>
          <a:blip r:embed="rId2"/>
          <a:stretch>
            <a:fillRect/>
          </a:stretch>
        </p:blipFill>
        <p:spPr>
          <a:xfrm>
            <a:off x="3455258" y="2987029"/>
            <a:ext cx="2640742" cy="1325190"/>
          </a:xfrm>
          <a:prstGeom prst="rect">
            <a:avLst/>
          </a:prstGeom>
        </p:spPr>
      </p:pic>
      <p:cxnSp>
        <p:nvCxnSpPr>
          <p:cNvPr id="8" name="Straight Arrow Connector 7">
            <a:extLst>
              <a:ext uri="{FF2B5EF4-FFF2-40B4-BE49-F238E27FC236}">
                <a16:creationId xmlns:a16="http://schemas.microsoft.com/office/drawing/2014/main" id="{0108F69B-E210-5155-D070-77E0523DCC06}"/>
              </a:ext>
            </a:extLst>
          </p:cNvPr>
          <p:cNvCxnSpPr>
            <a:cxnSpLocks/>
          </p:cNvCxnSpPr>
          <p:nvPr/>
        </p:nvCxnSpPr>
        <p:spPr>
          <a:xfrm flipV="1">
            <a:off x="5825447" y="3154166"/>
            <a:ext cx="1325366" cy="123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41FE6B-D682-AB9F-FBC7-A39E84CA07FD}"/>
              </a:ext>
            </a:extLst>
          </p:cNvPr>
          <p:cNvCxnSpPr/>
          <p:nvPr/>
        </p:nvCxnSpPr>
        <p:spPr>
          <a:xfrm flipV="1">
            <a:off x="6096000" y="4013548"/>
            <a:ext cx="1325366" cy="123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69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8337-43DB-27E0-65CA-0C052D889B3E}"/>
              </a:ext>
            </a:extLst>
          </p:cNvPr>
          <p:cNvSpPr>
            <a:spLocks noGrp="1"/>
          </p:cNvSpPr>
          <p:nvPr>
            <p:ph type="title"/>
          </p:nvPr>
        </p:nvSpPr>
        <p:spPr/>
        <p:txBody>
          <a:bodyPr/>
          <a:lstStyle/>
          <a:p>
            <a:r>
              <a:rPr lang="en-US" dirty="0"/>
              <a:t>Creating/Adding a Tier</a:t>
            </a:r>
          </a:p>
        </p:txBody>
      </p:sp>
      <p:pic>
        <p:nvPicPr>
          <p:cNvPr id="6" name="Content Placeholder 5" descr="Table&#10;&#10;Description automatically generated">
            <a:extLst>
              <a:ext uri="{FF2B5EF4-FFF2-40B4-BE49-F238E27FC236}">
                <a16:creationId xmlns:a16="http://schemas.microsoft.com/office/drawing/2014/main" id="{8B09B92D-5E17-56E4-E8B7-B73D75DF413E}"/>
              </a:ext>
            </a:extLst>
          </p:cNvPr>
          <p:cNvPicPr>
            <a:picLocks noGrp="1" noChangeAspect="1"/>
          </p:cNvPicPr>
          <p:nvPr>
            <p:ph idx="1"/>
          </p:nvPr>
        </p:nvPicPr>
        <p:blipFill>
          <a:blip r:embed="rId2"/>
          <a:stretch>
            <a:fillRect/>
          </a:stretch>
        </p:blipFill>
        <p:spPr>
          <a:xfrm>
            <a:off x="267128" y="1887619"/>
            <a:ext cx="5270643" cy="4814933"/>
          </a:xfrm>
        </p:spPr>
      </p:pic>
      <p:sp>
        <p:nvSpPr>
          <p:cNvPr id="4" name="Footer Placeholder 3">
            <a:extLst>
              <a:ext uri="{FF2B5EF4-FFF2-40B4-BE49-F238E27FC236}">
                <a16:creationId xmlns:a16="http://schemas.microsoft.com/office/drawing/2014/main" id="{CCC779B1-0E76-A86A-BC0A-27EE971E25C9}"/>
              </a:ext>
            </a:extLst>
          </p:cNvPr>
          <p:cNvSpPr>
            <a:spLocks noGrp="1"/>
          </p:cNvSpPr>
          <p:nvPr>
            <p:ph type="ftr" sz="quarter" idx="11"/>
          </p:nvPr>
        </p:nvSpPr>
        <p:spPr/>
        <p:txBody>
          <a:bodyPr/>
          <a:lstStyle/>
          <a:p>
            <a:r>
              <a:rPr lang="en-US"/>
              <a:t>https://www.mpi.nl/corpus/manuals/manual-elan_ug.pdf</a:t>
            </a:r>
          </a:p>
        </p:txBody>
      </p:sp>
      <p:cxnSp>
        <p:nvCxnSpPr>
          <p:cNvPr id="8" name="Straight Arrow Connector 7">
            <a:extLst>
              <a:ext uri="{FF2B5EF4-FFF2-40B4-BE49-F238E27FC236}">
                <a16:creationId xmlns:a16="http://schemas.microsoft.com/office/drawing/2014/main" id="{9F06A37C-58F3-A617-5500-4FFE01EEEBD3}"/>
              </a:ext>
            </a:extLst>
          </p:cNvPr>
          <p:cNvCxnSpPr/>
          <p:nvPr/>
        </p:nvCxnSpPr>
        <p:spPr>
          <a:xfrm flipV="1">
            <a:off x="1229646" y="4443271"/>
            <a:ext cx="4815840" cy="36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A9838A-16B8-5466-B4B8-571FCB042321}"/>
              </a:ext>
            </a:extLst>
          </p:cNvPr>
          <p:cNvSpPr txBox="1"/>
          <p:nvPr/>
        </p:nvSpPr>
        <p:spPr>
          <a:xfrm>
            <a:off x="5994972" y="4281191"/>
            <a:ext cx="3223959" cy="276999"/>
          </a:xfrm>
          <a:prstGeom prst="rect">
            <a:avLst/>
          </a:prstGeom>
          <a:noFill/>
        </p:spPr>
        <p:txBody>
          <a:bodyPr wrap="none" rtlCol="0">
            <a:spAutoFit/>
          </a:bodyPr>
          <a:lstStyle/>
          <a:p>
            <a:r>
              <a:rPr lang="en-US" sz="1200" dirty="0">
                <a:solidFill>
                  <a:srgbClr val="FF0000"/>
                </a:solidFill>
              </a:rPr>
              <a:t>Tier Name - should be unique in the set of tiers.</a:t>
            </a:r>
          </a:p>
        </p:txBody>
      </p:sp>
      <p:cxnSp>
        <p:nvCxnSpPr>
          <p:cNvPr id="11" name="Straight Arrow Connector 10">
            <a:extLst>
              <a:ext uri="{FF2B5EF4-FFF2-40B4-BE49-F238E27FC236}">
                <a16:creationId xmlns:a16="http://schemas.microsoft.com/office/drawing/2014/main" id="{7A96EA93-0D76-AB0D-180F-D8C37A402CED}"/>
              </a:ext>
            </a:extLst>
          </p:cNvPr>
          <p:cNvCxnSpPr/>
          <p:nvPr/>
        </p:nvCxnSpPr>
        <p:spPr>
          <a:xfrm flipV="1">
            <a:off x="1229646" y="4639767"/>
            <a:ext cx="4815840" cy="36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B591EEA-425A-6DE8-2477-EFE99DF18821}"/>
              </a:ext>
            </a:extLst>
          </p:cNvPr>
          <p:cNvCxnSpPr/>
          <p:nvPr/>
        </p:nvCxnSpPr>
        <p:spPr>
          <a:xfrm flipV="1">
            <a:off x="1179132" y="4848277"/>
            <a:ext cx="4815840" cy="36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AF409E-1A68-EF2D-5324-A518AA502928}"/>
              </a:ext>
            </a:extLst>
          </p:cNvPr>
          <p:cNvCxnSpPr/>
          <p:nvPr/>
        </p:nvCxnSpPr>
        <p:spPr>
          <a:xfrm flipV="1">
            <a:off x="1229646" y="5033056"/>
            <a:ext cx="4815840" cy="36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C9F5E0-2A10-E8C0-0FD7-D550C78CAAC1}"/>
              </a:ext>
            </a:extLst>
          </p:cNvPr>
          <p:cNvSpPr txBox="1"/>
          <p:nvPr/>
        </p:nvSpPr>
        <p:spPr>
          <a:xfrm>
            <a:off x="5994972" y="4427622"/>
            <a:ext cx="4772460" cy="369332"/>
          </a:xfrm>
          <a:prstGeom prst="rect">
            <a:avLst/>
          </a:prstGeom>
          <a:noFill/>
        </p:spPr>
        <p:txBody>
          <a:bodyPr wrap="none" rtlCol="0">
            <a:spAutoFit/>
          </a:bodyPr>
          <a:lstStyle/>
          <a:p>
            <a:r>
              <a:rPr lang="en-US" sz="1100" dirty="0">
                <a:solidFill>
                  <a:srgbClr val="FF0000"/>
                </a:solidFill>
              </a:rPr>
              <a:t>Participant - name or code for the participant or subject this tier is referring to</a:t>
            </a:r>
            <a:r>
              <a:rPr lang="en-US" dirty="0">
                <a:solidFill>
                  <a:srgbClr val="FF0000"/>
                </a:solidFill>
              </a:rPr>
              <a:t>.</a:t>
            </a:r>
          </a:p>
        </p:txBody>
      </p:sp>
      <p:sp>
        <p:nvSpPr>
          <p:cNvPr id="16" name="TextBox 15">
            <a:extLst>
              <a:ext uri="{FF2B5EF4-FFF2-40B4-BE49-F238E27FC236}">
                <a16:creationId xmlns:a16="http://schemas.microsoft.com/office/drawing/2014/main" id="{58055328-78F3-B279-04A6-67EE25691404}"/>
              </a:ext>
            </a:extLst>
          </p:cNvPr>
          <p:cNvSpPr txBox="1"/>
          <p:nvPr/>
        </p:nvSpPr>
        <p:spPr>
          <a:xfrm>
            <a:off x="6035384" y="4730339"/>
            <a:ext cx="3966150" cy="246221"/>
          </a:xfrm>
          <a:prstGeom prst="rect">
            <a:avLst/>
          </a:prstGeom>
          <a:noFill/>
        </p:spPr>
        <p:txBody>
          <a:bodyPr wrap="none" rtlCol="0">
            <a:spAutoFit/>
          </a:bodyPr>
          <a:lstStyle/>
          <a:p>
            <a:r>
              <a:rPr lang="en-US" sz="1000" dirty="0">
                <a:solidFill>
                  <a:srgbClr val="FF0000"/>
                </a:solidFill>
              </a:rPr>
              <a:t>Annotator - name or code of the creator of the annotations on this tier.</a:t>
            </a:r>
          </a:p>
        </p:txBody>
      </p:sp>
      <p:sp>
        <p:nvSpPr>
          <p:cNvPr id="17" name="TextBox 16">
            <a:extLst>
              <a:ext uri="{FF2B5EF4-FFF2-40B4-BE49-F238E27FC236}">
                <a16:creationId xmlns:a16="http://schemas.microsoft.com/office/drawing/2014/main" id="{0D184857-AA95-EAD5-32C1-41FF43DD6B63}"/>
              </a:ext>
            </a:extLst>
          </p:cNvPr>
          <p:cNvSpPr txBox="1"/>
          <p:nvPr/>
        </p:nvSpPr>
        <p:spPr>
          <a:xfrm>
            <a:off x="6035384" y="4927090"/>
            <a:ext cx="2685351" cy="246221"/>
          </a:xfrm>
          <a:prstGeom prst="rect">
            <a:avLst/>
          </a:prstGeom>
          <a:noFill/>
        </p:spPr>
        <p:txBody>
          <a:bodyPr wrap="none" rtlCol="0">
            <a:spAutoFit/>
          </a:bodyPr>
          <a:lstStyle/>
          <a:p>
            <a:r>
              <a:rPr lang="en-US" sz="1000" dirty="0">
                <a:solidFill>
                  <a:srgbClr val="FF0000"/>
                </a:solidFill>
              </a:rPr>
              <a:t>Parent tier - the parent tier of this tier or none.</a:t>
            </a:r>
          </a:p>
        </p:txBody>
      </p:sp>
      <p:cxnSp>
        <p:nvCxnSpPr>
          <p:cNvPr id="18" name="Straight Arrow Connector 17">
            <a:extLst>
              <a:ext uri="{FF2B5EF4-FFF2-40B4-BE49-F238E27FC236}">
                <a16:creationId xmlns:a16="http://schemas.microsoft.com/office/drawing/2014/main" id="{EB4D65FF-5F99-6252-3196-241CA5311FDB}"/>
              </a:ext>
            </a:extLst>
          </p:cNvPr>
          <p:cNvCxnSpPr/>
          <p:nvPr/>
        </p:nvCxnSpPr>
        <p:spPr>
          <a:xfrm flipV="1">
            <a:off x="1179132" y="5229681"/>
            <a:ext cx="4815840" cy="36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9B661F-8E9A-02F5-7907-D5DF68E21DEF}"/>
              </a:ext>
            </a:extLst>
          </p:cNvPr>
          <p:cNvSpPr txBox="1"/>
          <p:nvPr/>
        </p:nvSpPr>
        <p:spPr>
          <a:xfrm>
            <a:off x="5994972" y="5130580"/>
            <a:ext cx="4899098" cy="246221"/>
          </a:xfrm>
          <a:prstGeom prst="rect">
            <a:avLst/>
          </a:prstGeom>
          <a:noFill/>
        </p:spPr>
        <p:txBody>
          <a:bodyPr wrap="none" rtlCol="0">
            <a:spAutoFit/>
          </a:bodyPr>
          <a:lstStyle/>
          <a:p>
            <a:r>
              <a:rPr lang="en-US" sz="1000" dirty="0">
                <a:solidFill>
                  <a:srgbClr val="FF0000"/>
                </a:solidFill>
              </a:rPr>
              <a:t>Tier Type - defines the type of this tier, the constraints that apply to it and its annotations.</a:t>
            </a:r>
          </a:p>
        </p:txBody>
      </p:sp>
    </p:spTree>
    <p:extLst>
      <p:ext uri="{BB962C8B-B14F-4D97-AF65-F5344CB8AC3E}">
        <p14:creationId xmlns:p14="http://schemas.microsoft.com/office/powerpoint/2010/main" val="142424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30AE-7F10-5FE4-6EA9-C527AE093A4E}"/>
              </a:ext>
            </a:extLst>
          </p:cNvPr>
          <p:cNvSpPr>
            <a:spLocks noGrp="1"/>
          </p:cNvSpPr>
          <p:nvPr>
            <p:ph type="title"/>
          </p:nvPr>
        </p:nvSpPr>
        <p:spPr>
          <a:xfrm>
            <a:off x="0" y="-236412"/>
            <a:ext cx="7685037" cy="1325563"/>
          </a:xfrm>
        </p:spPr>
        <p:txBody>
          <a:bodyPr/>
          <a:lstStyle/>
          <a:p>
            <a:r>
              <a:rPr lang="en-US"/>
              <a:t>Deannia’s Annotation</a:t>
            </a:r>
            <a:endParaRPr lang="en-US" dirty="0"/>
          </a:p>
        </p:txBody>
      </p:sp>
      <p:pic>
        <p:nvPicPr>
          <p:cNvPr id="9" name="Content Placeholder 8" descr="Graphical user interface, application&#10;&#10;Description automatically generated">
            <a:extLst>
              <a:ext uri="{FF2B5EF4-FFF2-40B4-BE49-F238E27FC236}">
                <a16:creationId xmlns:a16="http://schemas.microsoft.com/office/drawing/2014/main" id="{1B7E8FBF-1916-452D-078D-7152D42891B5}"/>
              </a:ext>
            </a:extLst>
          </p:cNvPr>
          <p:cNvPicPr>
            <a:picLocks noGrp="1" noChangeAspect="1"/>
          </p:cNvPicPr>
          <p:nvPr>
            <p:ph idx="1"/>
          </p:nvPr>
        </p:nvPicPr>
        <p:blipFill>
          <a:blip r:embed="rId2"/>
          <a:stretch>
            <a:fillRect/>
          </a:stretch>
        </p:blipFill>
        <p:spPr>
          <a:xfrm>
            <a:off x="48910" y="950259"/>
            <a:ext cx="8485490" cy="5907741"/>
          </a:xfrm>
        </p:spPr>
      </p:pic>
      <p:cxnSp>
        <p:nvCxnSpPr>
          <p:cNvPr id="11" name="Straight Arrow Connector 10">
            <a:extLst>
              <a:ext uri="{FF2B5EF4-FFF2-40B4-BE49-F238E27FC236}">
                <a16:creationId xmlns:a16="http://schemas.microsoft.com/office/drawing/2014/main" id="{F8391B3B-74C7-557B-0788-3A862AA95496}"/>
              </a:ext>
            </a:extLst>
          </p:cNvPr>
          <p:cNvCxnSpPr>
            <a:cxnSpLocks/>
          </p:cNvCxnSpPr>
          <p:nvPr/>
        </p:nvCxnSpPr>
        <p:spPr>
          <a:xfrm flipV="1">
            <a:off x="1286136" y="2147207"/>
            <a:ext cx="3457314" cy="100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D244E4-E568-D973-5EF2-B621BA638861}"/>
              </a:ext>
            </a:extLst>
          </p:cNvPr>
          <p:cNvSpPr txBox="1"/>
          <p:nvPr/>
        </p:nvSpPr>
        <p:spPr>
          <a:xfrm>
            <a:off x="4679178" y="1479474"/>
            <a:ext cx="3697379" cy="769441"/>
          </a:xfrm>
          <a:prstGeom prst="rect">
            <a:avLst/>
          </a:prstGeom>
          <a:noFill/>
        </p:spPr>
        <p:txBody>
          <a:bodyPr wrap="square" rtlCol="0">
            <a:spAutoFit/>
          </a:bodyPr>
          <a:lstStyle/>
          <a:p>
            <a:r>
              <a:rPr lang="en-US" sz="1100" b="1" dirty="0">
                <a:solidFill>
                  <a:schemeClr val="accent5">
                    <a:lumMod val="75000"/>
                  </a:schemeClr>
                </a:solidFill>
                <a:latin typeface="Abadi" panose="020F0502020204030204" pitchFamily="34" charset="0"/>
                <a:cs typeface="Abadi" panose="020F0502020204030204" pitchFamily="34" charset="0"/>
              </a:rPr>
              <a:t>An annotation is any type of text (e.g. a transcription, a translation, coding, etc.) that you enter on a tier. It is assigned to a selected time interval of the video/audio file (e.g., to the utterance of a speaker)</a:t>
            </a:r>
          </a:p>
        </p:txBody>
      </p:sp>
      <p:sp>
        <p:nvSpPr>
          <p:cNvPr id="24" name="Footer Placeholder 23">
            <a:extLst>
              <a:ext uri="{FF2B5EF4-FFF2-40B4-BE49-F238E27FC236}">
                <a16:creationId xmlns:a16="http://schemas.microsoft.com/office/drawing/2014/main" id="{9B14BD8E-7E65-CB16-5B22-F463B1FB5EE9}"/>
              </a:ext>
            </a:extLst>
          </p:cNvPr>
          <p:cNvSpPr>
            <a:spLocks noGrp="1"/>
          </p:cNvSpPr>
          <p:nvPr>
            <p:ph type="ftr" sz="quarter" idx="11"/>
          </p:nvPr>
        </p:nvSpPr>
        <p:spPr/>
        <p:txBody>
          <a:bodyPr/>
          <a:lstStyle/>
          <a:p>
            <a:r>
              <a:rPr lang="en-US"/>
              <a:t>https://www.mpi.nl/corpus/manuals/manual-elan_ug.pdf</a:t>
            </a:r>
          </a:p>
        </p:txBody>
      </p:sp>
      <p:cxnSp>
        <p:nvCxnSpPr>
          <p:cNvPr id="43" name="Straight Arrow Connector 42">
            <a:extLst>
              <a:ext uri="{FF2B5EF4-FFF2-40B4-BE49-F238E27FC236}">
                <a16:creationId xmlns:a16="http://schemas.microsoft.com/office/drawing/2014/main" id="{9871EF5A-7BDF-A1DE-A218-7980130F7990}"/>
              </a:ext>
            </a:extLst>
          </p:cNvPr>
          <p:cNvCxnSpPr>
            <a:cxnSpLocks/>
          </p:cNvCxnSpPr>
          <p:nvPr/>
        </p:nvCxnSpPr>
        <p:spPr>
          <a:xfrm>
            <a:off x="1457992" y="3207062"/>
            <a:ext cx="3833855" cy="60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73450A8-EA4D-D080-41BD-4E3D7F420DC2}"/>
              </a:ext>
            </a:extLst>
          </p:cNvPr>
          <p:cNvSpPr txBox="1"/>
          <p:nvPr/>
        </p:nvSpPr>
        <p:spPr>
          <a:xfrm>
            <a:off x="5291848" y="3448195"/>
            <a:ext cx="3084710" cy="2862322"/>
          </a:xfrm>
          <a:prstGeom prst="rect">
            <a:avLst/>
          </a:prstGeom>
          <a:noFill/>
        </p:spPr>
        <p:txBody>
          <a:bodyPr wrap="square">
            <a:spAutoFit/>
          </a:bodyPr>
          <a:lstStyle/>
          <a:p>
            <a:r>
              <a:rPr lang="en-US" dirty="0">
                <a:solidFill>
                  <a:srgbClr val="C00000"/>
                </a:solidFill>
              </a:rPr>
              <a:t>A tier is a set of annotations that shares the same characteristics, e.g., one tier containing the orthographic transcription in other words, this tiers is `independent’ and `time-</a:t>
            </a:r>
            <a:r>
              <a:rPr lang="en-US" dirty="0" err="1">
                <a:solidFill>
                  <a:srgbClr val="C00000"/>
                </a:solidFill>
              </a:rPr>
              <a:t>alignable</a:t>
            </a:r>
            <a:r>
              <a:rPr lang="en-US" dirty="0">
                <a:solidFill>
                  <a:srgbClr val="C00000"/>
                </a:solidFill>
              </a:rPr>
              <a:t>’, in which case its annotations are directly linked to a time interval of the media file.</a:t>
            </a:r>
          </a:p>
        </p:txBody>
      </p:sp>
    </p:spTree>
    <p:extLst>
      <p:ext uri="{BB962C8B-B14F-4D97-AF65-F5344CB8AC3E}">
        <p14:creationId xmlns:p14="http://schemas.microsoft.com/office/powerpoint/2010/main" val="414967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ACD2-E733-52B2-6428-1EEAF7CEC4C3}"/>
              </a:ext>
            </a:extLst>
          </p:cNvPr>
          <p:cNvSpPr>
            <a:spLocks noGrp="1"/>
          </p:cNvSpPr>
          <p:nvPr>
            <p:ph type="title"/>
          </p:nvPr>
        </p:nvSpPr>
        <p:spPr>
          <a:xfrm>
            <a:off x="0" y="439308"/>
            <a:ext cx="6693791" cy="1127887"/>
          </a:xfrm>
        </p:spPr>
        <p:txBody>
          <a:bodyPr>
            <a:normAutofit fontScale="90000"/>
          </a:bodyPr>
          <a:lstStyle/>
          <a:p>
            <a:r>
              <a:rPr lang="en-US" dirty="0"/>
              <a:t>Sign Language Corpus Tiers</a:t>
            </a:r>
            <a:br>
              <a:rPr lang="en-US" dirty="0"/>
            </a:br>
            <a:endParaRPr lang="en-US" dirty="0"/>
          </a:p>
        </p:txBody>
      </p:sp>
      <p:pic>
        <p:nvPicPr>
          <p:cNvPr id="6" name="Content Placeholder 5">
            <a:extLst>
              <a:ext uri="{FF2B5EF4-FFF2-40B4-BE49-F238E27FC236}">
                <a16:creationId xmlns:a16="http://schemas.microsoft.com/office/drawing/2014/main" id="{70F1128B-7019-637F-94EC-A4EDB738E196}"/>
              </a:ext>
            </a:extLst>
          </p:cNvPr>
          <p:cNvPicPr>
            <a:picLocks noGrp="1" noChangeAspect="1"/>
          </p:cNvPicPr>
          <p:nvPr>
            <p:ph idx="1"/>
          </p:nvPr>
        </p:nvPicPr>
        <p:blipFill>
          <a:blip r:embed="rId2"/>
          <a:stretch>
            <a:fillRect/>
          </a:stretch>
        </p:blipFill>
        <p:spPr>
          <a:xfrm>
            <a:off x="93174" y="976770"/>
            <a:ext cx="6230500" cy="512273"/>
          </a:xfrm>
        </p:spPr>
      </p:pic>
      <p:sp>
        <p:nvSpPr>
          <p:cNvPr id="4" name="Footer Placeholder 3">
            <a:extLst>
              <a:ext uri="{FF2B5EF4-FFF2-40B4-BE49-F238E27FC236}">
                <a16:creationId xmlns:a16="http://schemas.microsoft.com/office/drawing/2014/main" id="{E7417A57-5EFF-7E21-1B2A-553347E6C57C}"/>
              </a:ext>
            </a:extLst>
          </p:cNvPr>
          <p:cNvSpPr>
            <a:spLocks noGrp="1"/>
          </p:cNvSpPr>
          <p:nvPr>
            <p:ph type="ftr" sz="quarter" idx="11"/>
          </p:nvPr>
        </p:nvSpPr>
        <p:spPr/>
        <p:txBody>
          <a:bodyPr/>
          <a:lstStyle/>
          <a:p>
            <a:r>
              <a:rPr lang="en-US"/>
              <a:t>https://www.mpi.nl/corpus/manuals/manual-elan_ug.pdf</a:t>
            </a:r>
          </a:p>
        </p:txBody>
      </p:sp>
      <p:pic>
        <p:nvPicPr>
          <p:cNvPr id="8" name="Picture 7" descr="Graphical user interface, application, table, Excel&#10;&#10;Description automatically generated">
            <a:extLst>
              <a:ext uri="{FF2B5EF4-FFF2-40B4-BE49-F238E27FC236}">
                <a16:creationId xmlns:a16="http://schemas.microsoft.com/office/drawing/2014/main" id="{38A956A5-84D1-B450-99D8-0FE18A6D7A3B}"/>
              </a:ext>
            </a:extLst>
          </p:cNvPr>
          <p:cNvPicPr>
            <a:picLocks noChangeAspect="1"/>
          </p:cNvPicPr>
          <p:nvPr/>
        </p:nvPicPr>
        <p:blipFill>
          <a:blip r:embed="rId3"/>
          <a:stretch>
            <a:fillRect/>
          </a:stretch>
        </p:blipFill>
        <p:spPr>
          <a:xfrm>
            <a:off x="0" y="1489043"/>
            <a:ext cx="8941608" cy="5368957"/>
          </a:xfrm>
          <a:prstGeom prst="rect">
            <a:avLst/>
          </a:prstGeom>
        </p:spPr>
      </p:pic>
      <p:cxnSp>
        <p:nvCxnSpPr>
          <p:cNvPr id="9" name="Straight Arrow Connector 8">
            <a:extLst>
              <a:ext uri="{FF2B5EF4-FFF2-40B4-BE49-F238E27FC236}">
                <a16:creationId xmlns:a16="http://schemas.microsoft.com/office/drawing/2014/main" id="{E0E6AE9F-37C1-3DE1-D5C4-1E3F1BE600A4}"/>
              </a:ext>
            </a:extLst>
          </p:cNvPr>
          <p:cNvCxnSpPr>
            <a:cxnSpLocks/>
          </p:cNvCxnSpPr>
          <p:nvPr/>
        </p:nvCxnSpPr>
        <p:spPr>
          <a:xfrm flipV="1">
            <a:off x="563336" y="2315183"/>
            <a:ext cx="3736290" cy="111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0A4E8F-6706-C167-4FE3-62FDBB441DC5}"/>
              </a:ext>
            </a:extLst>
          </p:cNvPr>
          <p:cNvSpPr txBox="1"/>
          <p:nvPr/>
        </p:nvSpPr>
        <p:spPr>
          <a:xfrm>
            <a:off x="4091176" y="1992017"/>
            <a:ext cx="4464995" cy="646331"/>
          </a:xfrm>
          <a:prstGeom prst="rect">
            <a:avLst/>
          </a:prstGeom>
          <a:noFill/>
        </p:spPr>
        <p:txBody>
          <a:bodyPr wrap="square">
            <a:spAutoFit/>
          </a:bodyPr>
          <a:lstStyle/>
          <a:p>
            <a:r>
              <a:rPr lang="en-US" dirty="0">
                <a:solidFill>
                  <a:srgbClr val="C00000"/>
                </a:solidFill>
              </a:rPr>
              <a:t>`referring’ tier, in which case it is linked to another tier, its so-called parent tier.</a:t>
            </a:r>
          </a:p>
        </p:txBody>
      </p:sp>
      <p:sp>
        <p:nvSpPr>
          <p:cNvPr id="16" name="Right Brace 15">
            <a:extLst>
              <a:ext uri="{FF2B5EF4-FFF2-40B4-BE49-F238E27FC236}">
                <a16:creationId xmlns:a16="http://schemas.microsoft.com/office/drawing/2014/main" id="{481C1A9F-33B5-2AA2-16E0-2B60E925D1D6}"/>
              </a:ext>
            </a:extLst>
          </p:cNvPr>
          <p:cNvSpPr/>
          <p:nvPr/>
        </p:nvSpPr>
        <p:spPr>
          <a:xfrm rot="10800000">
            <a:off x="0" y="3560980"/>
            <a:ext cx="285750" cy="403732"/>
          </a:xfrm>
          <a:prstGeom prst="rightBrace">
            <a:avLst>
              <a:gd name="adj1" fmla="val 8333"/>
              <a:gd name="adj2" fmla="val 4560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3E39C25-E7D4-DC63-22EA-90CEC9D99CCC}"/>
              </a:ext>
            </a:extLst>
          </p:cNvPr>
          <p:cNvCxnSpPr>
            <a:cxnSpLocks/>
            <a:stCxn id="16" idx="1"/>
          </p:cNvCxnSpPr>
          <p:nvPr/>
        </p:nvCxnSpPr>
        <p:spPr>
          <a:xfrm>
            <a:off x="0" y="3780590"/>
            <a:ext cx="5506812" cy="236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2EA832E-7473-248C-F0FA-87365567B41F}"/>
              </a:ext>
            </a:extLst>
          </p:cNvPr>
          <p:cNvSpPr txBox="1"/>
          <p:nvPr/>
        </p:nvSpPr>
        <p:spPr>
          <a:xfrm>
            <a:off x="4299626" y="6180364"/>
            <a:ext cx="3677055" cy="646331"/>
          </a:xfrm>
          <a:prstGeom prst="rect">
            <a:avLst/>
          </a:prstGeom>
          <a:noFill/>
        </p:spPr>
        <p:txBody>
          <a:bodyPr wrap="square">
            <a:spAutoFit/>
          </a:bodyPr>
          <a:lstStyle/>
          <a:p>
            <a:r>
              <a:rPr lang="en-US" dirty="0">
                <a:solidFill>
                  <a:srgbClr val="C00000"/>
                </a:solidFill>
              </a:rPr>
              <a:t>child tier or dependent tier of parent tier.</a:t>
            </a:r>
          </a:p>
        </p:txBody>
      </p:sp>
      <p:sp>
        <p:nvSpPr>
          <p:cNvPr id="27" name="Double Brace 26">
            <a:extLst>
              <a:ext uri="{FF2B5EF4-FFF2-40B4-BE49-F238E27FC236}">
                <a16:creationId xmlns:a16="http://schemas.microsoft.com/office/drawing/2014/main" id="{1D151F3E-41A3-7764-AD6F-2BAA04DAC523}"/>
              </a:ext>
            </a:extLst>
          </p:cNvPr>
          <p:cNvSpPr/>
          <p:nvPr/>
        </p:nvSpPr>
        <p:spPr>
          <a:xfrm>
            <a:off x="620486" y="3241221"/>
            <a:ext cx="8262257" cy="319759"/>
          </a:xfrm>
          <a:prstGeom prst="bracePair">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04C7942-287D-B609-4B9A-FE4F877C8471}"/>
              </a:ext>
            </a:extLst>
          </p:cNvPr>
          <p:cNvCxnSpPr/>
          <p:nvPr/>
        </p:nvCxnSpPr>
        <p:spPr>
          <a:xfrm flipV="1">
            <a:off x="5021036" y="2881993"/>
            <a:ext cx="767443" cy="440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F20CC756-9C1E-2FB4-DDDE-88BC18C35C5A}"/>
              </a:ext>
            </a:extLst>
          </p:cNvPr>
          <p:cNvSpPr txBox="1"/>
          <p:nvPr/>
        </p:nvSpPr>
        <p:spPr>
          <a:xfrm>
            <a:off x="5673662" y="2533071"/>
            <a:ext cx="2847217" cy="646331"/>
          </a:xfrm>
          <a:prstGeom prst="rect">
            <a:avLst/>
          </a:prstGeom>
          <a:noFill/>
        </p:spPr>
        <p:txBody>
          <a:bodyPr wrap="square">
            <a:spAutoFit/>
          </a:bodyPr>
          <a:lstStyle/>
          <a:p>
            <a:r>
              <a:rPr lang="en-US" sz="1200" b="1" dirty="0">
                <a:solidFill>
                  <a:srgbClr val="C00000"/>
                </a:solidFill>
              </a:rPr>
              <a:t>Annotations on a dependent tier each are bound to an annotation on the parent tier</a:t>
            </a:r>
          </a:p>
        </p:txBody>
      </p:sp>
      <p:sp>
        <p:nvSpPr>
          <p:cNvPr id="36" name="TextBox 35">
            <a:extLst>
              <a:ext uri="{FF2B5EF4-FFF2-40B4-BE49-F238E27FC236}">
                <a16:creationId xmlns:a16="http://schemas.microsoft.com/office/drawing/2014/main" id="{69351B9F-062D-2D09-D46F-6F5CE2EFCDE6}"/>
              </a:ext>
            </a:extLst>
          </p:cNvPr>
          <p:cNvSpPr txBox="1"/>
          <p:nvPr/>
        </p:nvSpPr>
        <p:spPr>
          <a:xfrm>
            <a:off x="3208424" y="4073253"/>
            <a:ext cx="2922814" cy="861774"/>
          </a:xfrm>
          <a:prstGeom prst="rect">
            <a:avLst/>
          </a:prstGeom>
          <a:noFill/>
        </p:spPr>
        <p:txBody>
          <a:bodyPr wrap="square">
            <a:spAutoFit/>
          </a:bodyPr>
          <a:lstStyle/>
          <a:p>
            <a:r>
              <a:rPr lang="en-US" sz="1000" dirty="0">
                <a:solidFill>
                  <a:srgbClr val="C00000"/>
                </a:solidFill>
              </a:rPr>
              <a:t>the time boundaries of the child annotation cannot exceed the boundaries of the parent annotation. In other words, the child annotations are always required to be inside the interval of the parent annotation</a:t>
            </a:r>
          </a:p>
        </p:txBody>
      </p:sp>
      <p:sp>
        <p:nvSpPr>
          <p:cNvPr id="38" name="Right Brace 37">
            <a:extLst>
              <a:ext uri="{FF2B5EF4-FFF2-40B4-BE49-F238E27FC236}">
                <a16:creationId xmlns:a16="http://schemas.microsoft.com/office/drawing/2014/main" id="{8F52E10F-A47D-DDBD-C698-F575C2B4B83E}"/>
              </a:ext>
            </a:extLst>
          </p:cNvPr>
          <p:cNvSpPr/>
          <p:nvPr/>
        </p:nvSpPr>
        <p:spPr>
          <a:xfrm rot="5400000">
            <a:off x="4610138" y="234225"/>
            <a:ext cx="119380" cy="7690757"/>
          </a:xfrm>
          <a:prstGeom prst="rightBrace">
            <a:avLst>
              <a:gd name="adj1" fmla="val 8333"/>
              <a:gd name="adj2" fmla="val 5084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2032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7"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9"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B9967563-F222-1657-831F-2A8E9637680E}"/>
              </a:ext>
            </a:extLst>
          </p:cNvPr>
          <p:cNvSpPr>
            <a:spLocks noGrp="1"/>
          </p:cNvSpPr>
          <p:nvPr>
            <p:ph type="title"/>
          </p:nvPr>
        </p:nvSpPr>
        <p:spPr>
          <a:xfrm>
            <a:off x="457200" y="668049"/>
            <a:ext cx="11187316" cy="1325563"/>
          </a:xfrm>
        </p:spPr>
        <p:txBody>
          <a:bodyPr>
            <a:normAutofit/>
          </a:bodyPr>
          <a:lstStyle/>
          <a:p>
            <a:r>
              <a:rPr lang="en-US" dirty="0"/>
              <a:t>Sign Language Corpus</a:t>
            </a:r>
          </a:p>
        </p:txBody>
      </p:sp>
      <p:sp>
        <p:nvSpPr>
          <p:cNvPr id="4" name="Footer Placeholder 3">
            <a:extLst>
              <a:ext uri="{FF2B5EF4-FFF2-40B4-BE49-F238E27FC236}">
                <a16:creationId xmlns:a16="http://schemas.microsoft.com/office/drawing/2014/main" id="{3A898CD7-7404-086A-C725-0FDA164573A1}"/>
              </a:ext>
            </a:extLst>
          </p:cNvPr>
          <p:cNvSpPr>
            <a:spLocks noGrp="1"/>
          </p:cNvSpPr>
          <p:nvPr>
            <p:ph type="ftr" sz="quarter" idx="11"/>
          </p:nvPr>
        </p:nvSpPr>
        <p:spPr>
          <a:xfrm>
            <a:off x="457200" y="155448"/>
            <a:ext cx="4114800" cy="365125"/>
          </a:xfrm>
        </p:spPr>
        <p:txBody>
          <a:bodyPr>
            <a:normAutofit/>
          </a:bodyPr>
          <a:lstStyle/>
          <a:p>
            <a:pPr>
              <a:spcAft>
                <a:spcPts val="600"/>
              </a:spcAft>
            </a:pPr>
            <a:r>
              <a:rPr lang="en-US"/>
              <a:t>https://www.mpi.nl/corpus/manuals/manual-elan_ug.pdf</a:t>
            </a:r>
          </a:p>
        </p:txBody>
      </p:sp>
      <p:graphicFrame>
        <p:nvGraphicFramePr>
          <p:cNvPr id="9" name="Content Placeholder 2">
            <a:extLst>
              <a:ext uri="{FF2B5EF4-FFF2-40B4-BE49-F238E27FC236}">
                <a16:creationId xmlns:a16="http://schemas.microsoft.com/office/drawing/2014/main" id="{CB3ECB73-9CB3-D411-8859-EBC93183534F}"/>
              </a:ext>
            </a:extLst>
          </p:cNvPr>
          <p:cNvGraphicFramePr>
            <a:graphicFrameLocks noGrp="1"/>
          </p:cNvGraphicFramePr>
          <p:nvPr>
            <p:ph idx="1"/>
            <p:extLst>
              <p:ext uri="{D42A27DB-BD31-4B8C-83A1-F6EECF244321}">
                <p14:modId xmlns:p14="http://schemas.microsoft.com/office/powerpoint/2010/main" val="474552842"/>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386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FF4C596-649E-03FE-8F06-CDA86A3670F7}"/>
              </a:ext>
            </a:extLst>
          </p:cNvPr>
          <p:cNvSpPr>
            <a:spLocks noGrp="1"/>
          </p:cNvSpPr>
          <p:nvPr>
            <p:ph type="ftr" sz="quarter" idx="11"/>
          </p:nvPr>
        </p:nvSpPr>
        <p:spPr/>
        <p:txBody>
          <a:bodyPr/>
          <a:lstStyle/>
          <a:p>
            <a:r>
              <a:rPr lang="en-US"/>
              <a:t>https://www.mpi.nl/corpus/manuals/manual-elan_ug.pdf</a:t>
            </a:r>
          </a:p>
        </p:txBody>
      </p:sp>
      <p:pic>
        <p:nvPicPr>
          <p:cNvPr id="2050" name="Picture 2" descr="Thank You">
            <a:extLst>
              <a:ext uri="{FF2B5EF4-FFF2-40B4-BE49-F238E27FC236}">
                <a16:creationId xmlns:a16="http://schemas.microsoft.com/office/drawing/2014/main" id="{536E5E6F-8700-1760-A276-1878FB2997C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299000"/>
                    </a14:imgEffect>
                  </a14:imgLayer>
                </a14:imgProps>
              </a:ext>
              <a:ext uri="{28A0092B-C50C-407E-A947-70E740481C1C}">
                <a14:useLocalDpi xmlns:a14="http://schemas.microsoft.com/office/drawing/2010/main" val="0"/>
              </a:ext>
            </a:extLst>
          </a:blip>
          <a:srcRect/>
          <a:stretch>
            <a:fillRect/>
          </a:stretch>
        </p:blipFill>
        <p:spPr bwMode="auto">
          <a:xfrm>
            <a:off x="457200" y="520573"/>
            <a:ext cx="6824980" cy="4094988"/>
          </a:xfrm>
          <a:prstGeom prst="rect">
            <a:avLst/>
          </a:prstGeom>
          <a:solidFill>
            <a:schemeClr val="bg2">
              <a:alpha val="39000"/>
            </a:schemeClr>
          </a:solidFill>
          <a:ln>
            <a:solidFill>
              <a:schemeClr val="accent1">
                <a:alpha val="86000"/>
              </a:schemeClr>
            </a:solidFill>
          </a:ln>
          <a:effectLst>
            <a:glow rad="139700">
              <a:schemeClr val="accent1">
                <a:lumMod val="40000"/>
                <a:lumOff val="60000"/>
                <a:alpha val="40000"/>
              </a:schemeClr>
            </a:glow>
            <a:reflection endPos="1000" dist="50800" dir="5400000" sy="-100000" algn="bl" rotWithShape="0"/>
            <a:softEdge rad="479323"/>
          </a:effectLst>
        </p:spPr>
      </p:pic>
      <p:pic>
        <p:nvPicPr>
          <p:cNvPr id="2054" name="Picture 6" descr="The CODA Perspective on Teaching and Learning – Education Rickshaw">
            <a:extLst>
              <a:ext uri="{FF2B5EF4-FFF2-40B4-BE49-F238E27FC236}">
                <a16:creationId xmlns:a16="http://schemas.microsoft.com/office/drawing/2014/main" id="{921A9683-7E58-91EF-7B96-FFE3490DC3DC}"/>
              </a:ext>
            </a:extLst>
          </p:cNvPr>
          <p:cNvPicPr>
            <a:picLocks noChangeAspect="1" noChangeArrowheads="1"/>
          </p:cNvPicPr>
          <p:nvPr/>
        </p:nvPicPr>
        <p:blipFill>
          <a:blip r:embed="rId4">
            <a:alphaModFix amt="72000"/>
            <a:extLst>
              <a:ext uri="{28A0092B-C50C-407E-A947-70E740481C1C}">
                <a14:useLocalDpi xmlns:a14="http://schemas.microsoft.com/office/drawing/2010/main" val="0"/>
              </a:ext>
            </a:extLst>
          </a:blip>
          <a:srcRect/>
          <a:stretch>
            <a:fillRect/>
          </a:stretch>
        </p:blipFill>
        <p:spPr bwMode="auto">
          <a:xfrm>
            <a:off x="825500" y="4988433"/>
            <a:ext cx="5270500" cy="1536700"/>
          </a:xfrm>
          <a:prstGeom prst="rect">
            <a:avLst/>
          </a:prstGeom>
          <a:noFill/>
          <a:ln>
            <a:solidFill>
              <a:schemeClr val="accent1">
                <a:alpha val="72000"/>
              </a:schemeClr>
            </a:solidFill>
          </a:ln>
          <a:effectLst>
            <a:reflection stA="99000" endPos="0" dist="50800" dir="5400000" sy="-100000" algn="bl" rotWithShape="0"/>
            <a:softEdge rad="231719"/>
          </a:effectLst>
        </p:spPr>
      </p:pic>
    </p:spTree>
    <p:extLst>
      <p:ext uri="{BB962C8B-B14F-4D97-AF65-F5344CB8AC3E}">
        <p14:creationId xmlns:p14="http://schemas.microsoft.com/office/powerpoint/2010/main" val="99825133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673</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Abadi</vt:lpstr>
      <vt:lpstr>Arial</vt:lpstr>
      <vt:lpstr>Calibri</vt:lpstr>
      <vt:lpstr>Gill Sans Nova</vt:lpstr>
      <vt:lpstr>TropicVTI</vt:lpstr>
      <vt:lpstr>Annotating with ELAN</vt:lpstr>
      <vt:lpstr>ELAN</vt:lpstr>
      <vt:lpstr>Creating an Annotation</vt:lpstr>
      <vt:lpstr>Creating/Adding a Tier</vt:lpstr>
      <vt:lpstr>Deannia’s Annotation</vt:lpstr>
      <vt:lpstr>Sign Language Corpus Tiers </vt:lpstr>
      <vt:lpstr>Sign Language Corpus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Annotating with ELAN</dc:title>
  <dc:creator>Lucas, Deannia</dc:creator>
  <cp:lastModifiedBy>Lucas, Deannia</cp:lastModifiedBy>
  <cp:revision>9</cp:revision>
  <dcterms:created xsi:type="dcterms:W3CDTF">2022-06-16T13:52:10Z</dcterms:created>
  <dcterms:modified xsi:type="dcterms:W3CDTF">2022-06-17T17:56:58Z</dcterms:modified>
</cp:coreProperties>
</file>