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2" r:id="rId4"/>
    <p:sldId id="329" r:id="rId5"/>
    <p:sldId id="330" r:id="rId6"/>
    <p:sldId id="315" r:id="rId7"/>
    <p:sldId id="316" r:id="rId8"/>
    <p:sldId id="317" r:id="rId9"/>
    <p:sldId id="318" r:id="rId10"/>
    <p:sldId id="319" r:id="rId11"/>
    <p:sldId id="320" r:id="rId12"/>
    <p:sldId id="324" r:id="rId13"/>
    <p:sldId id="325" r:id="rId14"/>
    <p:sldId id="326" r:id="rId15"/>
    <p:sldId id="327" r:id="rId16"/>
    <p:sldId id="32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78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92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5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6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0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8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22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82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47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39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03646-BD15-4B63-87ED-7B69DE070D5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92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00833"/>
            <a:ext cx="9144000" cy="310913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br>
              <a:rPr lang="pt-BR" dirty="0" smtClean="0"/>
            </a:br>
            <a:r>
              <a:rPr lang="pt-BR" sz="2200" dirty="0" smtClean="0"/>
              <a:t>Aula 1 – </a:t>
            </a:r>
            <a:r>
              <a:rPr lang="pt-BR" sz="2400" dirty="0" smtClean="0"/>
              <a:t> </a:t>
            </a:r>
            <a:r>
              <a:rPr lang="pt-BR" sz="2400" dirty="0"/>
              <a:t>Apresentação geral da OO e revisão de Programação Estruturada </a:t>
            </a:r>
            <a:br>
              <a:rPr lang="pt-BR" sz="2400" dirty="0"/>
            </a:br>
            <a:r>
              <a:rPr lang="pt-BR" sz="2400" dirty="0" smtClean="0"/>
              <a:t>Apresentação </a:t>
            </a:r>
            <a:r>
              <a:rPr lang="pt-BR" sz="2400" dirty="0"/>
              <a:t>dos principais conteúdos abordados </a:t>
            </a:r>
            <a:br>
              <a:rPr lang="pt-BR" sz="2400" dirty="0"/>
            </a:br>
            <a:r>
              <a:rPr lang="pt-BR" sz="2400" dirty="0" smtClean="0"/>
              <a:t>Revisão </a:t>
            </a:r>
            <a:r>
              <a:rPr lang="pt-BR" sz="2400" dirty="0"/>
              <a:t>dos conceitos de Programação Estruturada </a:t>
            </a:r>
            <a:br>
              <a:rPr lang="pt-BR" sz="2400" dirty="0"/>
            </a:br>
            <a:r>
              <a:rPr lang="pt-BR" sz="2400" dirty="0" smtClean="0"/>
              <a:t>Conceitos </a:t>
            </a:r>
            <a:r>
              <a:rPr lang="pt-BR" sz="2400" dirty="0"/>
              <a:t>Iniciais de Orientação a Objetos </a:t>
            </a:r>
            <a:br>
              <a:rPr lang="pt-BR" sz="2400" dirty="0"/>
            </a:br>
            <a:r>
              <a:rPr lang="pt-BR" sz="2400" dirty="0"/>
              <a:t>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15605"/>
            <a:ext cx="9144000" cy="1655762"/>
          </a:xfrm>
        </p:spPr>
        <p:txBody>
          <a:bodyPr/>
          <a:lstStyle/>
          <a:p>
            <a:r>
              <a:rPr lang="pt-BR" dirty="0" smtClean="0"/>
              <a:t>Dra. Ana Patrícia F. Magalhães Mascarenhas</a:t>
            </a:r>
          </a:p>
          <a:p>
            <a:r>
              <a:rPr lang="pt-BR" dirty="0" smtClean="0"/>
              <a:t>anapatriciamagalhaes@gmail.com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5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47A06FC6-A83E-491B-BDA0-FF0D9EF6B5CA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003300" y="1557338"/>
            <a:ext cx="8188326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000" dirty="0"/>
              <a:t>Em grupos de 5 pessoas, escolha um dos tópicos abaixo e defina um modelo que poderia ser aplicado para representá-lo de forma clara: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pt-BR" sz="2000" dirty="0"/>
              <a:t>Conta de uma mesa em um restaurante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pt-BR" sz="2000" dirty="0"/>
              <a:t>Um controle remoto de televisão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pt-BR" sz="2000" dirty="0"/>
              <a:t>A chamada efetuada em uma sala de aula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pt-BR" sz="2000" dirty="0"/>
              <a:t>Um histórico escolar de um aluno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pt-BR" sz="2000" dirty="0"/>
              <a:t>A alocação de laboratórios da faculdade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pt-BR" sz="2000" dirty="0"/>
              <a:t>A ficha de um aluno na biblioteca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endParaRPr lang="pt-BR" sz="2000" dirty="0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711200" y="404814"/>
            <a:ext cx="83375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 smtClean="0"/>
              <a:t>Vamos começar a praticar...</a:t>
            </a:r>
            <a:endParaRPr lang="pt-BR" sz="4000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5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0183FA03-E9FC-45ED-8032-B2DC330BF177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757237" y="478949"/>
            <a:ext cx="9224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200" dirty="0" smtClean="0"/>
              <a:t>Modelos</a:t>
            </a:r>
            <a:endParaRPr lang="pt-BR" sz="3200" dirty="0"/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1003300" y="1422400"/>
            <a:ext cx="9061451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A simplificação inerente aos modelos é, em muitos casos, necessária: dependendo do contexto, algumas informações devem ser ocultas ou ignoradas.</a:t>
            </a:r>
          </a:p>
          <a:p>
            <a:pPr lvl="1" algn="just">
              <a:spcBef>
                <a:spcPct val="10000"/>
              </a:spcBef>
              <a:buFontTx/>
              <a:buChar char="•"/>
            </a:pPr>
            <a:r>
              <a:rPr lang="pt-BR" sz="2000" dirty="0"/>
              <a:t> </a:t>
            </a:r>
            <a:r>
              <a:rPr lang="pt-BR" sz="2400" dirty="0"/>
              <a:t>Pessoa como empregado de empresa</a:t>
            </a:r>
          </a:p>
          <a:p>
            <a:pPr lvl="1" algn="just">
              <a:spcBef>
                <a:spcPct val="10000"/>
              </a:spcBef>
              <a:buFontTx/>
              <a:buChar char="•"/>
            </a:pPr>
            <a:r>
              <a:rPr lang="pt-BR" sz="2400" dirty="0"/>
              <a:t> Pessoa como paciente de uma clínica médica</a:t>
            </a:r>
          </a:p>
          <a:p>
            <a:pPr lvl="1" algn="just">
              <a:spcBef>
                <a:spcPct val="10000"/>
              </a:spcBef>
              <a:buFontTx/>
              <a:buChar char="•"/>
            </a:pPr>
            <a:r>
              <a:rPr lang="pt-BR" sz="2400" dirty="0"/>
              <a:t> Pessoa como contato comercial</a:t>
            </a:r>
          </a:p>
          <a:p>
            <a:pPr algn="just">
              <a:spcBef>
                <a:spcPct val="50000"/>
              </a:spcBef>
            </a:pPr>
            <a:r>
              <a:rPr lang="pt-BR" sz="2800" dirty="0"/>
              <a:t>A criação e uso de modelos é uma tarefa natural e a extensão desta abordagem à programação deu origem ao paradigma </a:t>
            </a:r>
            <a:r>
              <a:rPr lang="pt-BR" sz="2800" i="1" dirty="0">
                <a:solidFill>
                  <a:schemeClr val="accent1"/>
                </a:solidFill>
              </a:rPr>
              <a:t>Programação Orientada a Objetos.</a:t>
            </a:r>
          </a:p>
          <a:p>
            <a:pPr lvl="1" algn="just">
              <a:spcBef>
                <a:spcPct val="30000"/>
              </a:spcBef>
              <a:buFontTx/>
              <a:buChar char="•"/>
            </a:pPr>
            <a:endParaRPr lang="pt-BR" sz="2800" i="1" dirty="0">
              <a:solidFill>
                <a:schemeClr val="accent1"/>
              </a:solidFill>
            </a:endParaRPr>
          </a:p>
          <a:p>
            <a:pPr algn="just">
              <a:spcBef>
                <a:spcPct val="30000"/>
              </a:spcBef>
            </a:pP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8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50046CE1-056F-4939-8026-E88418448CE4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066800" y="712789"/>
            <a:ext cx="90344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 smtClean="0"/>
              <a:t>Exemplos </a:t>
            </a:r>
            <a:r>
              <a:rPr lang="pt-BR" sz="4000" dirty="0"/>
              <a:t>de modelos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2182814" y="1635126"/>
            <a:ext cx="78819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 smtClean="0"/>
              <a:t>Uma </a:t>
            </a:r>
            <a:r>
              <a:rPr lang="pt-BR" sz="2800" dirty="0"/>
              <a:t>conta bancária simplificada</a:t>
            </a: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3687763" y="2273301"/>
            <a:ext cx="3987800" cy="3330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10" name="Line 8"/>
          <p:cNvSpPr>
            <a:spLocks noChangeShapeType="1"/>
          </p:cNvSpPr>
          <p:nvPr/>
        </p:nvSpPr>
        <p:spPr bwMode="auto">
          <a:xfrm>
            <a:off x="3687764" y="2713038"/>
            <a:ext cx="395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511" name="Text Box 10"/>
          <p:cNvSpPr txBox="1">
            <a:spLocks noChangeArrowheads="1"/>
          </p:cNvSpPr>
          <p:nvPr/>
        </p:nvSpPr>
        <p:spPr bwMode="auto">
          <a:xfrm>
            <a:off x="3663951" y="2309813"/>
            <a:ext cx="4022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/>
              <a:t>ContaBancariaSimplificada</a:t>
            </a:r>
          </a:p>
        </p:txBody>
      </p:sp>
      <p:sp>
        <p:nvSpPr>
          <p:cNvPr id="21512" name="Text Box 11"/>
          <p:cNvSpPr txBox="1">
            <a:spLocks noChangeArrowheads="1"/>
          </p:cNvSpPr>
          <p:nvPr/>
        </p:nvSpPr>
        <p:spPr bwMode="auto">
          <a:xfrm>
            <a:off x="3706814" y="2697163"/>
            <a:ext cx="3476625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pt-BR"/>
              <a:t>nomeDoCorrentista</a:t>
            </a:r>
          </a:p>
          <a:p>
            <a:pPr>
              <a:spcBef>
                <a:spcPct val="20000"/>
              </a:spcBef>
            </a:pPr>
            <a:r>
              <a:rPr lang="pt-BR"/>
              <a:t>saldo</a:t>
            </a:r>
          </a:p>
          <a:p>
            <a:pPr>
              <a:spcBef>
                <a:spcPct val="20000"/>
              </a:spcBef>
            </a:pPr>
            <a:r>
              <a:rPr lang="pt-BR"/>
              <a:t>contaÉEspecial </a:t>
            </a:r>
          </a:p>
        </p:txBody>
      </p:sp>
      <p:sp>
        <p:nvSpPr>
          <p:cNvPr id="21513" name="Line 14"/>
          <p:cNvSpPr>
            <a:spLocks noChangeShapeType="1"/>
          </p:cNvSpPr>
          <p:nvPr/>
        </p:nvSpPr>
        <p:spPr bwMode="auto">
          <a:xfrm>
            <a:off x="3681414" y="3811588"/>
            <a:ext cx="3989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514" name="Text Box 15"/>
          <p:cNvSpPr txBox="1">
            <a:spLocks noChangeArrowheads="1"/>
          </p:cNvSpPr>
          <p:nvPr/>
        </p:nvSpPr>
        <p:spPr bwMode="auto">
          <a:xfrm>
            <a:off x="3678238" y="3865563"/>
            <a:ext cx="4025900" cy="168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pt-BR"/>
              <a:t>abreConta(nome,deposito,éEspecial)</a:t>
            </a:r>
          </a:p>
          <a:p>
            <a:pPr>
              <a:spcBef>
                <a:spcPct val="20000"/>
              </a:spcBef>
            </a:pPr>
            <a:r>
              <a:rPr lang="pt-BR"/>
              <a:t>abreContaSimples(nome)</a:t>
            </a:r>
          </a:p>
          <a:p>
            <a:pPr>
              <a:spcBef>
                <a:spcPct val="20000"/>
              </a:spcBef>
            </a:pPr>
            <a:r>
              <a:rPr lang="pt-BR"/>
              <a:t>deposita(valor)</a:t>
            </a:r>
          </a:p>
          <a:p>
            <a:pPr>
              <a:spcBef>
                <a:spcPct val="20000"/>
              </a:spcBef>
            </a:pPr>
            <a:r>
              <a:rPr lang="pt-BR"/>
              <a:t>retira(valor) </a:t>
            </a:r>
          </a:p>
          <a:p>
            <a:pPr>
              <a:spcBef>
                <a:spcPct val="20000"/>
              </a:spcBef>
            </a:pPr>
            <a:r>
              <a:rPr lang="pt-BR"/>
              <a:t>mostraDados()</a:t>
            </a:r>
          </a:p>
        </p:txBody>
      </p:sp>
      <p:sp>
        <p:nvSpPr>
          <p:cNvPr id="21515" name="Text Box 16"/>
          <p:cNvSpPr txBox="1">
            <a:spLocks noChangeArrowheads="1"/>
          </p:cNvSpPr>
          <p:nvPr/>
        </p:nvSpPr>
        <p:spPr bwMode="auto">
          <a:xfrm>
            <a:off x="2189164" y="5680075"/>
            <a:ext cx="78819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/>
              <a:t>Aspectos práticos de contas reais (senhas, taxas) foram deixados de lado.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8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A230610D-6C4A-4F29-89BB-8E90888F0193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22531" name="Text Box 1028"/>
          <p:cNvSpPr txBox="1">
            <a:spLocks noChangeArrowheads="1"/>
          </p:cNvSpPr>
          <p:nvPr/>
        </p:nvSpPr>
        <p:spPr bwMode="auto">
          <a:xfrm>
            <a:off x="1315234" y="319372"/>
            <a:ext cx="9488554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4000" dirty="0"/>
              <a:t>Exemplo </a:t>
            </a:r>
            <a:r>
              <a:rPr lang="pt-BR" sz="4000" dirty="0" smtClean="0"/>
              <a:t>da conta bancária em </a:t>
            </a:r>
            <a:r>
              <a:rPr lang="pt-BR" sz="4000" dirty="0"/>
              <a:t>pseudocódigo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Modelo </a:t>
            </a:r>
            <a:r>
              <a:rPr lang="pt-BR" sz="1600" dirty="0" err="1"/>
              <a:t>ContaBancáriaSimplificada</a:t>
            </a:r>
            <a:r>
              <a:rPr lang="pt-BR" sz="1600" dirty="0"/>
              <a:t> 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Inicio do modelo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   dado </a:t>
            </a:r>
            <a:r>
              <a:rPr lang="pt-BR" sz="1600" dirty="0" err="1"/>
              <a:t>nomeDoCorrentista,saldo,contaÉEspecial</a:t>
            </a:r>
            <a:r>
              <a:rPr lang="pt-BR" sz="1600" dirty="0"/>
              <a:t> ; // dados da conta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// Inicializa simultaneamente todos os dados do modelo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   </a:t>
            </a:r>
            <a:r>
              <a:rPr lang="pt-BR" sz="1600" dirty="0" err="1"/>
              <a:t>operacao</a:t>
            </a:r>
            <a:r>
              <a:rPr lang="pt-BR" sz="1600" dirty="0"/>
              <a:t> </a:t>
            </a:r>
            <a:r>
              <a:rPr lang="pt-BR" sz="1600" dirty="0" err="1"/>
              <a:t>abreConta</a:t>
            </a:r>
            <a:r>
              <a:rPr lang="pt-BR" sz="1600" dirty="0"/>
              <a:t>(</a:t>
            </a:r>
            <a:r>
              <a:rPr lang="pt-BR" sz="1600" dirty="0" err="1"/>
              <a:t>nome,deposito,especial</a:t>
            </a:r>
            <a:r>
              <a:rPr lang="pt-BR" sz="1600" dirty="0"/>
              <a:t>)  // argumentos para operação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   início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	</a:t>
            </a:r>
            <a:r>
              <a:rPr lang="pt-BR" sz="1600" dirty="0" err="1"/>
              <a:t>nomeDoCorrentista</a:t>
            </a:r>
            <a:r>
              <a:rPr lang="pt-BR" sz="1600" dirty="0"/>
              <a:t> = nome;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	saldo = deposito;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	</a:t>
            </a:r>
            <a:r>
              <a:rPr lang="pt-BR" sz="1600" dirty="0" err="1"/>
              <a:t>contaÉEspecial</a:t>
            </a:r>
            <a:r>
              <a:rPr lang="pt-BR" sz="1600" dirty="0"/>
              <a:t> = especial;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   fim</a:t>
            </a:r>
          </a:p>
          <a:p>
            <a:r>
              <a:rPr lang="pt-BR" sz="1600" dirty="0"/>
              <a:t>// Inicializa simultaneamente todos os dados do modelo, usando  o  nome  passado  // como argumento e os outros valores com valores default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operacao</a:t>
            </a:r>
            <a:r>
              <a:rPr lang="pt-BR" sz="1600" dirty="0"/>
              <a:t> </a:t>
            </a:r>
            <a:r>
              <a:rPr lang="pt-BR" sz="1600" dirty="0" err="1"/>
              <a:t>abreContaSimples</a:t>
            </a:r>
            <a:r>
              <a:rPr lang="pt-BR" sz="1600" dirty="0"/>
              <a:t>(nome)  // argumentos para operação</a:t>
            </a:r>
          </a:p>
          <a:p>
            <a:r>
              <a:rPr lang="pt-BR" sz="1600" dirty="0"/>
              <a:t>    início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nomeDoCorrentista</a:t>
            </a:r>
            <a:r>
              <a:rPr lang="pt-BR" sz="1600" dirty="0"/>
              <a:t> = nome;</a:t>
            </a:r>
          </a:p>
          <a:p>
            <a:r>
              <a:rPr lang="pt-BR" sz="1600" dirty="0"/>
              <a:t>	saldo = 0.00;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contaÉEspecial</a:t>
            </a:r>
            <a:r>
              <a:rPr lang="pt-BR" sz="1600" dirty="0"/>
              <a:t> = false;</a:t>
            </a:r>
          </a:p>
          <a:p>
            <a:r>
              <a:rPr lang="pt-BR" sz="1600" dirty="0"/>
              <a:t>    fim</a:t>
            </a:r>
          </a:p>
          <a:p>
            <a:r>
              <a:rPr lang="pt-BR" sz="1600" dirty="0"/>
              <a:t> 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5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2071150C-9640-49C8-975C-C911CB0B9171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23555" name="Text Box 1028"/>
          <p:cNvSpPr txBox="1">
            <a:spLocks noChangeArrowheads="1"/>
          </p:cNvSpPr>
          <p:nvPr/>
        </p:nvSpPr>
        <p:spPr bwMode="auto">
          <a:xfrm>
            <a:off x="939800" y="377826"/>
            <a:ext cx="10325100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4000" dirty="0"/>
              <a:t>Exemplo da conta bancária em pseudocódigo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 smtClean="0"/>
              <a:t>// Deposita um valor na conta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 smtClean="0"/>
              <a:t>    </a:t>
            </a:r>
            <a:r>
              <a:rPr lang="pt-BR" sz="1600" dirty="0" err="1"/>
              <a:t>operacao</a:t>
            </a:r>
            <a:r>
              <a:rPr lang="pt-BR" sz="1600" dirty="0"/>
              <a:t> deposita(valor)  // argumentos para operação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   início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	saldo = saldo + valor;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   fim</a:t>
            </a:r>
          </a:p>
          <a:p>
            <a:r>
              <a:rPr lang="pt-BR" sz="1600" dirty="0"/>
              <a:t>// Retira um valor na conta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operacao</a:t>
            </a:r>
            <a:r>
              <a:rPr lang="pt-BR" sz="1600" dirty="0"/>
              <a:t> retira(valor)  // argumentos para operação</a:t>
            </a:r>
          </a:p>
          <a:p>
            <a:r>
              <a:rPr lang="pt-BR" sz="1600" dirty="0"/>
              <a:t>    início</a:t>
            </a:r>
          </a:p>
          <a:p>
            <a:r>
              <a:rPr lang="pt-BR" sz="1600" dirty="0"/>
              <a:t>	se (</a:t>
            </a:r>
            <a:r>
              <a:rPr lang="pt-BR" sz="1600" dirty="0" err="1"/>
              <a:t>contaÉEspecial</a:t>
            </a:r>
            <a:r>
              <a:rPr lang="pt-BR" sz="1600" dirty="0"/>
              <a:t> == false) // a conta não é especial</a:t>
            </a:r>
          </a:p>
          <a:p>
            <a:r>
              <a:rPr lang="pt-BR" sz="1600" dirty="0"/>
              <a:t>	inicio</a:t>
            </a:r>
          </a:p>
          <a:p>
            <a:r>
              <a:rPr lang="pt-BR" sz="1600" dirty="0"/>
              <a:t>                	se (valor &lt;= saldo) // existe saldo suficiente</a:t>
            </a:r>
          </a:p>
          <a:p>
            <a:r>
              <a:rPr lang="pt-BR" sz="1600" dirty="0"/>
              <a:t>			saldo = saldo – valor;</a:t>
            </a:r>
          </a:p>
          <a:p>
            <a:r>
              <a:rPr lang="pt-BR" sz="1600" dirty="0"/>
              <a:t>	fim</a:t>
            </a:r>
          </a:p>
          <a:p>
            <a:r>
              <a:rPr lang="pt-BR" sz="1600" dirty="0"/>
              <a:t>	senão // conta especial, pode retirar a </a:t>
            </a:r>
            <a:r>
              <a:rPr lang="pt-BR" sz="1600" dirty="0" err="1"/>
              <a:t>contade</a:t>
            </a:r>
            <a:endParaRPr lang="pt-BR" sz="1600" dirty="0"/>
          </a:p>
          <a:p>
            <a:r>
              <a:rPr lang="pt-BR" sz="1600" dirty="0"/>
              <a:t>		saldo = saldo - valor;</a:t>
            </a:r>
          </a:p>
          <a:p>
            <a:r>
              <a:rPr lang="pt-BR" sz="1600" dirty="0"/>
              <a:t>    fim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operacao</a:t>
            </a:r>
            <a:r>
              <a:rPr lang="pt-BR" sz="1600" dirty="0"/>
              <a:t> </a:t>
            </a:r>
            <a:r>
              <a:rPr lang="pt-BR" sz="1600" dirty="0" err="1"/>
              <a:t>mostraDados</a:t>
            </a:r>
            <a:r>
              <a:rPr lang="pt-BR" sz="1600" dirty="0"/>
              <a:t>() // mostra os dados imprimindo seus valores</a:t>
            </a:r>
          </a:p>
          <a:p>
            <a:r>
              <a:rPr lang="pt-BR" sz="1600" dirty="0"/>
              <a:t>    inicio</a:t>
            </a:r>
          </a:p>
          <a:p>
            <a:r>
              <a:rPr lang="pt-BR" sz="1600" dirty="0"/>
              <a:t>	imprime “o nome do correntista é “ + </a:t>
            </a:r>
            <a:r>
              <a:rPr lang="pt-BR" sz="1600" dirty="0" err="1"/>
              <a:t>nomeDoCorrentista</a:t>
            </a:r>
            <a:r>
              <a:rPr lang="pt-BR" sz="1600" dirty="0"/>
              <a:t>;</a:t>
            </a:r>
          </a:p>
          <a:p>
            <a:r>
              <a:rPr lang="pt-BR" sz="1600" dirty="0"/>
              <a:t>	imprime “o saldo é “ + saldo;</a:t>
            </a:r>
          </a:p>
          <a:p>
            <a:r>
              <a:rPr lang="pt-BR" sz="1600" dirty="0"/>
              <a:t>	imprime se (</a:t>
            </a:r>
            <a:r>
              <a:rPr lang="pt-BR" sz="1600" dirty="0" err="1"/>
              <a:t>contaEEspecial</a:t>
            </a:r>
            <a:r>
              <a:rPr lang="pt-BR" sz="1600" dirty="0"/>
              <a:t>) imprime “A conta é especial”</a:t>
            </a:r>
          </a:p>
          <a:p>
            <a:r>
              <a:rPr lang="pt-BR" sz="1600" dirty="0"/>
              <a:t>    fim</a:t>
            </a:r>
          </a:p>
          <a:p>
            <a:r>
              <a:rPr lang="pt-BR" sz="1600" dirty="0"/>
              <a:t>Fim do modelo</a:t>
            </a:r>
          </a:p>
          <a:p>
            <a:r>
              <a:rPr lang="pt-BR" sz="1600" dirty="0"/>
              <a:t> 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2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C80E3046-E27F-4337-B01F-90EB7528A209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930275" y="509798"/>
            <a:ext cx="79009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/>
              <a:t>Mais exemplos de modelos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182814" y="1635126"/>
            <a:ext cx="78819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/>
              <a:t>Exemplo 3: Uma data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2189164" y="5108575"/>
            <a:ext cx="7881937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/>
              <a:t>Consideramos que o valor do mês é um inteiro;</a:t>
            </a:r>
          </a:p>
          <a:p>
            <a:pPr algn="just">
              <a:spcBef>
                <a:spcPct val="50000"/>
              </a:spcBef>
            </a:pPr>
            <a:r>
              <a:rPr lang="pt-BR" sz="2800"/>
              <a:t>Consideramos também que existem datas válidas e não válidas. Não válidas terão valor 0.</a:t>
            </a:r>
          </a:p>
        </p:txBody>
      </p:sp>
      <p:grpSp>
        <p:nvGrpSpPr>
          <p:cNvPr id="24582" name="Group 14"/>
          <p:cNvGrpSpPr>
            <a:grpSpLocks/>
          </p:cNvGrpSpPr>
          <p:nvPr/>
        </p:nvGrpSpPr>
        <p:grpSpPr bwMode="auto">
          <a:xfrm>
            <a:off x="3663950" y="2273301"/>
            <a:ext cx="4040188" cy="2708275"/>
            <a:chOff x="1348" y="1432"/>
            <a:chExt cx="2545" cy="1706"/>
          </a:xfrm>
        </p:grpSpPr>
        <p:sp>
          <p:nvSpPr>
            <p:cNvPr id="24583" name="Rectangle 8"/>
            <p:cNvSpPr>
              <a:spLocks noChangeArrowheads="1"/>
            </p:cNvSpPr>
            <p:nvPr/>
          </p:nvSpPr>
          <p:spPr bwMode="auto">
            <a:xfrm>
              <a:off x="1363" y="1432"/>
              <a:ext cx="2512" cy="17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584" name="Line 9"/>
            <p:cNvSpPr>
              <a:spLocks noChangeShapeType="1"/>
            </p:cNvSpPr>
            <p:nvPr/>
          </p:nvSpPr>
          <p:spPr bwMode="auto">
            <a:xfrm>
              <a:off x="1363" y="1709"/>
              <a:ext cx="24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585" name="Text Box 10"/>
            <p:cNvSpPr txBox="1">
              <a:spLocks noChangeArrowheads="1"/>
            </p:cNvSpPr>
            <p:nvPr/>
          </p:nvSpPr>
          <p:spPr bwMode="auto">
            <a:xfrm>
              <a:off x="1348" y="1455"/>
              <a:ext cx="22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b="1"/>
                <a:t>Data</a:t>
              </a:r>
            </a:p>
          </p:txBody>
        </p:sp>
        <p:sp>
          <p:nvSpPr>
            <p:cNvPr id="24586" name="Text Box 11"/>
            <p:cNvSpPr txBox="1">
              <a:spLocks noChangeArrowheads="1"/>
            </p:cNvSpPr>
            <p:nvPr/>
          </p:nvSpPr>
          <p:spPr bwMode="auto">
            <a:xfrm>
              <a:off x="1375" y="1699"/>
              <a:ext cx="2190" cy="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pt-BR"/>
                <a:t>dia</a:t>
              </a:r>
            </a:p>
            <a:p>
              <a:pPr>
                <a:spcBef>
                  <a:spcPct val="20000"/>
                </a:spcBef>
              </a:pPr>
              <a:r>
                <a:rPr lang="pt-BR"/>
                <a:t>mês</a:t>
              </a:r>
            </a:p>
            <a:p>
              <a:pPr>
                <a:spcBef>
                  <a:spcPct val="20000"/>
                </a:spcBef>
              </a:pPr>
              <a:r>
                <a:rPr lang="pt-BR"/>
                <a:t>ano</a:t>
              </a:r>
            </a:p>
          </p:txBody>
        </p:sp>
        <p:sp>
          <p:nvSpPr>
            <p:cNvPr id="24587" name="Line 12"/>
            <p:cNvSpPr>
              <a:spLocks noChangeShapeType="1"/>
            </p:cNvSpPr>
            <p:nvPr/>
          </p:nvSpPr>
          <p:spPr bwMode="auto">
            <a:xfrm>
              <a:off x="1359" y="2401"/>
              <a:ext cx="25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588" name="Text Box 13"/>
            <p:cNvSpPr txBox="1">
              <a:spLocks noChangeArrowheads="1"/>
            </p:cNvSpPr>
            <p:nvPr/>
          </p:nvSpPr>
          <p:spPr bwMode="auto">
            <a:xfrm>
              <a:off x="1357" y="2435"/>
              <a:ext cx="2536" cy="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pt-BR"/>
                <a:t>inicializaData(d,m,a)</a:t>
              </a:r>
            </a:p>
            <a:p>
              <a:pPr>
                <a:spcBef>
                  <a:spcPct val="20000"/>
                </a:spcBef>
              </a:pPr>
              <a:r>
                <a:rPr lang="pt-BR"/>
                <a:t>dataÉVálida(d,m,a)</a:t>
              </a:r>
            </a:p>
            <a:p>
              <a:pPr>
                <a:spcBef>
                  <a:spcPct val="20000"/>
                </a:spcBef>
              </a:pPr>
              <a:r>
                <a:rPr lang="pt-BR"/>
                <a:t>mostraData()</a:t>
              </a:r>
            </a:p>
          </p:txBody>
        </p:sp>
      </p:grpSp>
      <p:sp>
        <p:nvSpPr>
          <p:cNvPr id="14" name="Retângulo 13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20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A44EC2DF-7AC3-4DEE-8A5A-BF0020D556B8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558800" y="712789"/>
            <a:ext cx="954246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/>
              <a:t>Exercício:</a:t>
            </a:r>
            <a:r>
              <a:rPr lang="pt-BR" sz="4400" dirty="0"/>
              <a:t> </a:t>
            </a:r>
          </a:p>
          <a:p>
            <a:pPr algn="just">
              <a:spcBef>
                <a:spcPct val="50000"/>
              </a:spcBef>
            </a:pPr>
            <a:r>
              <a:rPr lang="pt-BR" sz="2000" dirty="0" smtClean="0"/>
              <a:t>Implementar </a:t>
            </a:r>
            <a:r>
              <a:rPr lang="pt-BR" sz="2000" dirty="0"/>
              <a:t>em </a:t>
            </a:r>
            <a:r>
              <a:rPr lang="pt-BR" sz="2000" dirty="0" err="1"/>
              <a:t>pseudo</a:t>
            </a:r>
            <a:r>
              <a:rPr lang="pt-BR" sz="2000" dirty="0"/>
              <a:t> código </a:t>
            </a:r>
            <a:r>
              <a:rPr lang="pt-BR" sz="2000" dirty="0" smtClean="0"/>
              <a:t>a classe escolhida </a:t>
            </a:r>
            <a:r>
              <a:rPr lang="pt-BR" sz="2000" dirty="0"/>
              <a:t>pela equipe no exercício anterior.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54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Objetivo</a:t>
            </a:r>
          </a:p>
          <a:p>
            <a:pPr lvl="1"/>
            <a:r>
              <a:rPr lang="pt-BR" dirty="0" smtClean="0"/>
              <a:t>Resolver </a:t>
            </a:r>
            <a:r>
              <a:rPr lang="pt-BR" dirty="0"/>
              <a:t>problemas utilizando a programação </a:t>
            </a:r>
            <a:r>
              <a:rPr lang="pt-BR" dirty="0" smtClean="0"/>
              <a:t>estruturada</a:t>
            </a:r>
          </a:p>
          <a:p>
            <a:pPr lvl="1"/>
            <a:r>
              <a:rPr lang="pt-BR" dirty="0" smtClean="0"/>
              <a:t>Identificar </a:t>
            </a:r>
            <a:r>
              <a:rPr lang="pt-BR" dirty="0"/>
              <a:t>os principais conceitos da programação orientada a </a:t>
            </a:r>
            <a:r>
              <a:rPr lang="pt-BR" dirty="0" smtClean="0"/>
              <a:t>objetos</a:t>
            </a:r>
          </a:p>
          <a:p>
            <a:pPr lvl="1"/>
            <a:r>
              <a:rPr lang="pt-BR" dirty="0" smtClean="0"/>
              <a:t>Avaliar </a:t>
            </a:r>
            <a:r>
              <a:rPr lang="pt-BR" dirty="0"/>
              <a:t>as vantagens e desvantagens do paradigma orientado a </a:t>
            </a:r>
            <a:r>
              <a:rPr lang="pt-BR" dirty="0" smtClean="0"/>
              <a:t>objetos</a:t>
            </a:r>
          </a:p>
          <a:p>
            <a:pPr lvl="1"/>
            <a:r>
              <a:rPr lang="pt-BR" dirty="0" smtClean="0"/>
              <a:t>Comparar </a:t>
            </a:r>
            <a:r>
              <a:rPr lang="pt-BR" dirty="0"/>
              <a:t>algoritmos estruturados a algoritmos orientado a objetos 	</a:t>
            </a:r>
            <a:r>
              <a:rPr lang="pt-BR" dirty="0" smtClean="0"/>
              <a:t>	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Bibliografia básica</a:t>
            </a:r>
          </a:p>
          <a:p>
            <a:pPr lvl="1"/>
            <a:r>
              <a:rPr lang="pt-BR" dirty="0"/>
              <a:t>Artigo </a:t>
            </a:r>
            <a:r>
              <a:rPr lang="pt-BR" dirty="0" err="1"/>
              <a:t>Devmedia</a:t>
            </a:r>
            <a:r>
              <a:rPr lang="pt-BR" dirty="0"/>
              <a:t>: “Principais conceitos da Programação Orientada a Objetos” Disponível em: https://www.devmedia.com.br/principais-conceitos-da-programacao-orientada-a-objetos/32285 	</a:t>
            </a:r>
          </a:p>
          <a:p>
            <a:pPr lvl="1"/>
            <a:r>
              <a:rPr lang="pt-BR" dirty="0"/>
              <a:t>Livro: FURGERI, S. Programação orientada a objetos: Conceitos e Técnicas. São Paulo: Érica, 2016. 168p. 	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	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8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FEAA85B6-F7F4-4DBE-BB75-3CA773B4E420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9219" name="Text Box 1028"/>
          <p:cNvSpPr txBox="1">
            <a:spLocks noChangeArrowheads="1"/>
          </p:cNvSpPr>
          <p:nvPr/>
        </p:nvSpPr>
        <p:spPr bwMode="auto">
          <a:xfrm>
            <a:off x="571500" y="712789"/>
            <a:ext cx="95297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/>
              <a:t>O que é um programa de computador?</a:t>
            </a:r>
          </a:p>
        </p:txBody>
      </p:sp>
      <p:sp>
        <p:nvSpPr>
          <p:cNvPr id="9220" name="Text Box 1029"/>
          <p:cNvSpPr txBox="1">
            <a:spLocks noChangeArrowheads="1"/>
          </p:cNvSpPr>
          <p:nvPr/>
        </p:nvSpPr>
        <p:spPr bwMode="auto">
          <a:xfrm>
            <a:off x="1333500" y="1692275"/>
            <a:ext cx="8731251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/>
              <a:t>Conjunto de comandos e regras que um programador deve conhecer para poder manipular os recursos de um computador.</a:t>
            </a:r>
          </a:p>
          <a:p>
            <a:pPr algn="just">
              <a:spcBef>
                <a:spcPct val="50000"/>
              </a:spcBef>
            </a:pPr>
            <a:r>
              <a:rPr lang="pt-BR" sz="2800"/>
              <a:t>São escritos em uma linguagem de programação.</a:t>
            </a:r>
          </a:p>
          <a:p>
            <a:pPr algn="just">
              <a:spcBef>
                <a:spcPct val="50000"/>
              </a:spcBef>
            </a:pPr>
            <a:r>
              <a:rPr lang="pt-BR" sz="2800"/>
              <a:t>Para que um programa possa ser executado deve ser traduzido para uma linguagem que possa ser compreendida pelo computador através de um compilador.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0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FEAA85B6-F7F4-4DBE-BB75-3CA773B4E420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9219" name="Text Box 1028"/>
          <p:cNvSpPr txBox="1">
            <a:spLocks noChangeArrowheads="1"/>
          </p:cNvSpPr>
          <p:nvPr/>
        </p:nvSpPr>
        <p:spPr bwMode="auto">
          <a:xfrm>
            <a:off x="571500" y="712789"/>
            <a:ext cx="95297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 smtClean="0"/>
              <a:t>Voltando a programação estruturada ...</a:t>
            </a:r>
            <a:endParaRPr lang="pt-BR" sz="4000" dirty="0"/>
          </a:p>
        </p:txBody>
      </p:sp>
      <p:sp>
        <p:nvSpPr>
          <p:cNvPr id="9220" name="Text Box 1029"/>
          <p:cNvSpPr txBox="1">
            <a:spLocks noChangeArrowheads="1"/>
          </p:cNvSpPr>
          <p:nvPr/>
        </p:nvSpPr>
        <p:spPr bwMode="auto">
          <a:xfrm>
            <a:off x="1333500" y="1692275"/>
            <a:ext cx="8731251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 smtClean="0"/>
              <a:t>Uma forma </a:t>
            </a:r>
            <a:r>
              <a:rPr lang="pt-BR" sz="2800" dirty="0"/>
              <a:t>de programação de computadores que preconiza que todos os programas possíveis podem ser reduzidos a apenas três estruturas: sequência, decisão e iteração (esta última também é chamada de repetição</a:t>
            </a:r>
            <a:r>
              <a:rPr lang="pt-BR" sz="2800" dirty="0" smtClean="0"/>
              <a:t>)</a:t>
            </a:r>
          </a:p>
          <a:p>
            <a:pPr algn="just">
              <a:spcBef>
                <a:spcPct val="50000"/>
              </a:spcBef>
            </a:pPr>
            <a:endParaRPr lang="pt-BR" sz="2800" dirty="0"/>
          </a:p>
          <a:p>
            <a:pPr algn="just">
              <a:spcBef>
                <a:spcPct val="50000"/>
              </a:spcBef>
            </a:pPr>
            <a:r>
              <a:rPr lang="pt-BR" sz="2800" dirty="0" smtClean="0"/>
              <a:t>Programação modular, que utiliza sub-rotinas e funções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FEAA85B6-F7F4-4DBE-BB75-3CA773B4E420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9219" name="Text Box 1028"/>
          <p:cNvSpPr txBox="1">
            <a:spLocks noChangeArrowheads="1"/>
          </p:cNvSpPr>
          <p:nvPr/>
        </p:nvSpPr>
        <p:spPr bwMode="auto">
          <a:xfrm>
            <a:off x="571500" y="712789"/>
            <a:ext cx="95297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 smtClean="0"/>
              <a:t>Analisando alguns desses conceitos</a:t>
            </a:r>
            <a:endParaRPr lang="pt-BR" sz="4000" dirty="0"/>
          </a:p>
        </p:txBody>
      </p:sp>
      <p:sp>
        <p:nvSpPr>
          <p:cNvPr id="9220" name="Text Box 1029"/>
          <p:cNvSpPr txBox="1">
            <a:spLocks noChangeArrowheads="1"/>
          </p:cNvSpPr>
          <p:nvPr/>
        </p:nvSpPr>
        <p:spPr bwMode="auto">
          <a:xfrm>
            <a:off x="1333500" y="1692275"/>
            <a:ext cx="8731251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 smtClean="0"/>
              <a:t>Sequência</a:t>
            </a:r>
          </a:p>
          <a:p>
            <a:pPr algn="just">
              <a:spcBef>
                <a:spcPct val="50000"/>
              </a:spcBef>
            </a:pPr>
            <a:r>
              <a:rPr lang="pt-BR" sz="2800" dirty="0" smtClean="0"/>
              <a:t>Decisão</a:t>
            </a:r>
          </a:p>
          <a:p>
            <a:pPr algn="just">
              <a:spcBef>
                <a:spcPct val="50000"/>
              </a:spcBef>
            </a:pPr>
            <a:r>
              <a:rPr lang="pt-BR" sz="2800" dirty="0" smtClean="0"/>
              <a:t>Iteração</a:t>
            </a:r>
          </a:p>
          <a:p>
            <a:pPr algn="just">
              <a:spcBef>
                <a:spcPct val="50000"/>
              </a:spcBef>
            </a:pPr>
            <a:r>
              <a:rPr lang="pt-BR" sz="2800" dirty="0" smtClean="0"/>
              <a:t>Sub-rotinas</a:t>
            </a:r>
          </a:p>
          <a:p>
            <a:pPr algn="just">
              <a:spcBef>
                <a:spcPct val="50000"/>
              </a:spcBef>
            </a:pPr>
            <a:r>
              <a:rPr lang="pt-BR" sz="2800" dirty="0" smtClean="0"/>
              <a:t>Funções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70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4C402B77-0628-41AF-AA55-439EC1D7ED23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182814" y="1692276"/>
            <a:ext cx="78819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endParaRPr lang="pt-BR" sz="2800" i="1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508000" y="719139"/>
            <a:ext cx="101600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/>
              <a:t>O que é Programação Orientada a Objetos?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647031" y="1706820"/>
            <a:ext cx="788193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i="1" dirty="0"/>
              <a:t>POO</a:t>
            </a:r>
            <a:r>
              <a:rPr lang="pt-BR" sz="2800" dirty="0"/>
              <a:t> é um paradigma de programação de computadores onde se usam </a:t>
            </a:r>
            <a:r>
              <a:rPr lang="pt-BR" sz="2800" b="1" i="1" dirty="0">
                <a:solidFill>
                  <a:schemeClr val="accent1"/>
                </a:solidFill>
              </a:rPr>
              <a:t>classes</a:t>
            </a:r>
            <a:r>
              <a:rPr lang="pt-BR" sz="2800" dirty="0">
                <a:solidFill>
                  <a:schemeClr val="accent1"/>
                </a:solidFill>
              </a:rPr>
              <a:t> </a:t>
            </a:r>
            <a:r>
              <a:rPr lang="pt-BR" sz="2800" dirty="0"/>
              <a:t>e </a:t>
            </a:r>
            <a:r>
              <a:rPr lang="pt-BR" sz="2800" b="1" i="1" dirty="0" smtClean="0">
                <a:solidFill>
                  <a:schemeClr val="accent1"/>
                </a:solidFill>
              </a:rPr>
              <a:t>objetos</a:t>
            </a:r>
            <a:r>
              <a:rPr lang="pt-BR" sz="2800" dirty="0" smtClean="0"/>
              <a:t>, </a:t>
            </a:r>
            <a:r>
              <a:rPr lang="pt-BR" sz="2800" dirty="0"/>
              <a:t>criados a partir dos </a:t>
            </a:r>
            <a:r>
              <a:rPr lang="pt-BR" sz="2800" b="1" i="1" dirty="0">
                <a:solidFill>
                  <a:schemeClr val="accent1"/>
                </a:solidFill>
              </a:rPr>
              <a:t>modelos</a:t>
            </a:r>
            <a:r>
              <a:rPr lang="pt-BR" sz="2800" dirty="0">
                <a:solidFill>
                  <a:schemeClr val="accent1"/>
                </a:solidFill>
              </a:rPr>
              <a:t> </a:t>
            </a:r>
            <a:r>
              <a:rPr lang="pt-BR" sz="2800" dirty="0"/>
              <a:t>descritos anteriormente, para representar e processar dados usando programas de computadores</a:t>
            </a:r>
            <a:r>
              <a:rPr lang="pt-BR" sz="2800" dirty="0" smtClean="0"/>
              <a:t>.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3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AB31FB62-F8BC-4D36-AB40-54FD63A9E5A7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635000" y="712789"/>
            <a:ext cx="94662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/>
              <a:t>O que são Modelos?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1041400" y="1692276"/>
            <a:ext cx="9023351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Modelos são representações simplificadas de objetos, pessoas, itens, tarefas, processos, conceitos, </a:t>
            </a:r>
            <a:r>
              <a:rPr lang="pt-BR" sz="2800" dirty="0" err="1"/>
              <a:t>idéias</a:t>
            </a:r>
            <a:r>
              <a:rPr lang="pt-BR" sz="2800" dirty="0"/>
              <a:t> etc. São usados comumente por pessoas no seu dia-a-dia, independente do uso de computadores.</a:t>
            </a:r>
          </a:p>
        </p:txBody>
      </p:sp>
      <p:grpSp>
        <p:nvGrpSpPr>
          <p:cNvPr id="13317" name="Group 29"/>
          <p:cNvGrpSpPr>
            <a:grpSpLocks/>
          </p:cNvGrpSpPr>
          <p:nvPr/>
        </p:nvGrpSpPr>
        <p:grpSpPr bwMode="auto">
          <a:xfrm>
            <a:off x="2328863" y="4024314"/>
            <a:ext cx="7607300" cy="2725737"/>
            <a:chOff x="507" y="2223"/>
            <a:chExt cx="4792" cy="1717"/>
          </a:xfrm>
        </p:grpSpPr>
        <p:grpSp>
          <p:nvGrpSpPr>
            <p:cNvPr id="13318" name="Group 30"/>
            <p:cNvGrpSpPr>
              <a:grpSpLocks/>
            </p:cNvGrpSpPr>
            <p:nvPr/>
          </p:nvGrpSpPr>
          <p:grpSpPr bwMode="auto">
            <a:xfrm>
              <a:off x="507" y="2223"/>
              <a:ext cx="4792" cy="1717"/>
              <a:chOff x="507" y="2223"/>
              <a:chExt cx="4792" cy="1717"/>
            </a:xfrm>
          </p:grpSpPr>
          <p:sp>
            <p:nvSpPr>
              <p:cNvPr id="13337" name="Rectangle 31"/>
              <p:cNvSpPr>
                <a:spLocks noChangeArrowheads="1"/>
              </p:cNvSpPr>
              <p:nvPr/>
            </p:nvSpPr>
            <p:spPr bwMode="auto">
              <a:xfrm>
                <a:off x="518" y="2223"/>
                <a:ext cx="4770" cy="171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38" name="Rectangle 32"/>
              <p:cNvSpPr>
                <a:spLocks noChangeArrowheads="1"/>
              </p:cNvSpPr>
              <p:nvPr/>
            </p:nvSpPr>
            <p:spPr bwMode="auto">
              <a:xfrm>
                <a:off x="507" y="2223"/>
                <a:ext cx="4781" cy="3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39" name="Text Box 33"/>
              <p:cNvSpPr txBox="1">
                <a:spLocks noChangeArrowheads="1"/>
              </p:cNvSpPr>
              <p:nvPr/>
            </p:nvSpPr>
            <p:spPr bwMode="auto">
              <a:xfrm>
                <a:off x="530" y="2243"/>
                <a:ext cx="47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sz="2000"/>
                  <a:t>Restaurante Caseiro Hipotético</a:t>
                </a:r>
              </a:p>
            </p:txBody>
          </p:sp>
        </p:grpSp>
        <p:grpSp>
          <p:nvGrpSpPr>
            <p:cNvPr id="13319" name="Group 34"/>
            <p:cNvGrpSpPr>
              <a:grpSpLocks/>
            </p:cNvGrpSpPr>
            <p:nvPr/>
          </p:nvGrpSpPr>
          <p:grpSpPr bwMode="auto">
            <a:xfrm>
              <a:off x="551" y="2604"/>
              <a:ext cx="1520" cy="1270"/>
              <a:chOff x="611" y="2604"/>
              <a:chExt cx="1520" cy="1270"/>
            </a:xfrm>
          </p:grpSpPr>
          <p:sp>
            <p:nvSpPr>
              <p:cNvPr id="13332" name="Rectangle 35"/>
              <p:cNvSpPr>
                <a:spLocks noChangeArrowheads="1"/>
              </p:cNvSpPr>
              <p:nvPr/>
            </p:nvSpPr>
            <p:spPr bwMode="auto">
              <a:xfrm>
                <a:off x="611" y="2604"/>
                <a:ext cx="1520" cy="126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33" name="Text Box 36"/>
              <p:cNvSpPr txBox="1">
                <a:spLocks noChangeArrowheads="1"/>
              </p:cNvSpPr>
              <p:nvPr/>
            </p:nvSpPr>
            <p:spPr bwMode="auto">
              <a:xfrm>
                <a:off x="639" y="2624"/>
                <a:ext cx="119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Mesa 1</a:t>
                </a:r>
              </a:p>
            </p:txBody>
          </p:sp>
          <p:sp>
            <p:nvSpPr>
              <p:cNvPr id="13334" name="Line 37"/>
              <p:cNvSpPr>
                <a:spLocks noChangeShapeType="1"/>
              </p:cNvSpPr>
              <p:nvPr/>
            </p:nvSpPr>
            <p:spPr bwMode="auto">
              <a:xfrm flipV="1">
                <a:off x="622" y="2834"/>
                <a:ext cx="14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35" name="Text Box 38"/>
              <p:cNvSpPr txBox="1">
                <a:spLocks noChangeArrowheads="1"/>
              </p:cNvSpPr>
              <p:nvPr/>
            </p:nvSpPr>
            <p:spPr bwMode="auto">
              <a:xfrm>
                <a:off x="643" y="2863"/>
                <a:ext cx="1278" cy="1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Kg refeição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/>
                  <a:t>Sobremesa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/>
                  <a:t>Refrigerante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/>
                  <a:t>Cerveja</a:t>
                </a:r>
              </a:p>
            </p:txBody>
          </p:sp>
          <p:sp>
            <p:nvSpPr>
              <p:cNvPr id="13336" name="Line 39"/>
              <p:cNvSpPr>
                <a:spLocks noChangeShapeType="1"/>
              </p:cNvSpPr>
              <p:nvPr/>
            </p:nvSpPr>
            <p:spPr bwMode="auto">
              <a:xfrm>
                <a:off x="1601" y="2857"/>
                <a:ext cx="0" cy="10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3320" name="Group 40"/>
            <p:cNvGrpSpPr>
              <a:grpSpLocks/>
            </p:cNvGrpSpPr>
            <p:nvPr/>
          </p:nvGrpSpPr>
          <p:grpSpPr bwMode="auto">
            <a:xfrm>
              <a:off x="2151" y="2608"/>
              <a:ext cx="1520" cy="1270"/>
              <a:chOff x="611" y="2604"/>
              <a:chExt cx="1520" cy="1270"/>
            </a:xfrm>
          </p:grpSpPr>
          <p:sp>
            <p:nvSpPr>
              <p:cNvPr id="13327" name="Rectangle 41"/>
              <p:cNvSpPr>
                <a:spLocks noChangeArrowheads="1"/>
              </p:cNvSpPr>
              <p:nvPr/>
            </p:nvSpPr>
            <p:spPr bwMode="auto">
              <a:xfrm>
                <a:off x="611" y="2604"/>
                <a:ext cx="1520" cy="126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28" name="Text Box 42"/>
              <p:cNvSpPr txBox="1">
                <a:spLocks noChangeArrowheads="1"/>
              </p:cNvSpPr>
              <p:nvPr/>
            </p:nvSpPr>
            <p:spPr bwMode="auto">
              <a:xfrm>
                <a:off x="639" y="2624"/>
                <a:ext cx="119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Mesa 2</a:t>
                </a:r>
              </a:p>
            </p:txBody>
          </p:sp>
          <p:sp>
            <p:nvSpPr>
              <p:cNvPr id="13329" name="Line 43"/>
              <p:cNvSpPr>
                <a:spLocks noChangeShapeType="1"/>
              </p:cNvSpPr>
              <p:nvPr/>
            </p:nvSpPr>
            <p:spPr bwMode="auto">
              <a:xfrm flipV="1">
                <a:off x="622" y="2834"/>
                <a:ext cx="14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30" name="Text Box 44"/>
              <p:cNvSpPr txBox="1">
                <a:spLocks noChangeArrowheads="1"/>
              </p:cNvSpPr>
              <p:nvPr/>
            </p:nvSpPr>
            <p:spPr bwMode="auto">
              <a:xfrm>
                <a:off x="643" y="2863"/>
                <a:ext cx="1278" cy="1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Kg refeição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/>
                  <a:t>Sobremesa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/>
                  <a:t>Refrigerante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/>
                  <a:t>Cerveja</a:t>
                </a:r>
              </a:p>
            </p:txBody>
          </p:sp>
          <p:sp>
            <p:nvSpPr>
              <p:cNvPr id="13331" name="Line 45"/>
              <p:cNvSpPr>
                <a:spLocks noChangeShapeType="1"/>
              </p:cNvSpPr>
              <p:nvPr/>
            </p:nvSpPr>
            <p:spPr bwMode="auto">
              <a:xfrm>
                <a:off x="1601" y="2857"/>
                <a:ext cx="0" cy="10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3321" name="Group 46"/>
            <p:cNvGrpSpPr>
              <a:grpSpLocks/>
            </p:cNvGrpSpPr>
            <p:nvPr/>
          </p:nvGrpSpPr>
          <p:grpSpPr bwMode="auto">
            <a:xfrm>
              <a:off x="3739" y="2624"/>
              <a:ext cx="1520" cy="1270"/>
              <a:chOff x="611" y="2604"/>
              <a:chExt cx="1520" cy="1270"/>
            </a:xfrm>
          </p:grpSpPr>
          <p:sp>
            <p:nvSpPr>
              <p:cNvPr id="13322" name="Rectangle 47"/>
              <p:cNvSpPr>
                <a:spLocks noChangeArrowheads="1"/>
              </p:cNvSpPr>
              <p:nvPr/>
            </p:nvSpPr>
            <p:spPr bwMode="auto">
              <a:xfrm>
                <a:off x="611" y="2604"/>
                <a:ext cx="1520" cy="126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23" name="Text Box 48"/>
              <p:cNvSpPr txBox="1">
                <a:spLocks noChangeArrowheads="1"/>
              </p:cNvSpPr>
              <p:nvPr/>
            </p:nvSpPr>
            <p:spPr bwMode="auto">
              <a:xfrm>
                <a:off x="639" y="2624"/>
                <a:ext cx="119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Mesa 3</a:t>
                </a:r>
              </a:p>
            </p:txBody>
          </p:sp>
          <p:sp>
            <p:nvSpPr>
              <p:cNvPr id="13324" name="Line 49"/>
              <p:cNvSpPr>
                <a:spLocks noChangeShapeType="1"/>
              </p:cNvSpPr>
              <p:nvPr/>
            </p:nvSpPr>
            <p:spPr bwMode="auto">
              <a:xfrm flipV="1">
                <a:off x="622" y="2834"/>
                <a:ext cx="14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25" name="Text Box 50"/>
              <p:cNvSpPr txBox="1">
                <a:spLocks noChangeArrowheads="1"/>
              </p:cNvSpPr>
              <p:nvPr/>
            </p:nvSpPr>
            <p:spPr bwMode="auto">
              <a:xfrm>
                <a:off x="643" y="2863"/>
                <a:ext cx="1278" cy="1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Kg refeição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/>
                  <a:t>Sobremesa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/>
                  <a:t>Refrigerante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/>
                  <a:t>Cerveja</a:t>
                </a:r>
              </a:p>
            </p:txBody>
          </p:sp>
          <p:sp>
            <p:nvSpPr>
              <p:cNvPr id="13326" name="Line 51"/>
              <p:cNvSpPr>
                <a:spLocks noChangeShapeType="1"/>
              </p:cNvSpPr>
              <p:nvPr/>
            </p:nvSpPr>
            <p:spPr bwMode="auto">
              <a:xfrm>
                <a:off x="1601" y="2857"/>
                <a:ext cx="0" cy="10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29" name="Retângulo 28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8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1C64A130-2B23-42ED-BB20-0E81128995DE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14339" name="Text Box 27"/>
          <p:cNvSpPr txBox="1">
            <a:spLocks noChangeArrowheads="1"/>
          </p:cNvSpPr>
          <p:nvPr/>
        </p:nvSpPr>
        <p:spPr bwMode="auto">
          <a:xfrm>
            <a:off x="914400" y="712789"/>
            <a:ext cx="91868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/>
              <a:t>O que são Modelos?</a:t>
            </a:r>
          </a:p>
        </p:txBody>
      </p:sp>
      <p:sp>
        <p:nvSpPr>
          <p:cNvPr id="14340" name="Text Box 28"/>
          <p:cNvSpPr txBox="1">
            <a:spLocks noChangeArrowheads="1"/>
          </p:cNvSpPr>
          <p:nvPr/>
        </p:nvSpPr>
        <p:spPr bwMode="auto">
          <a:xfrm>
            <a:off x="914400" y="1692276"/>
            <a:ext cx="9150351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O quadro branco é um modelo do restaurante, representando de forma simplificada as informações do restaurante necessárias para contabilizar os pedidos.</a:t>
            </a:r>
          </a:p>
          <a:p>
            <a:pPr algn="just">
              <a:spcBef>
                <a:spcPct val="50000"/>
              </a:spcBef>
            </a:pPr>
            <a:r>
              <a:rPr lang="pt-BR" sz="2800" dirty="0"/>
              <a:t>O modelo representa certos </a:t>
            </a:r>
            <a:r>
              <a:rPr lang="pt-BR" sz="2800" b="1" i="1" dirty="0">
                <a:solidFill>
                  <a:schemeClr val="accent1"/>
                </a:solidFill>
              </a:rPr>
              <a:t>dados</a:t>
            </a:r>
            <a:r>
              <a:rPr lang="pt-BR" sz="2800" dirty="0">
                <a:solidFill>
                  <a:schemeClr val="accent1"/>
                </a:solidFill>
              </a:rPr>
              <a:t> </a:t>
            </a:r>
            <a:r>
              <a:rPr lang="pt-BR" sz="2800" dirty="0"/>
              <a:t>ou informações. Os dados contidos no modelo são somente relevantes à abstração do mundo real feita.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2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5870ACAE-B6E6-482C-A4BF-BC562B138EA6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96900" y="712789"/>
            <a:ext cx="95043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 smtClean="0"/>
              <a:t>Modelos</a:t>
            </a:r>
            <a:endParaRPr lang="pt-BR" sz="4000" dirty="0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1079500" y="1420675"/>
            <a:ext cx="9226551" cy="517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800" dirty="0"/>
              <a:t>Um modelo normalmente contém </a:t>
            </a:r>
            <a:r>
              <a:rPr lang="pt-BR" sz="2800" b="1" i="1" dirty="0">
                <a:solidFill>
                  <a:schemeClr val="accent1"/>
                </a:solidFill>
              </a:rPr>
              <a:t>operações</a:t>
            </a:r>
            <a:r>
              <a:rPr lang="pt-BR" sz="2800" dirty="0">
                <a:solidFill>
                  <a:schemeClr val="accent1"/>
                </a:solidFill>
              </a:rPr>
              <a:t> </a:t>
            </a:r>
            <a:r>
              <a:rPr lang="pt-BR" sz="2800" dirty="0"/>
              <a:t>ou procedimentos associados a ele, por exemplo:</a:t>
            </a:r>
          </a:p>
          <a:p>
            <a:pPr lvl="1" algn="just">
              <a:spcBef>
                <a:spcPct val="10000"/>
              </a:spcBef>
              <a:buFontTx/>
              <a:buChar char="•"/>
            </a:pPr>
            <a:r>
              <a:rPr lang="pt-BR" sz="2400" dirty="0"/>
              <a:t> Inclusão de um pedido para uma mesa</a:t>
            </a:r>
          </a:p>
          <a:p>
            <a:pPr lvl="1" algn="just">
              <a:spcBef>
                <a:spcPct val="10000"/>
              </a:spcBef>
              <a:buFontTx/>
              <a:buChar char="•"/>
            </a:pPr>
            <a:r>
              <a:rPr lang="pt-BR" sz="2400" dirty="0"/>
              <a:t> Modificação do status de um pedido</a:t>
            </a:r>
          </a:p>
          <a:p>
            <a:pPr lvl="1" algn="just">
              <a:spcBef>
                <a:spcPct val="10000"/>
              </a:spcBef>
              <a:buFontTx/>
              <a:buChar char="•"/>
            </a:pPr>
            <a:r>
              <a:rPr lang="pt-BR" sz="2400" dirty="0"/>
              <a:t> Encerramento dos pedidos de uma mesa</a:t>
            </a:r>
          </a:p>
          <a:p>
            <a:pPr algn="just">
              <a:spcBef>
                <a:spcPct val="50000"/>
              </a:spcBef>
            </a:pPr>
            <a:r>
              <a:rPr lang="pt-BR" sz="2600" b="1" i="1" dirty="0">
                <a:solidFill>
                  <a:schemeClr val="accent1"/>
                </a:solidFill>
              </a:rPr>
              <a:t>Operações</a:t>
            </a:r>
            <a:r>
              <a:rPr lang="pt-BR" sz="2600" b="1" dirty="0">
                <a:solidFill>
                  <a:schemeClr val="accent1"/>
                </a:solidFill>
              </a:rPr>
              <a:t> </a:t>
            </a:r>
            <a:r>
              <a:rPr lang="pt-BR" sz="2600" b="1" dirty="0"/>
              <a:t>são listas de comandos que processarão os dados contidos no modelo.</a:t>
            </a:r>
          </a:p>
          <a:p>
            <a:pPr algn="just">
              <a:spcBef>
                <a:spcPct val="50000"/>
              </a:spcBef>
            </a:pPr>
            <a:r>
              <a:rPr lang="pt-BR" sz="2600" b="1" dirty="0"/>
              <a:t>Também é possível a criação de modelos que possuem somente dados ou somente operações.</a:t>
            </a:r>
          </a:p>
          <a:p>
            <a:pPr algn="just">
              <a:spcBef>
                <a:spcPct val="50000"/>
              </a:spcBef>
            </a:pPr>
            <a:r>
              <a:rPr lang="pt-BR" sz="2600" b="1" dirty="0"/>
              <a:t>Modelos podem conter submodelos e ser parte de outros modelos.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2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707</Words>
  <Application>Microsoft Office PowerPoint</Application>
  <PresentationFormat>Widescreen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Programação Orientada a Objetos Aula 1 –  Apresentação geral da OO e revisão de Programação Estruturada  Apresentação dos principais conteúdos abordados  Revisão dos conceitos de Programação Estruturada  Conceitos Iniciais de Orientação a Objetos   </vt:lpstr>
      <vt:lpstr>Plano de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 Aula 3 - MÉTODOS ÁGEIS DE DESENVOLVIMENTO DE SOFTWARE  - Programação Extrema (XP). Scrum.  - Gerenciamento ágil.  - Escalonamento de métodos ágeis.</dc:title>
  <dc:creator>Ana</dc:creator>
  <cp:lastModifiedBy>Ana</cp:lastModifiedBy>
  <cp:revision>27</cp:revision>
  <dcterms:created xsi:type="dcterms:W3CDTF">2018-02-07T22:03:14Z</dcterms:created>
  <dcterms:modified xsi:type="dcterms:W3CDTF">2019-02-06T21:47:27Z</dcterms:modified>
</cp:coreProperties>
</file>