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8" r:id="rId17"/>
    <p:sldId id="279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1780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792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0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559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9265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027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7857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422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822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471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391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03646-BD15-4B63-87ED-7B69DE070D59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921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400833"/>
            <a:ext cx="9144000" cy="3109130"/>
          </a:xfrm>
        </p:spPr>
        <p:txBody>
          <a:bodyPr>
            <a:normAutofit/>
          </a:bodyPr>
          <a:lstStyle/>
          <a:p>
            <a:r>
              <a:rPr lang="pt-BR"/>
              <a:t>Programação Orientada a Objetos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sz="2200" dirty="0" smtClean="0"/>
              <a:t>Aula 2 – Classes e Objetos</a:t>
            </a:r>
            <a:r>
              <a:rPr lang="pt-BR" sz="2200" dirty="0"/>
              <a:t>	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115605"/>
            <a:ext cx="9144000" cy="1655762"/>
          </a:xfrm>
        </p:spPr>
        <p:txBody>
          <a:bodyPr/>
          <a:lstStyle/>
          <a:p>
            <a:r>
              <a:rPr lang="pt-BR" dirty="0" smtClean="0"/>
              <a:t>Dra. Ana Patrícia F. Magalhães Mascarenhas</a:t>
            </a:r>
          </a:p>
          <a:p>
            <a:r>
              <a:rPr lang="pt-BR" dirty="0" smtClean="0"/>
              <a:t>anapatriciamagalhaes@gmail.com</a:t>
            </a:r>
          </a:p>
          <a:p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55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0B8260EF-54E6-455E-8878-8DAC517E3757}" type="slidenum">
              <a:rPr lang="pt-BR" smtClean="0"/>
              <a:pPr/>
              <a:t>10</a:t>
            </a:fld>
            <a:endParaRPr lang="pt-BR" smtClean="0"/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1219200" y="1692276"/>
            <a:ext cx="90836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sz="2800" dirty="0"/>
              <a:t>Dados nativos em Java (cont.)</a:t>
            </a:r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749300" y="2336801"/>
            <a:ext cx="9918700" cy="3744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pt-BR" sz="2800" dirty="0"/>
              <a:t>As operações básicas que podem ser feitas com o tipo numérico:</a:t>
            </a:r>
          </a:p>
          <a:p>
            <a:pPr marL="1143000" lvl="2" indent="-2286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pt-BR" sz="2400" dirty="0"/>
              <a:t>+ 	Soma</a:t>
            </a:r>
          </a:p>
          <a:p>
            <a:pPr marL="1143000" lvl="2" indent="-2286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pt-BR" sz="2400" dirty="0"/>
              <a:t>-	Subtração</a:t>
            </a:r>
          </a:p>
          <a:p>
            <a:pPr marL="1143000" lvl="2" indent="-2286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pt-BR" sz="2400" dirty="0"/>
              <a:t>/	Divisão</a:t>
            </a:r>
          </a:p>
          <a:p>
            <a:pPr marL="1143000" lvl="2" indent="-2286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pt-BR" sz="2400" dirty="0"/>
              <a:t>*	Multiplicação</a:t>
            </a:r>
          </a:p>
          <a:p>
            <a:pPr marL="1143000" lvl="2" indent="-2286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pt-BR" sz="2400" dirty="0"/>
              <a:t>%	Módulo (resto da divisão)</a:t>
            </a:r>
          </a:p>
          <a:p>
            <a:pPr marL="1143000" lvl="2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Ø"/>
            </a:pPr>
            <a:endParaRPr lang="pt-BR" sz="2400" dirty="0"/>
          </a:p>
          <a:p>
            <a:pPr marL="1143000" lvl="2" indent="-228600">
              <a:spcBef>
                <a:spcPct val="20000"/>
              </a:spcBef>
              <a:buClr>
                <a:schemeClr val="bg2"/>
              </a:buClr>
              <a:buSzPct val="65000"/>
            </a:pPr>
            <a:endParaRPr lang="pt-BR" sz="2400" dirty="0"/>
          </a:p>
          <a:p>
            <a:pPr marL="1143000" lvl="2" indent="-228600">
              <a:spcBef>
                <a:spcPct val="20000"/>
              </a:spcBef>
              <a:buClr>
                <a:schemeClr val="bg2"/>
              </a:buClr>
              <a:buSzPct val="65000"/>
            </a:pPr>
            <a:endParaRPr lang="pt-BR" sz="2400" dirty="0"/>
          </a:p>
          <a:p>
            <a:pPr marL="1143000" lvl="2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</a:pPr>
            <a:endParaRPr lang="pt-BR" sz="2000" b="1" dirty="0">
              <a:latin typeface="Courier New" pitchFamily="49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838200" y="365125"/>
            <a:ext cx="112649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Criando classes em Java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629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ABA6A827-864C-4043-BC4A-135B9A16EDBA}" type="slidenum">
              <a:rPr lang="pt-BR" smtClean="0"/>
              <a:pPr/>
              <a:t>11</a:t>
            </a:fld>
            <a:endParaRPr lang="pt-BR" smtClean="0"/>
          </a:p>
        </p:txBody>
      </p:sp>
      <p:sp>
        <p:nvSpPr>
          <p:cNvPr id="38916" name="Text Box 5"/>
          <p:cNvSpPr txBox="1">
            <a:spLocks noChangeArrowheads="1"/>
          </p:cNvSpPr>
          <p:nvPr/>
        </p:nvSpPr>
        <p:spPr bwMode="auto">
          <a:xfrm>
            <a:off x="939800" y="1692276"/>
            <a:ext cx="9363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sz="2800" dirty="0"/>
              <a:t>Dados nativos em Java (cont.)</a:t>
            </a:r>
          </a:p>
        </p:txBody>
      </p:sp>
      <p:sp>
        <p:nvSpPr>
          <p:cNvPr id="38917" name="Rectangle 6"/>
          <p:cNvSpPr>
            <a:spLocks noChangeArrowheads="1"/>
          </p:cNvSpPr>
          <p:nvPr/>
        </p:nvSpPr>
        <p:spPr bwMode="auto">
          <a:xfrm>
            <a:off x="533400" y="2336801"/>
            <a:ext cx="10134600" cy="3744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pt-BR" sz="2800" dirty="0"/>
              <a:t>Valores numéricos podem ser comparados com operadores que retornam um valor do tipo </a:t>
            </a:r>
            <a:r>
              <a:rPr lang="pt-BR" sz="2800" dirty="0" err="1"/>
              <a:t>boolean</a:t>
            </a:r>
            <a:r>
              <a:rPr lang="pt-BR" sz="2800" dirty="0"/>
              <a:t>. Os operadores são:</a:t>
            </a:r>
          </a:p>
          <a:p>
            <a:pPr marL="1143000" lvl="2" indent="-2286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pt-BR" sz="2400" dirty="0"/>
              <a:t>&lt; (menor)</a:t>
            </a:r>
          </a:p>
          <a:p>
            <a:pPr marL="1143000" lvl="2" indent="-2286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pt-BR" sz="2400" dirty="0"/>
              <a:t>&gt; (maior)</a:t>
            </a:r>
          </a:p>
          <a:p>
            <a:pPr marL="1143000" lvl="2" indent="-2286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pt-BR" sz="2400" dirty="0"/>
              <a:t>&lt;= (menor ou igual)</a:t>
            </a:r>
          </a:p>
          <a:p>
            <a:pPr marL="1143000" lvl="2" indent="-2286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pt-BR" sz="2400" dirty="0"/>
              <a:t>&gt;= (maior ou igual)</a:t>
            </a:r>
          </a:p>
          <a:p>
            <a:pPr marL="1143000" lvl="2" indent="-2286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pt-BR" sz="2400" dirty="0"/>
              <a:t>== (igual)</a:t>
            </a:r>
          </a:p>
          <a:p>
            <a:pPr marL="1143000" lvl="2" indent="-2286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pt-BR" sz="2400" dirty="0"/>
              <a:t>!= (diferente)</a:t>
            </a:r>
          </a:p>
          <a:p>
            <a:pPr marL="1143000" lvl="2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Ø"/>
            </a:pPr>
            <a:endParaRPr lang="pt-BR" sz="2400" dirty="0"/>
          </a:p>
          <a:p>
            <a:pPr marL="1143000" lvl="2" indent="-228600">
              <a:spcBef>
                <a:spcPct val="20000"/>
              </a:spcBef>
              <a:buClr>
                <a:schemeClr val="bg2"/>
              </a:buClr>
              <a:buSzPct val="65000"/>
            </a:pPr>
            <a:endParaRPr lang="pt-BR" sz="2400" dirty="0"/>
          </a:p>
          <a:p>
            <a:pPr marL="1143000" lvl="2" indent="-228600">
              <a:spcBef>
                <a:spcPct val="20000"/>
              </a:spcBef>
              <a:buClr>
                <a:schemeClr val="bg2"/>
              </a:buClr>
              <a:buSzPct val="65000"/>
            </a:pPr>
            <a:endParaRPr lang="pt-BR" sz="2400" dirty="0"/>
          </a:p>
          <a:p>
            <a:pPr marL="1143000" lvl="2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</a:pPr>
            <a:endParaRPr lang="pt-BR" sz="2000" b="1" dirty="0">
              <a:latin typeface="Courier New" pitchFamily="49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838200" y="365125"/>
            <a:ext cx="112649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Criando classes em Java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08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2DEBEF9E-B338-475B-BE21-59CA38E07A7A}" type="slidenum">
              <a:rPr lang="pt-BR" smtClean="0"/>
              <a:pPr/>
              <a:t>12</a:t>
            </a:fld>
            <a:endParaRPr lang="pt-BR" smtClean="0"/>
          </a:p>
        </p:txBody>
      </p:sp>
      <p:sp>
        <p:nvSpPr>
          <p:cNvPr id="39940" name="Text Box 1029"/>
          <p:cNvSpPr txBox="1">
            <a:spLocks noChangeArrowheads="1"/>
          </p:cNvSpPr>
          <p:nvPr/>
        </p:nvSpPr>
        <p:spPr bwMode="auto">
          <a:xfrm>
            <a:off x="950913" y="1568450"/>
            <a:ext cx="81200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sz="2800" dirty="0"/>
              <a:t>Dados nativos em Java (cont.)</a:t>
            </a:r>
          </a:p>
        </p:txBody>
      </p:sp>
      <p:sp>
        <p:nvSpPr>
          <p:cNvPr id="39941" name="Rectangle 1030"/>
          <p:cNvSpPr>
            <a:spLocks noChangeArrowheads="1"/>
          </p:cNvSpPr>
          <p:nvPr/>
        </p:nvSpPr>
        <p:spPr bwMode="auto">
          <a:xfrm>
            <a:off x="838200" y="2336801"/>
            <a:ext cx="9829800" cy="3744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pt-BR" sz="2800" dirty="0"/>
              <a:t>Valores booleanos podem ser combinados com três operadores lógicos. Que são:</a:t>
            </a:r>
          </a:p>
          <a:p>
            <a:pPr marL="1143000" lvl="2" indent="-2286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pt-BR" sz="2400" dirty="0"/>
              <a:t>&amp;&amp;  (E lógico)</a:t>
            </a:r>
          </a:p>
          <a:p>
            <a:pPr marL="1143000" lvl="2" indent="-2286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pt-BR" sz="2400" dirty="0"/>
              <a:t>|| (OU lógico)</a:t>
            </a:r>
          </a:p>
          <a:p>
            <a:pPr marL="1143000" lvl="2" indent="-2286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pt-BR" sz="2400" dirty="0"/>
              <a:t>! (NÃO lógico)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pt-BR" sz="2800" dirty="0"/>
              <a:t>Operação com instâncias da classe </a:t>
            </a:r>
            <a:r>
              <a:rPr lang="pt-BR" sz="2800" dirty="0" err="1"/>
              <a:t>String</a:t>
            </a:r>
            <a:r>
              <a:rPr lang="pt-BR" sz="2800" dirty="0"/>
              <a:t>.</a:t>
            </a:r>
          </a:p>
          <a:p>
            <a:pPr marL="1143000" lvl="2" indent="-2286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pt-BR" sz="2400" dirty="0"/>
              <a:t>+ (concatenação)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pt-BR" sz="2800" dirty="0" err="1"/>
              <a:t>Strings</a:t>
            </a:r>
            <a:r>
              <a:rPr lang="pt-BR" sz="2800" dirty="0"/>
              <a:t> não podem ser comparados com os operadores &gt;, &lt;, ==. </a:t>
            </a:r>
          </a:p>
          <a:p>
            <a:pPr marL="1143000" lvl="2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Ø"/>
            </a:pPr>
            <a:endParaRPr lang="pt-BR" sz="2400" dirty="0"/>
          </a:p>
          <a:p>
            <a:pPr marL="1143000" lvl="2" indent="-228600">
              <a:spcBef>
                <a:spcPct val="20000"/>
              </a:spcBef>
              <a:buClr>
                <a:schemeClr val="bg2"/>
              </a:buClr>
              <a:buSzPct val="65000"/>
            </a:pPr>
            <a:endParaRPr lang="pt-BR" sz="2400" dirty="0"/>
          </a:p>
          <a:p>
            <a:pPr marL="1143000" lvl="2" indent="-228600">
              <a:spcBef>
                <a:spcPct val="20000"/>
              </a:spcBef>
              <a:buClr>
                <a:schemeClr val="bg2"/>
              </a:buClr>
              <a:buSzPct val="65000"/>
            </a:pPr>
            <a:endParaRPr lang="pt-BR" sz="2400" dirty="0"/>
          </a:p>
          <a:p>
            <a:pPr marL="1143000" lvl="2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</a:pPr>
            <a:endParaRPr lang="pt-BR" sz="2000" b="1" dirty="0">
              <a:latin typeface="Courier New" pitchFamily="49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838200" y="365125"/>
            <a:ext cx="112649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Criando classes em Java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038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A5C63FFD-0CCB-4FC6-9A5F-C4F83D2C4301}" type="slidenum">
              <a:rPr lang="pt-BR" smtClean="0"/>
              <a:pPr/>
              <a:t>13</a:t>
            </a:fld>
            <a:endParaRPr lang="pt-BR" smtClean="0"/>
          </a:p>
        </p:txBody>
      </p:sp>
      <p:sp>
        <p:nvSpPr>
          <p:cNvPr id="40964" name="Text Box 5"/>
          <p:cNvSpPr txBox="1">
            <a:spLocks noChangeArrowheads="1"/>
          </p:cNvSpPr>
          <p:nvPr/>
        </p:nvSpPr>
        <p:spPr bwMode="auto">
          <a:xfrm>
            <a:off x="838200" y="1200150"/>
            <a:ext cx="9293225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sz="2400" b="1" dirty="0"/>
              <a:t>Declaração de campos de classes: </a:t>
            </a:r>
          </a:p>
          <a:p>
            <a:pPr lvl="1" algn="just">
              <a:spcBef>
                <a:spcPct val="50000"/>
              </a:spcBef>
            </a:pPr>
            <a:r>
              <a:rPr lang="pt-BR" sz="2000" dirty="0"/>
              <a:t>A declaração é simples, basta declarar o tipo de dado, seguindo dos nomes dos campos que são daquele tipo.</a:t>
            </a:r>
          </a:p>
          <a:p>
            <a:pPr lvl="1" algn="just">
              <a:spcBef>
                <a:spcPct val="50000"/>
              </a:spcBef>
            </a:pPr>
            <a:r>
              <a:rPr lang="pt-BR" sz="2000" dirty="0"/>
              <a:t>Podemos observar que, para cada dado do modelo existe um campo correspondente na classe.</a:t>
            </a:r>
          </a:p>
          <a:p>
            <a:pPr lvl="1" algn="just">
              <a:spcBef>
                <a:spcPct val="50000"/>
              </a:spcBef>
            </a:pPr>
            <a:r>
              <a:rPr lang="pt-BR" sz="2000" dirty="0"/>
              <a:t>Campos podem ser referências a uma classe. Sintaxe básica:</a:t>
            </a:r>
          </a:p>
          <a:p>
            <a:pPr lvl="1" algn="just">
              <a:spcBef>
                <a:spcPct val="50000"/>
              </a:spcBef>
            </a:pPr>
            <a:r>
              <a:rPr lang="pt-BR" sz="2000" dirty="0"/>
              <a:t>	</a:t>
            </a:r>
            <a:r>
              <a:rPr lang="pt-BR" sz="2000" dirty="0" err="1"/>
              <a:t>NomeDaClasse</a:t>
            </a:r>
            <a:r>
              <a:rPr lang="pt-BR" sz="2000" dirty="0"/>
              <a:t> </a:t>
            </a:r>
            <a:r>
              <a:rPr lang="pt-BR" sz="2000" dirty="0" err="1"/>
              <a:t>nomeDaReferencia</a:t>
            </a:r>
            <a:r>
              <a:rPr lang="pt-BR" sz="2000" dirty="0"/>
              <a:t> = new </a:t>
            </a:r>
            <a:r>
              <a:rPr lang="pt-BR" sz="2000" dirty="0" err="1"/>
              <a:t>NomeDaClasse</a:t>
            </a:r>
            <a:r>
              <a:rPr lang="pt-BR" sz="2000" dirty="0"/>
              <a:t>();</a:t>
            </a:r>
          </a:p>
          <a:p>
            <a:pPr lvl="1" algn="just">
              <a:spcBef>
                <a:spcPct val="50000"/>
              </a:spcBef>
            </a:pPr>
            <a:r>
              <a:rPr lang="pt-BR" sz="2000" dirty="0"/>
              <a:t>Exemplo: </a:t>
            </a:r>
          </a:p>
          <a:p>
            <a:pPr lvl="1" algn="just">
              <a:spcBef>
                <a:spcPct val="50000"/>
              </a:spcBef>
            </a:pPr>
            <a:r>
              <a:rPr lang="pt-BR" sz="2000" dirty="0"/>
              <a:t>	</a:t>
            </a:r>
            <a:r>
              <a:rPr lang="pt-BR" sz="2000" i="1" dirty="0" err="1">
                <a:solidFill>
                  <a:schemeClr val="accent1"/>
                </a:solidFill>
              </a:rPr>
              <a:t>class</a:t>
            </a:r>
            <a:r>
              <a:rPr lang="pt-BR" sz="2000" i="1" dirty="0">
                <a:solidFill>
                  <a:schemeClr val="accent1"/>
                </a:solidFill>
              </a:rPr>
              <a:t> </a:t>
            </a:r>
            <a:r>
              <a:rPr lang="pt-BR" sz="2000" i="1" dirty="0" err="1">
                <a:solidFill>
                  <a:schemeClr val="accent1"/>
                </a:solidFill>
              </a:rPr>
              <a:t>RegistroAcademico</a:t>
            </a:r>
            <a:r>
              <a:rPr lang="pt-BR" sz="2000" i="1" dirty="0">
                <a:solidFill>
                  <a:schemeClr val="accent1"/>
                </a:solidFill>
              </a:rPr>
              <a:t> {</a:t>
            </a:r>
          </a:p>
          <a:p>
            <a:pPr lvl="1" algn="just">
              <a:spcBef>
                <a:spcPct val="50000"/>
              </a:spcBef>
            </a:pPr>
            <a:r>
              <a:rPr lang="pt-BR" sz="2000" i="1" dirty="0">
                <a:solidFill>
                  <a:schemeClr val="accent1"/>
                </a:solidFill>
              </a:rPr>
              <a:t>	</a:t>
            </a:r>
            <a:r>
              <a:rPr lang="pt-BR" sz="2000" i="1" dirty="0" err="1">
                <a:solidFill>
                  <a:schemeClr val="accent1"/>
                </a:solidFill>
              </a:rPr>
              <a:t>String</a:t>
            </a:r>
            <a:r>
              <a:rPr lang="pt-BR" sz="2000" i="1" dirty="0">
                <a:solidFill>
                  <a:schemeClr val="accent1"/>
                </a:solidFill>
              </a:rPr>
              <a:t> </a:t>
            </a:r>
            <a:r>
              <a:rPr lang="pt-BR" sz="2000" i="1" dirty="0" err="1">
                <a:solidFill>
                  <a:schemeClr val="accent1"/>
                </a:solidFill>
              </a:rPr>
              <a:t>nomeDoAluno</a:t>
            </a:r>
            <a:r>
              <a:rPr lang="pt-BR" sz="2000" i="1" dirty="0">
                <a:solidFill>
                  <a:schemeClr val="accent1"/>
                </a:solidFill>
              </a:rPr>
              <a:t>;</a:t>
            </a:r>
          </a:p>
          <a:p>
            <a:pPr lvl="1" algn="just">
              <a:spcBef>
                <a:spcPct val="50000"/>
              </a:spcBef>
            </a:pPr>
            <a:r>
              <a:rPr lang="pt-BR" sz="2000" i="1" dirty="0">
                <a:solidFill>
                  <a:schemeClr val="accent1"/>
                </a:solidFill>
              </a:rPr>
              <a:t>	</a:t>
            </a:r>
            <a:r>
              <a:rPr lang="pt-BR" sz="2000" i="1" dirty="0" err="1">
                <a:solidFill>
                  <a:schemeClr val="accent1"/>
                </a:solidFill>
              </a:rPr>
              <a:t>int</a:t>
            </a:r>
            <a:r>
              <a:rPr lang="pt-BR" sz="2000" i="1" dirty="0">
                <a:solidFill>
                  <a:schemeClr val="accent1"/>
                </a:solidFill>
              </a:rPr>
              <a:t> </a:t>
            </a:r>
            <a:r>
              <a:rPr lang="pt-BR" sz="2000" i="1" dirty="0" err="1">
                <a:solidFill>
                  <a:schemeClr val="accent1"/>
                </a:solidFill>
              </a:rPr>
              <a:t>numeroDeMatricula</a:t>
            </a:r>
            <a:r>
              <a:rPr lang="pt-BR" sz="2000" i="1" dirty="0">
                <a:solidFill>
                  <a:schemeClr val="accent1"/>
                </a:solidFill>
              </a:rPr>
              <a:t>;</a:t>
            </a:r>
          </a:p>
          <a:p>
            <a:pPr lvl="1" algn="just">
              <a:spcBef>
                <a:spcPct val="50000"/>
              </a:spcBef>
            </a:pPr>
            <a:r>
              <a:rPr lang="pt-BR" sz="2000" i="1" dirty="0">
                <a:solidFill>
                  <a:schemeClr val="accent1"/>
                </a:solidFill>
              </a:rPr>
              <a:t>	Data </a:t>
            </a:r>
            <a:r>
              <a:rPr lang="pt-BR" sz="2000" i="1" dirty="0" err="1">
                <a:solidFill>
                  <a:schemeClr val="accent1"/>
                </a:solidFill>
              </a:rPr>
              <a:t>dataDeNascimento</a:t>
            </a:r>
            <a:r>
              <a:rPr lang="pt-BR" sz="2000" i="1" dirty="0">
                <a:solidFill>
                  <a:schemeClr val="accent1"/>
                </a:solidFill>
              </a:rPr>
              <a:t> = new Data(); </a:t>
            </a:r>
            <a:r>
              <a:rPr lang="pt-BR" sz="1600" i="1" dirty="0">
                <a:solidFill>
                  <a:schemeClr val="accent1"/>
                </a:solidFill>
              </a:rPr>
              <a:t>// referencia a classe data</a:t>
            </a:r>
          </a:p>
          <a:p>
            <a:pPr lvl="1" algn="just">
              <a:spcBef>
                <a:spcPct val="50000"/>
              </a:spcBef>
            </a:pPr>
            <a:r>
              <a:rPr lang="pt-BR" sz="2000" i="1" dirty="0">
                <a:solidFill>
                  <a:schemeClr val="accent1"/>
                </a:solidFill>
              </a:rPr>
              <a:t>	}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838200" y="365125"/>
            <a:ext cx="112649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Criando classes em Java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565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96AA63E7-8076-4FB4-85F2-C9A5563ED615}" type="slidenum">
              <a:rPr lang="pt-BR" smtClean="0"/>
              <a:pPr/>
              <a:t>14</a:t>
            </a:fld>
            <a:endParaRPr lang="pt-BR" smtClean="0"/>
          </a:p>
        </p:txBody>
      </p:sp>
      <p:sp>
        <p:nvSpPr>
          <p:cNvPr id="41988" name="Text Box 5"/>
          <p:cNvSpPr txBox="1">
            <a:spLocks noChangeArrowheads="1"/>
          </p:cNvSpPr>
          <p:nvPr/>
        </p:nvSpPr>
        <p:spPr bwMode="auto">
          <a:xfrm>
            <a:off x="838200" y="1692276"/>
            <a:ext cx="9464675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sz="2800" dirty="0"/>
              <a:t>Declaração de métodos em  classes: </a:t>
            </a:r>
          </a:p>
          <a:p>
            <a:pPr lvl="1" algn="just">
              <a:spcBef>
                <a:spcPct val="50000"/>
              </a:spcBef>
            </a:pPr>
            <a:r>
              <a:rPr lang="pt-BR" sz="2400" dirty="0"/>
              <a:t>A maioria das classes representa modelos que tem dados e operações que manipulam esses dados.</a:t>
            </a:r>
          </a:p>
          <a:p>
            <a:pPr lvl="1" algn="just">
              <a:spcBef>
                <a:spcPct val="50000"/>
              </a:spcBef>
            </a:pPr>
            <a:r>
              <a:rPr lang="pt-BR" sz="2400" dirty="0"/>
              <a:t>As operações são chamadas de métodos.</a:t>
            </a:r>
          </a:p>
          <a:p>
            <a:pPr lvl="1" algn="just">
              <a:spcBef>
                <a:spcPct val="50000"/>
              </a:spcBef>
            </a:pPr>
            <a:r>
              <a:rPr lang="pt-BR" sz="2400" dirty="0"/>
              <a:t>Métodos não podem ser criados dentro de outros métodos, nem fora da classe à qual pertencem.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838200" y="365125"/>
            <a:ext cx="112649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Criando classes em Java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58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39D6E983-FA6B-46B7-9C02-6ED546A434AF}" type="slidenum">
              <a:rPr lang="pt-BR" smtClean="0"/>
              <a:pPr/>
              <a:t>15</a:t>
            </a:fld>
            <a:endParaRPr lang="pt-BR" smtClean="0"/>
          </a:p>
        </p:txBody>
      </p:sp>
      <p:sp>
        <p:nvSpPr>
          <p:cNvPr id="43012" name="Text Box 3"/>
          <p:cNvSpPr txBox="1">
            <a:spLocks noChangeArrowheads="1"/>
          </p:cNvSpPr>
          <p:nvPr/>
        </p:nvSpPr>
        <p:spPr bwMode="auto">
          <a:xfrm>
            <a:off x="1141413" y="1027906"/>
            <a:ext cx="8120062" cy="620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2" algn="just">
              <a:spcBef>
                <a:spcPct val="50000"/>
              </a:spcBef>
            </a:pPr>
            <a:r>
              <a:rPr lang="pt-BR" sz="1600" dirty="0" err="1"/>
              <a:t>Ex</a:t>
            </a:r>
            <a:r>
              <a:rPr lang="pt-BR" sz="1600" dirty="0"/>
              <a:t>: </a:t>
            </a:r>
            <a:r>
              <a:rPr lang="pt-BR" sz="1600" i="1" dirty="0" err="1"/>
              <a:t>class</a:t>
            </a:r>
            <a:r>
              <a:rPr lang="pt-BR" sz="1600" i="1" dirty="0"/>
              <a:t> </a:t>
            </a:r>
            <a:r>
              <a:rPr lang="pt-BR" sz="1600" i="1" dirty="0" err="1"/>
              <a:t>DataSimples</a:t>
            </a:r>
            <a:r>
              <a:rPr lang="pt-BR" sz="1600" i="1" dirty="0"/>
              <a:t> {</a:t>
            </a:r>
          </a:p>
          <a:p>
            <a:pPr lvl="2" algn="just">
              <a:spcBef>
                <a:spcPct val="50000"/>
              </a:spcBef>
            </a:pPr>
            <a:r>
              <a:rPr lang="pt-BR" sz="1600" i="1" dirty="0"/>
              <a:t>	byte </a:t>
            </a:r>
            <a:r>
              <a:rPr lang="pt-BR" sz="1600" i="1" dirty="0" err="1"/>
              <a:t>dia,mes</a:t>
            </a:r>
            <a:r>
              <a:rPr lang="pt-BR" sz="1600" i="1" dirty="0"/>
              <a:t>;</a:t>
            </a:r>
          </a:p>
          <a:p>
            <a:pPr lvl="2" algn="just">
              <a:spcBef>
                <a:spcPct val="50000"/>
              </a:spcBef>
            </a:pPr>
            <a:r>
              <a:rPr lang="pt-BR" sz="1600" i="1" dirty="0"/>
              <a:t>	short ano;</a:t>
            </a:r>
          </a:p>
          <a:p>
            <a:pPr lvl="2" algn="just">
              <a:spcBef>
                <a:spcPct val="50000"/>
              </a:spcBef>
            </a:pPr>
            <a:r>
              <a:rPr lang="pt-BR" sz="1600" i="1" dirty="0"/>
              <a:t>	</a:t>
            </a:r>
            <a:r>
              <a:rPr lang="pt-BR" sz="1600" i="1" dirty="0" err="1"/>
              <a:t>void</a:t>
            </a:r>
            <a:r>
              <a:rPr lang="pt-BR" sz="1600" i="1" dirty="0"/>
              <a:t> </a:t>
            </a:r>
            <a:r>
              <a:rPr lang="pt-BR" sz="1600" i="1" dirty="0" err="1"/>
              <a:t>inicializaDataSimples</a:t>
            </a:r>
            <a:r>
              <a:rPr lang="pt-BR" sz="1600" i="1" dirty="0"/>
              <a:t>(byte d, byte m, short a){</a:t>
            </a:r>
          </a:p>
          <a:p>
            <a:pPr lvl="2" algn="just">
              <a:spcBef>
                <a:spcPct val="50000"/>
              </a:spcBef>
            </a:pPr>
            <a:r>
              <a:rPr lang="pt-BR" sz="1600" i="1" dirty="0"/>
              <a:t>                    </a:t>
            </a:r>
            <a:r>
              <a:rPr lang="pt-BR" sz="1600" i="1" dirty="0" err="1"/>
              <a:t>if</a:t>
            </a:r>
            <a:r>
              <a:rPr lang="pt-BR" sz="1600" i="1" dirty="0"/>
              <a:t> (</a:t>
            </a:r>
            <a:r>
              <a:rPr lang="pt-BR" sz="1600" i="1" dirty="0" err="1"/>
              <a:t>dataEValida</a:t>
            </a:r>
            <a:r>
              <a:rPr lang="pt-BR" sz="1600" i="1" dirty="0"/>
              <a:t>(</a:t>
            </a:r>
            <a:r>
              <a:rPr lang="pt-BR" sz="1600" i="1" dirty="0" err="1"/>
              <a:t>d,m,a</a:t>
            </a:r>
            <a:r>
              <a:rPr lang="pt-BR" sz="1600" i="1" dirty="0"/>
              <a:t>)){</a:t>
            </a:r>
          </a:p>
          <a:p>
            <a:pPr lvl="2" algn="just">
              <a:spcBef>
                <a:spcPct val="50000"/>
              </a:spcBef>
            </a:pPr>
            <a:r>
              <a:rPr lang="pt-BR" sz="1600" i="1" dirty="0"/>
              <a:t>		dia=d; </a:t>
            </a:r>
            <a:r>
              <a:rPr lang="pt-BR" sz="1600" i="1" dirty="0" err="1"/>
              <a:t>mes</a:t>
            </a:r>
            <a:r>
              <a:rPr lang="pt-BR" sz="1600" i="1" dirty="0"/>
              <a:t>=m; ano=a;}</a:t>
            </a:r>
          </a:p>
          <a:p>
            <a:pPr lvl="2" algn="just">
              <a:spcBef>
                <a:spcPct val="50000"/>
              </a:spcBef>
            </a:pPr>
            <a:r>
              <a:rPr lang="pt-BR" sz="1600" i="1" dirty="0"/>
              <a:t>	      </a:t>
            </a:r>
            <a:r>
              <a:rPr lang="pt-BR" sz="1600" i="1" dirty="0" err="1"/>
              <a:t>else</a:t>
            </a:r>
            <a:r>
              <a:rPr lang="pt-BR" sz="1600" i="1" dirty="0"/>
              <a:t> {</a:t>
            </a:r>
          </a:p>
          <a:p>
            <a:pPr lvl="2" algn="just">
              <a:spcBef>
                <a:spcPct val="50000"/>
              </a:spcBef>
            </a:pPr>
            <a:r>
              <a:rPr lang="pt-BR" sz="1600" i="1" dirty="0"/>
              <a:t>		dia=0;mes=0;ano=0;}</a:t>
            </a:r>
          </a:p>
          <a:p>
            <a:pPr lvl="2" algn="just">
              <a:spcBef>
                <a:spcPct val="50000"/>
              </a:spcBef>
            </a:pPr>
            <a:r>
              <a:rPr lang="pt-BR" sz="1600" i="1" dirty="0"/>
              <a:t>              }</a:t>
            </a:r>
          </a:p>
          <a:p>
            <a:pPr lvl="2" algn="just">
              <a:spcBef>
                <a:spcPct val="50000"/>
              </a:spcBef>
            </a:pPr>
            <a:r>
              <a:rPr lang="pt-BR" sz="1600" i="1" dirty="0"/>
              <a:t>	</a:t>
            </a:r>
            <a:r>
              <a:rPr lang="pt-BR" sz="1600" i="1" dirty="0" err="1"/>
              <a:t>boolean</a:t>
            </a:r>
            <a:r>
              <a:rPr lang="pt-BR" sz="1600" i="1" dirty="0"/>
              <a:t> </a:t>
            </a:r>
            <a:r>
              <a:rPr lang="pt-BR" sz="1600" i="1" dirty="0" err="1"/>
              <a:t>dataEValida</a:t>
            </a:r>
            <a:r>
              <a:rPr lang="pt-BR" sz="1600" i="1" dirty="0"/>
              <a:t>(byte d, byte m, short a){</a:t>
            </a:r>
          </a:p>
          <a:p>
            <a:pPr lvl="2" algn="just">
              <a:spcBef>
                <a:spcPct val="50000"/>
              </a:spcBef>
            </a:pPr>
            <a:r>
              <a:rPr lang="pt-BR" sz="1600" i="1" dirty="0"/>
              <a:t> 	   </a:t>
            </a:r>
            <a:r>
              <a:rPr lang="pt-BR" sz="1600" i="1" dirty="0" err="1"/>
              <a:t>if</a:t>
            </a:r>
            <a:r>
              <a:rPr lang="pt-BR" sz="1600" i="1" dirty="0"/>
              <a:t> ((d &gt;=1) &amp;&amp; (d &lt;=31) &amp;&amp; (m&gt;=1) &amp;&amp; (m&lt;=12)) </a:t>
            </a:r>
          </a:p>
          <a:p>
            <a:pPr lvl="2" algn="just">
              <a:spcBef>
                <a:spcPct val="50000"/>
              </a:spcBef>
            </a:pPr>
            <a:r>
              <a:rPr lang="pt-BR" sz="1600" i="1" dirty="0"/>
              <a:t>		</a:t>
            </a:r>
            <a:r>
              <a:rPr lang="pt-BR" sz="1600" i="1" dirty="0" err="1"/>
              <a:t>return</a:t>
            </a:r>
            <a:r>
              <a:rPr lang="pt-BR" sz="1600" i="1" dirty="0"/>
              <a:t> </a:t>
            </a:r>
            <a:r>
              <a:rPr lang="pt-BR" sz="1600" i="1" dirty="0" err="1"/>
              <a:t>true</a:t>
            </a:r>
            <a:r>
              <a:rPr lang="pt-BR" sz="1600" i="1" dirty="0"/>
              <a:t>;</a:t>
            </a:r>
          </a:p>
          <a:p>
            <a:pPr lvl="2" algn="just">
              <a:spcBef>
                <a:spcPct val="50000"/>
              </a:spcBef>
            </a:pPr>
            <a:r>
              <a:rPr lang="pt-BR" sz="1600" i="1" dirty="0"/>
              <a:t>	</a:t>
            </a:r>
            <a:r>
              <a:rPr lang="pt-BR" sz="1600" i="1" dirty="0" err="1"/>
              <a:t>else</a:t>
            </a:r>
            <a:endParaRPr lang="pt-BR" sz="1600" i="1" dirty="0"/>
          </a:p>
          <a:p>
            <a:pPr lvl="2" algn="just">
              <a:spcBef>
                <a:spcPct val="50000"/>
              </a:spcBef>
            </a:pPr>
            <a:r>
              <a:rPr lang="pt-BR" sz="1600" i="1" dirty="0"/>
              <a:t>		</a:t>
            </a:r>
            <a:r>
              <a:rPr lang="pt-BR" sz="1600" i="1" dirty="0" err="1"/>
              <a:t>return</a:t>
            </a:r>
            <a:r>
              <a:rPr lang="pt-BR" sz="1600" i="1" dirty="0"/>
              <a:t> false;	</a:t>
            </a:r>
          </a:p>
          <a:p>
            <a:pPr lvl="2" algn="just">
              <a:spcBef>
                <a:spcPct val="50000"/>
              </a:spcBef>
            </a:pPr>
            <a:r>
              <a:rPr lang="pt-BR" sz="1600" i="1" dirty="0"/>
              <a:t>	}</a:t>
            </a:r>
          </a:p>
          <a:p>
            <a:pPr lvl="2" algn="just">
              <a:spcBef>
                <a:spcPct val="50000"/>
              </a:spcBef>
            </a:pPr>
            <a:r>
              <a:rPr lang="pt-BR" sz="1600" i="1" dirty="0"/>
              <a:t>    }</a:t>
            </a:r>
          </a:p>
          <a:p>
            <a:pPr lvl="2" algn="just">
              <a:spcBef>
                <a:spcPct val="50000"/>
              </a:spcBef>
            </a:pPr>
            <a:r>
              <a:rPr lang="pt-BR" sz="1600" i="1" dirty="0"/>
              <a:t>       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838200" y="365125"/>
            <a:ext cx="112649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Criando classes em Java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157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3D11C10C-DA80-407E-ACFD-2958308F370E}" type="slidenum">
              <a:rPr lang="pt-BR" smtClean="0"/>
              <a:pPr/>
              <a:t>16</a:t>
            </a:fld>
            <a:endParaRPr lang="pt-BR" smtClean="0"/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1003300" y="1103313"/>
            <a:ext cx="9317039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sz="2000" dirty="0" smtClean="0"/>
              <a:t>Em </a:t>
            </a:r>
            <a:r>
              <a:rPr lang="pt-BR" sz="2000" dirty="0"/>
              <a:t>um sistema para o Detran, a carteira de motorista é representada por um número, CPF do proprietário, tipo (A, B ou AB), data de validade, data de expedição, pontos e situação (Valida, apreendida, vencida). Quando uma pessoa passa no exame do Detran, uma nova carteira é emitida com os dados do seu proprietário. Neste momento o proprietário não possui nenhum ponto na carteira. A medida que o tempo passa, se o proprietário fizer alguma infração, ele recebe pontos que são acumulados em sua carteira.  Caso ele ultrapasse 20 pontos sua carteira é apreendida. Esporadicamente, os pontos são zerados. Implemente em Java uma classe que represente uma carteira. Forneça métodos para criar uma carteira, acrescentar pontos, consultar o saldo de pontos, zerar a carteira, apreender a carteira, verificar se esta está válida.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838200" y="365125"/>
            <a:ext cx="112649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308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5C90DB46-52A7-4D22-AB24-481D72D0CD5E}" type="slidenum">
              <a:rPr lang="pt-BR" smtClean="0"/>
              <a:pPr/>
              <a:t>17</a:t>
            </a:fld>
            <a:endParaRPr lang="pt-BR" smtClean="0"/>
          </a:p>
        </p:txBody>
      </p:sp>
      <p:sp>
        <p:nvSpPr>
          <p:cNvPr id="50179" name="Text Box 2"/>
          <p:cNvSpPr txBox="1">
            <a:spLocks noChangeArrowheads="1"/>
          </p:cNvSpPr>
          <p:nvPr/>
        </p:nvSpPr>
        <p:spPr bwMode="auto">
          <a:xfrm>
            <a:off x="952500" y="1417639"/>
            <a:ext cx="9367839" cy="3662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just">
              <a:spcBef>
                <a:spcPct val="50000"/>
              </a:spcBef>
              <a:buFontTx/>
              <a:buAutoNum type="arabicParenR"/>
            </a:pPr>
            <a:r>
              <a:rPr lang="pt-BR" sz="1600" dirty="0" smtClean="0"/>
              <a:t>Criar </a:t>
            </a:r>
            <a:r>
              <a:rPr lang="pt-BR" sz="1600" dirty="0"/>
              <a:t>uma classe para um Retângulo. A classe possui os atributos comprimento e largura. Esta classe deve possuir métodos que calculam o perímetro e a área do retângulo. A criação da classe deve garantir que comprimento e largura assumam valores maiores do que 0. </a:t>
            </a:r>
          </a:p>
          <a:p>
            <a:pPr marL="457200" indent="-457200" algn="just">
              <a:spcBef>
                <a:spcPct val="50000"/>
              </a:spcBef>
              <a:buFontTx/>
              <a:buAutoNum type="arabicParenR"/>
            </a:pPr>
            <a:r>
              <a:rPr lang="pt-BR" sz="1600" dirty="0"/>
              <a:t>Criar uma classe para representar animais. A classe possui os atributos tipo (mamífero, aves, peixes), nome, idade. Esta classe deve possuir os seguintes métodos:</a:t>
            </a:r>
          </a:p>
          <a:p>
            <a:pPr marL="914400" lvl="1" indent="-457200" algn="just">
              <a:spcBef>
                <a:spcPct val="50000"/>
              </a:spcBef>
              <a:buFontTx/>
              <a:buChar char="•"/>
            </a:pPr>
            <a:r>
              <a:rPr lang="pt-BR" sz="1600" dirty="0"/>
              <a:t>Calculo da quantidade de alimento consumido por dia, sabendo-se que a cada ano de vida um mamífero come 2 quilos/dia, uma ave come 100g/dia e um peixe 20g/dia;</a:t>
            </a:r>
          </a:p>
          <a:p>
            <a:pPr marL="457200" indent="-457200" algn="just">
              <a:spcBef>
                <a:spcPct val="50000"/>
              </a:spcBef>
              <a:buFontTx/>
              <a:buAutoNum type="arabicParenR"/>
            </a:pPr>
            <a:r>
              <a:rPr lang="pt-BR" sz="1600" dirty="0"/>
              <a:t>Criar uma classe para representar  aluno de uma faculdade. A classe possui os atributos nome, ano de ingresso, curso, </a:t>
            </a:r>
            <a:r>
              <a:rPr lang="pt-BR" sz="1600" dirty="0" err="1"/>
              <a:t>qtd</a:t>
            </a:r>
            <a:r>
              <a:rPr lang="pt-BR" sz="1600" dirty="0"/>
              <a:t> de disciplinas aprovadas. Esta classe deve possuir os seguintes métodos:</a:t>
            </a:r>
          </a:p>
          <a:p>
            <a:pPr marL="914400" lvl="1" indent="-457200" algn="just">
              <a:spcBef>
                <a:spcPct val="50000"/>
              </a:spcBef>
              <a:buFontTx/>
              <a:buChar char="•"/>
            </a:pPr>
            <a:r>
              <a:rPr lang="pt-BR" sz="1600" dirty="0"/>
              <a:t>Método para calcular o número de créditos do aluno, sabendo-se que cada disciplina cursada representa 4 créditos</a:t>
            </a:r>
          </a:p>
          <a:p>
            <a:pPr marL="914400" lvl="1" indent="-457200" algn="just">
              <a:spcBef>
                <a:spcPct val="50000"/>
              </a:spcBef>
              <a:buFontTx/>
              <a:buChar char="•"/>
            </a:pPr>
            <a:r>
              <a:rPr lang="pt-BR" sz="1600" dirty="0"/>
              <a:t>Método para calcular o tempo (em anos) de permanência do aluno na faculdade.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838200" y="365125"/>
            <a:ext cx="112649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Exercícios complementares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0" y="1270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220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Plano de Aula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Objetivo</a:t>
            </a:r>
          </a:p>
          <a:p>
            <a:pPr lvl="1"/>
            <a:r>
              <a:rPr lang="pt-BR" dirty="0"/>
              <a:t>Identificar os conceitos de classes e objetos </a:t>
            </a:r>
          </a:p>
          <a:p>
            <a:pPr lvl="1"/>
            <a:r>
              <a:rPr lang="pt-BR" dirty="0" smtClean="0"/>
              <a:t>Definir </a:t>
            </a:r>
            <a:r>
              <a:rPr lang="pt-BR" dirty="0"/>
              <a:t>o que é e para que serve o </a:t>
            </a:r>
            <a:r>
              <a:rPr lang="pt-BR" dirty="0" err="1"/>
              <a:t>instanciamento</a:t>
            </a:r>
            <a:r>
              <a:rPr lang="pt-BR" dirty="0"/>
              <a:t> </a:t>
            </a:r>
          </a:p>
          <a:p>
            <a:pPr lvl="1"/>
            <a:r>
              <a:rPr lang="pt-BR" dirty="0" smtClean="0"/>
              <a:t>Interpretar </a:t>
            </a:r>
            <a:r>
              <a:rPr lang="pt-BR" dirty="0"/>
              <a:t>cenários de um contexto real e traduzir para classes comportamentos e características </a:t>
            </a:r>
          </a:p>
          <a:p>
            <a:pPr lvl="1"/>
            <a:r>
              <a:rPr lang="pt-BR" dirty="0" smtClean="0"/>
              <a:t>Construir </a:t>
            </a:r>
            <a:r>
              <a:rPr lang="pt-BR" dirty="0"/>
              <a:t>classes, modelando seu comportamento e características 	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Bibliografia básica</a:t>
            </a:r>
          </a:p>
          <a:p>
            <a:pPr lvl="1"/>
            <a:r>
              <a:rPr lang="pt-BR" dirty="0"/>
              <a:t>Livro: SEPE, A.; MAITINO, R. N. Programação orientada a objetos. Londrina: Editora e Distribuidora Educacional AS, 2017. </a:t>
            </a:r>
            <a:r>
              <a:rPr lang="pt-BR" dirty="0" smtClean="0"/>
              <a:t>176p. </a:t>
            </a:r>
          </a:p>
          <a:p>
            <a:pPr lvl="1"/>
            <a:r>
              <a:rPr lang="pt-BR" dirty="0"/>
              <a:t>Vídeo: Criando Classes e Objetos em Java </a:t>
            </a:r>
            <a:r>
              <a:rPr lang="pt-BR" dirty="0" smtClean="0"/>
              <a:t> Disponível </a:t>
            </a:r>
            <a:r>
              <a:rPr lang="pt-BR" dirty="0"/>
              <a:t>em: https://www.youtube.com/watch?v=wNaoX6VOj54 	</a:t>
            </a:r>
          </a:p>
          <a:p>
            <a:pPr lvl="1"/>
            <a:endParaRPr lang="pt-BR" dirty="0" smtClean="0"/>
          </a:p>
          <a:p>
            <a:pPr marL="457200" lvl="1" indent="0">
              <a:buNone/>
            </a:pPr>
            <a:r>
              <a:rPr lang="pt-BR" dirty="0" smtClean="0"/>
              <a:t>	</a:t>
            </a:r>
          </a:p>
          <a:p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80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A8A5D4F3-4F0C-42FD-A1C2-8959CD44085B}" type="slidenum">
              <a:rPr lang="pt-BR" smtClean="0"/>
              <a:pPr/>
              <a:t>3</a:t>
            </a:fld>
            <a:endParaRPr lang="pt-BR" smtClean="0"/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635000" y="2243139"/>
            <a:ext cx="9672639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sz="2800" dirty="0" smtClean="0"/>
              <a:t>Programadores </a:t>
            </a:r>
            <a:r>
              <a:rPr lang="pt-BR" sz="2800" dirty="0"/>
              <a:t>que utilizam POO criam e usam </a:t>
            </a:r>
            <a:r>
              <a:rPr lang="pt-BR" sz="2800" i="1" dirty="0">
                <a:solidFill>
                  <a:schemeClr val="accent1"/>
                </a:solidFill>
              </a:rPr>
              <a:t>objetos</a:t>
            </a:r>
            <a:r>
              <a:rPr lang="pt-BR" sz="2800" dirty="0">
                <a:solidFill>
                  <a:schemeClr val="accent1"/>
                </a:solidFill>
              </a:rPr>
              <a:t> </a:t>
            </a:r>
            <a:r>
              <a:rPr lang="pt-BR" sz="2800" dirty="0"/>
              <a:t>a partir de </a:t>
            </a:r>
            <a:r>
              <a:rPr lang="pt-BR" sz="2800" i="1" dirty="0">
                <a:solidFill>
                  <a:schemeClr val="accent1"/>
                </a:solidFill>
              </a:rPr>
              <a:t>classes</a:t>
            </a:r>
            <a:r>
              <a:rPr lang="pt-BR" sz="2800" dirty="0"/>
              <a:t>, que são relacionadas diretamente com os modelos descritos.</a:t>
            </a:r>
          </a:p>
          <a:p>
            <a:pPr algn="just">
              <a:spcBef>
                <a:spcPct val="50000"/>
              </a:spcBef>
            </a:pPr>
            <a:r>
              <a:rPr lang="pt-BR" sz="2800" dirty="0"/>
              <a:t>Classes são estruturas das linguagens POO para conter, para determinado modelo, os dados e as operações que devem ser efetuadas nos dados.</a:t>
            </a:r>
          </a:p>
          <a:p>
            <a:pPr algn="just">
              <a:spcBef>
                <a:spcPct val="50000"/>
              </a:spcBef>
            </a:pPr>
            <a:r>
              <a:rPr lang="pt-BR" sz="2800" dirty="0"/>
              <a:t>Um </a:t>
            </a:r>
            <a:r>
              <a:rPr lang="pt-BR" sz="2800" i="1" dirty="0">
                <a:solidFill>
                  <a:schemeClr val="accent1"/>
                </a:solidFill>
              </a:rPr>
              <a:t>objeto</a:t>
            </a:r>
            <a:r>
              <a:rPr lang="pt-BR" sz="2800" dirty="0">
                <a:solidFill>
                  <a:schemeClr val="accent1"/>
                </a:solidFill>
              </a:rPr>
              <a:t> </a:t>
            </a:r>
            <a:r>
              <a:rPr lang="pt-BR" sz="2800" dirty="0"/>
              <a:t>ou </a:t>
            </a:r>
            <a:r>
              <a:rPr lang="pt-BR" sz="2800" i="1" dirty="0">
                <a:solidFill>
                  <a:schemeClr val="accent1"/>
                </a:solidFill>
              </a:rPr>
              <a:t>instância</a:t>
            </a:r>
            <a:r>
              <a:rPr lang="pt-BR" sz="2800" dirty="0">
                <a:solidFill>
                  <a:schemeClr val="accent1"/>
                </a:solidFill>
              </a:rPr>
              <a:t> </a:t>
            </a:r>
            <a:r>
              <a:rPr lang="pt-BR" sz="2800" dirty="0"/>
              <a:t>é a materialização da classe.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Classe, Objeto e Instância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923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972EB61D-4342-4224-AE01-8527603D0BAD}" type="slidenum">
              <a:rPr lang="pt-BR" smtClean="0"/>
              <a:pPr/>
              <a:t>4</a:t>
            </a:fld>
            <a:endParaRPr lang="pt-BR" smtClean="0"/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622300" y="2146082"/>
            <a:ext cx="9647239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sz="2800" dirty="0" smtClean="0"/>
              <a:t>Para </a:t>
            </a:r>
            <a:r>
              <a:rPr lang="pt-BR" sz="2800" dirty="0"/>
              <a:t>que </a:t>
            </a:r>
            <a:r>
              <a:rPr lang="pt-BR" sz="2800" i="1" dirty="0">
                <a:solidFill>
                  <a:schemeClr val="accent1"/>
                </a:solidFill>
              </a:rPr>
              <a:t>objetos</a:t>
            </a:r>
            <a:r>
              <a:rPr lang="pt-BR" sz="2800" dirty="0">
                <a:solidFill>
                  <a:schemeClr val="accent1"/>
                </a:solidFill>
              </a:rPr>
              <a:t> </a:t>
            </a:r>
            <a:r>
              <a:rPr lang="pt-BR" sz="2800" dirty="0"/>
              <a:t>ou </a:t>
            </a:r>
            <a:r>
              <a:rPr lang="pt-BR" sz="2800" i="1" dirty="0">
                <a:solidFill>
                  <a:schemeClr val="accent1"/>
                </a:solidFill>
              </a:rPr>
              <a:t>instâncias</a:t>
            </a:r>
            <a:r>
              <a:rPr lang="pt-BR" sz="2800" dirty="0">
                <a:solidFill>
                  <a:schemeClr val="accent1"/>
                </a:solidFill>
              </a:rPr>
              <a:t> </a:t>
            </a:r>
            <a:r>
              <a:rPr lang="pt-BR" sz="2800" dirty="0"/>
              <a:t>possam ser manipulados, é necessária a criação de </a:t>
            </a:r>
            <a:r>
              <a:rPr lang="pt-BR" sz="2800" i="1" dirty="0">
                <a:solidFill>
                  <a:schemeClr val="accent1"/>
                </a:solidFill>
              </a:rPr>
              <a:t>referências</a:t>
            </a:r>
            <a:r>
              <a:rPr lang="pt-BR" sz="2800" dirty="0">
                <a:solidFill>
                  <a:schemeClr val="accent1"/>
                </a:solidFill>
              </a:rPr>
              <a:t> </a:t>
            </a:r>
            <a:r>
              <a:rPr lang="pt-BR" sz="2800" dirty="0"/>
              <a:t>a estes objetos, que são variáveis do “tipo” da classe.</a:t>
            </a:r>
          </a:p>
          <a:p>
            <a:pPr algn="just">
              <a:spcBef>
                <a:spcPct val="50000"/>
              </a:spcBef>
            </a:pPr>
            <a:r>
              <a:rPr lang="pt-BR" sz="2800" dirty="0"/>
              <a:t>Classe -&gt; Planta do prédio, que descreve o prédio, mas não corresponde fisicamente a ele.</a:t>
            </a:r>
          </a:p>
          <a:p>
            <a:pPr algn="just">
              <a:spcBef>
                <a:spcPct val="50000"/>
              </a:spcBef>
            </a:pPr>
            <a:r>
              <a:rPr lang="pt-BR" sz="2800" dirty="0"/>
              <a:t>Instância -&gt; Prédio construído</a:t>
            </a:r>
          </a:p>
          <a:p>
            <a:pPr algn="just">
              <a:spcBef>
                <a:spcPct val="50000"/>
              </a:spcBef>
            </a:pPr>
            <a:r>
              <a:rPr lang="pt-BR" sz="2800" dirty="0"/>
              <a:t>Referência -&gt; hoje, </a:t>
            </a:r>
            <a:r>
              <a:rPr lang="pt-BR" sz="2800" dirty="0" err="1"/>
              <a:t>diaDaIndependencia</a:t>
            </a:r>
            <a:endParaRPr lang="pt-BR" sz="28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838200" y="365125"/>
            <a:ext cx="112649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Classe, Objeto, Instância, Referência e Métodos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090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CD0A3ED8-9A10-4222-B42B-3AE7EAABC6F8}" type="slidenum">
              <a:rPr lang="pt-BR" smtClean="0"/>
              <a:pPr/>
              <a:t>5</a:t>
            </a:fld>
            <a:endParaRPr lang="pt-BR" smtClean="0"/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1298576" y="1739702"/>
            <a:ext cx="10525124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sz="2800" dirty="0" smtClean="0"/>
              <a:t>Os </a:t>
            </a:r>
            <a:r>
              <a:rPr lang="pt-BR" sz="2800" i="1" dirty="0">
                <a:solidFill>
                  <a:schemeClr val="accent1"/>
                </a:solidFill>
              </a:rPr>
              <a:t>dados</a:t>
            </a:r>
            <a:r>
              <a:rPr lang="pt-BR" sz="2800" dirty="0"/>
              <a:t> contidos em uma classe são conhecidos como </a:t>
            </a:r>
            <a:r>
              <a:rPr lang="pt-BR" sz="2800" i="1" dirty="0">
                <a:solidFill>
                  <a:schemeClr val="accent1"/>
                </a:solidFill>
              </a:rPr>
              <a:t>campos</a:t>
            </a:r>
            <a:r>
              <a:rPr lang="pt-BR" sz="2800" dirty="0"/>
              <a:t> ou </a:t>
            </a:r>
            <a:r>
              <a:rPr lang="pt-BR" sz="2800" i="1" dirty="0">
                <a:solidFill>
                  <a:schemeClr val="accent1"/>
                </a:solidFill>
              </a:rPr>
              <a:t>atributos</a:t>
            </a:r>
            <a:r>
              <a:rPr lang="pt-BR" sz="2800" dirty="0"/>
              <a:t> daquela classe.</a:t>
            </a:r>
          </a:p>
          <a:p>
            <a:pPr algn="just">
              <a:spcBef>
                <a:spcPct val="50000"/>
              </a:spcBef>
            </a:pPr>
            <a:r>
              <a:rPr lang="pt-BR" sz="2800" dirty="0"/>
              <a:t>Cada campo deve ter um nome e ser de um tipo de dado nativo ou uma classe existente.</a:t>
            </a:r>
          </a:p>
          <a:p>
            <a:pPr algn="just">
              <a:spcBef>
                <a:spcPct val="50000"/>
              </a:spcBef>
            </a:pPr>
            <a:r>
              <a:rPr lang="pt-BR" sz="2800" dirty="0"/>
              <a:t>Valores dentro de classes podem ser </a:t>
            </a:r>
            <a:r>
              <a:rPr lang="pt-BR" sz="2800" i="1" dirty="0">
                <a:solidFill>
                  <a:schemeClr val="accent1"/>
                </a:solidFill>
              </a:rPr>
              <a:t>variáveis</a:t>
            </a:r>
            <a:r>
              <a:rPr lang="pt-BR" sz="2800" dirty="0"/>
              <a:t>.</a:t>
            </a:r>
          </a:p>
          <a:p>
            <a:pPr algn="just">
              <a:spcBef>
                <a:spcPct val="50000"/>
              </a:spcBef>
            </a:pPr>
            <a:r>
              <a:rPr lang="pt-BR" sz="2800" dirty="0"/>
              <a:t>As operações contidas são os </a:t>
            </a:r>
            <a:r>
              <a:rPr lang="pt-BR" sz="2800" i="1" dirty="0">
                <a:solidFill>
                  <a:schemeClr val="accent1"/>
                </a:solidFill>
              </a:rPr>
              <a:t>métodos.</a:t>
            </a:r>
            <a:endParaRPr lang="pt-BR" sz="2800" i="1" dirty="0"/>
          </a:p>
          <a:p>
            <a:pPr algn="just">
              <a:spcBef>
                <a:spcPct val="50000"/>
              </a:spcBef>
            </a:pPr>
            <a:r>
              <a:rPr lang="pt-BR" sz="2800" i="1" dirty="0">
                <a:solidFill>
                  <a:schemeClr val="accent1"/>
                </a:solidFill>
              </a:rPr>
              <a:t>Métodos</a:t>
            </a:r>
            <a:r>
              <a:rPr lang="pt-BR" sz="2800" i="1" dirty="0"/>
              <a:t> </a:t>
            </a:r>
            <a:r>
              <a:rPr lang="pt-BR" sz="2800" dirty="0"/>
              <a:t>podem receber argumentos.</a:t>
            </a:r>
            <a:endParaRPr lang="pt-BR" sz="2800" dirty="0">
              <a:solidFill>
                <a:schemeClr val="accent1"/>
              </a:solidFill>
            </a:endParaRPr>
          </a:p>
          <a:p>
            <a:pPr algn="just">
              <a:spcBef>
                <a:spcPct val="50000"/>
              </a:spcBef>
            </a:pPr>
            <a:endParaRPr lang="pt-BR" sz="2800" dirty="0">
              <a:solidFill>
                <a:schemeClr val="accent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558800" y="350441"/>
            <a:ext cx="112649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Classe, Objeto, Instância, Referência e Métodos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824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50DF6890-7710-4DB3-86D1-75CDA63802C3}" type="slidenum">
              <a:rPr lang="pt-BR" smtClean="0"/>
              <a:pPr/>
              <a:t>6</a:t>
            </a:fld>
            <a:endParaRPr lang="pt-BR" smtClean="0"/>
          </a:p>
        </p:txBody>
      </p:sp>
      <p:sp>
        <p:nvSpPr>
          <p:cNvPr id="33796" name="Text Box 5"/>
          <p:cNvSpPr txBox="1">
            <a:spLocks noChangeArrowheads="1"/>
          </p:cNvSpPr>
          <p:nvPr/>
        </p:nvSpPr>
        <p:spPr bwMode="auto">
          <a:xfrm>
            <a:off x="838200" y="1692276"/>
            <a:ext cx="9464675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sz="2800" dirty="0"/>
              <a:t>Sintaxe básica</a:t>
            </a:r>
          </a:p>
          <a:p>
            <a:pPr lvl="1" algn="just">
              <a:spcBef>
                <a:spcPct val="50000"/>
              </a:spcBef>
            </a:pPr>
            <a:r>
              <a:rPr lang="pt-BR" sz="2400" dirty="0"/>
              <a:t>Uma classe em Java será declarada com a palavra-chave </a:t>
            </a:r>
            <a:r>
              <a:rPr lang="pt-BR" sz="2400" dirty="0" err="1"/>
              <a:t>class</a:t>
            </a:r>
            <a:r>
              <a:rPr lang="pt-BR" sz="2400" dirty="0"/>
              <a:t> seguida do nome da classe.</a:t>
            </a:r>
          </a:p>
          <a:p>
            <a:pPr lvl="2" algn="just">
              <a:spcBef>
                <a:spcPct val="5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pt-BR" sz="2400" dirty="0"/>
              <a:t> O nome não pode conter espaços</a:t>
            </a:r>
          </a:p>
          <a:p>
            <a:pPr lvl="2" algn="just">
              <a:spcBef>
                <a:spcPct val="5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pt-BR" sz="2400" dirty="0"/>
              <a:t> Deve começar com uma letra</a:t>
            </a:r>
          </a:p>
          <a:p>
            <a:pPr lvl="2" algn="just">
              <a:spcBef>
                <a:spcPct val="5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pt-BR" sz="2400" dirty="0"/>
              <a:t> Deve ser diferente das palavras reservadas</a:t>
            </a:r>
          </a:p>
          <a:p>
            <a:pPr lvl="2" algn="just">
              <a:spcBef>
                <a:spcPct val="5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pt-BR" sz="2400" dirty="0"/>
              <a:t> Caracteres maiúsculos e minúsculos são diferenciados</a:t>
            </a:r>
          </a:p>
          <a:p>
            <a:pPr lvl="2" algn="just">
              <a:spcBef>
                <a:spcPct val="5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pt-BR" sz="2400" dirty="0"/>
              <a:t> Conteúdo da classe limitado pelas chaves  { }</a:t>
            </a:r>
          </a:p>
          <a:p>
            <a:pPr lvl="2" algn="just">
              <a:spcBef>
                <a:spcPct val="50000"/>
              </a:spcBef>
            </a:pPr>
            <a:endParaRPr lang="pt-BR" sz="24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838200" y="365125"/>
            <a:ext cx="112649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Criando classes em Java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62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D3AD7DE6-746D-4A0D-9C79-A5F49E117CE6}" type="slidenum">
              <a:rPr lang="pt-BR" smtClean="0"/>
              <a:pPr/>
              <a:t>7</a:t>
            </a:fld>
            <a:endParaRPr lang="pt-BR" smtClean="0"/>
          </a:p>
        </p:txBody>
      </p:sp>
      <p:sp>
        <p:nvSpPr>
          <p:cNvPr id="34819" name="Rectangle 1028"/>
          <p:cNvSpPr>
            <a:spLocks noChangeArrowheads="1"/>
          </p:cNvSpPr>
          <p:nvPr/>
        </p:nvSpPr>
        <p:spPr bwMode="auto">
          <a:xfrm>
            <a:off x="1676400" y="2990850"/>
            <a:ext cx="1413850" cy="31675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pt-BR" sz="2000" b="1">
                <a:latin typeface="Courier New" pitchFamily="49" charset="0"/>
              </a:rPr>
              <a:t>abstract</a:t>
            </a:r>
          </a:p>
          <a:p>
            <a:pPr eaLnBrk="0" hangingPunct="0"/>
            <a:r>
              <a:rPr lang="pt-BR" sz="2000" b="1">
                <a:latin typeface="Courier New" pitchFamily="49" charset="0"/>
              </a:rPr>
              <a:t>boolean</a:t>
            </a:r>
          </a:p>
          <a:p>
            <a:pPr eaLnBrk="0" hangingPunct="0"/>
            <a:r>
              <a:rPr lang="pt-BR" sz="2000" b="1">
                <a:latin typeface="Courier New" pitchFamily="49" charset="0"/>
              </a:rPr>
              <a:t>break</a:t>
            </a:r>
          </a:p>
          <a:p>
            <a:pPr eaLnBrk="0" hangingPunct="0"/>
            <a:r>
              <a:rPr lang="pt-BR" sz="2000" b="1">
                <a:latin typeface="Courier New" pitchFamily="49" charset="0"/>
              </a:rPr>
              <a:t>byte</a:t>
            </a:r>
          </a:p>
          <a:p>
            <a:pPr eaLnBrk="0" hangingPunct="0"/>
            <a:r>
              <a:rPr lang="pt-BR" sz="2000" b="1">
                <a:latin typeface="Courier New" pitchFamily="49" charset="0"/>
              </a:rPr>
              <a:t>case</a:t>
            </a:r>
          </a:p>
          <a:p>
            <a:pPr eaLnBrk="0" hangingPunct="0"/>
            <a:r>
              <a:rPr lang="pt-BR" sz="2000" b="1">
                <a:latin typeface="Courier New" pitchFamily="49" charset="0"/>
              </a:rPr>
              <a:t>catch</a:t>
            </a:r>
          </a:p>
          <a:p>
            <a:pPr eaLnBrk="0" hangingPunct="0"/>
            <a:r>
              <a:rPr lang="pt-BR" sz="2000" b="1">
                <a:latin typeface="Courier New" pitchFamily="49" charset="0"/>
              </a:rPr>
              <a:t>char</a:t>
            </a:r>
          </a:p>
          <a:p>
            <a:pPr eaLnBrk="0" hangingPunct="0"/>
            <a:r>
              <a:rPr lang="pt-BR" sz="2000" b="1">
                <a:latin typeface="Courier New" pitchFamily="49" charset="0"/>
              </a:rPr>
              <a:t>class</a:t>
            </a:r>
          </a:p>
          <a:p>
            <a:pPr eaLnBrk="0" hangingPunct="0"/>
            <a:r>
              <a:rPr lang="pt-BR" sz="2000" b="1">
                <a:latin typeface="Courier New" pitchFamily="49" charset="0"/>
              </a:rPr>
              <a:t>const</a:t>
            </a:r>
          </a:p>
          <a:p>
            <a:pPr eaLnBrk="0" hangingPunct="0"/>
            <a:r>
              <a:rPr lang="pt-BR" sz="2000" b="1">
                <a:latin typeface="Courier New" pitchFamily="49" charset="0"/>
              </a:rPr>
              <a:t>continue</a:t>
            </a:r>
          </a:p>
        </p:txBody>
      </p:sp>
      <p:sp>
        <p:nvSpPr>
          <p:cNvPr id="34820" name="Rectangle 1029"/>
          <p:cNvSpPr>
            <a:spLocks noChangeArrowheads="1"/>
          </p:cNvSpPr>
          <p:nvPr/>
        </p:nvSpPr>
        <p:spPr bwMode="auto">
          <a:xfrm>
            <a:off x="3409951" y="2990850"/>
            <a:ext cx="1259961" cy="31675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pt-BR" sz="2000" b="1">
                <a:latin typeface="Courier New" pitchFamily="49" charset="0"/>
              </a:rPr>
              <a:t>default</a:t>
            </a:r>
          </a:p>
          <a:p>
            <a:pPr eaLnBrk="0" hangingPunct="0"/>
            <a:r>
              <a:rPr lang="pt-BR" sz="2000" b="1">
                <a:latin typeface="Courier New" pitchFamily="49" charset="0"/>
              </a:rPr>
              <a:t>do</a:t>
            </a:r>
          </a:p>
          <a:p>
            <a:pPr eaLnBrk="0" hangingPunct="0"/>
            <a:r>
              <a:rPr lang="pt-BR" sz="2000" b="1">
                <a:latin typeface="Courier New" pitchFamily="49" charset="0"/>
              </a:rPr>
              <a:t>double</a:t>
            </a:r>
          </a:p>
          <a:p>
            <a:pPr eaLnBrk="0" hangingPunct="0"/>
            <a:r>
              <a:rPr lang="pt-BR" sz="2000" b="1">
                <a:latin typeface="Courier New" pitchFamily="49" charset="0"/>
              </a:rPr>
              <a:t>else</a:t>
            </a:r>
          </a:p>
          <a:p>
            <a:pPr eaLnBrk="0" hangingPunct="0"/>
            <a:r>
              <a:rPr lang="pt-BR" sz="2000" b="1">
                <a:latin typeface="Courier New" pitchFamily="49" charset="0"/>
              </a:rPr>
              <a:t>extends</a:t>
            </a:r>
          </a:p>
          <a:p>
            <a:pPr eaLnBrk="0" hangingPunct="0"/>
            <a:r>
              <a:rPr lang="pt-BR" sz="2000" b="1">
                <a:latin typeface="Courier New" pitchFamily="49" charset="0"/>
              </a:rPr>
              <a:t>false</a:t>
            </a:r>
          </a:p>
          <a:p>
            <a:pPr eaLnBrk="0" hangingPunct="0"/>
            <a:r>
              <a:rPr lang="pt-BR" sz="2000" b="1">
                <a:latin typeface="Courier New" pitchFamily="49" charset="0"/>
              </a:rPr>
              <a:t>final</a:t>
            </a:r>
          </a:p>
          <a:p>
            <a:pPr eaLnBrk="0" hangingPunct="0"/>
            <a:r>
              <a:rPr lang="pt-BR" sz="2000" b="1">
                <a:latin typeface="Courier New" pitchFamily="49" charset="0"/>
              </a:rPr>
              <a:t>finally</a:t>
            </a:r>
          </a:p>
          <a:p>
            <a:pPr eaLnBrk="0" hangingPunct="0"/>
            <a:r>
              <a:rPr lang="pt-BR" sz="2000" b="1">
                <a:latin typeface="Courier New" pitchFamily="49" charset="0"/>
              </a:rPr>
              <a:t>float</a:t>
            </a:r>
          </a:p>
          <a:p>
            <a:pPr eaLnBrk="0" hangingPunct="0"/>
            <a:r>
              <a:rPr lang="pt-BR" sz="2000" b="1">
                <a:latin typeface="Courier New" pitchFamily="49" charset="0"/>
              </a:rPr>
              <a:t>for</a:t>
            </a:r>
          </a:p>
        </p:txBody>
      </p:sp>
      <p:sp>
        <p:nvSpPr>
          <p:cNvPr id="34821" name="Rectangle 1030"/>
          <p:cNvSpPr>
            <a:spLocks noChangeArrowheads="1"/>
          </p:cNvSpPr>
          <p:nvPr/>
        </p:nvSpPr>
        <p:spPr bwMode="auto">
          <a:xfrm>
            <a:off x="4978400" y="2990850"/>
            <a:ext cx="1721626" cy="34753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pt-BR" sz="2000" b="1">
                <a:latin typeface="Courier New" pitchFamily="49" charset="0"/>
              </a:rPr>
              <a:t>if</a:t>
            </a:r>
          </a:p>
          <a:p>
            <a:pPr eaLnBrk="0" hangingPunct="0"/>
            <a:r>
              <a:rPr lang="pt-BR" sz="2000" b="1">
                <a:latin typeface="Courier New" pitchFamily="49" charset="0"/>
              </a:rPr>
              <a:t>implements</a:t>
            </a:r>
          </a:p>
          <a:p>
            <a:pPr eaLnBrk="0" hangingPunct="0"/>
            <a:r>
              <a:rPr lang="pt-BR" sz="2000" b="1">
                <a:latin typeface="Courier New" pitchFamily="49" charset="0"/>
              </a:rPr>
              <a:t>import</a:t>
            </a:r>
          </a:p>
          <a:p>
            <a:pPr eaLnBrk="0" hangingPunct="0"/>
            <a:r>
              <a:rPr lang="pt-BR" sz="2000" b="1">
                <a:latin typeface="Courier New" pitchFamily="49" charset="0"/>
              </a:rPr>
              <a:t>instanceof</a:t>
            </a:r>
          </a:p>
          <a:p>
            <a:pPr eaLnBrk="0" hangingPunct="0"/>
            <a:r>
              <a:rPr lang="pt-BR" sz="2000" b="1">
                <a:latin typeface="Courier New" pitchFamily="49" charset="0"/>
              </a:rPr>
              <a:t>int</a:t>
            </a:r>
          </a:p>
          <a:p>
            <a:pPr eaLnBrk="0" hangingPunct="0"/>
            <a:r>
              <a:rPr lang="pt-BR" sz="2000" b="1">
                <a:latin typeface="Courier New" pitchFamily="49" charset="0"/>
              </a:rPr>
              <a:t>interface</a:t>
            </a:r>
          </a:p>
          <a:p>
            <a:pPr eaLnBrk="0" hangingPunct="0"/>
            <a:r>
              <a:rPr lang="pt-BR" sz="2000" b="1">
                <a:latin typeface="Courier New" pitchFamily="49" charset="0"/>
              </a:rPr>
              <a:t>long</a:t>
            </a:r>
          </a:p>
          <a:p>
            <a:pPr eaLnBrk="0" hangingPunct="0"/>
            <a:r>
              <a:rPr lang="pt-BR" sz="2000" b="1">
                <a:latin typeface="Courier New" pitchFamily="49" charset="0"/>
              </a:rPr>
              <a:t>native</a:t>
            </a:r>
          </a:p>
          <a:p>
            <a:pPr eaLnBrk="0" hangingPunct="0"/>
            <a:r>
              <a:rPr lang="pt-BR" sz="2000" b="1">
                <a:latin typeface="Courier New" pitchFamily="49" charset="0"/>
              </a:rPr>
              <a:t>new</a:t>
            </a:r>
          </a:p>
          <a:p>
            <a:pPr eaLnBrk="0" hangingPunct="0"/>
            <a:r>
              <a:rPr lang="pt-BR" sz="2000" b="1">
                <a:latin typeface="Courier New" pitchFamily="49" charset="0"/>
              </a:rPr>
              <a:t>null</a:t>
            </a:r>
          </a:p>
          <a:p>
            <a:endParaRPr lang="pt-BR" sz="2000" b="1">
              <a:latin typeface="Courier New" pitchFamily="49" charset="0"/>
            </a:endParaRPr>
          </a:p>
        </p:txBody>
      </p:sp>
      <p:sp>
        <p:nvSpPr>
          <p:cNvPr id="34822" name="Rectangle 1031"/>
          <p:cNvSpPr>
            <a:spLocks noChangeArrowheads="1"/>
          </p:cNvSpPr>
          <p:nvPr/>
        </p:nvSpPr>
        <p:spPr bwMode="auto">
          <a:xfrm>
            <a:off x="7042150" y="2990850"/>
            <a:ext cx="1875514" cy="34753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pt-BR" sz="2000" b="1">
                <a:latin typeface="Courier New" pitchFamily="49" charset="0"/>
              </a:rPr>
              <a:t>package</a:t>
            </a:r>
          </a:p>
          <a:p>
            <a:pPr eaLnBrk="0" hangingPunct="0"/>
            <a:r>
              <a:rPr lang="pt-BR" sz="2000" b="1">
                <a:latin typeface="Courier New" pitchFamily="49" charset="0"/>
              </a:rPr>
              <a:t>private</a:t>
            </a:r>
          </a:p>
          <a:p>
            <a:pPr eaLnBrk="0" hangingPunct="0"/>
            <a:r>
              <a:rPr lang="pt-BR" sz="2000" b="1">
                <a:latin typeface="Courier New" pitchFamily="49" charset="0"/>
              </a:rPr>
              <a:t>protected</a:t>
            </a:r>
          </a:p>
          <a:p>
            <a:pPr eaLnBrk="0" hangingPunct="0"/>
            <a:r>
              <a:rPr lang="pt-BR" sz="2000" b="1">
                <a:latin typeface="Courier New" pitchFamily="49" charset="0"/>
              </a:rPr>
              <a:t>public</a:t>
            </a:r>
          </a:p>
          <a:p>
            <a:pPr eaLnBrk="0" hangingPunct="0"/>
            <a:r>
              <a:rPr lang="pt-BR" sz="2000" b="1">
                <a:latin typeface="Courier New" pitchFamily="49" charset="0"/>
              </a:rPr>
              <a:t>return</a:t>
            </a:r>
          </a:p>
          <a:p>
            <a:pPr eaLnBrk="0" hangingPunct="0"/>
            <a:r>
              <a:rPr lang="pt-BR" sz="2000" b="1">
                <a:latin typeface="Courier New" pitchFamily="49" charset="0"/>
              </a:rPr>
              <a:t>short</a:t>
            </a:r>
          </a:p>
          <a:p>
            <a:pPr eaLnBrk="0" hangingPunct="0"/>
            <a:r>
              <a:rPr lang="pt-BR" sz="2000" b="1">
                <a:latin typeface="Courier New" pitchFamily="49" charset="0"/>
              </a:rPr>
              <a:t>static</a:t>
            </a:r>
          </a:p>
          <a:p>
            <a:pPr eaLnBrk="0" hangingPunct="0"/>
            <a:r>
              <a:rPr lang="pt-BR" sz="2000" b="1">
                <a:latin typeface="Courier New" pitchFamily="49" charset="0"/>
              </a:rPr>
              <a:t>super</a:t>
            </a:r>
          </a:p>
          <a:p>
            <a:pPr eaLnBrk="0" hangingPunct="0"/>
            <a:r>
              <a:rPr lang="pt-BR" sz="2000" b="1">
                <a:latin typeface="Courier New" pitchFamily="49" charset="0"/>
              </a:rPr>
              <a:t>switch</a:t>
            </a:r>
          </a:p>
          <a:p>
            <a:pPr eaLnBrk="0" hangingPunct="0"/>
            <a:r>
              <a:rPr lang="pt-BR" sz="2000" b="1">
                <a:latin typeface="Courier New" pitchFamily="49" charset="0"/>
              </a:rPr>
              <a:t>syncronyzed</a:t>
            </a:r>
          </a:p>
          <a:p>
            <a:endParaRPr lang="pt-BR" sz="2000" b="1">
              <a:latin typeface="Courier New" pitchFamily="49" charset="0"/>
            </a:endParaRPr>
          </a:p>
        </p:txBody>
      </p:sp>
      <p:sp>
        <p:nvSpPr>
          <p:cNvPr id="34823" name="Rectangle 1032"/>
          <p:cNvSpPr>
            <a:spLocks noChangeArrowheads="1"/>
          </p:cNvSpPr>
          <p:nvPr/>
        </p:nvSpPr>
        <p:spPr bwMode="auto">
          <a:xfrm>
            <a:off x="8839200" y="2990851"/>
            <a:ext cx="1567738" cy="25519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pt-BR" sz="2000" b="1">
                <a:latin typeface="Courier New" pitchFamily="49" charset="0"/>
              </a:rPr>
              <a:t>this</a:t>
            </a:r>
          </a:p>
          <a:p>
            <a:pPr eaLnBrk="0" hangingPunct="0"/>
            <a:r>
              <a:rPr lang="pt-BR" sz="2000" b="1">
                <a:latin typeface="Courier New" pitchFamily="49" charset="0"/>
              </a:rPr>
              <a:t>throw</a:t>
            </a:r>
          </a:p>
          <a:p>
            <a:pPr eaLnBrk="0" hangingPunct="0"/>
            <a:r>
              <a:rPr lang="pt-BR" sz="2000" b="1">
                <a:latin typeface="Courier New" pitchFamily="49" charset="0"/>
              </a:rPr>
              <a:t>throws</a:t>
            </a:r>
          </a:p>
          <a:p>
            <a:pPr eaLnBrk="0" hangingPunct="0"/>
            <a:r>
              <a:rPr lang="pt-BR" sz="2000" b="1">
                <a:latin typeface="Courier New" pitchFamily="49" charset="0"/>
              </a:rPr>
              <a:t>transient</a:t>
            </a:r>
          </a:p>
          <a:p>
            <a:pPr eaLnBrk="0" hangingPunct="0"/>
            <a:r>
              <a:rPr lang="pt-BR" sz="2000" b="1">
                <a:latin typeface="Courier New" pitchFamily="49" charset="0"/>
              </a:rPr>
              <a:t>true</a:t>
            </a:r>
          </a:p>
          <a:p>
            <a:pPr eaLnBrk="0" hangingPunct="0"/>
            <a:r>
              <a:rPr lang="pt-BR" sz="2000" b="1">
                <a:latin typeface="Courier New" pitchFamily="49" charset="0"/>
              </a:rPr>
              <a:t>try</a:t>
            </a:r>
          </a:p>
          <a:p>
            <a:pPr eaLnBrk="0" hangingPunct="0"/>
            <a:r>
              <a:rPr lang="pt-BR" sz="2000" b="1">
                <a:latin typeface="Courier New" pitchFamily="49" charset="0"/>
              </a:rPr>
              <a:t>void</a:t>
            </a:r>
          </a:p>
          <a:p>
            <a:pPr eaLnBrk="0" hangingPunct="0"/>
            <a:r>
              <a:rPr lang="pt-BR" sz="2000" b="1">
                <a:latin typeface="Courier New" pitchFamily="49" charset="0"/>
              </a:rPr>
              <a:t>while</a:t>
            </a:r>
          </a:p>
        </p:txBody>
      </p:sp>
      <p:sp>
        <p:nvSpPr>
          <p:cNvPr id="34825" name="Text Box 1034"/>
          <p:cNvSpPr txBox="1">
            <a:spLocks noChangeArrowheads="1"/>
          </p:cNvSpPr>
          <p:nvPr/>
        </p:nvSpPr>
        <p:spPr bwMode="auto">
          <a:xfrm>
            <a:off x="1725613" y="2492376"/>
            <a:ext cx="81200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sz="2000"/>
              <a:t>Palavras reservadas</a:t>
            </a:r>
          </a:p>
        </p:txBody>
      </p:sp>
      <p:sp>
        <p:nvSpPr>
          <p:cNvPr id="34826" name="Text Box 1035"/>
          <p:cNvSpPr txBox="1">
            <a:spLocks noChangeArrowheads="1"/>
          </p:cNvSpPr>
          <p:nvPr/>
        </p:nvSpPr>
        <p:spPr bwMode="auto">
          <a:xfrm>
            <a:off x="2170113" y="1755776"/>
            <a:ext cx="81200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sz="2800"/>
              <a:t>Sintaxe básica (cont.)</a:t>
            </a: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838200" y="365125"/>
            <a:ext cx="112649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Criando classes em Java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230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2404F187-F031-411D-B3AA-6528F5B31E1B}" type="slidenum">
              <a:rPr lang="pt-BR" smtClean="0"/>
              <a:pPr/>
              <a:t>8</a:t>
            </a:fld>
            <a:endParaRPr lang="pt-BR" smtClean="0"/>
          </a:p>
        </p:txBody>
      </p:sp>
      <p:sp>
        <p:nvSpPr>
          <p:cNvPr id="35844" name="Text Box 8"/>
          <p:cNvSpPr txBox="1">
            <a:spLocks noChangeArrowheads="1"/>
          </p:cNvSpPr>
          <p:nvPr/>
        </p:nvSpPr>
        <p:spPr bwMode="auto">
          <a:xfrm>
            <a:off x="1092200" y="1692276"/>
            <a:ext cx="9210675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sz="2800" dirty="0"/>
              <a:t>Campos de classes em Java</a:t>
            </a:r>
          </a:p>
          <a:p>
            <a:pPr lvl="1" algn="just">
              <a:spcBef>
                <a:spcPct val="50000"/>
              </a:spcBef>
            </a:pPr>
            <a:r>
              <a:rPr lang="pt-BR" sz="2400" dirty="0"/>
              <a:t>Os campos de classes em Java devem ser declarados dentro do corpo da classe.</a:t>
            </a:r>
          </a:p>
          <a:p>
            <a:pPr lvl="2" algn="just">
              <a:spcBef>
                <a:spcPct val="5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pt-BR" sz="2400" dirty="0"/>
              <a:t> Cada campo deve ser representado por um determinado tipo de dado.</a:t>
            </a:r>
          </a:p>
          <a:p>
            <a:pPr lvl="2" algn="just">
              <a:spcBef>
                <a:spcPct val="5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pt-BR" sz="2400" dirty="0"/>
              <a:t> Em linguagens POO, é possível declarar campos como referências a instâncias de outras classes já existentes.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838200" y="365125"/>
            <a:ext cx="112649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Criando classes em Java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30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2CC9D4C0-8B52-4C2D-A752-25B5D6723CFE}" type="slidenum">
              <a:rPr lang="pt-BR" smtClean="0"/>
              <a:pPr/>
              <a:t>9</a:t>
            </a:fld>
            <a:endParaRPr lang="pt-BR" smtClean="0"/>
          </a:p>
        </p:txBody>
      </p:sp>
      <p:sp>
        <p:nvSpPr>
          <p:cNvPr id="36868" name="Text Box 5"/>
          <p:cNvSpPr txBox="1">
            <a:spLocks noChangeArrowheads="1"/>
          </p:cNvSpPr>
          <p:nvPr/>
        </p:nvSpPr>
        <p:spPr bwMode="auto">
          <a:xfrm>
            <a:off x="1230313" y="1543052"/>
            <a:ext cx="81200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sz="2800" dirty="0"/>
              <a:t>Dados nativos em Java</a:t>
            </a:r>
          </a:p>
        </p:txBody>
      </p:sp>
      <p:sp>
        <p:nvSpPr>
          <p:cNvPr id="36869" name="Rectangle 6"/>
          <p:cNvSpPr>
            <a:spLocks noChangeArrowheads="1"/>
          </p:cNvSpPr>
          <p:nvPr/>
        </p:nvSpPr>
        <p:spPr bwMode="auto">
          <a:xfrm>
            <a:off x="838200" y="2336801"/>
            <a:ext cx="9829800" cy="3744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pt-BR" sz="2800" dirty="0"/>
              <a:t>Java provê tipos primitivos divididos em quatro grandes categorias:</a:t>
            </a:r>
          </a:p>
          <a:p>
            <a:pPr marL="1143000" lvl="2" indent="-2286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pt-BR" sz="2000" i="1" dirty="0"/>
              <a:t>Inteiros</a:t>
            </a:r>
            <a:r>
              <a:rPr lang="pt-BR" sz="2000" dirty="0"/>
              <a:t>( n</a:t>
            </a:r>
            <a:r>
              <a:rPr lang="pt-BR" sz="2000" baseline="30000" dirty="0"/>
              <a:t>os</a:t>
            </a:r>
            <a:r>
              <a:rPr lang="pt-BR" sz="2000" dirty="0"/>
              <a:t> discretos): </a:t>
            </a:r>
            <a:r>
              <a:rPr lang="pt-BR" sz="2000" b="1" dirty="0">
                <a:latin typeface="Courier New" pitchFamily="49" charset="0"/>
              </a:rPr>
              <a:t>byte </a:t>
            </a:r>
            <a:r>
              <a:rPr lang="pt-BR" sz="2000" dirty="0">
                <a:latin typeface="Courier New" pitchFamily="49" charset="0"/>
              </a:rPr>
              <a:t>(8 bits),</a:t>
            </a:r>
            <a:r>
              <a:rPr lang="pt-BR" sz="2000" b="1" dirty="0">
                <a:latin typeface="Courier New" pitchFamily="49" charset="0"/>
              </a:rPr>
              <a:t> short </a:t>
            </a:r>
            <a:r>
              <a:rPr lang="pt-BR" sz="2000" dirty="0">
                <a:latin typeface="Courier New" pitchFamily="49" charset="0"/>
              </a:rPr>
              <a:t>(16 bits),</a:t>
            </a:r>
            <a:r>
              <a:rPr lang="pt-BR" sz="2000" b="1" dirty="0">
                <a:latin typeface="Courier New" pitchFamily="49" charset="0"/>
              </a:rPr>
              <a:t> </a:t>
            </a:r>
            <a:r>
              <a:rPr lang="pt-BR" sz="2000" b="1" dirty="0" err="1">
                <a:latin typeface="Courier New" pitchFamily="49" charset="0"/>
              </a:rPr>
              <a:t>int</a:t>
            </a:r>
            <a:r>
              <a:rPr lang="pt-BR" sz="2000" b="1" dirty="0">
                <a:latin typeface="Courier New" pitchFamily="49" charset="0"/>
              </a:rPr>
              <a:t> </a:t>
            </a:r>
            <a:r>
              <a:rPr lang="pt-BR" sz="2000" dirty="0">
                <a:latin typeface="Courier New" pitchFamily="49" charset="0"/>
              </a:rPr>
              <a:t>(32 bits)</a:t>
            </a:r>
            <a:r>
              <a:rPr lang="pt-BR" sz="2000" b="1" dirty="0">
                <a:latin typeface="Courier New" pitchFamily="49" charset="0"/>
              </a:rPr>
              <a:t> </a:t>
            </a:r>
            <a:r>
              <a:rPr lang="pt-BR" sz="2000" dirty="0"/>
              <a:t>e</a:t>
            </a:r>
            <a:r>
              <a:rPr lang="pt-BR" sz="2000" b="1" dirty="0">
                <a:latin typeface="Courier New" pitchFamily="49" charset="0"/>
              </a:rPr>
              <a:t> </a:t>
            </a:r>
            <a:r>
              <a:rPr lang="pt-BR" sz="2000" b="1" dirty="0" err="1">
                <a:latin typeface="Courier New" pitchFamily="49" charset="0"/>
              </a:rPr>
              <a:t>long</a:t>
            </a:r>
            <a:r>
              <a:rPr lang="pt-BR" sz="2000" b="1" dirty="0">
                <a:latin typeface="Courier New" pitchFamily="49" charset="0"/>
              </a:rPr>
              <a:t> </a:t>
            </a:r>
            <a:r>
              <a:rPr lang="pt-BR" sz="2000" dirty="0">
                <a:latin typeface="Courier New" pitchFamily="49" charset="0"/>
              </a:rPr>
              <a:t>(64 bits).</a:t>
            </a:r>
          </a:p>
          <a:p>
            <a:pPr marL="1143000" lvl="2" indent="-2286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pt-BR" sz="2000" i="1" dirty="0"/>
              <a:t>Floating Point</a:t>
            </a:r>
            <a:r>
              <a:rPr lang="pt-BR" sz="2000" dirty="0"/>
              <a:t> (n</a:t>
            </a:r>
            <a:r>
              <a:rPr lang="pt-BR" sz="2000" baseline="30000" dirty="0"/>
              <a:t>os</a:t>
            </a:r>
            <a:r>
              <a:rPr lang="pt-BR" sz="2000" dirty="0"/>
              <a:t> contínuos): </a:t>
            </a:r>
            <a:r>
              <a:rPr lang="pt-BR" sz="2000" b="1" dirty="0" err="1">
                <a:latin typeface="Courier New" pitchFamily="49" charset="0"/>
              </a:rPr>
              <a:t>float</a:t>
            </a:r>
            <a:r>
              <a:rPr lang="pt-BR" sz="2000" dirty="0">
                <a:latin typeface="Courier New" pitchFamily="49" charset="0"/>
              </a:rPr>
              <a:t> (32 bits) </a:t>
            </a:r>
            <a:r>
              <a:rPr lang="pt-BR" sz="2000" dirty="0"/>
              <a:t>e</a:t>
            </a:r>
            <a:r>
              <a:rPr lang="pt-BR" sz="2000" dirty="0">
                <a:latin typeface="Courier New" pitchFamily="49" charset="0"/>
              </a:rPr>
              <a:t> </a:t>
            </a:r>
            <a:r>
              <a:rPr lang="pt-BR" sz="2000" b="1" dirty="0" err="1">
                <a:latin typeface="Courier New" pitchFamily="49" charset="0"/>
              </a:rPr>
              <a:t>double</a:t>
            </a:r>
            <a:r>
              <a:rPr lang="pt-BR" sz="2000" b="1" dirty="0">
                <a:latin typeface="Courier New" pitchFamily="49" charset="0"/>
              </a:rPr>
              <a:t> </a:t>
            </a:r>
            <a:r>
              <a:rPr lang="pt-BR" sz="2000" dirty="0">
                <a:latin typeface="Courier New" pitchFamily="49" charset="0"/>
              </a:rPr>
              <a:t>(64 bits)</a:t>
            </a:r>
            <a:endParaRPr lang="pt-BR" sz="2000" dirty="0"/>
          </a:p>
          <a:p>
            <a:pPr marL="1143000" lvl="2" indent="-2286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pt-BR" sz="2000" i="1" dirty="0" err="1"/>
              <a:t>Character</a:t>
            </a:r>
            <a:r>
              <a:rPr lang="pt-BR" sz="2000" dirty="0"/>
              <a:t>: </a:t>
            </a:r>
            <a:r>
              <a:rPr lang="pt-BR" sz="2000" b="1" dirty="0">
                <a:latin typeface="Courier New" pitchFamily="49" charset="0"/>
              </a:rPr>
              <a:t>char </a:t>
            </a:r>
            <a:r>
              <a:rPr lang="pt-BR" sz="2000" dirty="0">
                <a:latin typeface="Courier New" pitchFamily="49" charset="0"/>
              </a:rPr>
              <a:t>(16 bits)</a:t>
            </a:r>
            <a:endParaRPr lang="pt-BR" sz="2000" dirty="0"/>
          </a:p>
          <a:p>
            <a:pPr marL="1143000" lvl="2" indent="-2286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pt-BR" sz="2000" i="1" dirty="0" err="1"/>
              <a:t>Boolean</a:t>
            </a:r>
            <a:r>
              <a:rPr lang="pt-BR" sz="2000" dirty="0"/>
              <a:t>: </a:t>
            </a:r>
            <a:r>
              <a:rPr lang="pt-BR" sz="2000" b="1" dirty="0" err="1">
                <a:latin typeface="Courier New" pitchFamily="49" charset="0"/>
              </a:rPr>
              <a:t>boolean</a:t>
            </a:r>
            <a:endParaRPr lang="pt-BR" sz="2000" b="1" dirty="0">
              <a:latin typeface="Courier New" pitchFamily="49" charset="0"/>
            </a:endParaRP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pt-BR" sz="2800" dirty="0"/>
              <a:t>A classe </a:t>
            </a:r>
            <a:r>
              <a:rPr lang="pt-BR" sz="2800" dirty="0" err="1"/>
              <a:t>String</a:t>
            </a:r>
            <a:r>
              <a:rPr lang="pt-BR" sz="2800" dirty="0"/>
              <a:t> é usada para representar cadeias de caracteres. (Não são dados nativos, sendo instâncias da classe </a:t>
            </a:r>
            <a:r>
              <a:rPr lang="pt-BR" sz="2800" dirty="0" err="1"/>
              <a:t>String</a:t>
            </a:r>
            <a:r>
              <a:rPr lang="pt-BR" sz="2800" dirty="0"/>
              <a:t>)</a:t>
            </a:r>
          </a:p>
          <a:p>
            <a:pPr marL="1143000" lvl="2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</a:pPr>
            <a:endParaRPr lang="pt-BR" sz="2000" b="1" dirty="0">
              <a:latin typeface="Courier New" pitchFamily="49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838200" y="365125"/>
            <a:ext cx="112649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Criando classes em Java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864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1133</Words>
  <Application>Microsoft Office PowerPoint</Application>
  <PresentationFormat>Widescreen</PresentationFormat>
  <Paragraphs>193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Wingdings</vt:lpstr>
      <vt:lpstr>Tema do Office</vt:lpstr>
      <vt:lpstr>Programação Orientada a Objetos  Aula 2 – Classes e Objetos </vt:lpstr>
      <vt:lpstr>Plano de Aula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de Software  Aula 3 - MÉTODOS ÁGEIS DE DESENVOLVIMENTO DE SOFTWARE  - Programação Extrema (XP). Scrum.  - Gerenciamento ágil.  - Escalonamento de métodos ágeis.</dc:title>
  <dc:creator>Ana</dc:creator>
  <cp:lastModifiedBy>Ana</cp:lastModifiedBy>
  <cp:revision>27</cp:revision>
  <dcterms:created xsi:type="dcterms:W3CDTF">2018-02-07T22:03:14Z</dcterms:created>
  <dcterms:modified xsi:type="dcterms:W3CDTF">2019-02-06T21:48:05Z</dcterms:modified>
</cp:coreProperties>
</file>