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9303646-BD15-4B63-87ED-7B69DE070D59}" type="datetimeFigureOut">
              <a:rPr lang="pt-BR" smtClean="0"/>
              <a:t>06/02/2019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E4CBBB8-AF00-4140-AEA1-FAD7CD04D181}" type="slidenum">
              <a:rPr lang="pt-BR" smtClean="0"/>
              <a:t>‹nº›</a:t>
            </a:fld>
            <a:endParaRPr lang="pt-BR"/>
          </a:p>
        </p:txBody>
      </p:sp>
    </p:spTree>
    <p:extLst>
      <p:ext uri="{BB962C8B-B14F-4D97-AF65-F5344CB8AC3E}">
        <p14:creationId xmlns:p14="http://schemas.microsoft.com/office/powerpoint/2010/main" val="2071780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9303646-BD15-4B63-87ED-7B69DE070D59}" type="datetimeFigureOut">
              <a:rPr lang="pt-BR" smtClean="0"/>
              <a:t>06/02/2019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E4CBBB8-AF00-4140-AEA1-FAD7CD04D181}" type="slidenum">
              <a:rPr lang="pt-BR" smtClean="0"/>
              <a:t>‹nº›</a:t>
            </a:fld>
            <a:endParaRPr lang="pt-BR"/>
          </a:p>
        </p:txBody>
      </p:sp>
    </p:spTree>
    <p:extLst>
      <p:ext uri="{BB962C8B-B14F-4D97-AF65-F5344CB8AC3E}">
        <p14:creationId xmlns:p14="http://schemas.microsoft.com/office/powerpoint/2010/main" val="2157921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9303646-BD15-4B63-87ED-7B69DE070D59}" type="datetimeFigureOut">
              <a:rPr lang="pt-BR" smtClean="0"/>
              <a:t>06/02/2019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E4CBBB8-AF00-4140-AEA1-FAD7CD04D181}" type="slidenum">
              <a:rPr lang="pt-BR" smtClean="0"/>
              <a:t>‹nº›</a:t>
            </a:fld>
            <a:endParaRPr lang="pt-BR"/>
          </a:p>
        </p:txBody>
      </p:sp>
    </p:spTree>
    <p:extLst>
      <p:ext uri="{BB962C8B-B14F-4D97-AF65-F5344CB8AC3E}">
        <p14:creationId xmlns:p14="http://schemas.microsoft.com/office/powerpoint/2010/main" val="6950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9303646-BD15-4B63-87ED-7B69DE070D59}" type="datetimeFigureOut">
              <a:rPr lang="pt-BR" smtClean="0"/>
              <a:t>06/02/2019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E4CBBB8-AF00-4140-AEA1-FAD7CD04D181}" type="slidenum">
              <a:rPr lang="pt-BR" smtClean="0"/>
              <a:t>‹nº›</a:t>
            </a:fld>
            <a:endParaRPr lang="pt-BR"/>
          </a:p>
        </p:txBody>
      </p:sp>
    </p:spTree>
    <p:extLst>
      <p:ext uri="{BB962C8B-B14F-4D97-AF65-F5344CB8AC3E}">
        <p14:creationId xmlns:p14="http://schemas.microsoft.com/office/powerpoint/2010/main" val="94055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39303646-BD15-4B63-87ED-7B69DE070D59}" type="datetimeFigureOut">
              <a:rPr lang="pt-BR" smtClean="0"/>
              <a:t>06/02/2019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E4CBBB8-AF00-4140-AEA1-FAD7CD04D181}" type="slidenum">
              <a:rPr lang="pt-BR" smtClean="0"/>
              <a:t>‹nº›</a:t>
            </a:fld>
            <a:endParaRPr lang="pt-BR"/>
          </a:p>
        </p:txBody>
      </p:sp>
    </p:spTree>
    <p:extLst>
      <p:ext uri="{BB962C8B-B14F-4D97-AF65-F5344CB8AC3E}">
        <p14:creationId xmlns:p14="http://schemas.microsoft.com/office/powerpoint/2010/main" val="2179265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9303646-BD15-4B63-87ED-7B69DE070D59}" type="datetimeFigureOut">
              <a:rPr lang="pt-BR" smtClean="0"/>
              <a:t>06/02/2019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E4CBBB8-AF00-4140-AEA1-FAD7CD04D181}" type="slidenum">
              <a:rPr lang="pt-BR" smtClean="0"/>
              <a:t>‹nº›</a:t>
            </a:fld>
            <a:endParaRPr lang="pt-BR"/>
          </a:p>
        </p:txBody>
      </p:sp>
    </p:spTree>
    <p:extLst>
      <p:ext uri="{BB962C8B-B14F-4D97-AF65-F5344CB8AC3E}">
        <p14:creationId xmlns:p14="http://schemas.microsoft.com/office/powerpoint/2010/main" val="252402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9303646-BD15-4B63-87ED-7B69DE070D59}" type="datetimeFigureOut">
              <a:rPr lang="pt-BR" smtClean="0"/>
              <a:t>06/02/2019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E4CBBB8-AF00-4140-AEA1-FAD7CD04D181}" type="slidenum">
              <a:rPr lang="pt-BR" smtClean="0"/>
              <a:t>‹nº›</a:t>
            </a:fld>
            <a:endParaRPr lang="pt-BR"/>
          </a:p>
        </p:txBody>
      </p:sp>
    </p:spTree>
    <p:extLst>
      <p:ext uri="{BB962C8B-B14F-4D97-AF65-F5344CB8AC3E}">
        <p14:creationId xmlns:p14="http://schemas.microsoft.com/office/powerpoint/2010/main" val="1097857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39303646-BD15-4B63-87ED-7B69DE070D59}" type="datetimeFigureOut">
              <a:rPr lang="pt-BR" smtClean="0"/>
              <a:t>06/02/2019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E4CBBB8-AF00-4140-AEA1-FAD7CD04D181}" type="slidenum">
              <a:rPr lang="pt-BR" smtClean="0"/>
              <a:t>‹nº›</a:t>
            </a:fld>
            <a:endParaRPr lang="pt-BR"/>
          </a:p>
        </p:txBody>
      </p:sp>
    </p:spTree>
    <p:extLst>
      <p:ext uri="{BB962C8B-B14F-4D97-AF65-F5344CB8AC3E}">
        <p14:creationId xmlns:p14="http://schemas.microsoft.com/office/powerpoint/2010/main" val="373422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9303646-BD15-4B63-87ED-7B69DE070D59}" type="datetimeFigureOut">
              <a:rPr lang="pt-BR" smtClean="0"/>
              <a:t>06/02/2019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E4CBBB8-AF00-4140-AEA1-FAD7CD04D181}" type="slidenum">
              <a:rPr lang="pt-BR" smtClean="0"/>
              <a:t>‹nº›</a:t>
            </a:fld>
            <a:endParaRPr lang="pt-BR"/>
          </a:p>
        </p:txBody>
      </p:sp>
    </p:spTree>
    <p:extLst>
      <p:ext uri="{BB962C8B-B14F-4D97-AF65-F5344CB8AC3E}">
        <p14:creationId xmlns:p14="http://schemas.microsoft.com/office/powerpoint/2010/main" val="1220822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39303646-BD15-4B63-87ED-7B69DE070D59}" type="datetimeFigureOut">
              <a:rPr lang="pt-BR" smtClean="0"/>
              <a:t>06/02/2019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E4CBBB8-AF00-4140-AEA1-FAD7CD04D181}" type="slidenum">
              <a:rPr lang="pt-BR" smtClean="0"/>
              <a:t>‹nº›</a:t>
            </a:fld>
            <a:endParaRPr lang="pt-BR"/>
          </a:p>
        </p:txBody>
      </p:sp>
    </p:spTree>
    <p:extLst>
      <p:ext uri="{BB962C8B-B14F-4D97-AF65-F5344CB8AC3E}">
        <p14:creationId xmlns:p14="http://schemas.microsoft.com/office/powerpoint/2010/main" val="229347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39303646-BD15-4B63-87ED-7B69DE070D59}" type="datetimeFigureOut">
              <a:rPr lang="pt-BR" smtClean="0"/>
              <a:t>06/02/2019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E4CBBB8-AF00-4140-AEA1-FAD7CD04D181}" type="slidenum">
              <a:rPr lang="pt-BR" smtClean="0"/>
              <a:t>‹nº›</a:t>
            </a:fld>
            <a:endParaRPr lang="pt-BR"/>
          </a:p>
        </p:txBody>
      </p:sp>
    </p:spTree>
    <p:extLst>
      <p:ext uri="{BB962C8B-B14F-4D97-AF65-F5344CB8AC3E}">
        <p14:creationId xmlns:p14="http://schemas.microsoft.com/office/powerpoint/2010/main" val="343739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03646-BD15-4B63-87ED-7B69DE070D59}" type="datetimeFigureOut">
              <a:rPr lang="pt-BR" smtClean="0"/>
              <a:t>06/02/2019</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CBBB8-AF00-4140-AEA1-FAD7CD04D181}" type="slidenum">
              <a:rPr lang="pt-BR" smtClean="0"/>
              <a:t>‹nº›</a:t>
            </a:fld>
            <a:endParaRPr lang="pt-BR"/>
          </a:p>
        </p:txBody>
      </p:sp>
    </p:spTree>
    <p:extLst>
      <p:ext uri="{BB962C8B-B14F-4D97-AF65-F5344CB8AC3E}">
        <p14:creationId xmlns:p14="http://schemas.microsoft.com/office/powerpoint/2010/main" val="809921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400833"/>
            <a:ext cx="9144000" cy="3109130"/>
          </a:xfrm>
        </p:spPr>
        <p:txBody>
          <a:bodyPr>
            <a:normAutofit/>
          </a:bodyPr>
          <a:lstStyle/>
          <a:p>
            <a:r>
              <a:rPr lang="pt-BR" dirty="0" smtClean="0"/>
              <a:t>Programação Orientada a Objetos</a:t>
            </a:r>
            <a:br>
              <a:rPr lang="pt-BR" dirty="0" smtClean="0"/>
            </a:br>
            <a:r>
              <a:rPr lang="pt-BR" sz="2200" dirty="0" smtClean="0"/>
              <a:t>Aula </a:t>
            </a:r>
            <a:r>
              <a:rPr lang="pt-BR" sz="2200" dirty="0" smtClean="0"/>
              <a:t>3 </a:t>
            </a:r>
            <a:r>
              <a:rPr lang="pt-BR" sz="2200" dirty="0" smtClean="0"/>
              <a:t>– Construtores e Sobrecarga</a:t>
            </a:r>
            <a:r>
              <a:rPr lang="pt-BR" sz="2200" dirty="0"/>
              <a:t>	</a:t>
            </a:r>
            <a:endParaRPr lang="pt-BR" dirty="0"/>
          </a:p>
        </p:txBody>
      </p:sp>
      <p:sp>
        <p:nvSpPr>
          <p:cNvPr id="3" name="Subtítulo 2"/>
          <p:cNvSpPr>
            <a:spLocks noGrp="1"/>
          </p:cNvSpPr>
          <p:nvPr>
            <p:ph type="subTitle" idx="1"/>
          </p:nvPr>
        </p:nvSpPr>
        <p:spPr>
          <a:xfrm>
            <a:off x="1524000" y="4115605"/>
            <a:ext cx="9144000" cy="1655762"/>
          </a:xfrm>
        </p:spPr>
        <p:txBody>
          <a:bodyPr/>
          <a:lstStyle/>
          <a:p>
            <a:r>
              <a:rPr lang="pt-BR" dirty="0" smtClean="0"/>
              <a:t>Dra. Ana Patrícia F. Magalhães Mascarenhas</a:t>
            </a:r>
          </a:p>
          <a:p>
            <a:r>
              <a:rPr lang="pt-BR" dirty="0" smtClean="0"/>
              <a:t>anapatriciamagalhaes@gmail.com</a:t>
            </a:r>
          </a:p>
          <a:p>
            <a:endParaRPr lang="pt-BR" dirty="0"/>
          </a:p>
        </p:txBody>
      </p:sp>
      <p:sp>
        <p:nvSpPr>
          <p:cNvPr id="5" name="Retângulo 4"/>
          <p:cNvSpPr/>
          <p:nvPr/>
        </p:nvSpPr>
        <p:spPr>
          <a:xfrm>
            <a:off x="0" y="0"/>
            <a:ext cx="225468" cy="6858000"/>
          </a:xfrm>
          <a:prstGeom prst="rect">
            <a:avLst/>
          </a:prstGeom>
          <a:solidFill>
            <a:schemeClr val="accent1">
              <a:lumMod val="75000"/>
            </a:schemeClr>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1551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a:defRPr/>
            </a:pPr>
            <a:r>
              <a:rPr lang="pt-BR" smtClean="0"/>
              <a:t>Fazendo Sobrecargas</a:t>
            </a:r>
          </a:p>
        </p:txBody>
      </p:sp>
      <p:sp>
        <p:nvSpPr>
          <p:cNvPr id="59395" name="Rectangle 3"/>
          <p:cNvSpPr>
            <a:spLocks noGrp="1" noChangeArrowheads="1"/>
          </p:cNvSpPr>
          <p:nvPr>
            <p:ph sz="quarter" idx="1"/>
          </p:nvPr>
        </p:nvSpPr>
        <p:spPr>
          <a:xfrm>
            <a:off x="1981200" y="1600201"/>
            <a:ext cx="7467600" cy="4873625"/>
          </a:xfrm>
        </p:spPr>
        <p:txBody>
          <a:bodyPr/>
          <a:lstStyle/>
          <a:p>
            <a:pPr eaLnBrk="1" hangingPunct="1"/>
            <a:r>
              <a:rPr lang="pt-BR" sz="2700"/>
              <a:t>Uma sobrecarga é válida se a assinatura do método difere no número ou no tipo dos parâmetros</a:t>
            </a:r>
          </a:p>
          <a:p>
            <a:pPr eaLnBrk="1" hangingPunct="1"/>
            <a:r>
              <a:rPr lang="pt-BR" sz="2700"/>
              <a:t>Diferenças no nome dos parâmetros não são relevantes</a:t>
            </a:r>
          </a:p>
          <a:p>
            <a:pPr eaLnBrk="1" hangingPunct="1"/>
            <a:r>
              <a:rPr lang="pt-BR" sz="2700"/>
              <a:t>Diferenças no tipo de retorno são permitidas, mas não são relevantes</a:t>
            </a:r>
          </a:p>
          <a:p>
            <a:pPr eaLnBrk="1" hangingPunct="1"/>
            <a:endParaRPr lang="pt-BR" smtClean="0"/>
          </a:p>
        </p:txBody>
      </p:sp>
      <p:sp>
        <p:nvSpPr>
          <p:cNvPr id="59396" name="Espaço Reservado para Número de Slide 4"/>
          <p:cNvSpPr>
            <a:spLocks noGrp="1"/>
          </p:cNvSpPr>
          <p:nvPr>
            <p:ph type="sldNum" sz="quarter" idx="11"/>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898499C4-BEFB-4311-BDCE-68BDA3D35824}" type="slidenum">
              <a:rPr lang="pt-BR" smtClean="0"/>
              <a:pPr/>
              <a:t>10</a:t>
            </a:fld>
            <a:endParaRPr lang="pt-BR" smtClean="0"/>
          </a:p>
        </p:txBody>
      </p:sp>
      <p:sp>
        <p:nvSpPr>
          <p:cNvPr id="5" name="Retângulo 4"/>
          <p:cNvSpPr/>
          <p:nvPr/>
        </p:nvSpPr>
        <p:spPr>
          <a:xfrm>
            <a:off x="0" y="0"/>
            <a:ext cx="225468" cy="6858000"/>
          </a:xfrm>
          <a:prstGeom prst="rect">
            <a:avLst/>
          </a:prstGeom>
          <a:solidFill>
            <a:schemeClr val="accent1">
              <a:lumMod val="75000"/>
            </a:schemeClr>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31526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a:defRPr/>
            </a:pPr>
            <a:r>
              <a:rPr lang="pt-BR" smtClean="0"/>
              <a:t>Sobrecarga</a:t>
            </a:r>
          </a:p>
        </p:txBody>
      </p:sp>
      <p:sp>
        <p:nvSpPr>
          <p:cNvPr id="60419" name="Espaço Reservado para Número de Slide 4"/>
          <p:cNvSpPr>
            <a:spLocks noGrp="1"/>
          </p:cNvSpPr>
          <p:nvPr>
            <p:ph type="sldNum" sz="quarter" idx="11"/>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91DD0B0E-2451-476E-A59E-C39B7228A127}" type="slidenum">
              <a:rPr lang="pt-BR" smtClean="0"/>
              <a:pPr/>
              <a:t>11</a:t>
            </a:fld>
            <a:endParaRPr lang="pt-BR" smtClean="0"/>
          </a:p>
        </p:txBody>
      </p:sp>
      <p:sp>
        <p:nvSpPr>
          <p:cNvPr id="60420" name="Rectangle 3"/>
          <p:cNvSpPr>
            <a:spLocks noChangeArrowheads="1"/>
          </p:cNvSpPr>
          <p:nvPr/>
        </p:nvSpPr>
        <p:spPr bwMode="auto">
          <a:xfrm>
            <a:off x="1828800" y="1504950"/>
            <a:ext cx="8610600" cy="5353050"/>
          </a:xfrm>
          <a:prstGeom prst="rect">
            <a:avLst/>
          </a:prstGeom>
          <a:noFill/>
          <a:ln w="9525">
            <a:solidFill>
              <a:schemeClr val="tx1"/>
            </a:solidFill>
            <a:miter lim="800000"/>
            <a:headEnd/>
            <a:tailEnd/>
          </a:ln>
        </p:spPr>
        <p:txBody>
          <a:bodyPr/>
          <a:lstStyle/>
          <a:p>
            <a:pPr marL="342900" indent="-342900">
              <a:spcBef>
                <a:spcPct val="20000"/>
              </a:spcBef>
              <a:buClr>
                <a:schemeClr val="bg2"/>
              </a:buClr>
              <a:buSzPct val="75000"/>
            </a:pPr>
            <a:r>
              <a:rPr lang="pt-BR" b="1" dirty="0" err="1" smtClean="0"/>
              <a:t>class</a:t>
            </a:r>
            <a:r>
              <a:rPr lang="pt-BR" b="1" dirty="0" smtClean="0"/>
              <a:t> </a:t>
            </a:r>
            <a:r>
              <a:rPr lang="pt-BR" b="1" dirty="0"/>
              <a:t>Ponto{</a:t>
            </a:r>
          </a:p>
          <a:p>
            <a:pPr marL="342900" indent="-342900">
              <a:spcBef>
                <a:spcPct val="20000"/>
              </a:spcBef>
              <a:buClr>
                <a:schemeClr val="bg2"/>
              </a:buClr>
              <a:buSzPct val="75000"/>
            </a:pPr>
            <a:r>
              <a:rPr lang="pt-BR" b="1" dirty="0" smtClean="0"/>
              <a:t>   </a:t>
            </a:r>
            <a:r>
              <a:rPr lang="pt-BR" b="1" dirty="0" err="1" smtClean="0"/>
              <a:t>float</a:t>
            </a:r>
            <a:r>
              <a:rPr lang="pt-BR" b="1" dirty="0" smtClean="0"/>
              <a:t> </a:t>
            </a:r>
            <a:r>
              <a:rPr lang="pt-BR" b="1" dirty="0"/>
              <a:t>x;  </a:t>
            </a:r>
          </a:p>
          <a:p>
            <a:pPr marL="342900" indent="-342900">
              <a:spcBef>
                <a:spcPct val="20000"/>
              </a:spcBef>
              <a:buClr>
                <a:schemeClr val="bg2"/>
              </a:buClr>
              <a:buSzPct val="75000"/>
            </a:pPr>
            <a:r>
              <a:rPr lang="pt-BR" b="1" dirty="0" smtClean="0"/>
              <a:t>   </a:t>
            </a:r>
            <a:r>
              <a:rPr lang="pt-BR" b="1" dirty="0" err="1" smtClean="0"/>
              <a:t>float</a:t>
            </a:r>
            <a:r>
              <a:rPr lang="pt-BR" b="1" dirty="0" smtClean="0"/>
              <a:t> </a:t>
            </a:r>
            <a:r>
              <a:rPr lang="pt-BR" b="1" dirty="0"/>
              <a:t>y;    </a:t>
            </a:r>
          </a:p>
          <a:p>
            <a:pPr marL="342900" indent="-342900">
              <a:spcBef>
                <a:spcPct val="20000"/>
              </a:spcBef>
              <a:buClr>
                <a:schemeClr val="bg2"/>
              </a:buClr>
              <a:buSzPct val="75000"/>
            </a:pPr>
            <a:r>
              <a:rPr lang="pt-BR" b="1" dirty="0" smtClean="0"/>
              <a:t>   </a:t>
            </a:r>
            <a:r>
              <a:rPr lang="pt-BR" b="1" dirty="0" err="1" smtClean="0"/>
              <a:t>public</a:t>
            </a:r>
            <a:r>
              <a:rPr lang="pt-BR" b="1" dirty="0" smtClean="0"/>
              <a:t> Ponto(</a:t>
            </a:r>
            <a:r>
              <a:rPr lang="pt-BR" b="1" dirty="0" err="1" smtClean="0"/>
              <a:t>float</a:t>
            </a:r>
            <a:r>
              <a:rPr lang="pt-BR" b="1" dirty="0" smtClean="0"/>
              <a:t> </a:t>
            </a:r>
            <a:r>
              <a:rPr lang="pt-BR" b="1" dirty="0" err="1"/>
              <a:t>pX,float</a:t>
            </a:r>
            <a:r>
              <a:rPr lang="pt-BR" b="1" dirty="0"/>
              <a:t> </a:t>
            </a:r>
            <a:r>
              <a:rPr lang="pt-BR" b="1" dirty="0" err="1"/>
              <a:t>pY</a:t>
            </a:r>
            <a:r>
              <a:rPr lang="pt-BR" b="1" dirty="0"/>
              <a:t>){</a:t>
            </a:r>
          </a:p>
          <a:p>
            <a:pPr marL="342900" indent="-342900">
              <a:spcBef>
                <a:spcPct val="20000"/>
              </a:spcBef>
              <a:buClr>
                <a:schemeClr val="bg2"/>
              </a:buClr>
              <a:buSzPct val="75000"/>
            </a:pPr>
            <a:r>
              <a:rPr lang="pt-BR" b="1" dirty="0"/>
              <a:t>    x = </a:t>
            </a:r>
            <a:r>
              <a:rPr lang="pt-BR" b="1" dirty="0" err="1"/>
              <a:t>pX</a:t>
            </a:r>
            <a:r>
              <a:rPr lang="pt-BR" b="1" dirty="0"/>
              <a:t>;</a:t>
            </a:r>
          </a:p>
          <a:p>
            <a:pPr marL="342900" indent="-342900">
              <a:spcBef>
                <a:spcPct val="20000"/>
              </a:spcBef>
              <a:buClr>
                <a:schemeClr val="bg2"/>
              </a:buClr>
              <a:buSzPct val="75000"/>
            </a:pPr>
            <a:r>
              <a:rPr lang="pt-BR" b="1" dirty="0"/>
              <a:t>    y = </a:t>
            </a:r>
            <a:r>
              <a:rPr lang="pt-BR" b="1" dirty="0" err="1"/>
              <a:t>pY</a:t>
            </a:r>
            <a:r>
              <a:rPr lang="pt-BR" b="1" dirty="0"/>
              <a:t>;</a:t>
            </a:r>
          </a:p>
          <a:p>
            <a:pPr marL="342900" indent="-342900">
              <a:spcBef>
                <a:spcPct val="20000"/>
              </a:spcBef>
              <a:buClr>
                <a:schemeClr val="bg2"/>
              </a:buClr>
              <a:buSzPct val="75000"/>
            </a:pPr>
            <a:r>
              <a:rPr lang="pt-BR" b="1" dirty="0"/>
              <a:t>   }</a:t>
            </a:r>
          </a:p>
          <a:p>
            <a:pPr marL="342900" indent="-342900">
              <a:spcBef>
                <a:spcPct val="20000"/>
              </a:spcBef>
              <a:buClr>
                <a:schemeClr val="bg2"/>
              </a:buClr>
              <a:buSzPct val="75000"/>
            </a:pPr>
            <a:r>
              <a:rPr lang="pt-BR" b="1" dirty="0" smtClean="0"/>
              <a:t>   </a:t>
            </a:r>
            <a:r>
              <a:rPr lang="pt-BR" b="1" dirty="0" err="1" smtClean="0"/>
              <a:t>void</a:t>
            </a:r>
            <a:r>
              <a:rPr lang="pt-BR" b="1" dirty="0" smtClean="0"/>
              <a:t> </a:t>
            </a:r>
            <a:r>
              <a:rPr lang="pt-BR" b="1" dirty="0"/>
              <a:t>mover(</a:t>
            </a:r>
            <a:r>
              <a:rPr lang="pt-BR" b="1" dirty="0" err="1"/>
              <a:t>float</a:t>
            </a:r>
            <a:r>
              <a:rPr lang="pt-BR" b="1" dirty="0"/>
              <a:t> </a:t>
            </a:r>
            <a:r>
              <a:rPr lang="pt-BR" b="1" dirty="0" err="1"/>
              <a:t>novoX,float</a:t>
            </a:r>
            <a:r>
              <a:rPr lang="pt-BR" b="1" dirty="0"/>
              <a:t> </a:t>
            </a:r>
            <a:r>
              <a:rPr lang="pt-BR" b="1" dirty="0" err="1"/>
              <a:t>novoY</a:t>
            </a:r>
            <a:r>
              <a:rPr lang="pt-BR" b="1" dirty="0"/>
              <a:t>){</a:t>
            </a:r>
          </a:p>
          <a:p>
            <a:pPr marL="342900" indent="-342900">
              <a:spcBef>
                <a:spcPct val="20000"/>
              </a:spcBef>
              <a:buClr>
                <a:schemeClr val="bg2"/>
              </a:buClr>
              <a:buSzPct val="75000"/>
            </a:pPr>
            <a:r>
              <a:rPr lang="pt-BR" b="1" dirty="0"/>
              <a:t>    x = </a:t>
            </a:r>
            <a:r>
              <a:rPr lang="pt-BR" b="1" dirty="0" err="1"/>
              <a:t>novoX</a:t>
            </a:r>
            <a:r>
              <a:rPr lang="pt-BR" b="1" dirty="0"/>
              <a:t>;</a:t>
            </a:r>
          </a:p>
          <a:p>
            <a:pPr marL="342900" indent="-342900">
              <a:spcBef>
                <a:spcPct val="20000"/>
              </a:spcBef>
              <a:buClr>
                <a:schemeClr val="bg2"/>
              </a:buClr>
              <a:buSzPct val="75000"/>
            </a:pPr>
            <a:r>
              <a:rPr lang="pt-BR" b="1" dirty="0"/>
              <a:t>    y = </a:t>
            </a:r>
            <a:r>
              <a:rPr lang="pt-BR" b="1" dirty="0" err="1"/>
              <a:t>novoY</a:t>
            </a:r>
            <a:r>
              <a:rPr lang="pt-BR" b="1" dirty="0"/>
              <a:t>;</a:t>
            </a:r>
          </a:p>
          <a:p>
            <a:pPr marL="342900" indent="-342900">
              <a:spcBef>
                <a:spcPct val="20000"/>
              </a:spcBef>
              <a:buClr>
                <a:schemeClr val="bg2"/>
              </a:buClr>
              <a:buSzPct val="75000"/>
            </a:pPr>
            <a:r>
              <a:rPr lang="pt-BR" b="1" dirty="0"/>
              <a:t>  }    </a:t>
            </a:r>
          </a:p>
          <a:p>
            <a:pPr marL="342900" indent="-342900">
              <a:spcBef>
                <a:spcPct val="20000"/>
              </a:spcBef>
              <a:buClr>
                <a:schemeClr val="bg2"/>
              </a:buClr>
              <a:buSzPct val="75000"/>
            </a:pPr>
            <a:r>
              <a:rPr lang="pt-BR" b="1" dirty="0"/>
              <a:t>  </a:t>
            </a:r>
            <a:r>
              <a:rPr lang="pt-BR" b="1" dirty="0" err="1" smtClean="0"/>
              <a:t>void</a:t>
            </a:r>
            <a:r>
              <a:rPr lang="pt-BR" b="1" dirty="0" smtClean="0"/>
              <a:t> </a:t>
            </a:r>
            <a:r>
              <a:rPr lang="pt-BR" b="1" dirty="0"/>
              <a:t>mover(){</a:t>
            </a:r>
          </a:p>
          <a:p>
            <a:pPr marL="342900" indent="-342900">
              <a:spcBef>
                <a:spcPct val="20000"/>
              </a:spcBef>
              <a:buClr>
                <a:schemeClr val="bg2"/>
              </a:buClr>
              <a:buSzPct val="75000"/>
            </a:pPr>
            <a:r>
              <a:rPr lang="pt-BR" b="1" dirty="0"/>
              <a:t>    x = 0;</a:t>
            </a:r>
          </a:p>
          <a:p>
            <a:pPr marL="342900" indent="-342900">
              <a:spcBef>
                <a:spcPct val="20000"/>
              </a:spcBef>
              <a:buClr>
                <a:schemeClr val="bg2"/>
              </a:buClr>
              <a:buSzPct val="75000"/>
            </a:pPr>
            <a:r>
              <a:rPr lang="pt-BR" b="1" dirty="0"/>
              <a:t>    y = 0;</a:t>
            </a:r>
          </a:p>
          <a:p>
            <a:pPr marL="342900" indent="-342900">
              <a:spcBef>
                <a:spcPct val="20000"/>
              </a:spcBef>
              <a:buClr>
                <a:schemeClr val="bg2"/>
              </a:buClr>
              <a:buSzPct val="75000"/>
            </a:pPr>
            <a:r>
              <a:rPr lang="pt-BR" b="1" dirty="0"/>
              <a:t>  }</a:t>
            </a:r>
            <a:r>
              <a:rPr lang="pt-BR" dirty="0"/>
              <a:t> </a:t>
            </a:r>
          </a:p>
          <a:p>
            <a:pPr marL="342900" indent="-342900">
              <a:spcBef>
                <a:spcPct val="20000"/>
              </a:spcBef>
              <a:buClr>
                <a:schemeClr val="bg2"/>
              </a:buClr>
              <a:buSzPct val="75000"/>
            </a:pPr>
            <a:r>
              <a:rPr lang="pt-BR" dirty="0"/>
              <a:t>}</a:t>
            </a:r>
          </a:p>
        </p:txBody>
      </p:sp>
      <p:sp>
        <p:nvSpPr>
          <p:cNvPr id="5" name="Retângulo 4"/>
          <p:cNvSpPr/>
          <p:nvPr/>
        </p:nvSpPr>
        <p:spPr>
          <a:xfrm>
            <a:off x="0" y="0"/>
            <a:ext cx="225468" cy="6858000"/>
          </a:xfrm>
          <a:prstGeom prst="rect">
            <a:avLst/>
          </a:prstGeom>
          <a:solidFill>
            <a:schemeClr val="accent1">
              <a:lumMod val="75000"/>
            </a:schemeClr>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17463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a:defRPr/>
            </a:pPr>
            <a:r>
              <a:rPr lang="pt-BR" smtClean="0"/>
              <a:t>Sobrecarga</a:t>
            </a:r>
          </a:p>
        </p:txBody>
      </p:sp>
      <p:sp>
        <p:nvSpPr>
          <p:cNvPr id="61443" name="Rectangle 3"/>
          <p:cNvSpPr>
            <a:spLocks noGrp="1" noChangeArrowheads="1"/>
          </p:cNvSpPr>
          <p:nvPr>
            <p:ph sz="quarter" idx="1"/>
          </p:nvPr>
        </p:nvSpPr>
        <p:spPr>
          <a:xfrm>
            <a:off x="1981200" y="1600201"/>
            <a:ext cx="7467600" cy="4873625"/>
          </a:xfrm>
        </p:spPr>
        <p:txBody>
          <a:bodyPr/>
          <a:lstStyle/>
          <a:p>
            <a:pPr eaLnBrk="1" hangingPunct="1"/>
            <a:r>
              <a:rPr lang="pt-BR" smtClean="0"/>
              <a:t>Java admite também, que se sobrecarregue os construtores de uma classe.</a:t>
            </a:r>
          </a:p>
          <a:p>
            <a:pPr eaLnBrk="1" hangingPunct="1"/>
            <a:r>
              <a:rPr lang="pt-BR" smtClean="0"/>
              <a:t>As restrições são similares àquelas aplicadas aos métodos sobrecarregados</a:t>
            </a:r>
          </a:p>
          <a:p>
            <a:pPr eaLnBrk="1" hangingPunct="1"/>
            <a:r>
              <a:rPr lang="pt-BR" smtClean="0"/>
              <a:t>Pode-se se referir de dentro de um construtor sobrecarregado para outro, através do uso da palavra reservada </a:t>
            </a:r>
            <a:r>
              <a:rPr lang="pt-BR" b="1">
                <a:latin typeface="Courier New" pitchFamily="49" charset="0"/>
              </a:rPr>
              <a:t>this</a:t>
            </a:r>
            <a:endParaRPr lang="pt-BR" smtClean="0"/>
          </a:p>
        </p:txBody>
      </p:sp>
      <p:sp>
        <p:nvSpPr>
          <p:cNvPr id="61444" name="Espaço Reservado para Número de Slide 4"/>
          <p:cNvSpPr>
            <a:spLocks noGrp="1"/>
          </p:cNvSpPr>
          <p:nvPr>
            <p:ph type="sldNum" sz="quarter" idx="11"/>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2AE1A388-9D14-46AE-9525-FA83E4A9DB2D}" type="slidenum">
              <a:rPr lang="pt-BR" smtClean="0"/>
              <a:pPr/>
              <a:t>12</a:t>
            </a:fld>
            <a:endParaRPr lang="pt-BR" smtClean="0"/>
          </a:p>
        </p:txBody>
      </p:sp>
      <p:sp>
        <p:nvSpPr>
          <p:cNvPr id="5" name="Retângulo 4"/>
          <p:cNvSpPr/>
          <p:nvPr/>
        </p:nvSpPr>
        <p:spPr>
          <a:xfrm>
            <a:off x="0" y="0"/>
            <a:ext cx="225468" cy="6858000"/>
          </a:xfrm>
          <a:prstGeom prst="rect">
            <a:avLst/>
          </a:prstGeom>
          <a:solidFill>
            <a:schemeClr val="accent1">
              <a:lumMod val="75000"/>
            </a:schemeClr>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37449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a:defRPr/>
            </a:pPr>
            <a:r>
              <a:rPr lang="pt-BR" smtClean="0"/>
              <a:t>A referência </a:t>
            </a:r>
            <a:r>
              <a:rPr lang="pt-BR" sz="4000" b="1">
                <a:latin typeface="Courier New" pitchFamily="49" charset="0"/>
              </a:rPr>
              <a:t>this</a:t>
            </a:r>
            <a:endParaRPr lang="pt-BR" smtClean="0"/>
          </a:p>
        </p:txBody>
      </p:sp>
      <p:sp>
        <p:nvSpPr>
          <p:cNvPr id="62467" name="Rectangle 3"/>
          <p:cNvSpPr>
            <a:spLocks noGrp="1" noChangeArrowheads="1"/>
          </p:cNvSpPr>
          <p:nvPr>
            <p:ph sz="quarter" idx="1"/>
          </p:nvPr>
        </p:nvSpPr>
        <p:spPr>
          <a:xfrm>
            <a:off x="1981200" y="1600201"/>
            <a:ext cx="7467600" cy="4873625"/>
          </a:xfrm>
        </p:spPr>
        <p:txBody>
          <a:bodyPr/>
          <a:lstStyle/>
          <a:p>
            <a:pPr eaLnBrk="1" hangingPunct="1"/>
            <a:r>
              <a:rPr lang="pt-BR" smtClean="0"/>
              <a:t>Na chamada dos métodos de uma classe, a máquina virtual passa implicitamente como parâmetro uma referência ao objeto ao qual a mensagem foi enviada.</a:t>
            </a:r>
          </a:p>
          <a:p>
            <a:pPr eaLnBrk="1" hangingPunct="1"/>
            <a:r>
              <a:rPr lang="pt-BR" smtClean="0"/>
              <a:t>Quando se deseja recuperar esta referência de dentro do corpo da classe, usa-se a palavra reservada </a:t>
            </a:r>
            <a:r>
              <a:rPr lang="pt-BR" b="1">
                <a:latin typeface="Courier New" pitchFamily="49" charset="0"/>
              </a:rPr>
              <a:t>this</a:t>
            </a:r>
            <a:endParaRPr lang="pt-BR" smtClean="0"/>
          </a:p>
        </p:txBody>
      </p:sp>
      <p:sp>
        <p:nvSpPr>
          <p:cNvPr id="62468" name="Espaço Reservado para Número de Slide 4"/>
          <p:cNvSpPr>
            <a:spLocks noGrp="1"/>
          </p:cNvSpPr>
          <p:nvPr>
            <p:ph type="sldNum" sz="quarter" idx="11"/>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5E907D60-F631-45CE-B023-71ADAF086BCA}" type="slidenum">
              <a:rPr lang="pt-BR" smtClean="0"/>
              <a:pPr/>
              <a:t>13</a:t>
            </a:fld>
            <a:endParaRPr lang="pt-BR" smtClean="0"/>
          </a:p>
        </p:txBody>
      </p:sp>
      <p:sp>
        <p:nvSpPr>
          <p:cNvPr id="5" name="Retângulo 4"/>
          <p:cNvSpPr/>
          <p:nvPr/>
        </p:nvSpPr>
        <p:spPr>
          <a:xfrm>
            <a:off x="0" y="0"/>
            <a:ext cx="225468" cy="6858000"/>
          </a:xfrm>
          <a:prstGeom prst="rect">
            <a:avLst/>
          </a:prstGeom>
          <a:solidFill>
            <a:schemeClr val="accent1">
              <a:lumMod val="75000"/>
            </a:schemeClr>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26114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a:defRPr/>
            </a:pPr>
            <a:r>
              <a:rPr lang="pt-BR" smtClean="0"/>
              <a:t>A referência </a:t>
            </a:r>
            <a:r>
              <a:rPr lang="pt-BR" sz="4000" b="1">
                <a:latin typeface="Courier New" pitchFamily="49" charset="0"/>
              </a:rPr>
              <a:t>this</a:t>
            </a:r>
            <a:endParaRPr lang="pt-BR" smtClean="0"/>
          </a:p>
        </p:txBody>
      </p:sp>
      <p:sp>
        <p:nvSpPr>
          <p:cNvPr id="63491" name="Rectangle 3"/>
          <p:cNvSpPr>
            <a:spLocks noGrp="1" noChangeArrowheads="1"/>
          </p:cNvSpPr>
          <p:nvPr>
            <p:ph sz="quarter" idx="1"/>
          </p:nvPr>
        </p:nvSpPr>
        <p:spPr>
          <a:xfrm>
            <a:off x="1981200" y="1600201"/>
            <a:ext cx="7467600" cy="4873625"/>
          </a:xfrm>
        </p:spPr>
        <p:txBody>
          <a:bodyPr/>
          <a:lstStyle/>
          <a:p>
            <a:pPr eaLnBrk="1" hangingPunct="1"/>
            <a:r>
              <a:rPr lang="pt-BR" smtClean="0"/>
              <a:t>A referência this é usada para:</a:t>
            </a:r>
          </a:p>
          <a:p>
            <a:pPr lvl="1" eaLnBrk="1" hangingPunct="1"/>
            <a:r>
              <a:rPr lang="pt-BR" smtClean="0"/>
              <a:t>referência ao próprio objeto</a:t>
            </a:r>
          </a:p>
          <a:p>
            <a:pPr lvl="1" eaLnBrk="1" hangingPunct="1"/>
            <a:r>
              <a:rPr lang="pt-BR" smtClean="0"/>
              <a:t>acesso a variáveis do objetos</a:t>
            </a:r>
          </a:p>
          <a:p>
            <a:pPr lvl="1" eaLnBrk="1" hangingPunct="1"/>
            <a:r>
              <a:rPr lang="pt-BR" smtClean="0"/>
              <a:t>passagem do objeto como parâmetro</a:t>
            </a:r>
          </a:p>
        </p:txBody>
      </p:sp>
      <p:sp>
        <p:nvSpPr>
          <p:cNvPr id="63492" name="Espaço Reservado para Número de Slide 4"/>
          <p:cNvSpPr>
            <a:spLocks noGrp="1"/>
          </p:cNvSpPr>
          <p:nvPr>
            <p:ph type="sldNum" sz="quarter" idx="11"/>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4AFBF80B-F73C-45AC-99E3-CE5DB74B78C4}" type="slidenum">
              <a:rPr lang="pt-BR" smtClean="0"/>
              <a:pPr/>
              <a:t>14</a:t>
            </a:fld>
            <a:endParaRPr lang="pt-BR" smtClean="0"/>
          </a:p>
        </p:txBody>
      </p:sp>
      <p:sp>
        <p:nvSpPr>
          <p:cNvPr id="63493" name="Rectangle 4"/>
          <p:cNvSpPr>
            <a:spLocks noChangeArrowheads="1"/>
          </p:cNvSpPr>
          <p:nvPr/>
        </p:nvSpPr>
        <p:spPr bwMode="auto">
          <a:xfrm>
            <a:off x="2057400" y="4419600"/>
            <a:ext cx="8305800" cy="2209800"/>
          </a:xfrm>
          <a:prstGeom prst="rect">
            <a:avLst/>
          </a:prstGeom>
          <a:noFill/>
          <a:ln w="9525">
            <a:solidFill>
              <a:schemeClr val="tx1"/>
            </a:solidFill>
            <a:miter lim="800000"/>
            <a:headEnd/>
            <a:tailEnd/>
          </a:ln>
        </p:spPr>
        <p:txBody>
          <a:bodyPr/>
          <a:lstStyle/>
          <a:p>
            <a:pPr marL="342900" indent="-342900">
              <a:spcBef>
                <a:spcPct val="20000"/>
              </a:spcBef>
              <a:buClr>
                <a:schemeClr val="bg2"/>
              </a:buClr>
              <a:buSzPct val="75000"/>
            </a:pPr>
            <a:r>
              <a:rPr lang="pt-BR" sz="2000" b="1" dirty="0" err="1" smtClean="0">
                <a:latin typeface="Courier New" pitchFamily="49" charset="0"/>
              </a:rPr>
              <a:t>class</a:t>
            </a:r>
            <a:r>
              <a:rPr lang="pt-BR" sz="2000" b="1" dirty="0" smtClean="0">
                <a:latin typeface="Courier New" pitchFamily="49" charset="0"/>
              </a:rPr>
              <a:t> </a:t>
            </a:r>
            <a:r>
              <a:rPr lang="pt-BR" sz="2000" b="1" dirty="0">
                <a:latin typeface="Courier New" pitchFamily="49" charset="0"/>
              </a:rPr>
              <a:t>Circulo{//classe Círculo </a:t>
            </a:r>
          </a:p>
          <a:p>
            <a:pPr marL="342900" indent="-342900">
              <a:spcBef>
                <a:spcPct val="20000"/>
              </a:spcBef>
              <a:buClr>
                <a:schemeClr val="bg2"/>
              </a:buClr>
              <a:buSzPct val="75000"/>
            </a:pPr>
            <a:r>
              <a:rPr lang="pt-BR" sz="2000" b="1" dirty="0" smtClean="0">
                <a:latin typeface="Courier New" pitchFamily="49" charset="0"/>
              </a:rPr>
              <a:t>  </a:t>
            </a:r>
            <a:r>
              <a:rPr lang="pt-BR" sz="2000" b="1" dirty="0" err="1" smtClean="0">
                <a:latin typeface="Courier New" pitchFamily="49" charset="0"/>
              </a:rPr>
              <a:t>float</a:t>
            </a:r>
            <a:r>
              <a:rPr lang="pt-BR" sz="2000" b="1" dirty="0" smtClean="0">
                <a:latin typeface="Courier New" pitchFamily="49" charset="0"/>
              </a:rPr>
              <a:t> </a:t>
            </a:r>
            <a:r>
              <a:rPr lang="pt-BR" sz="2000" b="1" dirty="0">
                <a:latin typeface="Courier New" pitchFamily="49" charset="0"/>
              </a:rPr>
              <a:t>raio = 0;</a:t>
            </a:r>
          </a:p>
          <a:p>
            <a:pPr marL="342900" indent="-342900">
              <a:spcBef>
                <a:spcPct val="20000"/>
              </a:spcBef>
              <a:buClr>
                <a:schemeClr val="bg2"/>
              </a:buClr>
              <a:buSzPct val="75000"/>
            </a:pPr>
            <a:r>
              <a:rPr lang="pt-BR" sz="2000" b="1" dirty="0" smtClean="0">
                <a:latin typeface="Courier New" pitchFamily="49" charset="0"/>
              </a:rPr>
              <a:t>  </a:t>
            </a:r>
            <a:r>
              <a:rPr lang="pt-BR" sz="2000" b="1" dirty="0" err="1" smtClean="0">
                <a:latin typeface="Courier New" pitchFamily="49" charset="0"/>
              </a:rPr>
              <a:t>void</a:t>
            </a:r>
            <a:r>
              <a:rPr lang="pt-BR" sz="2000" b="1" dirty="0" smtClean="0">
                <a:latin typeface="Courier New" pitchFamily="49" charset="0"/>
              </a:rPr>
              <a:t> </a:t>
            </a:r>
            <a:r>
              <a:rPr lang="pt-BR" sz="2000" b="1" dirty="0" err="1">
                <a:latin typeface="Courier New" pitchFamily="49" charset="0"/>
              </a:rPr>
              <a:t>alterarRaio</a:t>
            </a:r>
            <a:r>
              <a:rPr lang="pt-BR" sz="2000" b="1" dirty="0">
                <a:latin typeface="Courier New" pitchFamily="49" charset="0"/>
              </a:rPr>
              <a:t>(</a:t>
            </a:r>
            <a:r>
              <a:rPr lang="pt-BR" sz="2000" b="1" dirty="0" err="1">
                <a:latin typeface="Courier New" pitchFamily="49" charset="0"/>
              </a:rPr>
              <a:t>float</a:t>
            </a:r>
            <a:r>
              <a:rPr lang="pt-BR" sz="2000" b="1" dirty="0">
                <a:latin typeface="Courier New" pitchFamily="49" charset="0"/>
              </a:rPr>
              <a:t> raio){</a:t>
            </a:r>
          </a:p>
          <a:p>
            <a:pPr marL="342900" indent="-342900">
              <a:spcBef>
                <a:spcPct val="20000"/>
              </a:spcBef>
              <a:buClr>
                <a:schemeClr val="bg2"/>
              </a:buClr>
              <a:buSzPct val="75000"/>
            </a:pPr>
            <a:r>
              <a:rPr lang="pt-BR" sz="2000" b="1" dirty="0">
                <a:latin typeface="Courier New" pitchFamily="49" charset="0"/>
              </a:rPr>
              <a:t>    </a:t>
            </a:r>
            <a:r>
              <a:rPr lang="pt-BR" sz="2000" b="1" dirty="0" err="1">
                <a:latin typeface="Courier New" pitchFamily="49" charset="0"/>
              </a:rPr>
              <a:t>this.raio</a:t>
            </a:r>
            <a:r>
              <a:rPr lang="pt-BR" sz="2000" b="1" dirty="0">
                <a:latin typeface="Courier New" pitchFamily="49" charset="0"/>
              </a:rPr>
              <a:t> = raio;</a:t>
            </a:r>
          </a:p>
          <a:p>
            <a:pPr marL="342900" indent="-342900">
              <a:spcBef>
                <a:spcPct val="20000"/>
              </a:spcBef>
              <a:buClr>
                <a:schemeClr val="bg2"/>
              </a:buClr>
              <a:buSzPct val="75000"/>
            </a:pPr>
            <a:r>
              <a:rPr lang="pt-BR" sz="2000" b="1" dirty="0">
                <a:latin typeface="Courier New" pitchFamily="49" charset="0"/>
              </a:rPr>
              <a:t>  }</a:t>
            </a:r>
          </a:p>
          <a:p>
            <a:pPr marL="342900" indent="-342900">
              <a:spcBef>
                <a:spcPct val="20000"/>
              </a:spcBef>
              <a:buClr>
                <a:schemeClr val="bg2"/>
              </a:buClr>
              <a:buSzPct val="75000"/>
            </a:pPr>
            <a:r>
              <a:rPr lang="pt-BR" sz="2000" b="1" dirty="0">
                <a:latin typeface="Courier New" pitchFamily="49" charset="0"/>
              </a:rPr>
              <a:t>}</a:t>
            </a:r>
          </a:p>
        </p:txBody>
      </p:sp>
      <p:sp>
        <p:nvSpPr>
          <p:cNvPr id="6" name="Retângulo 5"/>
          <p:cNvSpPr/>
          <p:nvPr/>
        </p:nvSpPr>
        <p:spPr>
          <a:xfrm>
            <a:off x="0" y="0"/>
            <a:ext cx="225468" cy="6858000"/>
          </a:xfrm>
          <a:prstGeom prst="rect">
            <a:avLst/>
          </a:prstGeom>
          <a:solidFill>
            <a:schemeClr val="accent1">
              <a:lumMod val="75000"/>
            </a:schemeClr>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854244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a:defRPr/>
            </a:pPr>
            <a:r>
              <a:rPr lang="pt-BR" smtClean="0"/>
              <a:t>O outro uso de </a:t>
            </a:r>
            <a:r>
              <a:rPr lang="pt-BR" sz="4000" b="1">
                <a:latin typeface="Courier New" pitchFamily="49" charset="0"/>
              </a:rPr>
              <a:t>this</a:t>
            </a:r>
            <a:endParaRPr lang="pt-BR" smtClean="0"/>
          </a:p>
        </p:txBody>
      </p:sp>
      <p:sp>
        <p:nvSpPr>
          <p:cNvPr id="64515" name="Rectangle 3"/>
          <p:cNvSpPr>
            <a:spLocks noGrp="1" noChangeArrowheads="1"/>
          </p:cNvSpPr>
          <p:nvPr>
            <p:ph sz="quarter" idx="1"/>
          </p:nvPr>
        </p:nvSpPr>
        <p:spPr>
          <a:xfrm>
            <a:off x="1981200" y="1600201"/>
            <a:ext cx="7467600" cy="4873625"/>
          </a:xfrm>
        </p:spPr>
        <p:txBody>
          <a:bodyPr/>
          <a:lstStyle/>
          <a:p>
            <a:pPr eaLnBrk="1" hangingPunct="1"/>
            <a:r>
              <a:rPr lang="pt-BR" smtClean="0"/>
              <a:t>Pode-se ainda utilizar a palavra chave </a:t>
            </a:r>
            <a:r>
              <a:rPr lang="pt-BR" b="1">
                <a:latin typeface="Courier New" pitchFamily="49" charset="0"/>
              </a:rPr>
              <a:t>this</a:t>
            </a:r>
            <a:r>
              <a:rPr lang="pt-BR" smtClean="0"/>
              <a:t> para se referir a um construtor sobrecarregado</a:t>
            </a:r>
          </a:p>
          <a:p>
            <a:pPr eaLnBrk="1" hangingPunct="1"/>
            <a:r>
              <a:rPr lang="pt-BR" smtClean="0"/>
              <a:t>Entretanto, neste caso, a palavra chave não diz respeito à referência do objeto, visto que este ainda está sendo criado.</a:t>
            </a:r>
          </a:p>
        </p:txBody>
      </p:sp>
      <p:sp>
        <p:nvSpPr>
          <p:cNvPr id="64516" name="Espaço Reservado para Número de Slide 4"/>
          <p:cNvSpPr>
            <a:spLocks noGrp="1"/>
          </p:cNvSpPr>
          <p:nvPr>
            <p:ph type="sldNum" sz="quarter" idx="11"/>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E3B5C75B-C4BC-4E1D-A636-C673F4FBBBF1}" type="slidenum">
              <a:rPr lang="pt-BR" smtClean="0"/>
              <a:pPr/>
              <a:t>15</a:t>
            </a:fld>
            <a:endParaRPr lang="pt-BR" smtClean="0"/>
          </a:p>
        </p:txBody>
      </p:sp>
      <p:sp>
        <p:nvSpPr>
          <p:cNvPr id="5" name="Retângulo 4"/>
          <p:cNvSpPr/>
          <p:nvPr/>
        </p:nvSpPr>
        <p:spPr>
          <a:xfrm>
            <a:off x="0" y="0"/>
            <a:ext cx="225468" cy="6858000"/>
          </a:xfrm>
          <a:prstGeom prst="rect">
            <a:avLst/>
          </a:prstGeom>
          <a:solidFill>
            <a:schemeClr val="accent1">
              <a:lumMod val="75000"/>
            </a:schemeClr>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70500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a:defRPr/>
            </a:pPr>
            <a:r>
              <a:rPr lang="pt-BR" dirty="0" smtClean="0"/>
              <a:t>Sobrecarga e </a:t>
            </a:r>
            <a:r>
              <a:rPr lang="pt-BR" b="1" dirty="0" err="1" smtClean="0">
                <a:latin typeface="Courier New" pitchFamily="49" charset="0"/>
              </a:rPr>
              <a:t>this</a:t>
            </a:r>
            <a:endParaRPr lang="pt-BR" dirty="0" smtClean="0"/>
          </a:p>
        </p:txBody>
      </p:sp>
      <p:sp>
        <p:nvSpPr>
          <p:cNvPr id="65539" name="Espaço Reservado para Número de Slide 4"/>
          <p:cNvSpPr>
            <a:spLocks noGrp="1"/>
          </p:cNvSpPr>
          <p:nvPr>
            <p:ph type="sldNum" sz="quarter" idx="11"/>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7250BA36-4EF7-4B9B-BED8-58AA1DBCA3A2}" type="slidenum">
              <a:rPr lang="pt-BR" smtClean="0"/>
              <a:pPr/>
              <a:t>16</a:t>
            </a:fld>
            <a:endParaRPr lang="pt-BR" smtClean="0"/>
          </a:p>
        </p:txBody>
      </p:sp>
      <p:sp>
        <p:nvSpPr>
          <p:cNvPr id="65540" name="Rectangle 3"/>
          <p:cNvSpPr>
            <a:spLocks noChangeArrowheads="1"/>
          </p:cNvSpPr>
          <p:nvPr/>
        </p:nvSpPr>
        <p:spPr bwMode="auto">
          <a:xfrm>
            <a:off x="1790700" y="1638300"/>
            <a:ext cx="8591550" cy="5219700"/>
          </a:xfrm>
          <a:prstGeom prst="rect">
            <a:avLst/>
          </a:prstGeom>
          <a:noFill/>
          <a:ln w="9525">
            <a:solidFill>
              <a:schemeClr val="tx1"/>
            </a:solidFill>
            <a:miter lim="800000"/>
            <a:headEnd/>
            <a:tailEnd/>
          </a:ln>
        </p:spPr>
        <p:txBody>
          <a:bodyPr/>
          <a:lstStyle/>
          <a:p>
            <a:pPr marL="342900" indent="-342900">
              <a:spcBef>
                <a:spcPct val="20000"/>
              </a:spcBef>
              <a:buClr>
                <a:schemeClr val="bg2"/>
              </a:buClr>
              <a:buSzPct val="75000"/>
            </a:pPr>
            <a:r>
              <a:rPr lang="pt-BR" sz="2000" b="1" dirty="0" err="1" smtClean="0"/>
              <a:t>class</a:t>
            </a:r>
            <a:r>
              <a:rPr lang="pt-BR" sz="2000" b="1" dirty="0" smtClean="0"/>
              <a:t> </a:t>
            </a:r>
            <a:r>
              <a:rPr lang="pt-BR" sz="2000" b="1" dirty="0"/>
              <a:t>Circulo{//classe Círculo </a:t>
            </a:r>
          </a:p>
          <a:p>
            <a:pPr marL="342900" indent="-342900">
              <a:spcBef>
                <a:spcPct val="20000"/>
              </a:spcBef>
              <a:buClr>
                <a:schemeClr val="bg2"/>
              </a:buClr>
              <a:buSzPct val="75000"/>
            </a:pPr>
            <a:r>
              <a:rPr lang="pt-BR" sz="2000" b="1" dirty="0" smtClean="0"/>
              <a:t>Ponto </a:t>
            </a:r>
            <a:r>
              <a:rPr lang="pt-BR" sz="2000" b="1" dirty="0"/>
              <a:t>origem;</a:t>
            </a:r>
          </a:p>
          <a:p>
            <a:pPr marL="342900" indent="-342900">
              <a:spcBef>
                <a:spcPct val="20000"/>
              </a:spcBef>
              <a:buClr>
                <a:schemeClr val="bg2"/>
              </a:buClr>
              <a:buSzPct val="75000"/>
            </a:pPr>
            <a:r>
              <a:rPr lang="pt-BR" sz="2000" b="1" dirty="0"/>
              <a:t>  </a:t>
            </a:r>
            <a:r>
              <a:rPr lang="pt-BR" sz="2000" b="1" dirty="0" err="1"/>
              <a:t>private</a:t>
            </a:r>
            <a:r>
              <a:rPr lang="pt-BR" sz="2000" b="1" dirty="0"/>
              <a:t> </a:t>
            </a:r>
            <a:r>
              <a:rPr lang="pt-BR" sz="2000" b="1" dirty="0" err="1"/>
              <a:t>float</a:t>
            </a:r>
            <a:r>
              <a:rPr lang="pt-BR" sz="2000" b="1" dirty="0"/>
              <a:t> raio;</a:t>
            </a:r>
          </a:p>
          <a:p>
            <a:pPr marL="342900" indent="-342900">
              <a:spcBef>
                <a:spcPct val="20000"/>
              </a:spcBef>
              <a:buClr>
                <a:schemeClr val="bg2"/>
              </a:buClr>
              <a:buSzPct val="75000"/>
            </a:pPr>
            <a:r>
              <a:rPr lang="pt-BR" sz="2000" b="1" dirty="0"/>
              <a:t>  </a:t>
            </a:r>
            <a:r>
              <a:rPr lang="pt-BR" sz="2000" b="1" dirty="0" err="1"/>
              <a:t>public</a:t>
            </a:r>
            <a:r>
              <a:rPr lang="pt-BR" sz="2000" b="1" dirty="0"/>
              <a:t> Circulo(){</a:t>
            </a:r>
          </a:p>
          <a:p>
            <a:pPr marL="342900" indent="-342900">
              <a:spcBef>
                <a:spcPct val="20000"/>
              </a:spcBef>
              <a:buClr>
                <a:schemeClr val="bg2"/>
              </a:buClr>
              <a:buSzPct val="75000"/>
            </a:pPr>
            <a:r>
              <a:rPr lang="pt-BR" sz="2000" b="1" dirty="0"/>
              <a:t>    </a:t>
            </a:r>
            <a:r>
              <a:rPr lang="pt-BR" sz="2000" b="1" dirty="0" err="1"/>
              <a:t>this</a:t>
            </a:r>
            <a:r>
              <a:rPr lang="pt-BR" sz="2000" b="1" dirty="0"/>
              <a:t>(0,0,0); // </a:t>
            </a:r>
            <a:r>
              <a:rPr lang="pt-BR" sz="2000" b="1" dirty="0" err="1"/>
              <a:t>this</a:t>
            </a:r>
            <a:r>
              <a:rPr lang="pt-BR" sz="2000" b="1" dirty="0"/>
              <a:t>(new Ponto(0,0), 0);</a:t>
            </a:r>
          </a:p>
          <a:p>
            <a:pPr marL="342900" indent="-342900">
              <a:spcBef>
                <a:spcPct val="20000"/>
              </a:spcBef>
              <a:buClr>
                <a:schemeClr val="bg2"/>
              </a:buClr>
              <a:buSzPct val="75000"/>
            </a:pPr>
            <a:r>
              <a:rPr lang="pt-BR" sz="2000" b="1" dirty="0"/>
              <a:t>  };</a:t>
            </a:r>
          </a:p>
          <a:p>
            <a:pPr marL="342900" indent="-342900">
              <a:spcBef>
                <a:spcPct val="20000"/>
              </a:spcBef>
              <a:buClr>
                <a:schemeClr val="bg2"/>
              </a:buClr>
              <a:buSzPct val="75000"/>
            </a:pPr>
            <a:r>
              <a:rPr lang="pt-BR" sz="2000" b="1" dirty="0"/>
              <a:t>  </a:t>
            </a:r>
            <a:r>
              <a:rPr lang="pt-BR" sz="2000" b="1" dirty="0" err="1"/>
              <a:t>public</a:t>
            </a:r>
            <a:r>
              <a:rPr lang="pt-BR" sz="2000" b="1" dirty="0"/>
              <a:t> Circulo(</a:t>
            </a:r>
            <a:r>
              <a:rPr lang="pt-BR" sz="2000" b="1" dirty="0" err="1"/>
              <a:t>float</a:t>
            </a:r>
            <a:r>
              <a:rPr lang="pt-BR" sz="2000" b="1" dirty="0"/>
              <a:t> x, </a:t>
            </a:r>
            <a:r>
              <a:rPr lang="pt-BR" sz="2000" b="1" dirty="0" err="1"/>
              <a:t>float</a:t>
            </a:r>
            <a:r>
              <a:rPr lang="pt-BR" sz="2000" b="1" dirty="0"/>
              <a:t> y, </a:t>
            </a:r>
            <a:r>
              <a:rPr lang="pt-BR" sz="2000" b="1" dirty="0" err="1"/>
              <a:t>float</a:t>
            </a:r>
            <a:r>
              <a:rPr lang="pt-BR" sz="2000" b="1" dirty="0"/>
              <a:t> raio){</a:t>
            </a:r>
          </a:p>
          <a:p>
            <a:pPr marL="342900" indent="-342900">
              <a:spcBef>
                <a:spcPct val="20000"/>
              </a:spcBef>
              <a:buClr>
                <a:schemeClr val="bg2"/>
              </a:buClr>
              <a:buSzPct val="75000"/>
            </a:pPr>
            <a:r>
              <a:rPr lang="pt-BR" sz="2000" b="1" dirty="0"/>
              <a:t>    </a:t>
            </a:r>
            <a:r>
              <a:rPr lang="pt-BR" sz="2000" b="1" dirty="0" err="1"/>
              <a:t>this</a:t>
            </a:r>
            <a:r>
              <a:rPr lang="pt-BR" sz="2000" b="1" dirty="0"/>
              <a:t>(new Ponto(0,0), 0);</a:t>
            </a:r>
          </a:p>
          <a:p>
            <a:pPr marL="342900" indent="-342900">
              <a:spcBef>
                <a:spcPct val="20000"/>
              </a:spcBef>
              <a:buClr>
                <a:schemeClr val="bg2"/>
              </a:buClr>
              <a:buSzPct val="75000"/>
            </a:pPr>
            <a:r>
              <a:rPr lang="pt-BR" sz="2000" b="1" dirty="0"/>
              <a:t>  };</a:t>
            </a:r>
          </a:p>
          <a:p>
            <a:pPr marL="342900" indent="-342900">
              <a:spcBef>
                <a:spcPct val="20000"/>
              </a:spcBef>
              <a:buClr>
                <a:schemeClr val="bg2"/>
              </a:buClr>
              <a:buSzPct val="75000"/>
            </a:pPr>
            <a:r>
              <a:rPr lang="pt-BR" sz="2000" b="1" dirty="0"/>
              <a:t>  </a:t>
            </a:r>
            <a:r>
              <a:rPr lang="pt-BR" sz="2000" b="1" dirty="0" err="1"/>
              <a:t>public</a:t>
            </a:r>
            <a:r>
              <a:rPr lang="pt-BR" sz="2000" b="1" dirty="0"/>
              <a:t> Circulo(Ponto p, </a:t>
            </a:r>
            <a:r>
              <a:rPr lang="pt-BR" sz="2000" b="1" dirty="0" err="1"/>
              <a:t>float</a:t>
            </a:r>
            <a:r>
              <a:rPr lang="pt-BR" sz="2000" b="1" dirty="0"/>
              <a:t> raio){</a:t>
            </a:r>
          </a:p>
          <a:p>
            <a:pPr marL="342900" indent="-342900">
              <a:spcBef>
                <a:spcPct val="20000"/>
              </a:spcBef>
              <a:buClr>
                <a:schemeClr val="bg2"/>
              </a:buClr>
              <a:buSzPct val="75000"/>
            </a:pPr>
            <a:r>
              <a:rPr lang="pt-BR" sz="2000" b="1" dirty="0"/>
              <a:t>    </a:t>
            </a:r>
            <a:r>
              <a:rPr lang="pt-BR" sz="2000" b="1" dirty="0" err="1"/>
              <a:t>this.origem</a:t>
            </a:r>
            <a:r>
              <a:rPr lang="pt-BR" sz="2000" b="1" dirty="0"/>
              <a:t> = p;</a:t>
            </a:r>
          </a:p>
          <a:p>
            <a:pPr marL="342900" indent="-342900">
              <a:spcBef>
                <a:spcPct val="20000"/>
              </a:spcBef>
              <a:buClr>
                <a:schemeClr val="bg2"/>
              </a:buClr>
              <a:buSzPct val="75000"/>
            </a:pPr>
            <a:r>
              <a:rPr lang="pt-BR" sz="2000" b="1" dirty="0"/>
              <a:t>    </a:t>
            </a:r>
            <a:r>
              <a:rPr lang="pt-BR" sz="2000" b="1" dirty="0" err="1"/>
              <a:t>this.raio</a:t>
            </a:r>
            <a:r>
              <a:rPr lang="pt-BR" sz="2000" b="1" dirty="0"/>
              <a:t> = raio;</a:t>
            </a:r>
          </a:p>
          <a:p>
            <a:pPr marL="342900" indent="-342900">
              <a:spcBef>
                <a:spcPct val="20000"/>
              </a:spcBef>
              <a:buClr>
                <a:schemeClr val="bg2"/>
              </a:buClr>
              <a:buSzPct val="75000"/>
            </a:pPr>
            <a:r>
              <a:rPr lang="pt-BR" sz="2000" b="1" dirty="0"/>
              <a:t>  }</a:t>
            </a:r>
          </a:p>
          <a:p>
            <a:pPr marL="342900" indent="-342900">
              <a:spcBef>
                <a:spcPct val="20000"/>
              </a:spcBef>
              <a:buClr>
                <a:schemeClr val="bg2"/>
              </a:buClr>
              <a:buSzPct val="75000"/>
            </a:pPr>
            <a:r>
              <a:rPr lang="pt-BR" sz="2000" b="1" dirty="0"/>
              <a:t>}</a:t>
            </a:r>
          </a:p>
        </p:txBody>
      </p:sp>
      <p:sp>
        <p:nvSpPr>
          <p:cNvPr id="5" name="Retângulo 4"/>
          <p:cNvSpPr/>
          <p:nvPr/>
        </p:nvSpPr>
        <p:spPr>
          <a:xfrm>
            <a:off x="0" y="0"/>
            <a:ext cx="225468" cy="6858000"/>
          </a:xfrm>
          <a:prstGeom prst="rect">
            <a:avLst/>
          </a:prstGeom>
          <a:solidFill>
            <a:schemeClr val="accent1">
              <a:lumMod val="75000"/>
            </a:schemeClr>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41687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Espaço Reservado para Número de Slide 2"/>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0270CF05-99EA-4908-9309-0898E1B19B83}" type="slidenum">
              <a:rPr lang="pt-BR" smtClean="0"/>
              <a:pPr/>
              <a:t>17</a:t>
            </a:fld>
            <a:endParaRPr lang="pt-BR" smtClean="0"/>
          </a:p>
        </p:txBody>
      </p:sp>
      <p:sp>
        <p:nvSpPr>
          <p:cNvPr id="68611" name="Text Box 2"/>
          <p:cNvSpPr txBox="1">
            <a:spLocks noChangeArrowheads="1"/>
          </p:cNvSpPr>
          <p:nvPr/>
        </p:nvSpPr>
        <p:spPr bwMode="auto">
          <a:xfrm>
            <a:off x="685800" y="1447167"/>
            <a:ext cx="9577389" cy="4278094"/>
          </a:xfrm>
          <a:prstGeom prst="rect">
            <a:avLst/>
          </a:prstGeom>
          <a:noFill/>
          <a:ln w="9525">
            <a:noFill/>
            <a:miter lim="800000"/>
            <a:headEnd/>
            <a:tailEnd/>
          </a:ln>
        </p:spPr>
        <p:txBody>
          <a:bodyPr wrap="square">
            <a:spAutoFit/>
          </a:bodyPr>
          <a:lstStyle/>
          <a:p>
            <a:pPr marL="457200" indent="-457200" algn="just">
              <a:spcBef>
                <a:spcPct val="50000"/>
              </a:spcBef>
              <a:buFontTx/>
              <a:buAutoNum type="arabicParenR"/>
            </a:pPr>
            <a:r>
              <a:rPr lang="pt-BR" sz="1600" dirty="0"/>
              <a:t>Criar uma classe que represente um contrato de aluguel de um imóvel. Um contrato possui um número, valor da prestação, quantidade de meses total, quantidade de prestações pagas, quantidade de prestações em atraso, percentual de juros por atraso e quantidade de meses para despejo. Fornecer os seguintes membros (métodos):</a:t>
            </a:r>
          </a:p>
          <a:p>
            <a:pPr marL="914400" lvl="1" indent="-457200" algn="just">
              <a:spcBef>
                <a:spcPct val="50000"/>
              </a:spcBef>
              <a:buFontTx/>
              <a:buChar char="•"/>
            </a:pPr>
            <a:r>
              <a:rPr lang="pt-BR" sz="1600" dirty="0"/>
              <a:t>Criar um contrato com número, valor, quantidade de meses, prestações pagas, prestações em atraso, percentual de juros e meses para despejo.</a:t>
            </a:r>
          </a:p>
          <a:p>
            <a:pPr marL="914400" lvl="1" indent="-457200" algn="just">
              <a:spcBef>
                <a:spcPct val="50000"/>
              </a:spcBef>
              <a:buFontTx/>
              <a:buChar char="•"/>
            </a:pPr>
            <a:r>
              <a:rPr lang="pt-BR" sz="1600" dirty="0"/>
              <a:t>Criar um contrato com número, valor, quantidade de meses, percentual de juros e meses para despejo. Neste caso o contrato se inicia no </a:t>
            </a:r>
            <a:r>
              <a:rPr lang="pt-BR" sz="1600"/>
              <a:t>mês </a:t>
            </a:r>
            <a:r>
              <a:rPr lang="pt-BR" sz="1600" smtClean="0"/>
              <a:t>subsequente  </a:t>
            </a:r>
            <a:r>
              <a:rPr lang="pt-BR" sz="1600" dirty="0"/>
              <a:t>a sua criação.</a:t>
            </a:r>
          </a:p>
          <a:p>
            <a:pPr marL="914400" lvl="1" indent="-457200" algn="just">
              <a:spcBef>
                <a:spcPct val="50000"/>
              </a:spcBef>
              <a:buFontTx/>
              <a:buChar char="•"/>
            </a:pPr>
            <a:r>
              <a:rPr lang="pt-BR" sz="1600" dirty="0"/>
              <a:t>Consultar o valor de uma prestação sem juros</a:t>
            </a:r>
          </a:p>
          <a:p>
            <a:pPr marL="914400" lvl="1" indent="-457200" algn="just">
              <a:spcBef>
                <a:spcPct val="50000"/>
              </a:spcBef>
              <a:buFontTx/>
              <a:buChar char="•"/>
            </a:pPr>
            <a:r>
              <a:rPr lang="pt-BR" sz="1600" dirty="0"/>
              <a:t>Calcular valor do juros para um mês de atraso</a:t>
            </a:r>
          </a:p>
          <a:p>
            <a:pPr marL="914400" lvl="1" indent="-457200" algn="just">
              <a:spcBef>
                <a:spcPct val="50000"/>
              </a:spcBef>
              <a:buFontTx/>
              <a:buChar char="•"/>
            </a:pPr>
            <a:r>
              <a:rPr lang="pt-BR" sz="1600" dirty="0"/>
              <a:t>Pagar uma prestação sem juros. </a:t>
            </a:r>
          </a:p>
          <a:p>
            <a:pPr marL="914400" lvl="1" indent="-457200" algn="just">
              <a:spcBef>
                <a:spcPct val="50000"/>
              </a:spcBef>
              <a:buFontTx/>
              <a:buChar char="•"/>
            </a:pPr>
            <a:r>
              <a:rPr lang="pt-BR" sz="1600" dirty="0"/>
              <a:t>Verificar se deve ser disparada a ordem de despejo de um imóvel dada a quantidade de meses já executados (quantos meses já se passaram desde a data de inicio do contrato). Imóveis cujo contrato falta apenas 6 meses para finalizar não podem ter ordem de despejo.</a:t>
            </a:r>
          </a:p>
        </p:txBody>
      </p:sp>
      <p:sp>
        <p:nvSpPr>
          <p:cNvPr id="5" name="Retângulo 4"/>
          <p:cNvSpPr/>
          <p:nvPr/>
        </p:nvSpPr>
        <p:spPr>
          <a:xfrm>
            <a:off x="0" y="0"/>
            <a:ext cx="225468" cy="6858000"/>
          </a:xfrm>
          <a:prstGeom prst="rect">
            <a:avLst/>
          </a:prstGeom>
          <a:solidFill>
            <a:schemeClr val="accent1">
              <a:lumMod val="75000"/>
            </a:schemeClr>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ctangle 2"/>
          <p:cNvSpPr txBox="1">
            <a:spLocks noChangeArrowheads="1"/>
          </p:cNvSpPr>
          <p:nvPr/>
        </p:nvSpPr>
        <p:spPr>
          <a:xfrm>
            <a:off x="482600" y="258865"/>
            <a:ext cx="10515600" cy="5572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pt-BR" dirty="0" smtClean="0"/>
              <a:t>Exercício</a:t>
            </a:r>
            <a:endParaRPr lang="pt-BR" dirty="0"/>
          </a:p>
        </p:txBody>
      </p:sp>
    </p:spTree>
    <p:extLst>
      <p:ext uri="{BB962C8B-B14F-4D97-AF65-F5344CB8AC3E}">
        <p14:creationId xmlns:p14="http://schemas.microsoft.com/office/powerpoint/2010/main" val="1935936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Plano de Aula</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Objetivo</a:t>
            </a:r>
          </a:p>
          <a:p>
            <a:pPr lvl="1"/>
            <a:r>
              <a:rPr lang="pt-BR" dirty="0"/>
              <a:t>Reconhecer a importância dos construtores </a:t>
            </a:r>
          </a:p>
          <a:p>
            <a:pPr lvl="1"/>
            <a:r>
              <a:rPr lang="pt-BR" dirty="0"/>
              <a:t>Julgar situações onde é importante implementar construtores </a:t>
            </a:r>
          </a:p>
          <a:p>
            <a:pPr lvl="1"/>
            <a:r>
              <a:rPr lang="pt-BR" dirty="0"/>
              <a:t>Criar construtores na linguagem definida 	</a:t>
            </a:r>
          </a:p>
          <a:p>
            <a:pPr lvl="1"/>
            <a:endParaRPr lang="pt-BR" dirty="0" smtClean="0"/>
          </a:p>
          <a:p>
            <a:r>
              <a:rPr lang="pt-BR" dirty="0" smtClean="0"/>
              <a:t>Bibliografia básica</a:t>
            </a:r>
          </a:p>
          <a:p>
            <a:pPr lvl="1"/>
            <a:r>
              <a:rPr lang="pt-BR" dirty="0"/>
              <a:t>Livro: SEPE, A.; MAITINO, R. N. Programação orientada a objetos. Londrina: Editora e Distribuidora Educacional AS, 2017. </a:t>
            </a:r>
            <a:r>
              <a:rPr lang="pt-BR" dirty="0" smtClean="0"/>
              <a:t>176p. </a:t>
            </a:r>
          </a:p>
          <a:p>
            <a:pPr marL="457200" lvl="1" indent="0">
              <a:buNone/>
            </a:pPr>
            <a:r>
              <a:rPr lang="pt-BR" dirty="0"/>
              <a:t>	</a:t>
            </a:r>
          </a:p>
          <a:p>
            <a:pPr lvl="1"/>
            <a:endParaRPr lang="pt-BR" dirty="0" smtClean="0"/>
          </a:p>
          <a:p>
            <a:pPr marL="457200" lvl="1" indent="0">
              <a:buNone/>
            </a:pPr>
            <a:r>
              <a:rPr lang="pt-BR" dirty="0" smtClean="0"/>
              <a:t>	</a:t>
            </a:r>
          </a:p>
          <a:p>
            <a:endParaRPr lang="pt-BR" dirty="0"/>
          </a:p>
        </p:txBody>
      </p:sp>
      <p:sp>
        <p:nvSpPr>
          <p:cNvPr id="5" name="Retângulo 4"/>
          <p:cNvSpPr/>
          <p:nvPr/>
        </p:nvSpPr>
        <p:spPr>
          <a:xfrm>
            <a:off x="0" y="0"/>
            <a:ext cx="225468" cy="6858000"/>
          </a:xfrm>
          <a:prstGeom prst="rect">
            <a:avLst/>
          </a:prstGeom>
          <a:solidFill>
            <a:schemeClr val="accent1">
              <a:lumMod val="75000"/>
            </a:schemeClr>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64809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a:defRPr/>
            </a:pPr>
            <a:r>
              <a:rPr lang="pt-BR" smtClean="0"/>
              <a:t>Construtor</a:t>
            </a:r>
          </a:p>
        </p:txBody>
      </p:sp>
      <p:sp>
        <p:nvSpPr>
          <p:cNvPr id="52227" name="Rectangle 3"/>
          <p:cNvSpPr>
            <a:spLocks noGrp="1" noChangeArrowheads="1"/>
          </p:cNvSpPr>
          <p:nvPr>
            <p:ph sz="quarter" idx="1"/>
          </p:nvPr>
        </p:nvSpPr>
        <p:spPr>
          <a:xfrm>
            <a:off x="1981200" y="1600201"/>
            <a:ext cx="7467600" cy="4873625"/>
          </a:xfrm>
        </p:spPr>
        <p:txBody>
          <a:bodyPr/>
          <a:lstStyle/>
          <a:p>
            <a:pPr eaLnBrk="1" hangingPunct="1"/>
            <a:r>
              <a:rPr lang="pt-BR" smtClean="0"/>
              <a:t>Até o momento, criamos objetos da seguinte maneira:</a:t>
            </a:r>
          </a:p>
          <a:p>
            <a:pPr lvl="1" eaLnBrk="1" hangingPunct="1"/>
            <a:r>
              <a:rPr lang="pt-BR" smtClean="0"/>
              <a:t>Definirmos uma variável do tipo da classe que cujo objeto será instanciado</a:t>
            </a:r>
          </a:p>
          <a:p>
            <a:pPr lvl="1" eaLnBrk="1" hangingPunct="1"/>
            <a:r>
              <a:rPr lang="pt-BR" smtClean="0"/>
              <a:t>Usamos a palavra new para criar o objeto</a:t>
            </a:r>
          </a:p>
          <a:p>
            <a:pPr lvl="1" eaLnBrk="1" hangingPunct="1"/>
            <a:r>
              <a:rPr lang="pt-BR" smtClean="0"/>
              <a:t>Usamos um método para inicializar os atributos do objeto, ou seja, colocar os valores no objeto.</a:t>
            </a:r>
          </a:p>
        </p:txBody>
      </p:sp>
      <p:sp>
        <p:nvSpPr>
          <p:cNvPr id="52228" name="Espaço Reservado para Número de Slide 4"/>
          <p:cNvSpPr>
            <a:spLocks noGrp="1"/>
          </p:cNvSpPr>
          <p:nvPr>
            <p:ph type="sldNum" sz="quarter" idx="11"/>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EF4DA29F-F82A-426F-8759-BED12F40C3BA}" type="slidenum">
              <a:rPr lang="pt-BR" smtClean="0"/>
              <a:pPr/>
              <a:t>3</a:t>
            </a:fld>
            <a:endParaRPr lang="pt-BR" smtClean="0"/>
          </a:p>
        </p:txBody>
      </p:sp>
      <p:sp>
        <p:nvSpPr>
          <p:cNvPr id="5" name="Retângulo 4"/>
          <p:cNvSpPr/>
          <p:nvPr/>
        </p:nvSpPr>
        <p:spPr>
          <a:xfrm>
            <a:off x="0" y="0"/>
            <a:ext cx="225468" cy="6858000"/>
          </a:xfrm>
          <a:prstGeom prst="rect">
            <a:avLst/>
          </a:prstGeom>
          <a:solidFill>
            <a:schemeClr val="accent1">
              <a:lumMod val="75000"/>
            </a:schemeClr>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59048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a:defRPr/>
            </a:pPr>
            <a:r>
              <a:rPr lang="pt-BR" smtClean="0"/>
              <a:t>Construtor</a:t>
            </a:r>
          </a:p>
        </p:txBody>
      </p:sp>
      <p:sp>
        <p:nvSpPr>
          <p:cNvPr id="53251" name="Rectangle 3"/>
          <p:cNvSpPr>
            <a:spLocks noGrp="1" noChangeArrowheads="1"/>
          </p:cNvSpPr>
          <p:nvPr>
            <p:ph sz="quarter" idx="1"/>
          </p:nvPr>
        </p:nvSpPr>
        <p:spPr>
          <a:xfrm>
            <a:off x="1981200" y="1600201"/>
            <a:ext cx="7467600" cy="4873625"/>
          </a:xfrm>
        </p:spPr>
        <p:txBody>
          <a:bodyPr/>
          <a:lstStyle/>
          <a:p>
            <a:pPr algn="just" eaLnBrk="1" hangingPunct="1">
              <a:buFont typeface="Wingdings" pitchFamily="2" charset="2"/>
              <a:buNone/>
            </a:pPr>
            <a:r>
              <a:rPr lang="pt-BR" sz="4800"/>
              <a:t>	E se o programador esquecer de inicializar o objeto?</a:t>
            </a:r>
          </a:p>
          <a:p>
            <a:pPr eaLnBrk="1" hangingPunct="1"/>
            <a:endParaRPr lang="pt-BR" smtClean="0"/>
          </a:p>
          <a:p>
            <a:pPr lvl="1" eaLnBrk="1" hangingPunct="1"/>
            <a:endParaRPr lang="pt-BR" smtClean="0"/>
          </a:p>
        </p:txBody>
      </p:sp>
      <p:sp>
        <p:nvSpPr>
          <p:cNvPr id="53252" name="Espaço Reservado para Número de Slide 4"/>
          <p:cNvSpPr>
            <a:spLocks noGrp="1"/>
          </p:cNvSpPr>
          <p:nvPr>
            <p:ph type="sldNum" sz="quarter" idx="11"/>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85188878-AA78-4BC5-A2B9-9FC8BDE0B618}" type="slidenum">
              <a:rPr lang="pt-BR" smtClean="0"/>
              <a:pPr/>
              <a:t>4</a:t>
            </a:fld>
            <a:endParaRPr lang="pt-BR" smtClean="0"/>
          </a:p>
        </p:txBody>
      </p:sp>
      <p:sp>
        <p:nvSpPr>
          <p:cNvPr id="5" name="Retângulo 4"/>
          <p:cNvSpPr/>
          <p:nvPr/>
        </p:nvSpPr>
        <p:spPr>
          <a:xfrm>
            <a:off x="0" y="0"/>
            <a:ext cx="225468" cy="6858000"/>
          </a:xfrm>
          <a:prstGeom prst="rect">
            <a:avLst/>
          </a:prstGeom>
          <a:solidFill>
            <a:schemeClr val="accent1">
              <a:lumMod val="75000"/>
            </a:schemeClr>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974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a:defRPr/>
            </a:pPr>
            <a:r>
              <a:rPr lang="pt-BR" smtClean="0"/>
              <a:t>Construtor</a:t>
            </a:r>
          </a:p>
        </p:txBody>
      </p:sp>
      <p:sp>
        <p:nvSpPr>
          <p:cNvPr id="54275" name="Rectangle 3"/>
          <p:cNvSpPr>
            <a:spLocks noGrp="1" noChangeArrowheads="1"/>
          </p:cNvSpPr>
          <p:nvPr>
            <p:ph sz="quarter" idx="1"/>
          </p:nvPr>
        </p:nvSpPr>
        <p:spPr>
          <a:xfrm>
            <a:off x="1981200" y="1600201"/>
            <a:ext cx="7467600" cy="4873625"/>
          </a:xfrm>
        </p:spPr>
        <p:txBody>
          <a:bodyPr/>
          <a:lstStyle/>
          <a:p>
            <a:pPr eaLnBrk="1" hangingPunct="1"/>
            <a:r>
              <a:rPr lang="pt-BR" smtClean="0"/>
              <a:t>Construtor é um tipo especial de membro de classe chamados automaticamente quando instâncias são criadas através da palavra chave </a:t>
            </a:r>
            <a:r>
              <a:rPr lang="pt-BR" b="1" smtClean="0">
                <a:latin typeface="Courier New" pitchFamily="49" charset="0"/>
              </a:rPr>
              <a:t>new</a:t>
            </a:r>
            <a:endParaRPr lang="pt-BR" smtClean="0"/>
          </a:p>
          <a:p>
            <a:pPr eaLnBrk="1" hangingPunct="1"/>
            <a:r>
              <a:rPr lang="pt-BR" smtClean="0"/>
              <a:t>Construtores são úteis para:</a:t>
            </a:r>
          </a:p>
          <a:p>
            <a:pPr lvl="1" eaLnBrk="1" hangingPunct="1"/>
            <a:r>
              <a:rPr lang="pt-BR" smtClean="0"/>
              <a:t>inicializar os atributos de uma classe</a:t>
            </a:r>
          </a:p>
          <a:p>
            <a:pPr lvl="1" eaLnBrk="1" hangingPunct="1"/>
            <a:r>
              <a:rPr lang="pt-BR" smtClean="0"/>
              <a:t>realizar rotinas complexas de inicialização</a:t>
            </a:r>
          </a:p>
          <a:p>
            <a:pPr lvl="1" eaLnBrk="1" hangingPunct="1"/>
            <a:r>
              <a:rPr lang="pt-BR" smtClean="0"/>
              <a:t>realizar inicializações segundo parâmetros passados no momento da criação do objeto</a:t>
            </a:r>
          </a:p>
        </p:txBody>
      </p:sp>
      <p:sp>
        <p:nvSpPr>
          <p:cNvPr id="54276" name="Espaço Reservado para Número de Slide 4"/>
          <p:cNvSpPr>
            <a:spLocks noGrp="1"/>
          </p:cNvSpPr>
          <p:nvPr>
            <p:ph type="sldNum" sz="quarter" idx="11"/>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ECA7E26B-DCA0-481E-AC3E-B32204638375}" type="slidenum">
              <a:rPr lang="pt-BR" smtClean="0"/>
              <a:pPr/>
              <a:t>5</a:t>
            </a:fld>
            <a:endParaRPr lang="pt-BR" smtClean="0"/>
          </a:p>
        </p:txBody>
      </p:sp>
      <p:sp>
        <p:nvSpPr>
          <p:cNvPr id="5" name="Retângulo 4"/>
          <p:cNvSpPr/>
          <p:nvPr/>
        </p:nvSpPr>
        <p:spPr>
          <a:xfrm>
            <a:off x="0" y="0"/>
            <a:ext cx="225468" cy="6858000"/>
          </a:xfrm>
          <a:prstGeom prst="rect">
            <a:avLst/>
          </a:prstGeom>
          <a:solidFill>
            <a:schemeClr val="accent1">
              <a:lumMod val="75000"/>
            </a:schemeClr>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531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a:defRPr/>
            </a:pPr>
            <a:r>
              <a:rPr lang="pt-BR" smtClean="0"/>
              <a:t>Declarando um construtor</a:t>
            </a:r>
          </a:p>
        </p:txBody>
      </p:sp>
      <p:sp>
        <p:nvSpPr>
          <p:cNvPr id="55299" name="Rectangle 3"/>
          <p:cNvSpPr>
            <a:spLocks noGrp="1" noChangeArrowheads="1"/>
          </p:cNvSpPr>
          <p:nvPr>
            <p:ph sz="quarter" idx="1"/>
          </p:nvPr>
        </p:nvSpPr>
        <p:spPr>
          <a:xfrm>
            <a:off x="1981200" y="1600201"/>
            <a:ext cx="7467600" cy="4873625"/>
          </a:xfrm>
        </p:spPr>
        <p:txBody>
          <a:bodyPr/>
          <a:lstStyle/>
          <a:p>
            <a:pPr>
              <a:spcBef>
                <a:spcPts val="500"/>
              </a:spcBef>
              <a:spcAft>
                <a:spcPts val="500"/>
              </a:spcAft>
            </a:pPr>
            <a:r>
              <a:rPr lang="pt-BR" smtClean="0"/>
              <a:t>Na declaração de um construtor deve-se considerar que:</a:t>
            </a:r>
          </a:p>
          <a:p>
            <a:pPr lvl="1">
              <a:spcAft>
                <a:spcPts val="500"/>
              </a:spcAft>
            </a:pPr>
            <a:r>
              <a:rPr lang="pt-BR" smtClean="0"/>
              <a:t>Construtores devem ter </a:t>
            </a:r>
            <a:r>
              <a:rPr lang="pt-BR" b="1" smtClean="0"/>
              <a:t>exatamente</a:t>
            </a:r>
            <a:r>
              <a:rPr lang="pt-BR" smtClean="0"/>
              <a:t> o mesmo nome da classe</a:t>
            </a:r>
          </a:p>
          <a:p>
            <a:pPr lvl="1">
              <a:spcAft>
                <a:spcPts val="500"/>
              </a:spcAft>
            </a:pPr>
            <a:r>
              <a:rPr lang="pt-BR" smtClean="0"/>
              <a:t>Construtores não possuem tipo de retorno</a:t>
            </a:r>
          </a:p>
          <a:p>
            <a:pPr lvl="1">
              <a:spcAft>
                <a:spcPts val="500"/>
              </a:spcAft>
            </a:pPr>
            <a:r>
              <a:rPr lang="pt-BR" smtClean="0"/>
              <a:t>Construtores são, normalmente, públicos</a:t>
            </a:r>
          </a:p>
        </p:txBody>
      </p:sp>
      <p:sp>
        <p:nvSpPr>
          <p:cNvPr id="55300" name="Espaço Reservado para Número de Slide 4"/>
          <p:cNvSpPr>
            <a:spLocks noGrp="1"/>
          </p:cNvSpPr>
          <p:nvPr>
            <p:ph type="sldNum" sz="quarter" idx="11"/>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B65A1517-DBB0-4E41-AF23-C0783A91F442}" type="slidenum">
              <a:rPr lang="pt-BR" smtClean="0"/>
              <a:pPr/>
              <a:t>6</a:t>
            </a:fld>
            <a:endParaRPr lang="pt-BR" smtClean="0"/>
          </a:p>
        </p:txBody>
      </p:sp>
      <p:sp>
        <p:nvSpPr>
          <p:cNvPr id="5" name="Retângulo 4"/>
          <p:cNvSpPr/>
          <p:nvPr/>
        </p:nvSpPr>
        <p:spPr>
          <a:xfrm>
            <a:off x="0" y="0"/>
            <a:ext cx="225468" cy="6858000"/>
          </a:xfrm>
          <a:prstGeom prst="rect">
            <a:avLst/>
          </a:prstGeom>
          <a:solidFill>
            <a:schemeClr val="accent1">
              <a:lumMod val="75000"/>
            </a:schemeClr>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34490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a:defRPr/>
            </a:pPr>
            <a:r>
              <a:rPr lang="pt-BR" smtClean="0"/>
              <a:t>Construtor</a:t>
            </a:r>
          </a:p>
        </p:txBody>
      </p:sp>
      <p:sp>
        <p:nvSpPr>
          <p:cNvPr id="56323" name="Rectangle 3"/>
          <p:cNvSpPr>
            <a:spLocks noGrp="1" noChangeArrowheads="1"/>
          </p:cNvSpPr>
          <p:nvPr>
            <p:ph sz="quarter" idx="1"/>
          </p:nvPr>
        </p:nvSpPr>
        <p:spPr>
          <a:xfrm>
            <a:off x="1981200" y="1600201"/>
            <a:ext cx="7467600" cy="4873625"/>
          </a:xfrm>
        </p:spPr>
        <p:txBody>
          <a:bodyPr/>
          <a:lstStyle/>
          <a:p>
            <a:pPr eaLnBrk="1" hangingPunct="1"/>
            <a:r>
              <a:rPr lang="pt-BR" smtClean="0"/>
              <a:t>Toda classe possui um construtor</a:t>
            </a:r>
          </a:p>
          <a:p>
            <a:pPr eaLnBrk="1" hangingPunct="1"/>
            <a:r>
              <a:rPr lang="pt-BR" smtClean="0"/>
              <a:t>Caso o programador não forneça uma versão explícita do construtor, Java utiliza uma versão de construtor implícita que não recebe nenhum parâmetro</a:t>
            </a:r>
          </a:p>
          <a:p>
            <a:pPr eaLnBrk="1" hangingPunct="1"/>
            <a:r>
              <a:rPr lang="pt-BR" smtClean="0"/>
              <a:t>Se o programador fornecer qualquer versão de um construtor, a linguagem não mais incluirá o construtor padrão implícito</a:t>
            </a:r>
          </a:p>
        </p:txBody>
      </p:sp>
      <p:sp>
        <p:nvSpPr>
          <p:cNvPr id="56324" name="Espaço Reservado para Número de Slide 4"/>
          <p:cNvSpPr>
            <a:spLocks noGrp="1"/>
          </p:cNvSpPr>
          <p:nvPr>
            <p:ph type="sldNum" sz="quarter" idx="11"/>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38DF0AB7-0CC1-44E9-A8FC-E6D3B054F41B}" type="slidenum">
              <a:rPr lang="pt-BR" smtClean="0"/>
              <a:pPr/>
              <a:t>7</a:t>
            </a:fld>
            <a:endParaRPr lang="pt-BR" smtClean="0"/>
          </a:p>
        </p:txBody>
      </p:sp>
      <p:sp>
        <p:nvSpPr>
          <p:cNvPr id="5" name="Retângulo 4"/>
          <p:cNvSpPr/>
          <p:nvPr/>
        </p:nvSpPr>
        <p:spPr>
          <a:xfrm>
            <a:off x="0" y="0"/>
            <a:ext cx="225468" cy="6858000"/>
          </a:xfrm>
          <a:prstGeom prst="rect">
            <a:avLst/>
          </a:prstGeom>
          <a:solidFill>
            <a:schemeClr val="accent1">
              <a:lumMod val="75000"/>
            </a:schemeClr>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60269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a:defRPr/>
            </a:pPr>
            <a:r>
              <a:rPr lang="pt-BR" smtClean="0"/>
              <a:t>Construtor</a:t>
            </a:r>
          </a:p>
        </p:txBody>
      </p:sp>
      <p:sp>
        <p:nvSpPr>
          <p:cNvPr id="57347" name="Rectangle 3"/>
          <p:cNvSpPr>
            <a:spLocks noGrp="1" noChangeArrowheads="1"/>
          </p:cNvSpPr>
          <p:nvPr>
            <p:ph sz="quarter" idx="1"/>
          </p:nvPr>
        </p:nvSpPr>
        <p:spPr>
          <a:xfrm>
            <a:off x="1981200" y="1981201"/>
            <a:ext cx="8229600" cy="1008063"/>
          </a:xfrm>
        </p:spPr>
        <p:txBody>
          <a:bodyPr/>
          <a:lstStyle/>
          <a:p>
            <a:pPr eaLnBrk="1" hangingPunct="1"/>
            <a:r>
              <a:rPr lang="pt-BR" smtClean="0"/>
              <a:t>Acrescentando um Construtor a classe Circulo:</a:t>
            </a:r>
          </a:p>
        </p:txBody>
      </p:sp>
      <p:sp>
        <p:nvSpPr>
          <p:cNvPr id="57348" name="Espaço Reservado para Número de Slide 4"/>
          <p:cNvSpPr>
            <a:spLocks noGrp="1"/>
          </p:cNvSpPr>
          <p:nvPr>
            <p:ph type="sldNum" sz="quarter" idx="11"/>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C07A40D5-23F0-4A80-8118-8CA0BDC76674}" type="slidenum">
              <a:rPr lang="pt-BR" smtClean="0"/>
              <a:pPr/>
              <a:t>8</a:t>
            </a:fld>
            <a:endParaRPr lang="pt-BR" smtClean="0"/>
          </a:p>
        </p:txBody>
      </p:sp>
      <p:sp>
        <p:nvSpPr>
          <p:cNvPr id="57349" name="Rectangle 4"/>
          <p:cNvSpPr>
            <a:spLocks noChangeArrowheads="1"/>
          </p:cNvSpPr>
          <p:nvPr/>
        </p:nvSpPr>
        <p:spPr bwMode="auto">
          <a:xfrm>
            <a:off x="1981200" y="3276600"/>
            <a:ext cx="8305800" cy="3352800"/>
          </a:xfrm>
          <a:prstGeom prst="rect">
            <a:avLst/>
          </a:prstGeom>
          <a:noFill/>
          <a:ln w="9525">
            <a:solidFill>
              <a:schemeClr val="tx1"/>
            </a:solidFill>
            <a:miter lim="800000"/>
            <a:headEnd/>
            <a:tailEnd/>
          </a:ln>
        </p:spPr>
        <p:txBody>
          <a:bodyPr/>
          <a:lstStyle/>
          <a:p>
            <a:pPr>
              <a:spcBef>
                <a:spcPct val="20000"/>
              </a:spcBef>
              <a:buClr>
                <a:schemeClr val="bg2"/>
              </a:buClr>
              <a:buSzPct val="75000"/>
            </a:pPr>
            <a:r>
              <a:rPr lang="pt-BR" sz="2000" b="1" dirty="0" err="1" smtClean="0"/>
              <a:t>class</a:t>
            </a:r>
            <a:r>
              <a:rPr lang="pt-BR" sz="2000" b="1" dirty="0" smtClean="0"/>
              <a:t> </a:t>
            </a:r>
            <a:r>
              <a:rPr lang="pt-BR" sz="2000" b="1" dirty="0"/>
              <a:t>Ponto{</a:t>
            </a:r>
          </a:p>
          <a:p>
            <a:pPr marL="342900" indent="-342900">
              <a:spcBef>
                <a:spcPct val="20000"/>
              </a:spcBef>
              <a:buClr>
                <a:schemeClr val="bg2"/>
              </a:buClr>
              <a:buSzPct val="75000"/>
              <a:buFont typeface="Wingdings" pitchFamily="2" charset="2"/>
              <a:buChar char="n"/>
            </a:pPr>
            <a:r>
              <a:rPr lang="pt-BR" sz="2000" b="1" dirty="0" err="1" smtClean="0"/>
              <a:t>float</a:t>
            </a:r>
            <a:r>
              <a:rPr lang="pt-BR" sz="2000" b="1" dirty="0" smtClean="0"/>
              <a:t> </a:t>
            </a:r>
            <a:r>
              <a:rPr lang="pt-BR" sz="2000" b="1" dirty="0"/>
              <a:t>x;  </a:t>
            </a:r>
          </a:p>
          <a:p>
            <a:pPr marL="342900" indent="-342900">
              <a:spcBef>
                <a:spcPct val="20000"/>
              </a:spcBef>
              <a:buClr>
                <a:schemeClr val="bg2"/>
              </a:buClr>
              <a:buSzPct val="75000"/>
              <a:buFont typeface="Wingdings" pitchFamily="2" charset="2"/>
              <a:buChar char="n"/>
            </a:pPr>
            <a:r>
              <a:rPr lang="pt-BR" sz="2000" b="1" dirty="0" err="1" smtClean="0"/>
              <a:t>float</a:t>
            </a:r>
            <a:r>
              <a:rPr lang="pt-BR" sz="2000" b="1" dirty="0" smtClean="0"/>
              <a:t> </a:t>
            </a:r>
            <a:r>
              <a:rPr lang="pt-BR" sz="2000" b="1" dirty="0"/>
              <a:t>y;    </a:t>
            </a:r>
          </a:p>
          <a:p>
            <a:pPr marL="342900" indent="-342900">
              <a:spcBef>
                <a:spcPct val="20000"/>
              </a:spcBef>
              <a:buClr>
                <a:schemeClr val="bg2"/>
              </a:buClr>
              <a:buSzPct val="75000"/>
              <a:buFont typeface="Wingdings" pitchFamily="2" charset="2"/>
              <a:buChar char="n"/>
            </a:pPr>
            <a:r>
              <a:rPr lang="pt-BR" sz="2000" b="1" dirty="0" err="1" smtClean="0"/>
              <a:t>public</a:t>
            </a:r>
            <a:r>
              <a:rPr lang="pt-BR" sz="2000" b="1" dirty="0" smtClean="0"/>
              <a:t> </a:t>
            </a:r>
            <a:r>
              <a:rPr lang="pt-BR" sz="2000" b="1" dirty="0"/>
              <a:t>Ponto(</a:t>
            </a:r>
            <a:r>
              <a:rPr lang="pt-BR" sz="2000" b="1" dirty="0" err="1"/>
              <a:t>float</a:t>
            </a:r>
            <a:r>
              <a:rPr lang="pt-BR" sz="2000" b="1" dirty="0"/>
              <a:t> </a:t>
            </a:r>
            <a:r>
              <a:rPr lang="pt-BR" sz="2000" b="1" dirty="0" err="1"/>
              <a:t>pX,float</a:t>
            </a:r>
            <a:r>
              <a:rPr lang="pt-BR" sz="2000" b="1" dirty="0"/>
              <a:t> </a:t>
            </a:r>
            <a:r>
              <a:rPr lang="pt-BR" sz="2000" b="1" dirty="0" err="1"/>
              <a:t>pY</a:t>
            </a:r>
            <a:r>
              <a:rPr lang="pt-BR" sz="2000" b="1" dirty="0"/>
              <a:t>){</a:t>
            </a:r>
          </a:p>
          <a:p>
            <a:pPr marL="342900" indent="-342900">
              <a:spcBef>
                <a:spcPct val="20000"/>
              </a:spcBef>
              <a:buClr>
                <a:schemeClr val="bg2"/>
              </a:buClr>
              <a:buSzPct val="75000"/>
              <a:buFont typeface="Wingdings" pitchFamily="2" charset="2"/>
              <a:buChar char="n"/>
            </a:pPr>
            <a:r>
              <a:rPr lang="pt-BR" sz="2000" b="1" dirty="0"/>
              <a:t>    x = </a:t>
            </a:r>
            <a:r>
              <a:rPr lang="pt-BR" sz="2000" b="1" dirty="0" err="1"/>
              <a:t>pX</a:t>
            </a:r>
            <a:r>
              <a:rPr lang="pt-BR" sz="2000" b="1" dirty="0"/>
              <a:t>;</a:t>
            </a:r>
          </a:p>
          <a:p>
            <a:pPr marL="342900" indent="-342900">
              <a:spcBef>
                <a:spcPct val="20000"/>
              </a:spcBef>
              <a:buClr>
                <a:schemeClr val="bg2"/>
              </a:buClr>
              <a:buSzPct val="75000"/>
              <a:buFont typeface="Wingdings" pitchFamily="2" charset="2"/>
              <a:buChar char="n"/>
            </a:pPr>
            <a:r>
              <a:rPr lang="pt-BR" sz="2000" b="1" dirty="0"/>
              <a:t>    y = </a:t>
            </a:r>
            <a:r>
              <a:rPr lang="pt-BR" sz="2000" b="1" dirty="0" err="1"/>
              <a:t>pY</a:t>
            </a:r>
            <a:r>
              <a:rPr lang="pt-BR" sz="2000" b="1" dirty="0"/>
              <a:t>;</a:t>
            </a:r>
          </a:p>
          <a:p>
            <a:pPr marL="342900" indent="-342900">
              <a:spcBef>
                <a:spcPct val="20000"/>
              </a:spcBef>
              <a:buClr>
                <a:schemeClr val="bg2"/>
              </a:buClr>
              <a:buSzPct val="75000"/>
              <a:buFont typeface="Wingdings" pitchFamily="2" charset="2"/>
              <a:buChar char="n"/>
            </a:pPr>
            <a:r>
              <a:rPr lang="pt-BR" sz="2000" b="1" dirty="0"/>
              <a:t>   }</a:t>
            </a:r>
          </a:p>
          <a:p>
            <a:pPr marL="342900" indent="-342900">
              <a:spcBef>
                <a:spcPct val="20000"/>
              </a:spcBef>
              <a:buClr>
                <a:schemeClr val="bg2"/>
              </a:buClr>
              <a:buSzPct val="75000"/>
              <a:buFont typeface="Wingdings" pitchFamily="2" charset="2"/>
              <a:buChar char="n"/>
            </a:pPr>
            <a:r>
              <a:rPr lang="pt-BR" sz="2000" b="1" dirty="0"/>
              <a:t>  }</a:t>
            </a:r>
            <a:endParaRPr lang="pt-BR" sz="2000" dirty="0"/>
          </a:p>
        </p:txBody>
      </p:sp>
      <p:sp>
        <p:nvSpPr>
          <p:cNvPr id="6" name="Retângulo 5"/>
          <p:cNvSpPr/>
          <p:nvPr/>
        </p:nvSpPr>
        <p:spPr>
          <a:xfrm>
            <a:off x="0" y="0"/>
            <a:ext cx="225468" cy="6858000"/>
          </a:xfrm>
          <a:prstGeom prst="rect">
            <a:avLst/>
          </a:prstGeom>
          <a:solidFill>
            <a:schemeClr val="accent1">
              <a:lumMod val="75000"/>
            </a:schemeClr>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23932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a:defRPr/>
            </a:pPr>
            <a:r>
              <a:rPr lang="pt-BR" smtClean="0"/>
              <a:t>Sobrecarga</a:t>
            </a:r>
          </a:p>
        </p:txBody>
      </p:sp>
      <p:sp>
        <p:nvSpPr>
          <p:cNvPr id="58371" name="Rectangle 3"/>
          <p:cNvSpPr>
            <a:spLocks noGrp="1" noChangeArrowheads="1"/>
          </p:cNvSpPr>
          <p:nvPr>
            <p:ph sz="quarter" idx="1"/>
          </p:nvPr>
        </p:nvSpPr>
        <p:spPr>
          <a:xfrm>
            <a:off x="1981200" y="1600201"/>
            <a:ext cx="7467600" cy="4873625"/>
          </a:xfrm>
        </p:spPr>
        <p:txBody>
          <a:bodyPr/>
          <a:lstStyle/>
          <a:p>
            <a:pPr eaLnBrk="1" hangingPunct="1"/>
            <a:r>
              <a:rPr lang="pt-BR" sz="2700"/>
              <a:t>Um método pode ter o mesmo nome que outro método na mesma classe.</a:t>
            </a:r>
          </a:p>
          <a:p>
            <a:pPr eaLnBrk="1" hangingPunct="1"/>
            <a:r>
              <a:rPr lang="pt-BR" sz="2700"/>
              <a:t>Isto é usual quando existem duas ou mais formas diferentes de se realizar a mesma tarefa</a:t>
            </a:r>
            <a:endParaRPr lang="pt-BR" smtClean="0"/>
          </a:p>
          <a:p>
            <a:pPr eaLnBrk="1" hangingPunct="1"/>
            <a:r>
              <a:rPr lang="pt-BR" sz="2700"/>
              <a:t>Neste caso diz-se que o método está sobrecarregado</a:t>
            </a:r>
          </a:p>
        </p:txBody>
      </p:sp>
      <p:sp>
        <p:nvSpPr>
          <p:cNvPr id="58372" name="Espaço Reservado para Número de Slide 4"/>
          <p:cNvSpPr>
            <a:spLocks noGrp="1"/>
          </p:cNvSpPr>
          <p:nvPr>
            <p:ph type="sldNum" sz="quarter" idx="11"/>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BB3F934B-0AC4-4168-8529-8163A07E5EB8}" type="slidenum">
              <a:rPr lang="pt-BR" smtClean="0"/>
              <a:pPr/>
              <a:t>9</a:t>
            </a:fld>
            <a:endParaRPr lang="pt-BR" smtClean="0"/>
          </a:p>
        </p:txBody>
      </p:sp>
      <p:sp>
        <p:nvSpPr>
          <p:cNvPr id="5" name="Retângulo 4"/>
          <p:cNvSpPr/>
          <p:nvPr/>
        </p:nvSpPr>
        <p:spPr>
          <a:xfrm>
            <a:off x="0" y="0"/>
            <a:ext cx="225468" cy="6858000"/>
          </a:xfrm>
          <a:prstGeom prst="rect">
            <a:avLst/>
          </a:prstGeom>
          <a:solidFill>
            <a:schemeClr val="accent1">
              <a:lumMod val="75000"/>
            </a:schemeClr>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19084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850</Words>
  <Application>Microsoft Office PowerPoint</Application>
  <PresentationFormat>Widescreen</PresentationFormat>
  <Paragraphs>130</Paragraphs>
  <Slides>17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17</vt:i4>
      </vt:variant>
    </vt:vector>
  </HeadingPairs>
  <TitlesOfParts>
    <vt:vector size="23" baseType="lpstr">
      <vt:lpstr>Arial</vt:lpstr>
      <vt:lpstr>Calibri</vt:lpstr>
      <vt:lpstr>Calibri Light</vt:lpstr>
      <vt:lpstr>Courier New</vt:lpstr>
      <vt:lpstr>Wingdings</vt:lpstr>
      <vt:lpstr>Tema do Office</vt:lpstr>
      <vt:lpstr>Programação Orientada a Objetos Aula 3 – Construtores e Sobrecarga </vt:lpstr>
      <vt:lpstr>Plano de Aula</vt:lpstr>
      <vt:lpstr>Construtor</vt:lpstr>
      <vt:lpstr>Construtor</vt:lpstr>
      <vt:lpstr>Construtor</vt:lpstr>
      <vt:lpstr>Declarando um construtor</vt:lpstr>
      <vt:lpstr>Construtor</vt:lpstr>
      <vt:lpstr>Construtor</vt:lpstr>
      <vt:lpstr>Sobrecarga</vt:lpstr>
      <vt:lpstr>Fazendo Sobrecargas</vt:lpstr>
      <vt:lpstr>Sobrecarga</vt:lpstr>
      <vt:lpstr>Sobrecarga</vt:lpstr>
      <vt:lpstr>A referência this</vt:lpstr>
      <vt:lpstr>A referência this</vt:lpstr>
      <vt:lpstr>O outro uso de this</vt:lpstr>
      <vt:lpstr>Sobrecarga e this</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Engenharia de Software  Aula 3 - MÉTODOS ÁGEIS DE DESENVOLVIMENTO DE SOFTWARE  - Programação Extrema (XP). Scrum.  - Gerenciamento ágil.  - Escalonamento de métodos ágeis.</dc:title>
  <dc:creator>Ana</dc:creator>
  <cp:lastModifiedBy>Ana</cp:lastModifiedBy>
  <cp:revision>27</cp:revision>
  <dcterms:created xsi:type="dcterms:W3CDTF">2018-02-07T22:03:14Z</dcterms:created>
  <dcterms:modified xsi:type="dcterms:W3CDTF">2019-02-06T21:48:31Z</dcterms:modified>
</cp:coreProperties>
</file>